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1" r:id="rId3"/>
    <p:sldId id="288" r:id="rId4"/>
    <p:sldId id="267" r:id="rId5"/>
    <p:sldId id="290" r:id="rId6"/>
    <p:sldId id="265" r:id="rId7"/>
    <p:sldId id="283" r:id="rId8"/>
    <p:sldId id="266" r:id="rId9"/>
    <p:sldId id="263" r:id="rId10"/>
    <p:sldId id="270" r:id="rId11"/>
    <p:sldId id="289" r:id="rId12"/>
    <p:sldId id="260" r:id="rId13"/>
    <p:sldId id="273" r:id="rId14"/>
    <p:sldId id="275" r:id="rId15"/>
    <p:sldId id="276" r:id="rId16"/>
    <p:sldId id="277" r:id="rId17"/>
    <p:sldId id="274" r:id="rId18"/>
    <p:sldId id="278" r:id="rId19"/>
    <p:sldId id="279" r:id="rId20"/>
    <p:sldId id="271" r:id="rId21"/>
    <p:sldId id="257" r:id="rId22"/>
    <p:sldId id="272" r:id="rId23"/>
    <p:sldId id="280" r:id="rId24"/>
    <p:sldId id="281" r:id="rId25"/>
    <p:sldId id="284" r:id="rId26"/>
    <p:sldId id="285" r:id="rId27"/>
    <p:sldId id="287" r:id="rId28"/>
    <p:sldId id="286" r:id="rId29"/>
    <p:sldId id="282" r:id="rId30"/>
    <p:sldId id="309" r:id="rId31"/>
    <p:sldId id="293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10" r:id="rId41"/>
    <p:sldId id="307" r:id="rId42"/>
    <p:sldId id="306" r:id="rId43"/>
    <p:sldId id="269" r:id="rId44"/>
    <p:sldId id="291" r:id="rId45"/>
    <p:sldId id="313" r:id="rId46"/>
    <p:sldId id="312" r:id="rId47"/>
    <p:sldId id="311" r:id="rId48"/>
    <p:sldId id="262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88A26-A3C6-4380-B446-A63204281525}" v="487" dt="2022-05-26T11:18:43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82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E4890-6231-411A-87EF-E0DF63537697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7B3D5-E344-4CC9-A31F-D09F779D5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01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%3A%2F%2Fzh.wikipedia.org%2Fwiki%2FHelvetica&amp;h=rAQG5aL6b&amp;s=1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side.com.tw/2012/03/19/%E7%B4%80%E9%8C%84%E7%89%87%EF%BC%9A%E8%A8%AD%E8%A8%88%E4%B8%89%E9%83%A8%E6%9B%B2%EF%BC%88%E4%B8%80%EF%BC%89%E3%80%8Ahelvetica%E3%80%8B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ckfeel.com.tw/stock/?query=MSFT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B3D5-E344-4CC9-A31F-D09F779D51E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5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最後，由瑞士設計師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Max </a:t>
            </a:r>
            <a:r>
              <a:rPr lang="en-US" altLang="zh-TW" b="0" i="0" dirty="0" err="1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Miedinger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於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1957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年發明的</a:t>
            </a:r>
            <a:r>
              <a:rPr lang="en-US" altLang="zh-TW" b="0" i="0" u="none" strike="noStrike" dirty="0">
                <a:solidFill>
                  <a:srgbClr val="4BBEBE"/>
                </a:solidFill>
                <a:effectLst/>
                <a:latin typeface="Roboto" panose="02000000000000000000" pitchFamily="2" charset="0"/>
                <a:hlinkClick r:id="rId3"/>
              </a:rPr>
              <a:t>Helvetica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，具有清晰好讀、不過度搶眼、能忠實呈現內文的特色，用在商標上也相當合適。由於被使用的頻率太高，號稱為全世界最受歡迎的字體！</a:t>
            </a:r>
            <a:r>
              <a:rPr lang="zh-TW" altLang="en-US" b="0" i="0" u="none" strike="noStrike" dirty="0">
                <a:solidFill>
                  <a:srgbClr val="4BBEBE"/>
                </a:solidFill>
                <a:effectLst/>
                <a:latin typeface="Roboto" panose="02000000000000000000" pitchFamily="2" charset="0"/>
                <a:hlinkClick r:id="rId4"/>
              </a:rPr>
              <a:t>受歡迎的程度甚至被拍成紀錄片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B3D5-E344-4CC9-A31F-D09F779D51E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37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許多知名企業的商標都是採用 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Helvetica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，如</a:t>
            </a:r>
            <a:r>
              <a:rPr lang="zh-TW" altLang="en-US" b="0" i="0" u="none" strike="noStrike" dirty="0">
                <a:solidFill>
                  <a:srgbClr val="4BBEBE"/>
                </a:solidFill>
                <a:effectLst/>
                <a:latin typeface="Roboto" panose="02000000000000000000" pitchFamily="2" charset="0"/>
                <a:hlinkClick r:id="rId3"/>
              </a:rPr>
              <a:t> 微軟 </a:t>
            </a:r>
            <a:r>
              <a:rPr lang="en-US" altLang="zh-TW" b="1" i="0" u="none" strike="noStrike" dirty="0">
                <a:solidFill>
                  <a:srgbClr val="4D4D4D"/>
                </a:solidFill>
                <a:effectLst/>
                <a:latin typeface="Roboto" panose="02000000000000000000" pitchFamily="2" charset="0"/>
                <a:hlinkClick r:id="rId3"/>
              </a:rPr>
              <a:t>MSFT-US </a:t>
            </a:r>
            <a:r>
              <a:rPr lang="en-US" altLang="zh-TW" b="0" i="0" u="none" strike="noStrike" dirty="0">
                <a:solidFill>
                  <a:srgbClr val="2ACE43"/>
                </a:solidFill>
                <a:effectLst/>
                <a:latin typeface="Roboto" panose="02000000000000000000" pitchFamily="2" charset="0"/>
                <a:hlinkClick r:id="rId3"/>
              </a:rPr>
              <a:t>0.39 %</a:t>
            </a:r>
            <a:r>
              <a:rPr lang="zh-TW" altLang="en-US" b="0" i="0" u="none" strike="noStrike" dirty="0">
                <a:solidFill>
                  <a:srgbClr val="4BBEBE"/>
                </a:solidFill>
                <a:effectLst/>
                <a:latin typeface="Roboto" panose="02000000000000000000" pitchFamily="2" charset="0"/>
                <a:hlinkClick r:id="rId3"/>
              </a:rPr>
              <a:t> 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、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BMW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、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3M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、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Jeep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、無印良品、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LG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、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eBay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、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Oral-B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、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Lufthansa…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族繁不及備載。即便如此，我們仍很難看出這些商標採用的都是同一款字行，就知道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Helvetica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的彈性有多大。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B3D5-E344-4CC9-A31F-D09F779D51E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60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SF</a:t>
            </a:r>
            <a:r>
              <a:rPr lang="zh-TW" altLang="en-US" dirty="0"/>
              <a:t> </a:t>
            </a:r>
            <a:r>
              <a:rPr lang="en-US" altLang="zh-TW" dirty="0"/>
              <a:t>PRO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zh-TW" altLang="en-US" dirty="0"/>
              <a:t>蘋果黑體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B3D5-E344-4CC9-A31F-D09F779D51E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68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Noto Sans / Roboto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B3D5-E344-4CC9-A31F-D09F779D51E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19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material design dashboard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B3D5-E344-4CC9-A31F-D09F779D51E3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34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ED4FD-D82F-7629-B2D3-F499A49B2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AA0F16-A539-D272-4ABF-758F0AA05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A5693B-93A0-6F11-11DB-D952F943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74AC2A-AE1D-71B9-E73F-C261FAAB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FFE64-EADC-5749-8749-6A1CC5B8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058F2-8E62-DC24-236C-92B13CB0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230962-B86C-3732-1F7B-A6A10A81B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AE7AD2-B21E-975E-E8BA-8DCC45EA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E65519-6AD2-FCF7-2D03-F9456E57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3233B4-E841-6D03-23BA-43F6957F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6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FD8164-3AA5-AE41-5B7E-A0B788EA3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C7021F-EB1C-A221-8482-C1F4549B2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FCC869-CD0A-9909-AD2A-4A5C6A79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2C3782-1078-D161-D619-661065BE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032003-E317-B6A4-FD38-7D0C2625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4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F3F14-6DFE-0A6D-74CA-BA841BCA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12489-499A-E7F5-A176-9CCD9799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338961-D970-E691-E1D9-E51F70A6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DCC33-2534-5E75-1459-2672852B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650402-EB92-E24A-5278-88FF2D59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6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9B7FC-A80B-862C-D7B3-0BD6A35B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83E210-70C3-37D2-30C5-C74846C3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F61C55-5D43-E216-0D74-94C5C7FE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97DE3-4134-3FBC-57F6-79826B01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2F7F0-D4A0-ECA4-12F2-B23A3F1A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41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5BD99-3CFA-46B9-B8A4-DC253A56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63EAA-6FF1-3D50-3EBF-92019DF8F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73F212-D9AC-5D54-972F-F21B2AA46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534326-97E3-5E7A-64D4-5A128C63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684BED-27C7-9D23-809D-D0765C49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106206-C959-1DCD-C9DE-F2348EA4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52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91687-48AD-855B-842A-5EEC1A86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02581-0C9F-953F-A2DA-A5C91144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20D8A8-C700-9903-3186-DB1B9B678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489B9A-999D-6778-A0DF-9F06069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48ABC9-BC63-5226-F9AA-ACA6A8B97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12F1AE-727A-233E-9928-8CEBC19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4B1D92-461F-F6A9-53FE-CCFCBD44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9B81B7-1FDB-7548-C389-3AD8A8B1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40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83462-F57C-8E74-0F81-30D8961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F8E8A9-2E02-FDF0-5BA8-05A0B36F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36C984-C37C-05ED-AA7C-E13655A6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8C4FD3-21FF-79F9-E791-007DCB0F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7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F36E7B-9A3A-41D2-3AD0-557CA469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AB7B67-AE9D-32DD-EA4B-3F3B94E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D155F-63D6-B8C1-7AEF-FD9E29EA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37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30209-89E9-871A-1E2E-DF222F9E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126D8-5ABD-03EF-6941-61323CAC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E397BB-A531-5EDF-8960-D11B02C04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24DB6B-8C3D-F125-1AC0-CF8347C1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07ED90-4571-BE79-EBAA-1507B67A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EB6844-C866-0A0A-F9C0-8DFB96B0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4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AF45E-9BD4-1756-CEF7-B130AEA1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EDCC51-7944-D83C-85A9-9E9FB21A1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381136-AEAB-597B-4EDF-E243FFD7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382817-972B-B6A2-4CD7-8655310B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EE0C1F-99B0-2AC9-7433-AEFDED4D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C75AEC-9A75-47DD-D1F2-05FC0B4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D8547D-865A-817E-A920-958C419F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77E28F-2D55-87FD-C444-F9A5B5579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6E517-0D15-A94F-57EE-E1D303AD9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1D23-B1F8-42F5-A5E2-575CEC4E43C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ABDEFD-6EA9-DAE9-DAFC-6835CF3F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360BE-BCD0-5B43-3C2B-97555CBA1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F871-B5B6-43A7-9BEA-F8FE35C4C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8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fon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ockfeel.com.tw/%E6%89%81%E5%B9%B3%E5%8C%96%E8%A8%AD%E8%A8%88%E7%9A%842-0%E9%9D%A9%E6%96%B0%EF%BC%9A%E5%AF%A6%E6%84%9F%E8%A8%AD%E8%A8%88/" TargetMode="External"/><Relationship Id="rId3" Type="http://schemas.openxmlformats.org/officeDocument/2006/relationships/hyperlink" Target="https://dribbble.com/search/dashboard" TargetMode="External"/><Relationship Id="rId7" Type="http://schemas.openxmlformats.org/officeDocument/2006/relationships/hyperlink" Target="https://www.stockfeel.com.tw/ui%E8%A8%AD%E8%A8%88%E7%95%8C%E5%A4%A7%E5%8B%A2%E6%BD%AE%E6%B5%81%EF%BC%9A%E6%89%81%E5%B9%B3%E5%8C%96%E8%A8%AD%E8%A8%8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ockfeel.com.tw/%E8%A8%AD%E8%A8%88%E8%88%87%E8%A6%96%E8%A6%BA%E6%95%88%E6%9E%9C%E7%9A%84%E6%B1%BA%E5%AE%9A%E6%80%A7%E5%9B%A0%E5%AD%90%EF%BC%9A%E5%AD%97%E5%9E%8B%E5%AD%B8%E5%A5%A7%E7%BE%A9/" TargetMode="External"/><Relationship Id="rId5" Type="http://schemas.openxmlformats.org/officeDocument/2006/relationships/hyperlink" Target="https://www.stockfeel.com.tw/%E5%BE%9E%E8%A7%80%E5%AF%9F%E3%80%81%E5%AE%9A%E7%BE%A9%E5%88%B0%E8%A7%A3%E6%B1%BA%E5%95%8F%E9%A1%8C-%E6%94%B9%E8%AE%8A%E4%B8%96%E7%95%8C%E7%9A%84%E8%A8%AD%E8%A8%88/" TargetMode="External"/><Relationship Id="rId4" Type="http://schemas.openxmlformats.org/officeDocument/2006/relationships/hyperlink" Target="https://gremlinworks.com.tw/ui-ux/ui-ux-comparis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0246B-D29E-12A2-3FB5-12BBAA12C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0589"/>
            <a:ext cx="9144000" cy="1309374"/>
          </a:xfrm>
        </p:spPr>
        <p:txBody>
          <a:bodyPr anchor="ctr"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設計與趨勢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651CD5-BECE-5103-20FE-F0633627B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儀錶板設計的趨勢、示例和最佳實踐</a:t>
            </a:r>
          </a:p>
        </p:txBody>
      </p:sp>
    </p:spTree>
    <p:extLst>
      <p:ext uri="{BB962C8B-B14F-4D97-AF65-F5344CB8AC3E}">
        <p14:creationId xmlns:p14="http://schemas.microsoft.com/office/powerpoint/2010/main" val="258981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B8F796C-B378-CFA0-9B36-EFBFAA93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UI =&gt; UX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workflow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Different stages of a web projet">
            <a:extLst>
              <a:ext uri="{FF2B5EF4-FFF2-40B4-BE49-F238E27FC236}">
                <a16:creationId xmlns:a16="http://schemas.microsoft.com/office/drawing/2014/main" id="{15B81517-08FF-0CDB-FD99-CC8A7D68E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4" y="1690688"/>
            <a:ext cx="6076950" cy="45624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X vs UI">
            <a:extLst>
              <a:ext uri="{FF2B5EF4-FFF2-40B4-BE49-F238E27FC236}">
                <a16:creationId xmlns:a16="http://schemas.microsoft.com/office/drawing/2014/main" id="{C4495666-D742-E572-E1CF-F93B0BC9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76" y="2891925"/>
            <a:ext cx="50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9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A4DE9-9EF6-B705-AF37-0173AA21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UIUX 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設計概論小結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4CD64-182A-0C7C-FA44-6DE06647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具有藝術之美又兼具實用性方可視為設計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設計的目的是為了解決問題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好的設計必須具備功能性與易於解讀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是使用時的所有外在部分，而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是使用時的內在感受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設計關注按鈕的大小顏色圓角等等，考慮的是視覺的部分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設計關注按鈕放置的位置是否合適，最終目的是了解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的感受，解決並改善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所有的不便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UX =&gt; UI =&gt; UX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是一個循環的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workflow cycle</a:t>
            </a:r>
          </a:p>
        </p:txBody>
      </p:sp>
    </p:spTree>
    <p:extLst>
      <p:ext uri="{BB962C8B-B14F-4D97-AF65-F5344CB8AC3E}">
        <p14:creationId xmlns:p14="http://schemas.microsoft.com/office/powerpoint/2010/main" val="39828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08">
            <a:extLst>
              <a:ext uri="{FF2B5EF4-FFF2-40B4-BE49-F238E27FC236}">
                <a16:creationId xmlns:a16="http://schemas.microsoft.com/office/drawing/2014/main" id="{A4E6621A-9925-92C4-A2EB-AD6B8044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000125"/>
            <a:ext cx="71532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55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03">
            <a:extLst>
              <a:ext uri="{FF2B5EF4-FFF2-40B4-BE49-F238E27FC236}">
                <a16:creationId xmlns:a16="http://schemas.microsoft.com/office/drawing/2014/main" id="{E68BC57B-A7D9-D82B-D0E3-96B8C0B5A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738187"/>
            <a:ext cx="71532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6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04">
            <a:extLst>
              <a:ext uri="{FF2B5EF4-FFF2-40B4-BE49-F238E27FC236}">
                <a16:creationId xmlns:a16="http://schemas.microsoft.com/office/drawing/2014/main" id="{8B8B60ED-202F-1B4A-8B3F-9F6CA57A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461962"/>
            <a:ext cx="715327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70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06">
            <a:extLst>
              <a:ext uri="{FF2B5EF4-FFF2-40B4-BE49-F238E27FC236}">
                <a16:creationId xmlns:a16="http://schemas.microsoft.com/office/drawing/2014/main" id="{D5E38B65-E109-3292-4711-E78FB0BC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733425"/>
            <a:ext cx="715327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51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07">
            <a:extLst>
              <a:ext uri="{FF2B5EF4-FFF2-40B4-BE49-F238E27FC236}">
                <a16:creationId xmlns:a16="http://schemas.microsoft.com/office/drawing/2014/main" id="{87DA48CD-45AF-FFB4-67FA-00BC021CC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1366837"/>
            <a:ext cx="71532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3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09">
            <a:extLst>
              <a:ext uri="{FF2B5EF4-FFF2-40B4-BE49-F238E27FC236}">
                <a16:creationId xmlns:a16="http://schemas.microsoft.com/office/drawing/2014/main" id="{89AFAC00-6BCC-9EEC-9735-8F000C7BF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709612"/>
            <a:ext cx="714375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46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0">
            <a:extLst>
              <a:ext uri="{FF2B5EF4-FFF2-40B4-BE49-F238E27FC236}">
                <a16:creationId xmlns:a16="http://schemas.microsoft.com/office/drawing/2014/main" id="{710E5896-D197-A608-C3C3-055CBA70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38" y="0"/>
            <a:ext cx="4973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特斯拉又出新招！Model S「拿掉」排檔桿，車要怎麼開？－網民肥皂箱｜商周">
            <a:extLst>
              <a:ext uri="{FF2B5EF4-FFF2-40B4-BE49-F238E27FC236}">
                <a16:creationId xmlns:a16="http://schemas.microsoft.com/office/drawing/2014/main" id="{13ED5CFF-B853-9973-9941-13AF2F0A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49" y="1762125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2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11">
            <a:extLst>
              <a:ext uri="{FF2B5EF4-FFF2-40B4-BE49-F238E27FC236}">
                <a16:creationId xmlns:a16="http://schemas.microsoft.com/office/drawing/2014/main" id="{19C21DA2-48F9-925F-6DE5-7ABAA048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76237"/>
            <a:ext cx="714375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36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56064-CE35-9753-34DE-3B27C195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B8E26-FB29-6CC3-0F12-07B3D401E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&amp;UIUX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扁平化設計風格和無襯線字體的演進史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大重點趨勢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參考資源</a:t>
            </a:r>
          </a:p>
        </p:txBody>
      </p:sp>
    </p:spTree>
    <p:extLst>
      <p:ext uri="{BB962C8B-B14F-4D97-AF65-F5344CB8AC3E}">
        <p14:creationId xmlns:p14="http://schemas.microsoft.com/office/powerpoint/2010/main" val="54505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12">
            <a:extLst>
              <a:ext uri="{FF2B5EF4-FFF2-40B4-BE49-F238E27FC236}">
                <a16:creationId xmlns:a16="http://schemas.microsoft.com/office/drawing/2014/main" id="{4F2F009F-DF37-F672-DF6E-DC64D47A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661987"/>
            <a:ext cx="71437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6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01">
            <a:extLst>
              <a:ext uri="{FF2B5EF4-FFF2-40B4-BE49-F238E27FC236}">
                <a16:creationId xmlns:a16="http://schemas.microsoft.com/office/drawing/2014/main" id="{044FA312-99F5-B064-20B5-F525EB34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871537"/>
            <a:ext cx="71437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56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02">
            <a:extLst>
              <a:ext uri="{FF2B5EF4-FFF2-40B4-BE49-F238E27FC236}">
                <a16:creationId xmlns:a16="http://schemas.microsoft.com/office/drawing/2014/main" id="{0C31C412-B4EF-CDD0-53A3-E89BEED9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876300"/>
            <a:ext cx="71437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3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13">
            <a:extLst>
              <a:ext uri="{FF2B5EF4-FFF2-40B4-BE49-F238E27FC236}">
                <a16:creationId xmlns:a16="http://schemas.microsoft.com/office/drawing/2014/main" id="{D54D5416-6AFF-FFC1-05E3-0C323E9B4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06" y="0"/>
            <a:ext cx="6249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8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14">
            <a:extLst>
              <a:ext uri="{FF2B5EF4-FFF2-40B4-BE49-F238E27FC236}">
                <a16:creationId xmlns:a16="http://schemas.microsoft.com/office/drawing/2014/main" id="{31FDFC73-C7DB-0D62-42D5-D45BF482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52512"/>
            <a:ext cx="71437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8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02">
            <a:extLst>
              <a:ext uri="{FF2B5EF4-FFF2-40B4-BE49-F238E27FC236}">
                <a16:creationId xmlns:a16="http://schemas.microsoft.com/office/drawing/2014/main" id="{99729B23-96EF-2BC4-FE76-EA1BC299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928687"/>
            <a:ext cx="71437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48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03">
            <a:extLst>
              <a:ext uri="{FF2B5EF4-FFF2-40B4-BE49-F238E27FC236}">
                <a16:creationId xmlns:a16="http://schemas.microsoft.com/office/drawing/2014/main" id="{6DD494F9-A663-5308-7CEA-280143E6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914400"/>
            <a:ext cx="71437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305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D264E-2CEB-1F46-9350-720E2F3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Material Design 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實感設計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B03F3A-FDE8-BD8E-302E-FCA5ED21D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扁平化設計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7035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04">
            <a:extLst>
              <a:ext uri="{FF2B5EF4-FFF2-40B4-BE49-F238E27FC236}">
                <a16:creationId xmlns:a16="http://schemas.microsoft.com/office/drawing/2014/main" id="{A8CD4C6E-380B-CF42-74EF-F2A8D578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0"/>
            <a:ext cx="6950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7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05">
            <a:extLst>
              <a:ext uri="{FF2B5EF4-FFF2-40B4-BE49-F238E27FC236}">
                <a16:creationId xmlns:a16="http://schemas.microsoft.com/office/drawing/2014/main" id="{45019BA8-196C-4743-B773-54163FF02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428625"/>
            <a:ext cx="71437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1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A4DE9-9EF6-B705-AF37-0173AA21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UIUX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4CD64-182A-0C7C-FA44-6DE06647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藝術和設計的差別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設計的目的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甚麼是好的設計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的差別與重疊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工作流程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822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D264E-2CEB-1F46-9350-720E2F3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Google Material Design </a:t>
            </a:r>
            <a:r>
              <a:rPr lang="zh-TW" altLang="en-US" sz="5400" dirty="0"/>
              <a:t>實感設計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B03F3A-FDE8-BD8E-302E-FCA5ED21D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扁平化設計</a:t>
            </a:r>
            <a:r>
              <a:rPr lang="en-US" altLang="zh-TW" dirty="0"/>
              <a:t>2.0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68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">
            <a:extLst>
              <a:ext uri="{FF2B5EF4-FFF2-40B4-BE49-F238E27FC236}">
                <a16:creationId xmlns:a16="http://schemas.microsoft.com/office/drawing/2014/main" id="{13B20E32-6196-0E47-51CB-C9B1F266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" b="84440"/>
          <a:stretch/>
        </p:blipFill>
        <p:spPr bwMode="auto">
          <a:xfrm>
            <a:off x="1596000" y="3"/>
            <a:ext cx="9000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">
            <a:extLst>
              <a:ext uri="{FF2B5EF4-FFF2-40B4-BE49-F238E27FC236}">
                <a16:creationId xmlns:a16="http://schemas.microsoft.com/office/drawing/2014/main" id="{13B20E32-6196-0E47-51CB-C9B1F266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6" b="74928"/>
          <a:stretch/>
        </p:blipFill>
        <p:spPr bwMode="auto">
          <a:xfrm>
            <a:off x="1596000" y="0"/>
            <a:ext cx="9000000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86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">
            <a:extLst>
              <a:ext uri="{FF2B5EF4-FFF2-40B4-BE49-F238E27FC236}">
                <a16:creationId xmlns:a16="http://schemas.microsoft.com/office/drawing/2014/main" id="{13B20E32-6196-0E47-51CB-C9B1F266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9" b="64054"/>
          <a:stretch/>
        </p:blipFill>
        <p:spPr bwMode="auto">
          <a:xfrm>
            <a:off x="1596000" y="2"/>
            <a:ext cx="9000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916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">
            <a:extLst>
              <a:ext uri="{FF2B5EF4-FFF2-40B4-BE49-F238E27FC236}">
                <a16:creationId xmlns:a16="http://schemas.microsoft.com/office/drawing/2014/main" id="{13B20E32-6196-0E47-51CB-C9B1F266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1" b="52493"/>
          <a:stretch/>
        </p:blipFill>
        <p:spPr bwMode="auto">
          <a:xfrm>
            <a:off x="1596000" y="1"/>
            <a:ext cx="9000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">
            <a:extLst>
              <a:ext uri="{FF2B5EF4-FFF2-40B4-BE49-F238E27FC236}">
                <a16:creationId xmlns:a16="http://schemas.microsoft.com/office/drawing/2014/main" id="{13B20E32-6196-0E47-51CB-C9B1F266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5" b="40707"/>
          <a:stretch/>
        </p:blipFill>
        <p:spPr bwMode="auto">
          <a:xfrm>
            <a:off x="1596000" y="1"/>
            <a:ext cx="900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080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">
            <a:extLst>
              <a:ext uri="{FF2B5EF4-FFF2-40B4-BE49-F238E27FC236}">
                <a16:creationId xmlns:a16="http://schemas.microsoft.com/office/drawing/2014/main" id="{13B20E32-6196-0E47-51CB-C9B1F266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8" b="30745"/>
          <a:stretch/>
        </p:blipFill>
        <p:spPr bwMode="auto">
          <a:xfrm>
            <a:off x="1596000" y="0"/>
            <a:ext cx="900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3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">
            <a:extLst>
              <a:ext uri="{FF2B5EF4-FFF2-40B4-BE49-F238E27FC236}">
                <a16:creationId xmlns:a16="http://schemas.microsoft.com/office/drawing/2014/main" id="{13B20E32-6196-0E47-51CB-C9B1F266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75" b="20078"/>
          <a:stretch/>
        </p:blipFill>
        <p:spPr bwMode="auto">
          <a:xfrm>
            <a:off x="1596000" y="1"/>
            <a:ext cx="900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427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">
            <a:extLst>
              <a:ext uri="{FF2B5EF4-FFF2-40B4-BE49-F238E27FC236}">
                <a16:creationId xmlns:a16="http://schemas.microsoft.com/office/drawing/2014/main" id="{13B20E32-6196-0E47-51CB-C9B1F266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23" b="8030"/>
          <a:stretch/>
        </p:blipFill>
        <p:spPr bwMode="auto">
          <a:xfrm>
            <a:off x="1596000" y="0"/>
            <a:ext cx="900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20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">
            <a:extLst>
              <a:ext uri="{FF2B5EF4-FFF2-40B4-BE49-F238E27FC236}">
                <a16:creationId xmlns:a16="http://schemas.microsoft.com/office/drawing/2014/main" id="{13B20E32-6196-0E47-51CB-C9B1F266E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52" b="1"/>
          <a:stretch/>
        </p:blipFill>
        <p:spPr bwMode="auto">
          <a:xfrm>
            <a:off x="1596000" y="1"/>
            <a:ext cx="900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5">
            <a:extLst>
              <a:ext uri="{FF2B5EF4-FFF2-40B4-BE49-F238E27FC236}">
                <a16:creationId xmlns:a16="http://schemas.microsoft.com/office/drawing/2014/main" id="{8E6EE8AC-294D-EBB9-4BBB-FA5F73546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1" b="11713"/>
          <a:stretch/>
        </p:blipFill>
        <p:spPr bwMode="auto">
          <a:xfrm>
            <a:off x="2524800" y="1690688"/>
            <a:ext cx="7142400" cy="38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B260077-7FA6-DD4F-2BC8-5318D0A2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藝術和設計的差別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197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20">
            <a:extLst>
              <a:ext uri="{FF2B5EF4-FFF2-40B4-BE49-F238E27FC236}">
                <a16:creationId xmlns:a16="http://schemas.microsoft.com/office/drawing/2014/main" id="{471F6A83-793A-0778-5962-006B516E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433387"/>
            <a:ext cx="7153275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07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5EBCA-4DAF-00B6-DD81-6A810DB9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官方字型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https://developer.apple.com/fonts/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FED0F3-71A2-E95C-1054-2B4D9AACB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60403" y="1825625"/>
            <a:ext cx="9071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13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5EBCA-4DAF-00B6-DD81-6A810DB9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官方字型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https://fonts.google.com/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D4A24C4-CF5A-9B28-1EA6-B30919991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05010" y="1825625"/>
            <a:ext cx="91819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4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D53AC-C3EF-F96F-1075-9C95BBD0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設計須注意空間使用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76AAB-1CF2-D9C9-D193-6C33ED85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儀表板的目的是為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提供分析數字工具，從而驅動以數據為基礎的重要決策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清晰且易於訪問的儀表板設計使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更好地適應新環境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簡單而合乎邏輯的導航幫助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能更直觀操作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好的報表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儀表板應該包含客戶希望看到的所有內容但不應被訊息填滿，適當留下空白空間使視覺愉悅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設計時要注意不要分散用戶對更重要內容的注意力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305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6F060-50D0-7485-665B-F669172A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大重點趨勢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C90236-1B0A-0C9F-03FE-7E46B77A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Flat User Interfaces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扁平化</a:t>
            </a:r>
            <a:endParaRPr lang="en-US" altLang="zh-TW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Less is more / Aim for Simplicity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追求簡單</a:t>
            </a:r>
            <a:endParaRPr lang="en-US" altLang="zh-TW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 blocking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色塊</a:t>
            </a:r>
            <a:endParaRPr lang="en-US" altLang="zh-TW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Wireframing 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從線框稿開始設計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Iconography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0350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69160F-B9C8-9F31-D0B6-2C28CD00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456"/>
            <a:ext cx="12192000" cy="5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32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第6章 祖布">
            <a:extLst>
              <a:ext uri="{FF2B5EF4-FFF2-40B4-BE49-F238E27FC236}">
                <a16:creationId xmlns:a16="http://schemas.microsoft.com/office/drawing/2014/main" id="{C99FE5CC-CD50-0AA4-7D16-408733D1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575"/>
            <a:ext cx="10668000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5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5391D-A202-7C5B-86CB-A908F746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搜尋關鍵字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D7606-0346-49D7-14CD-9ED78563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material design</a:t>
            </a:r>
          </a:p>
          <a:p>
            <a:r>
              <a:rPr lang="en-US" altLang="zh-TW" dirty="0"/>
              <a:t>dashboard </a:t>
            </a:r>
          </a:p>
          <a:p>
            <a:r>
              <a:rPr lang="en-US" altLang="zh-TW" dirty="0" err="1"/>
              <a:t>ui</a:t>
            </a:r>
            <a:r>
              <a:rPr lang="en-US" altLang="zh-TW" dirty="0"/>
              <a:t> kit</a:t>
            </a:r>
          </a:p>
          <a:p>
            <a:r>
              <a:rPr lang="en-US" altLang="zh-TW" dirty="0"/>
              <a:t>bootstrap</a:t>
            </a:r>
          </a:p>
          <a:p>
            <a:r>
              <a:rPr lang="en-US" altLang="zh-TW" dirty="0"/>
              <a:t>template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737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2D589-ADE6-0F5F-7C4B-1DC996D7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00BCF24-02F2-D2B2-7558-CC3CC7D4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Dribbble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Dashboard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作品展示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UX/UI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傻傻分不清楚？其實差很多！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- Gremlin Works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從觀察、定義到解決問題 改變世界的設計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設計與視覺效果的決定性因子：字型學奧義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UI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設計界大勢潮流：扁平化設計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扁平化設計的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2.0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革新：實感設計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926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C0B24-D3F2-E322-BB8A-522D6A27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奢華的凡爾賽宮沒有廁所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???!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602" name="Picture 2" descr="凡爾賽軼事：你聞所未聞的凡爾賽宮｜巴黎衛道">
            <a:extLst>
              <a:ext uri="{FF2B5EF4-FFF2-40B4-BE49-F238E27FC236}">
                <a16:creationId xmlns:a16="http://schemas.microsoft.com/office/drawing/2014/main" id="{39DBD285-ED75-3A47-0A73-F70AF3513B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70864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F2A469B4-8B51-CE0C-4BBE-B523C1C2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460" y="1689626"/>
            <a:ext cx="6210540" cy="43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驚恐嚇到什麼竟然驚訝驚呆傻眼GIF - Horrified Surprised What - Discover &amp; Share GIFs">
            <a:extLst>
              <a:ext uri="{FF2B5EF4-FFF2-40B4-BE49-F238E27FC236}">
                <a16:creationId xmlns:a16="http://schemas.microsoft.com/office/drawing/2014/main" id="{0C724ABB-7DC7-0911-2B45-1E103C85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3905250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1">
            <a:extLst>
              <a:ext uri="{FF2B5EF4-FFF2-40B4-BE49-F238E27FC236}">
                <a16:creationId xmlns:a16="http://schemas.microsoft.com/office/drawing/2014/main" id="{FFFB5370-9845-A031-8162-8123A4C8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38137"/>
            <a:ext cx="7143750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4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01">
            <a:extLst>
              <a:ext uri="{FF2B5EF4-FFF2-40B4-BE49-F238E27FC236}">
                <a16:creationId xmlns:a16="http://schemas.microsoft.com/office/drawing/2014/main" id="{62AA9612-B7CA-C216-0506-41284BBC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971550"/>
            <a:ext cx="714375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13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02">
            <a:extLst>
              <a:ext uri="{FF2B5EF4-FFF2-40B4-BE49-F238E27FC236}">
                <a16:creationId xmlns:a16="http://schemas.microsoft.com/office/drawing/2014/main" id="{DA873730-F545-5C8E-D2EA-BD5F60DF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628650"/>
            <a:ext cx="714375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6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2CFD6-DBD4-02C2-A23F-5819F100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9" y="365125"/>
            <a:ext cx="10600379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的差別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4C0A98-D113-10A2-36F4-1BC82C774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Design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美工設計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7CD6-6D77-9D65-4ED4-B8DDB9845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Interface Design,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使用者介面設計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強調「產品怎麼呈現」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兼顧</a:t>
            </a:r>
            <a:r>
              <a:rPr lang="zh-TW" altLang="en-US" sz="1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視覺美感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1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功能實現</a:t>
            </a:r>
            <a:endParaRPr lang="en-US" altLang="zh-TW" sz="18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B51B93-C473-6AB8-06A3-AE8AECAB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UX Design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手順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A3C594-74F7-32D4-CCD3-E5BE2100E1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Experience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Design,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使用者體驗設計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強調使用者使用產品的過程和體驗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流程與內容規劃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確保產品從這一步流動到下一步符合邏輯與使用者的習慣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真人測試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觀察使用者行為，檢查說得出來和</a:t>
            </a:r>
            <a:r>
              <a:rPr lang="zh-TW" altLang="en-US" sz="1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沒說出來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使用障礙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，經過不斷修改以創造出「最棒的」使用者經驗。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Picture 2" descr="UI UX User Sketch">
            <a:extLst>
              <a:ext uri="{FF2B5EF4-FFF2-40B4-BE49-F238E27FC236}">
                <a16:creationId xmlns:a16="http://schemas.microsoft.com/office/drawing/2014/main" id="{6362753D-4D8A-0DD4-6F13-4D4921DD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9" y="3831637"/>
            <a:ext cx="5160963" cy="23580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8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190</TotalTime>
  <Words>719</Words>
  <Application>Microsoft Office PowerPoint</Application>
  <PresentationFormat>寬螢幕</PresentationFormat>
  <Paragraphs>76</Paragraphs>
  <Slides>48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微軟正黑體</vt:lpstr>
      <vt:lpstr>Arial</vt:lpstr>
      <vt:lpstr>Calibri</vt:lpstr>
      <vt:lpstr>Calibri Light</vt:lpstr>
      <vt:lpstr>Roboto</vt:lpstr>
      <vt:lpstr>Office 佈景主題</vt:lpstr>
      <vt:lpstr>UI設計與趨勢</vt:lpstr>
      <vt:lpstr>outline</vt:lpstr>
      <vt:lpstr>設計 &amp; UIUX概論</vt:lpstr>
      <vt:lpstr>藝術和設計的差別</vt:lpstr>
      <vt:lpstr>奢華的凡爾賽宮沒有廁所???!</vt:lpstr>
      <vt:lpstr>PowerPoint 簡報</vt:lpstr>
      <vt:lpstr>PowerPoint 簡報</vt:lpstr>
      <vt:lpstr>PowerPoint 簡報</vt:lpstr>
      <vt:lpstr>UI與UX的差別</vt:lpstr>
      <vt:lpstr>UX =&gt; UI =&gt; UX 的 workflow</vt:lpstr>
      <vt:lpstr>UIUX &amp;設計概論小結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Google Material Design 實感設計</vt:lpstr>
      <vt:lpstr>PowerPoint 簡報</vt:lpstr>
      <vt:lpstr>PowerPoint 簡報</vt:lpstr>
      <vt:lpstr>Google Material Design 實感設計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Apple 官方字型 https://developer.apple.com/fonts/</vt:lpstr>
      <vt:lpstr>Google官方字型 https://fonts.google.com/</vt:lpstr>
      <vt:lpstr>好的Dashboard 設計須注意空間使用</vt:lpstr>
      <vt:lpstr>當代Dashboard設計的 5 大重點趨勢</vt:lpstr>
      <vt:lpstr>PowerPoint 簡報</vt:lpstr>
      <vt:lpstr>PowerPoint 簡報</vt:lpstr>
      <vt:lpstr>搜尋關鍵字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Design Overview</dc:title>
  <dc:creator> </dc:creator>
  <cp:lastModifiedBy> </cp:lastModifiedBy>
  <cp:revision>2</cp:revision>
  <dcterms:created xsi:type="dcterms:W3CDTF">2022-05-26T08:09:38Z</dcterms:created>
  <dcterms:modified xsi:type="dcterms:W3CDTF">2022-05-26T11:25:28Z</dcterms:modified>
</cp:coreProperties>
</file>