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2" r:id="rId5"/>
    <p:sldId id="263" r:id="rId6"/>
    <p:sldId id="265" r:id="rId7"/>
    <p:sldId id="266" r:id="rId8"/>
    <p:sldId id="257" r:id="rId9"/>
    <p:sldId id="269" r:id="rId10"/>
    <p:sldId id="270" r:id="rId11"/>
    <p:sldId id="271" r:id="rId12"/>
    <p:sldId id="273" r:id="rId13"/>
    <p:sldId id="272" r:id="rId14"/>
    <p:sldId id="275" r:id="rId15"/>
    <p:sldId id="276" r:id="rId16"/>
    <p:sldId id="274" r:id="rId17"/>
    <p:sldId id="282" r:id="rId18"/>
    <p:sldId id="277" r:id="rId19"/>
    <p:sldId id="283" r:id="rId20"/>
    <p:sldId id="280" r:id="rId21"/>
    <p:sldId id="281" r:id="rId22"/>
    <p:sldId id="278" r:id="rId23"/>
    <p:sldId id="279" r:id="rId24"/>
    <p:sldId id="285" r:id="rId25"/>
    <p:sldId id="287" r:id="rId26"/>
    <p:sldId id="293" r:id="rId27"/>
    <p:sldId id="290" r:id="rId28"/>
    <p:sldId id="292" r:id="rId29"/>
    <p:sldId id="258" r:id="rId30"/>
    <p:sldId id="261" r:id="rId31"/>
    <p:sldId id="26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DA1B593-52D6-1495-2D19-A63A1743565F}" name=" " initials="" userId="278134aee57fb47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7"/>
    <a:srgbClr val="F8F8F8"/>
    <a:srgbClr val="B6C3D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1EE1D-D657-45BD-8193-3CBEA6807841}" v="326" dt="2022-02-19T13:48:54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E43F5-F4F6-46AA-968B-9CDDC4ED6699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5A256-D363-43FF-ACA8-C1B0C6145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89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7C400-9C30-4536-A1CA-B065036A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85C8D8-2691-4FFF-9F82-87E8F28B3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AB5718-BA64-4916-8484-C61EBEC5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81F-0DB8-47ED-8644-6EBB4C0DDC53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9DF133-ABDE-4356-AF30-C51C457C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D77DE-76BE-4D5D-9AA5-462E2292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B459-617F-482F-B6F0-864E1BB02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9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19323-C5A9-4B7A-BDFF-979EF305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D2D3C3-2F3A-4EF7-86BC-E65E900C0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2A14F1-2011-4FE7-BA43-52751ED1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81F-0DB8-47ED-8644-6EBB4C0DDC53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28E113-D833-46D6-8261-A07ED2B4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C502B-8395-4798-99B6-98A3D922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B459-617F-482F-B6F0-864E1BB02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2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5E8CF4-6697-4F47-A4B0-E3949273D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38BF9C-D51B-48C3-B63D-780F1B720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4667D-BFEB-46E2-852F-08AF3D3E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81F-0DB8-47ED-8644-6EBB4C0DDC53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7192C1-1563-45CB-B257-CC20CBC8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7B935B-9983-4D5F-8B21-33AD8D2E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B459-617F-482F-B6F0-864E1BB02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1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57CB3-20EC-47B9-8B5D-8083C967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B7D3EA-2D66-4D9E-A8C2-8277C3A2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78C71D-02EC-427A-A8B1-AC671AA4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81F-0DB8-47ED-8644-6EBB4C0DDC53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8C221-EB4B-4816-B31E-14CF8356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BE457-909A-4D36-A4C4-F63812FB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B459-617F-482F-B6F0-864E1BB02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9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8C20D-40A0-41EE-8757-D7DBD1C8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F0DE4B-88F2-4BE7-A63B-FE4FA2B87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ED32C4-BCE9-4560-8A03-786934EF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81F-0DB8-47ED-8644-6EBB4C0DDC53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CBF47F-D87E-49CF-9B69-683D9C5D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156885-F11D-4CD6-8451-1B54B35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B459-617F-482F-B6F0-864E1BB02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3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ED8C1-5967-4BBE-9D75-5C536AD2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52E1F-D4F9-48DF-B66F-266D16322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D8A552-8D49-489D-BDDD-3D89ACCFD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93569-6420-4755-AD7C-01334704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81F-0DB8-47ED-8644-6EBB4C0DDC53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80790A-E240-4BC1-953F-84834721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3A5D79-B2B1-48FC-B97B-60626BC9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B459-617F-482F-B6F0-864E1BB02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36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5E632-32AB-438F-B5D4-5E14A870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38E4D0-614A-42A1-B395-AD6C0ABF2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F4C146-6C53-4527-A60F-4DAFA9236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A2EAF0-A8B0-4105-86A1-21EA3DF41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E58EFC-B7FB-493E-9A3E-DF4009FC1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AFA542-931C-439B-86D2-58513E7C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81F-0DB8-47ED-8644-6EBB4C0DDC53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BE6EE7-71C2-4461-8008-466D1CFA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4F65A5C-02F7-4EA6-BFAE-4548696B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B459-617F-482F-B6F0-864E1BB02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51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4E63D-139B-4D77-B514-355E361C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EE9EB8-D0BA-4F78-BC3D-5F88AFA4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81F-0DB8-47ED-8644-6EBB4C0DDC53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5657E7-CD70-4BF0-ADC3-955B1E7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CF3B39-F7F3-4F18-B79A-7828250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B459-617F-482F-B6F0-864E1BB02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0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9021FE-B2D3-4AFE-893E-44B3157C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81F-0DB8-47ED-8644-6EBB4C0DDC53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2E891E-B4A5-4277-BB38-5C7982A2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33396E-E327-4A32-8870-84D97745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B459-617F-482F-B6F0-864E1BB02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70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6E038-E7EF-4E54-8F26-A3EA2F98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1C2EA-F8A2-4C63-8FC3-3B999882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61899A-84A0-4DF0-9A94-3D143D9A4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D90BE3-444D-4312-85A9-E08D22F5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81F-0DB8-47ED-8644-6EBB4C0DDC53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EF62AE-5CB8-4CCA-A5A9-1A375A02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89185-1854-47B8-8C1C-3D13DDC2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B459-617F-482F-B6F0-864E1BB02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7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67324-289A-4AFA-8698-62C525E8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2754B1B-8678-403F-ADB4-8FBDDE423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A0DFE0-CD70-4099-8334-B8BFE7608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CE2A88-43E7-4C85-90B5-AD24F39A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81F-0DB8-47ED-8644-6EBB4C0DDC53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26CC5A-EB59-4114-9372-AEAF6125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59591-ED0B-4179-8E7A-545AFF3A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B459-617F-482F-B6F0-864E1BB02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37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A9CB96-E047-4A24-A6C9-F4849E83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6F294D-3B11-4948-B759-2BFA58A98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78003-8A7A-46EE-BBB6-89C84C724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D81F-0DB8-47ED-8644-6EBB4C0DDC53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352225-2289-455C-94A2-0313D408C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0BCAB9-9C48-4F44-86C9-92CC0A8F0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B459-617F-482F-B6F0-864E1BB02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74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ifreesite.com/js-html-formatt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big.com/zh-TW/html/html-intro.html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ifreesite.com/js-html-formattin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zonble.medium.com/%E7%BF%BB%E8%AD%AF-%E5%A6%82%E4%BD%95%E4%BF%AE%E6%AD%A3%E5%A3%9E-ui-2f972da15d5b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signtongue.me/%E8%A8%AD%E8%A8%88%E5%B8%AB%E6%9C%80%E5%B8%B8%E5%BF%BD%E7%95%A5%E7%9A%84_ui_%E9%A0%81%E9%9D%A2%E7%8B%80%E6%85%8B_empty_stat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19645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05317" TargetMode="External"/><Relationship Id="rId2" Type="http://schemas.openxmlformats.org/officeDocument/2006/relationships/hyperlink" Target="https://ithelp.ithome.com.tw/articles/1026286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77479" TargetMode="External"/><Relationship Id="rId2" Type="http://schemas.openxmlformats.org/officeDocument/2006/relationships/hyperlink" Target="https://ithelp.ithome.com.tw/articles/1026779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26683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A2D60F-8ADE-47C0-88CD-F17A53B54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3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如何仿作喜歡的</a:t>
            </a:r>
            <a:r>
              <a:rPr lang="en-US" altLang="zh-TW" sz="3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endParaRPr lang="zh-TW" altLang="en-US" sz="36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C8659-8264-4FDF-9F3A-FC6E63A98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701" y="3428999"/>
            <a:ext cx="4248317" cy="915772"/>
          </a:xfrm>
          <a:noFill/>
        </p:spPr>
        <p:txBody>
          <a:bodyPr>
            <a:normAutofit/>
          </a:bodyPr>
          <a:lstStyle/>
          <a:p>
            <a:endParaRPr lang="en-US" altLang="zh-TW" sz="16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九宮格選單為例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0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B0FA63-3F48-4499-A031-1AF3208B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以</a:t>
            </a:r>
            <a:r>
              <a:rPr lang="en-US" altLang="zh-TW" sz="3600" dirty="0">
                <a:latin typeface="Calibri Light (標題)"/>
                <a:ea typeface="微軟正黑體" panose="020B0604030504040204" pitchFamily="34" charset="-120"/>
              </a:rPr>
              <a:t>Google</a:t>
            </a:r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九宮格選單為例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0BB146B3-990C-4142-8AE4-81D306BD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66" y="1782981"/>
            <a:ext cx="5177320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738BAB3-75E9-48B0-9A3B-E313FE8B6F65}"/>
              </a:ext>
            </a:extLst>
          </p:cNvPr>
          <p:cNvSpPr txBox="1"/>
          <p:nvPr/>
        </p:nvSpPr>
        <p:spPr>
          <a:xfrm>
            <a:off x="7642370" y="1040540"/>
            <a:ext cx="3368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↓若右鍵被禁止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更多工具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開發人員工具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或熱鍵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Ctrl+Shift+I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F20BF-25BB-4522-B2E4-2CB8A5BB3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3" y="2629236"/>
            <a:ext cx="2686050" cy="215265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0D76C-E758-4A4C-8358-B99CCE78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7158292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Step1. 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Dev Tool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在要仿作的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 e.g.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九宮格按鈕上點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滑鼠右鍵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選檢查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3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B0FA63-3F48-4499-A031-1AF3208B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以</a:t>
            </a:r>
            <a:r>
              <a:rPr lang="en-US" altLang="zh-TW" sz="3600" dirty="0">
                <a:latin typeface="Calibri Light (標題)"/>
                <a:ea typeface="微軟正黑體" panose="020B0604030504040204" pitchFamily="34" charset="-120"/>
              </a:rPr>
              <a:t>Google</a:t>
            </a:r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九宮格選單為例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0D76C-E758-4A4C-8358-B99CCE78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Step1. 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Dev Tool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拉寬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Styles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會變成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左右並列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，會比較好操作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E0EE2E0-2569-4622-991E-2BF3BC52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5085"/>
            <a:ext cx="12192000" cy="3475260"/>
          </a:xfrm>
          <a:prstGeom prst="rect">
            <a:avLst/>
          </a:prstGeom>
        </p:spPr>
      </p:pic>
      <p:sp>
        <p:nvSpPr>
          <p:cNvPr id="26" name="箭號: 左-右雙向 25">
            <a:extLst>
              <a:ext uri="{FF2B5EF4-FFF2-40B4-BE49-F238E27FC236}">
                <a16:creationId xmlns:a16="http://schemas.microsoft.com/office/drawing/2014/main" id="{14C83571-CF8F-4D8A-8BB6-E8110ECA884D}"/>
              </a:ext>
            </a:extLst>
          </p:cNvPr>
          <p:cNvSpPr/>
          <p:nvPr/>
        </p:nvSpPr>
        <p:spPr>
          <a:xfrm>
            <a:off x="6316911" y="4491713"/>
            <a:ext cx="503030" cy="331957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84801309-8902-450B-9405-7C732DD6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以</a:t>
            </a:r>
            <a:r>
              <a:rPr lang="en-US" altLang="zh-TW" sz="3600" dirty="0">
                <a:latin typeface="Calibri Light (標題)"/>
                <a:ea typeface="微軟正黑體" panose="020B0604030504040204" pitchFamily="34" charset="-120"/>
              </a:rPr>
              <a:t>Google</a:t>
            </a:r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九宮格選單為例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0609E30F-2452-4A76-8724-BA671F1B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6993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Step1. 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Dev Tool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必要時可點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 Tool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右上角的「   」按鈕將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 Tool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獨立一個視窗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8E29AA5F-48BD-4DE9-9924-ACA45CDAA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47"/>
          <a:stretch/>
        </p:blipFill>
        <p:spPr>
          <a:xfrm>
            <a:off x="768187" y="2613261"/>
            <a:ext cx="3517783" cy="52101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B4F4725-A567-4D97-882B-10867AB1A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04" y="2127618"/>
            <a:ext cx="247685" cy="285790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434FDC49-1DEB-4CB7-85EF-40C19D78F0FF}"/>
              </a:ext>
            </a:extLst>
          </p:cNvPr>
          <p:cNvSpPr/>
          <p:nvPr/>
        </p:nvSpPr>
        <p:spPr>
          <a:xfrm>
            <a:off x="4648293" y="4194495"/>
            <a:ext cx="637563" cy="5620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5A6C196-8CA8-4AC9-986C-8468D1D9E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89" y="2800993"/>
            <a:ext cx="6491776" cy="30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B0FA63-3F48-4499-A031-1AF3208B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以</a:t>
            </a:r>
            <a:r>
              <a:rPr lang="en-US" altLang="zh-TW" sz="3600" dirty="0">
                <a:latin typeface="Calibri Light (標題)"/>
                <a:ea typeface="微軟正黑體" panose="020B0604030504040204" pitchFamily="34" charset="-120"/>
              </a:rPr>
              <a:t>Google</a:t>
            </a:r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九宮格選單為例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0D76C-E758-4A4C-8358-B99CCE78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20542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Step2.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找到和九宮格按鈕對應的</a:t>
            </a: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sz="20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在九宮格按鈕用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右鍵檢查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快速跳到對應區塊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跳過去後通常還要往上一兩層比較完整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利用滑鼠左鍵或鍵盤在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Elements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上下移動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找到對應的區塊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8A7B558-A4FC-4884-8CEB-B4D11F12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21" y="2695292"/>
            <a:ext cx="8286750" cy="4000500"/>
          </a:xfrm>
          <a:prstGeom prst="rect">
            <a:avLst/>
          </a:prstGeom>
        </p:spPr>
      </p:pic>
      <p:sp>
        <p:nvSpPr>
          <p:cNvPr id="17" name="圖說文字: 向下箭號 16">
            <a:extLst>
              <a:ext uri="{FF2B5EF4-FFF2-40B4-BE49-F238E27FC236}">
                <a16:creationId xmlns:a16="http://schemas.microsoft.com/office/drawing/2014/main" id="{B471F45F-3240-465D-AED9-D19BE52519E2}"/>
              </a:ext>
            </a:extLst>
          </p:cNvPr>
          <p:cNvSpPr/>
          <p:nvPr/>
        </p:nvSpPr>
        <p:spPr>
          <a:xfrm>
            <a:off x="6929307" y="3940613"/>
            <a:ext cx="2857801" cy="1075612"/>
          </a:xfrm>
          <a:prstGeom prst="downArrowCallout">
            <a:avLst>
              <a:gd name="adj1" fmla="val 21610"/>
              <a:gd name="adj2" fmla="val 25000"/>
              <a:gd name="adj3" fmla="val 13557"/>
              <a:gd name="adj4" fmla="val 6879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鍵盤左右鍵可展開收合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裡的程式碼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778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B0FA63-3F48-4499-A031-1AF3208B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以</a:t>
            </a:r>
            <a:r>
              <a:rPr lang="en-US" altLang="zh-TW" sz="3600" dirty="0">
                <a:latin typeface="Calibri Light (標題)"/>
                <a:ea typeface="微軟正黑體" panose="020B0604030504040204" pitchFamily="34" charset="-120"/>
              </a:rPr>
              <a:t>Google</a:t>
            </a:r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九宮格選單為例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0D76C-E758-4A4C-8358-B99CCE78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Step3.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複製九宮格按鈕的</a:t>
            </a: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sz="20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在對應的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程式碼區塊上點右鍵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&gt;Edit as HTML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全選複製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C2F742C-D02F-4E2C-9CB6-34B32370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37" y="2686972"/>
            <a:ext cx="4352925" cy="191452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EAE575-B31A-431B-BB8E-E5BF7F757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17" y="2686972"/>
            <a:ext cx="4610100" cy="3343275"/>
          </a:xfrm>
          <a:prstGeom prst="rect">
            <a:avLst/>
          </a:prstGeom>
        </p:spPr>
      </p:pic>
      <p:sp>
        <p:nvSpPr>
          <p:cNvPr id="22" name="圖說文字: 向下箭號 21">
            <a:extLst>
              <a:ext uri="{FF2B5EF4-FFF2-40B4-BE49-F238E27FC236}">
                <a16:creationId xmlns:a16="http://schemas.microsoft.com/office/drawing/2014/main" id="{598AB59B-232C-4C32-98D5-A6582E81C7B2}"/>
              </a:ext>
            </a:extLst>
          </p:cNvPr>
          <p:cNvSpPr/>
          <p:nvPr/>
        </p:nvSpPr>
        <p:spPr>
          <a:xfrm>
            <a:off x="8477799" y="2141118"/>
            <a:ext cx="2167270" cy="1075612"/>
          </a:xfrm>
          <a:prstGeom prst="downArrowCallout">
            <a:avLst>
              <a:gd name="adj1" fmla="val 21610"/>
              <a:gd name="adj2" fmla="val 25000"/>
              <a:gd name="adj3" fmla="val 13557"/>
              <a:gd name="adj4" fmla="val 6879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CTRL+A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全選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CTRL+C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複製</a:t>
            </a:r>
          </a:p>
        </p:txBody>
      </p:sp>
    </p:spTree>
    <p:extLst>
      <p:ext uri="{BB962C8B-B14F-4D97-AF65-F5344CB8AC3E}">
        <p14:creationId xmlns:p14="http://schemas.microsoft.com/office/powerpoint/2010/main" val="255589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B0FA63-3F48-4499-A031-1AF3208B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以</a:t>
            </a:r>
            <a:r>
              <a:rPr lang="en-US" altLang="zh-TW" sz="3600" dirty="0">
                <a:latin typeface="Calibri Light (標題)"/>
                <a:ea typeface="微軟正黑體" panose="020B0604030504040204" pitchFamily="34" charset="-120"/>
              </a:rPr>
              <a:t>Google</a:t>
            </a:r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九宮格選單為例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0D76C-E758-4A4C-8358-B99CCE78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8682"/>
            <a:ext cx="10905066" cy="4306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Step3.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拷貝九宮格按鈕的</a:t>
            </a: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sz="20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可先貼到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格式化工具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弄整齊再貼到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25837A4-8129-4183-A728-39FE5013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74" y="2442708"/>
            <a:ext cx="6982799" cy="385816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886D5BD-FDF3-4B40-9339-F5D4B79F3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42708"/>
            <a:ext cx="7019925" cy="3895725"/>
          </a:xfrm>
          <a:prstGeom prst="rect">
            <a:avLst/>
          </a:prstGeom>
        </p:spPr>
      </p:pic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F26ABE4B-A880-43FD-B97E-598AF7276656}"/>
              </a:ext>
            </a:extLst>
          </p:cNvPr>
          <p:cNvSpPr/>
          <p:nvPr/>
        </p:nvSpPr>
        <p:spPr>
          <a:xfrm>
            <a:off x="6792686" y="3928188"/>
            <a:ext cx="718457" cy="67330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70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7501A6-1B30-4713-955D-C597B345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0"/>
            <a:ext cx="10302240" cy="6858000"/>
          </a:xfrm>
          <a:prstGeom prst="rect">
            <a:avLst/>
          </a:prstGeom>
        </p:spPr>
      </p:pic>
      <p:sp>
        <p:nvSpPr>
          <p:cNvPr id="13" name="圖說文字: 向下箭號 12">
            <a:extLst>
              <a:ext uri="{FF2B5EF4-FFF2-40B4-BE49-F238E27FC236}">
                <a16:creationId xmlns:a16="http://schemas.microsoft.com/office/drawing/2014/main" id="{7885F65C-A3E9-453A-958F-01DFBE358B25}"/>
              </a:ext>
            </a:extLst>
          </p:cNvPr>
          <p:cNvSpPr/>
          <p:nvPr/>
        </p:nvSpPr>
        <p:spPr>
          <a:xfrm>
            <a:off x="4878355" y="2052736"/>
            <a:ext cx="2435290" cy="1099916"/>
          </a:xfrm>
          <a:prstGeom prst="downArrowCallout">
            <a:avLst>
              <a:gd name="adj1" fmla="val 21610"/>
              <a:gd name="adj2" fmla="val 25000"/>
              <a:gd name="adj3" fmla="val 13557"/>
              <a:gd name="adj4" fmla="val 7812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貼到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index.html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&lt;!--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--&gt;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下面</a:t>
            </a:r>
          </a:p>
        </p:txBody>
      </p:sp>
      <p:sp>
        <p:nvSpPr>
          <p:cNvPr id="15" name="圖說文字: 向下箭號 14">
            <a:extLst>
              <a:ext uri="{FF2B5EF4-FFF2-40B4-BE49-F238E27FC236}">
                <a16:creationId xmlns:a16="http://schemas.microsoft.com/office/drawing/2014/main" id="{7D015307-6239-4C71-9244-A531A8992515}"/>
              </a:ext>
            </a:extLst>
          </p:cNvPr>
          <p:cNvSpPr/>
          <p:nvPr/>
        </p:nvSpPr>
        <p:spPr>
          <a:xfrm>
            <a:off x="8372202" y="3604218"/>
            <a:ext cx="2231572" cy="1099916"/>
          </a:xfrm>
          <a:prstGeom prst="downArrowCallout">
            <a:avLst>
              <a:gd name="adj1" fmla="val 21610"/>
              <a:gd name="adj2" fmla="val 25000"/>
              <a:gd name="adj3" fmla="val 13557"/>
              <a:gd name="adj4" fmla="val 7812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存檔後右鍵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&gt;Open With Live Server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528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3AE6D7-8272-4BD6-9E01-4C7F713A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477B5B-172D-48CF-A75B-AEE5B30E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49E997-F9B0-4240-93C4-D54F9CC9F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79"/>
            <a:ext cx="12192000" cy="6607442"/>
          </a:xfrm>
          <a:prstGeom prst="rect">
            <a:avLst/>
          </a:prstGeom>
        </p:spPr>
      </p:pic>
      <p:sp>
        <p:nvSpPr>
          <p:cNvPr id="19" name="圖說文字: 向下箭號 18">
            <a:extLst>
              <a:ext uri="{FF2B5EF4-FFF2-40B4-BE49-F238E27FC236}">
                <a16:creationId xmlns:a16="http://schemas.microsoft.com/office/drawing/2014/main" id="{5047044F-7B1C-4776-8C49-E9DA596D4B26}"/>
              </a:ext>
            </a:extLst>
          </p:cNvPr>
          <p:cNvSpPr/>
          <p:nvPr/>
        </p:nvSpPr>
        <p:spPr>
          <a:xfrm>
            <a:off x="4697574" y="1103968"/>
            <a:ext cx="2796851" cy="1099916"/>
          </a:xfrm>
          <a:prstGeom prst="downArrowCallout">
            <a:avLst>
              <a:gd name="adj1" fmla="val 21610"/>
              <a:gd name="adj2" fmla="val 25000"/>
              <a:gd name="adj3" fmla="val 13557"/>
              <a:gd name="adj4" fmla="val 7812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沒有套用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樣式的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裸奔正常的喔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083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E5E963-7B3E-403E-958C-CC0C5B91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以</a:t>
            </a:r>
            <a:r>
              <a:rPr lang="en-US" altLang="zh-TW" sz="3600" dirty="0">
                <a:latin typeface="Calibri Light (標題)"/>
                <a:ea typeface="微軟正黑體" panose="020B0604030504040204" pitchFamily="34" charset="-120"/>
              </a:rPr>
              <a:t>Google</a:t>
            </a:r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九宮格選單為例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82374-7171-4252-86E6-0A67AAAF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Step4. 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選取樣式</a:t>
            </a:r>
            <a:endParaRPr lang="en-US" altLang="zh-TW" sz="20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只選擇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agent stylesheet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以上的樣式 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3D1ECFEC-D5AB-451A-A4CE-66C44A4A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62" y="2782222"/>
            <a:ext cx="8429625" cy="3638550"/>
          </a:xfrm>
          <a:prstGeom prst="rect">
            <a:avLst/>
          </a:prstGeom>
        </p:spPr>
      </p:pic>
      <p:sp>
        <p:nvSpPr>
          <p:cNvPr id="24" name="圖說文字: 向左箭號 23">
            <a:extLst>
              <a:ext uri="{FF2B5EF4-FFF2-40B4-BE49-F238E27FC236}">
                <a16:creationId xmlns:a16="http://schemas.microsoft.com/office/drawing/2014/main" id="{4B6DA19C-EE21-47F4-AAAB-9D5D7D8097D6}"/>
              </a:ext>
            </a:extLst>
          </p:cNvPr>
          <p:cNvSpPr/>
          <p:nvPr/>
        </p:nvSpPr>
        <p:spPr>
          <a:xfrm>
            <a:off x="9248518" y="3917003"/>
            <a:ext cx="2729727" cy="2292860"/>
          </a:xfrm>
          <a:prstGeom prst="leftArrowCallout">
            <a:avLst>
              <a:gd name="adj1" fmla="val 24268"/>
              <a:gd name="adj2" fmla="val 25000"/>
              <a:gd name="adj3" fmla="val 13658"/>
              <a:gd name="adj4" fmla="val 8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選取複製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agent stylesheet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樣式</a:t>
            </a:r>
            <a:endParaRPr lang="zh-TW" altLang="en-US" dirty="0"/>
          </a:p>
        </p:txBody>
      </p:sp>
      <p:sp>
        <p:nvSpPr>
          <p:cNvPr id="25" name="乘號 24">
            <a:extLst>
              <a:ext uri="{FF2B5EF4-FFF2-40B4-BE49-F238E27FC236}">
                <a16:creationId xmlns:a16="http://schemas.microsoft.com/office/drawing/2014/main" id="{D90D8239-DCD9-4AA4-9DB7-F10F274BF170}"/>
              </a:ext>
            </a:extLst>
          </p:cNvPr>
          <p:cNvSpPr/>
          <p:nvPr/>
        </p:nvSpPr>
        <p:spPr>
          <a:xfrm>
            <a:off x="5596855" y="5951809"/>
            <a:ext cx="360726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23B9ED5B-2CD0-4F43-9CBC-0BA3941DB3C2}"/>
              </a:ext>
            </a:extLst>
          </p:cNvPr>
          <p:cNvSpPr/>
          <p:nvPr/>
        </p:nvSpPr>
        <p:spPr>
          <a:xfrm>
            <a:off x="5638800" y="4815576"/>
            <a:ext cx="276837" cy="276837"/>
          </a:xfrm>
          <a:prstGeom prst="donut">
            <a:avLst/>
          </a:prstGeom>
          <a:solidFill>
            <a:srgbClr val="FF7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7F145CF-E675-4064-8132-C75A198BA8EC}"/>
              </a:ext>
            </a:extLst>
          </p:cNvPr>
          <p:cNvSpPr txBox="1"/>
          <p:nvPr/>
        </p:nvSpPr>
        <p:spPr>
          <a:xfrm>
            <a:off x="6019412" y="6165147"/>
            <a:ext cx="262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agent stylesheet</a:t>
            </a:r>
          </a:p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是瀏覽器內建樣式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8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82374-7171-4252-86E6-0A67AAAF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419878"/>
            <a:ext cx="10905066" cy="5757085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Step5. 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貼到</a:t>
            </a: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style.css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 Tool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權重高的在上面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，所以要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由下往上貼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，很重要不要貼錯順序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可在左邊再開一頁空白文件 然後從左邊剪下貼到右邊會更容易操作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4A73531-2620-41C0-B9FE-13CAC8D3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657475"/>
            <a:ext cx="11001375" cy="4200525"/>
          </a:xfrm>
          <a:prstGeom prst="rect">
            <a:avLst/>
          </a:prstGeom>
        </p:spPr>
      </p:pic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C21BE8E-CC4B-4702-B7A4-4538BF886EC5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481053" y="3923997"/>
            <a:ext cx="1147960" cy="120716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5F9DBB0-7448-4C88-ADCE-1785754EBFE3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481053" y="4217575"/>
            <a:ext cx="1147960" cy="52322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65FAE86-CA1C-4858-BBCA-7BDCE377C473}"/>
              </a:ext>
            </a:extLst>
          </p:cNvPr>
          <p:cNvCxnSpPr>
            <a:cxnSpLocks/>
          </p:cNvCxnSpPr>
          <p:nvPr/>
        </p:nvCxnSpPr>
        <p:spPr>
          <a:xfrm>
            <a:off x="4665611" y="3842158"/>
            <a:ext cx="1074474" cy="201335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BAC5D1A1-B96B-4F4B-A527-5B4EAFA6880A}"/>
              </a:ext>
            </a:extLst>
          </p:cNvPr>
          <p:cNvSpPr/>
          <p:nvPr/>
        </p:nvSpPr>
        <p:spPr>
          <a:xfrm>
            <a:off x="1373456" y="4605034"/>
            <a:ext cx="3107597" cy="105225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3EC43B8-CFA5-4BA2-8005-979583D6C14A}"/>
              </a:ext>
            </a:extLst>
          </p:cNvPr>
          <p:cNvSpPr/>
          <p:nvPr/>
        </p:nvSpPr>
        <p:spPr>
          <a:xfrm>
            <a:off x="1373456" y="3842158"/>
            <a:ext cx="3107597" cy="75083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C795FF2-7C5C-4D6F-B416-067F49DAC178}"/>
              </a:ext>
            </a:extLst>
          </p:cNvPr>
          <p:cNvSpPr/>
          <p:nvPr/>
        </p:nvSpPr>
        <p:spPr>
          <a:xfrm>
            <a:off x="1375996" y="3079282"/>
            <a:ext cx="3791622" cy="75083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796C7E31-04E8-4A7A-994C-1D99652B0E57}"/>
              </a:ext>
            </a:extLst>
          </p:cNvPr>
          <p:cNvGrpSpPr/>
          <p:nvPr/>
        </p:nvGrpSpPr>
        <p:grpSpPr>
          <a:xfrm>
            <a:off x="5672973" y="3306896"/>
            <a:ext cx="343949" cy="2966517"/>
            <a:chOff x="5672973" y="3306896"/>
            <a:chExt cx="343949" cy="2966517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D17F817-05BB-4143-8170-DCDB9BAB74BE}"/>
                </a:ext>
              </a:extLst>
            </p:cNvPr>
            <p:cNvSpPr txBox="1"/>
            <p:nvPr/>
          </p:nvSpPr>
          <p:spPr>
            <a:xfrm>
              <a:off x="5672973" y="3306896"/>
              <a:ext cx="343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00B0F0"/>
                  </a:solidFill>
                </a:rPr>
                <a:t>1</a:t>
              </a:r>
              <a:endParaRPr lang="zh-TW" alt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2B67002-84CC-4A69-A6C3-0D58CDAFC042}"/>
                </a:ext>
              </a:extLst>
            </p:cNvPr>
            <p:cNvSpPr txBox="1"/>
            <p:nvPr/>
          </p:nvSpPr>
          <p:spPr>
            <a:xfrm>
              <a:off x="5672973" y="4464121"/>
              <a:ext cx="343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FF00"/>
                  </a:solidFill>
                </a:rPr>
                <a:t>2</a:t>
              </a:r>
              <a:endParaRPr lang="zh-TW" altLang="en-US" sz="2800" b="1" dirty="0">
                <a:solidFill>
                  <a:srgbClr val="FFFF00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E91116E2-3A7C-4042-9D34-E77EC9E2FC09}"/>
                </a:ext>
              </a:extLst>
            </p:cNvPr>
            <p:cNvSpPr txBox="1"/>
            <p:nvPr/>
          </p:nvSpPr>
          <p:spPr>
            <a:xfrm>
              <a:off x="5672973" y="5750193"/>
              <a:ext cx="343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92D050"/>
                  </a:solidFill>
                </a:rPr>
                <a:t>3</a:t>
              </a:r>
              <a:endParaRPr lang="zh-TW" altLang="en-US" sz="2800" b="1" dirty="0">
                <a:solidFill>
                  <a:srgbClr val="92D050"/>
                </a:solidFill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3E892AF-2FB1-4956-BD06-033C1E6ACE79}"/>
              </a:ext>
            </a:extLst>
          </p:cNvPr>
          <p:cNvSpPr/>
          <p:nvPr/>
        </p:nvSpPr>
        <p:spPr>
          <a:xfrm>
            <a:off x="6030353" y="3396898"/>
            <a:ext cx="5294785" cy="105225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7FD3BD0-9945-4D66-B02C-BEC94B5AA074}"/>
              </a:ext>
            </a:extLst>
          </p:cNvPr>
          <p:cNvSpPr/>
          <p:nvPr/>
        </p:nvSpPr>
        <p:spPr>
          <a:xfrm>
            <a:off x="6030353" y="4447704"/>
            <a:ext cx="5294785" cy="75083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84BDC99-BDD1-4096-B5D5-5F6C29262800}"/>
              </a:ext>
            </a:extLst>
          </p:cNvPr>
          <p:cNvSpPr/>
          <p:nvPr/>
        </p:nvSpPr>
        <p:spPr>
          <a:xfrm>
            <a:off x="6030353" y="5211848"/>
            <a:ext cx="5294785" cy="132441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0ACFE78-9A5D-4587-A388-B166C1D1C1DC}"/>
              </a:ext>
            </a:extLst>
          </p:cNvPr>
          <p:cNvGrpSpPr/>
          <p:nvPr/>
        </p:nvGrpSpPr>
        <p:grpSpPr>
          <a:xfrm>
            <a:off x="4076827" y="3303084"/>
            <a:ext cx="761606" cy="1988646"/>
            <a:chOff x="8720294" y="3565661"/>
            <a:chExt cx="761606" cy="1988646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326646D3-4628-4C8D-927C-D8DB72B18593}"/>
                </a:ext>
              </a:extLst>
            </p:cNvPr>
            <p:cNvSpPr txBox="1"/>
            <p:nvPr/>
          </p:nvSpPr>
          <p:spPr>
            <a:xfrm>
              <a:off x="9137951" y="3565661"/>
              <a:ext cx="343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92D050"/>
                  </a:solidFill>
                </a:rPr>
                <a:t>3</a:t>
              </a:r>
              <a:endParaRPr lang="zh-TW" altLang="en-US" sz="2800" b="1" dirty="0">
                <a:solidFill>
                  <a:srgbClr val="92D050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D7BC9D9A-0FD0-4D8F-9F3A-AEC1440ACF34}"/>
                </a:ext>
              </a:extLst>
            </p:cNvPr>
            <p:cNvSpPr txBox="1"/>
            <p:nvPr/>
          </p:nvSpPr>
          <p:spPr>
            <a:xfrm>
              <a:off x="8720294" y="4171601"/>
              <a:ext cx="343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FF00"/>
                  </a:solidFill>
                </a:rPr>
                <a:t>2</a:t>
              </a:r>
              <a:endParaRPr lang="zh-TW" altLang="en-US" sz="2800" b="1" dirty="0">
                <a:solidFill>
                  <a:srgbClr val="FFFF00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084E6430-F3C6-4771-B5FF-6AE6F2D96CDC}"/>
                </a:ext>
              </a:extLst>
            </p:cNvPr>
            <p:cNvSpPr txBox="1"/>
            <p:nvPr/>
          </p:nvSpPr>
          <p:spPr>
            <a:xfrm>
              <a:off x="8720294" y="5031087"/>
              <a:ext cx="343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00B0F0"/>
                  </a:solidFill>
                </a:rPr>
                <a:t>1</a:t>
              </a:r>
              <a:endParaRPr lang="zh-TW" altLang="en-US" sz="28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41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451F8E-0FB8-4DD3-AE12-514F76AA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altLang="zh-TW" sz="40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Before Start…</a:t>
            </a:r>
            <a:endParaRPr lang="zh-TW" altLang="en-US" sz="4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36E955-21B9-4587-92AE-EB456AAA4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須具備的基礎知識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最好具備的設備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雙螢幕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</a:p>
        </p:txBody>
      </p:sp>
      <p:cxnSp>
        <p:nvCxnSpPr>
          <p:cNvPr id="29" name="Straight Connector 3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28F88C-C268-4380-9ED7-2589B067C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740396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免費課程</a:t>
            </a:r>
            <a:endParaRPr lang="en-US" altLang="zh-TW" sz="1900" b="1" dirty="0">
              <a:latin typeface="微軟正黑體" panose="020B0604030504040204" pitchFamily="34" charset="-120"/>
              <a:ea typeface="微軟正黑體" panose="020B0604030504040204" pitchFamily="34" charset="-12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TW" sz="1900" dirty="0">
                <a:latin typeface="Calibri (本文)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W3C</a:t>
            </a:r>
            <a:r>
              <a:rPr lang="zh-TW" altLang="en-US" sz="1900" dirty="0">
                <a:latin typeface="Calibri (本文)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1900" dirty="0">
                <a:latin typeface="Calibri (本文)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School</a:t>
            </a:r>
            <a:endParaRPr lang="en-US" altLang="zh-TW" sz="1900" dirty="0">
              <a:latin typeface="Calibri (本文)"/>
              <a:ea typeface="微軟正黑體" panose="020B0604030504040204" pitchFamily="34" charset="-120"/>
            </a:endParaRPr>
          </a:p>
          <a:p>
            <a:r>
              <a:rPr lang="en-US" altLang="zh-TW" sz="1900" dirty="0">
                <a:latin typeface="Calibri (本文)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W3C</a:t>
            </a:r>
            <a:r>
              <a:rPr lang="zh-TW" altLang="en-US" sz="1900" dirty="0">
                <a:latin typeface="Calibri (本文)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繁體中文版 </a:t>
            </a:r>
            <a:endParaRPr lang="en-US" altLang="zh-TW" sz="1900" dirty="0">
              <a:latin typeface="Calibri (本文)"/>
              <a:ea typeface="微軟正黑體" panose="020B0604030504040204" pitchFamily="34" charset="-120"/>
            </a:endParaRPr>
          </a:p>
          <a:p>
            <a:r>
              <a:rPr lang="en-US" altLang="zh-TW" sz="1900" dirty="0">
                <a:latin typeface="Calibri (本文)"/>
                <a:ea typeface="微軟正黑體" panose="020B0604030504040204" pitchFamily="34" charset="-120"/>
              </a:rPr>
              <a:t>IT</a:t>
            </a:r>
            <a:r>
              <a:rPr lang="zh-TW" altLang="en-US" sz="1900" dirty="0">
                <a:latin typeface="Calibri (本文)"/>
                <a:ea typeface="微軟正黑體" panose="020B0604030504040204" pitchFamily="34" charset="-120"/>
              </a:rPr>
              <a:t>邦幫忙技術文章</a:t>
            </a:r>
            <a:r>
              <a:rPr lang="en-US" altLang="zh-TW" sz="1900" dirty="0">
                <a:latin typeface="Calibri (本文)"/>
                <a:ea typeface="微軟正黑體" panose="020B0604030504040204" pitchFamily="34" charset="-120"/>
              </a:rPr>
              <a:t>/</a:t>
            </a:r>
            <a:r>
              <a:rPr lang="zh-TW" altLang="en-US" sz="1900" dirty="0">
                <a:latin typeface="Calibri (本文)"/>
                <a:ea typeface="微軟正黑體" panose="020B0604030504040204" pitchFamily="34" charset="-120"/>
              </a:rPr>
              <a:t>鐵人賽</a:t>
            </a:r>
            <a:endParaRPr lang="en-US" altLang="zh-TW" sz="1900" dirty="0">
              <a:latin typeface="Calibri (本文)"/>
              <a:ea typeface="微軟正黑體" panose="020B0604030504040204" pitchFamily="34" charset="-120"/>
            </a:endParaRPr>
          </a:p>
          <a:p>
            <a:r>
              <a:rPr lang="en-US" altLang="zh-TW" sz="1900" dirty="0">
                <a:latin typeface="Calibri (本文)"/>
                <a:ea typeface="微軟正黑體" panose="020B0604030504040204" pitchFamily="34" charset="-120"/>
              </a:rPr>
              <a:t>CODEPEN</a:t>
            </a:r>
          </a:p>
          <a:p>
            <a:pPr marL="0" indent="0">
              <a:buNone/>
            </a:pPr>
            <a:endParaRPr lang="en-US" altLang="zh-TW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付費課程</a:t>
            </a:r>
            <a:endParaRPr lang="en-US" altLang="zh-TW" sz="1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六角學院</a:t>
            </a:r>
            <a:endParaRPr lang="en-US" altLang="zh-TW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dirty="0" err="1">
                <a:latin typeface="Calibri (本文)"/>
                <a:ea typeface="微軟正黑體" panose="020B0604030504040204" pitchFamily="34" charset="-120"/>
              </a:rPr>
              <a:t>HiSKIO</a:t>
            </a:r>
            <a:endParaRPr lang="en-US" altLang="zh-TW" sz="1900" dirty="0">
              <a:latin typeface="Calibri (本文)"/>
              <a:ea typeface="微軟正黑體" panose="020B0604030504040204" pitchFamily="34" charset="-120"/>
            </a:endParaRPr>
          </a:p>
          <a:p>
            <a:r>
              <a:rPr lang="en-US" altLang="zh-TW" sz="1900" dirty="0">
                <a:latin typeface="Calibri (本文)"/>
                <a:ea typeface="微軟正黑體" panose="020B0604030504040204" pitchFamily="34" charset="-120"/>
              </a:rPr>
              <a:t>UDEMY</a:t>
            </a:r>
          </a:p>
          <a:p>
            <a:endParaRPr lang="zh-TW" altLang="en-US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1523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82374-7171-4252-86E6-0A67AAAF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1002"/>
            <a:ext cx="10905066" cy="6025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class=“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gb_z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gb_ed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gb_f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gb_xf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」開始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逐層往內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全部展開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到最內層，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由外往內複製樣式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91AA61-3F92-4A39-9C12-47063B59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76325"/>
            <a:ext cx="8439150" cy="578167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3B2A1BB-2C7D-4EFC-B9FD-AF803905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883" y="1076325"/>
            <a:ext cx="2990850" cy="2571750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C63087C-5E19-482C-A506-8D7D268736E5}"/>
              </a:ext>
            </a:extLst>
          </p:cNvPr>
          <p:cNvCxnSpPr>
            <a:cxnSpLocks/>
          </p:cNvCxnSpPr>
          <p:nvPr/>
        </p:nvCxnSpPr>
        <p:spPr>
          <a:xfrm flipV="1">
            <a:off x="3615655" y="2442708"/>
            <a:ext cx="2480345" cy="384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EC5CF6F-0F1C-4B16-BA05-939684480CA3}"/>
              </a:ext>
            </a:extLst>
          </p:cNvPr>
          <p:cNvCxnSpPr>
            <a:cxnSpLocks/>
          </p:cNvCxnSpPr>
          <p:nvPr/>
        </p:nvCxnSpPr>
        <p:spPr>
          <a:xfrm>
            <a:off x="9060974" y="2370745"/>
            <a:ext cx="401808" cy="904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7431F7F-B2AD-4675-9DF2-C8779CAD6E73}"/>
              </a:ext>
            </a:extLst>
          </p:cNvPr>
          <p:cNvSpPr txBox="1"/>
          <p:nvPr/>
        </p:nvSpPr>
        <p:spPr>
          <a:xfrm>
            <a:off x="1173003" y="2442708"/>
            <a:ext cx="461665" cy="26829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點三角形將展開進行到底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90643454-D58C-4179-8521-19A366714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18"/>
          <a:stretch/>
        </p:blipFill>
        <p:spPr>
          <a:xfrm>
            <a:off x="9141883" y="3712201"/>
            <a:ext cx="2975001" cy="2400635"/>
          </a:xfrm>
          <a:prstGeom prst="rect">
            <a:avLst/>
          </a:prstGeom>
        </p:spPr>
      </p:pic>
      <p:sp>
        <p:nvSpPr>
          <p:cNvPr id="27" name="圖說文字: 向下箭號 26">
            <a:extLst>
              <a:ext uri="{FF2B5EF4-FFF2-40B4-BE49-F238E27FC236}">
                <a16:creationId xmlns:a16="http://schemas.microsoft.com/office/drawing/2014/main" id="{A633FA25-582D-4BDD-81CD-531710013E4C}"/>
              </a:ext>
            </a:extLst>
          </p:cNvPr>
          <p:cNvSpPr/>
          <p:nvPr/>
        </p:nvSpPr>
        <p:spPr>
          <a:xfrm>
            <a:off x="9299647" y="3955726"/>
            <a:ext cx="1466200" cy="770168"/>
          </a:xfrm>
          <a:prstGeom prst="downArrowCallout">
            <a:avLst>
              <a:gd name="adj1" fmla="val 21610"/>
              <a:gd name="adj2" fmla="val 25000"/>
              <a:gd name="adj3" fmla="val 13557"/>
              <a:gd name="adj4" fmla="val 7812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樣式貼到最裡面那層 按鈕就出現了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380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DE2FBA0B-E85B-49DC-BB7C-57BAF6EF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17" y="0"/>
            <a:ext cx="8044084" cy="6858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82374-7171-4252-86E6-0A67AAAF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4518510" cy="5463836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滑鼠移到按鈕上 會出現灰色圓底，是</a:t>
            </a:r>
            <a:r>
              <a:rPr lang="en-US" altLang="zh-TW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:hover</a:t>
            </a:r>
            <a:r>
              <a:rPr lang="zh-TW" altLang="en-US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的效果，通常會綁在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&lt;a&gt;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超連結標籤上，但有時候也會綁在其他標籤要試試看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&lt;a class=“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gb_A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aria-label=“Google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href=“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」點右鍵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&gt;Force state&gt;:hover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複製所有相關的樣式 複製貼上到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若有時間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乾淨，可邊貼邊搜尋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name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，若有貼過一模一樣的就不貼，不這樣做將來若越來越大包可能效能會比較差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A4E4B373-80DC-406A-9C63-158B77548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98" y="5288552"/>
            <a:ext cx="2381582" cy="1371791"/>
          </a:xfrm>
          <a:prstGeom prst="rect">
            <a:avLst/>
          </a:prstGeom>
        </p:spPr>
      </p:pic>
      <p:sp>
        <p:nvSpPr>
          <p:cNvPr id="25" name="圖說文字: 向下箭號 24">
            <a:extLst>
              <a:ext uri="{FF2B5EF4-FFF2-40B4-BE49-F238E27FC236}">
                <a16:creationId xmlns:a16="http://schemas.microsoft.com/office/drawing/2014/main" id="{D2B77A29-2D0D-48C9-A580-4C220E21C9D7}"/>
              </a:ext>
            </a:extLst>
          </p:cNvPr>
          <p:cNvSpPr/>
          <p:nvPr/>
        </p:nvSpPr>
        <p:spPr>
          <a:xfrm>
            <a:off x="958065" y="4490244"/>
            <a:ext cx="2280435" cy="770168"/>
          </a:xfrm>
          <a:prstGeom prst="downArrowCallout">
            <a:avLst>
              <a:gd name="adj1" fmla="val 21610"/>
              <a:gd name="adj2" fmla="val 25000"/>
              <a:gd name="adj3" fmla="val 13557"/>
              <a:gd name="adj4" fmla="val 7812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:hover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貼上後 滑鼠移上去灰色圓底就出現了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622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E5E963-7B3E-403E-958C-CC0C5B91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以</a:t>
            </a:r>
            <a:r>
              <a:rPr lang="en-US" altLang="zh-TW" sz="3600" dirty="0">
                <a:latin typeface="Calibri Light (標題)"/>
                <a:ea typeface="微軟正黑體" panose="020B0604030504040204" pitchFamily="34" charset="-120"/>
              </a:rPr>
              <a:t>Google</a:t>
            </a:r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九宮格選單為例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82374-7171-4252-86E6-0A67AAAF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2A8C7D0-C4F5-413B-A395-F7C0DD57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86" y="0"/>
            <a:ext cx="11375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5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BCB8CEE2-E286-4767-A855-C857AED7B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21" y="16045"/>
            <a:ext cx="820828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C1DD0CC-6DCE-4B1D-BE81-3CDA08BE4379}"/>
              </a:ext>
            </a:extLst>
          </p:cNvPr>
          <p:cNvSpPr/>
          <p:nvPr/>
        </p:nvSpPr>
        <p:spPr>
          <a:xfrm>
            <a:off x="4692015" y="32090"/>
            <a:ext cx="377767" cy="353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358F24-5AC5-48C9-9A04-2DBAB1368492}"/>
              </a:ext>
            </a:extLst>
          </p:cNvPr>
          <p:cNvSpPr/>
          <p:nvPr/>
        </p:nvSpPr>
        <p:spPr>
          <a:xfrm>
            <a:off x="5914239" y="3733101"/>
            <a:ext cx="3892491" cy="166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FC3DEE-9342-4E9B-94AA-78FDDA106EF7}"/>
              </a:ext>
            </a:extLst>
          </p:cNvPr>
          <p:cNvSpPr/>
          <p:nvPr/>
        </p:nvSpPr>
        <p:spPr>
          <a:xfrm>
            <a:off x="9908085" y="713127"/>
            <a:ext cx="2283915" cy="8220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60E9506-6CF4-4104-B6F9-A0F5D0300F40}"/>
              </a:ext>
            </a:extLst>
          </p:cNvPr>
          <p:cNvSpPr txBox="1">
            <a:spLocks/>
          </p:cNvSpPr>
          <p:nvPr/>
        </p:nvSpPr>
        <p:spPr>
          <a:xfrm>
            <a:off x="643467" y="713127"/>
            <a:ext cx="3340253" cy="546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滑鼠點九宮格按鈕 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觀察面板出現時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的變化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height: 0px =&gt; 484px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visibility: hidden =&gt; </a:t>
            </a:r>
            <a:r>
              <a:rPr lang="en-US" altLang="zh-TW" sz="18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visibility: hidden </a:t>
            </a:r>
          </a:p>
          <a:p>
            <a:pPr marL="0" indent="0">
              <a:buNone/>
            </a:pPr>
            <a:r>
              <a:rPr lang="zh-TW" altLang="en-US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sz="1800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element.style</a:t>
            </a:r>
            <a:r>
              <a:rPr lang="zh-TW" altLang="en-US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讓面板持續顯示 然後複製</a:t>
            </a:r>
            <a:r>
              <a:rPr lang="en-US" altLang="zh-TW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  <a:p>
            <a:pPr marL="0" indent="0">
              <a:buNone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3540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CAF0FA4-343E-412D-B472-D3163945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外層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DDBC19C-BE35-4A7C-957C-96020DDC7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441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style="overflow: hidden; position: absolute; top: 0px; width: 328px; z-index: 991; </a:t>
            </a:r>
            <a:r>
              <a:rPr lang="en-US" altLang="zh-TW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height: 484px;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margin-top: 57px; transition: height 0.3s ease-in-out 0s; right: 0px; margin-right: 4px; max-height: calc(-63px + 100vh); </a:t>
            </a:r>
            <a:r>
              <a:rPr lang="en-US" altLang="zh-TW" sz="1400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visibility: hidden;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"&gt;…&lt;div&gt;</a:t>
            </a:r>
          </a:p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3">
            <a:extLst>
              <a:ext uri="{FF2B5EF4-FFF2-40B4-BE49-F238E27FC236}">
                <a16:creationId xmlns:a16="http://schemas.microsoft.com/office/drawing/2014/main" id="{A61388E3-C7D8-42BC-82FB-1603F693252F}"/>
              </a:ext>
            </a:extLst>
          </p:cNvPr>
          <p:cNvSpPr txBox="1">
            <a:spLocks/>
          </p:cNvSpPr>
          <p:nvPr/>
        </p:nvSpPr>
        <p:spPr>
          <a:xfrm>
            <a:off x="6172200" y="1825624"/>
            <a:ext cx="5181600" cy="48268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Index.html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&lt;!--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面板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class="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toolpanel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"&gt;&lt;/div&gt;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zh-TW" sz="1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style.css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toolpanel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overflow: hidden;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position: absolute;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top: 0px;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width: 328px;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z-index: 991;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height: 484px;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margin-top: 57px;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transition: height 0.3s ease-in-out 0s;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right: 0px;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margin-right: 4px;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max-height: calc(-63px + 100vh);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/*visibility: hidden;*/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11" name="圖說文字: 向下箭號 10">
            <a:extLst>
              <a:ext uri="{FF2B5EF4-FFF2-40B4-BE49-F238E27FC236}">
                <a16:creationId xmlns:a16="http://schemas.microsoft.com/office/drawing/2014/main" id="{55DBDBEF-D842-4AE5-94F4-7C52DF69EF9A}"/>
              </a:ext>
            </a:extLst>
          </p:cNvPr>
          <p:cNvSpPr/>
          <p:nvPr/>
        </p:nvSpPr>
        <p:spPr>
          <a:xfrm>
            <a:off x="3340540" y="1216404"/>
            <a:ext cx="1541854" cy="609219"/>
          </a:xfrm>
          <a:prstGeom prst="downArrowCallout">
            <a:avLst>
              <a:gd name="adj1" fmla="val 21610"/>
              <a:gd name="adj2" fmla="val 25000"/>
              <a:gd name="adj3" fmla="val 13557"/>
              <a:gd name="adj4" fmla="val 7812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這就是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inline-style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圖說文字: 向下箭號 11">
            <a:extLst>
              <a:ext uri="{FF2B5EF4-FFF2-40B4-BE49-F238E27FC236}">
                <a16:creationId xmlns:a16="http://schemas.microsoft.com/office/drawing/2014/main" id="{6C6733A5-E02D-40FA-9ECA-E37D0E84228B}"/>
              </a:ext>
            </a:extLst>
          </p:cNvPr>
          <p:cNvSpPr/>
          <p:nvPr/>
        </p:nvSpPr>
        <p:spPr>
          <a:xfrm>
            <a:off x="6205757" y="1216404"/>
            <a:ext cx="3877810" cy="609219"/>
          </a:xfrm>
          <a:prstGeom prst="downArrowCallout">
            <a:avLst>
              <a:gd name="adj1" fmla="val 21610"/>
              <a:gd name="adj2" fmla="val 25000"/>
              <a:gd name="adj3" fmla="val 13557"/>
              <a:gd name="adj4" fmla="val 7812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改成類別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toolpanel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和外連樣式方便之後寫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切換開關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321BB4B-9064-4BDB-AD01-E6400708D3F7}"/>
              </a:ext>
            </a:extLst>
          </p:cNvPr>
          <p:cNvSpPr/>
          <p:nvPr/>
        </p:nvSpPr>
        <p:spPr>
          <a:xfrm>
            <a:off x="5168068" y="2078883"/>
            <a:ext cx="718457" cy="67330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185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082E86C-B52D-40E1-A200-C3EA472C9637}"/>
              </a:ext>
            </a:extLst>
          </p:cNvPr>
          <p:cNvSpPr txBox="1">
            <a:spLocks/>
          </p:cNvSpPr>
          <p:nvPr/>
        </p:nvSpPr>
        <p:spPr>
          <a:xfrm>
            <a:off x="151002" y="713127"/>
            <a:ext cx="3225147" cy="5463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點三角形展開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iframe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找到藏在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iframe&gt;body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裡面的面板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Ctrl+A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Ctrl+C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class="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MCcOAc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IqBfM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先貼到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格式化工具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格式化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弄整齊 太大坨那個網頁容易掛掉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可自己展開分段貼 也可在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新開一頁 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的工具格式化 還可以順便去除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程式碼裡非必要的屬性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&amp;script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再貼到剛剛生出來的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class="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toolpanel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"&gt;…&lt;/div&gt;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全部展開後將右邊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Sytles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的樣式也都複製到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style.css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注意九宮格按鈕和面板的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程式碼都要包在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style="position: relative"&gt;…&lt;/div&gt;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style="position: relative"&gt;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&lt;!--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&lt;div class="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gb_z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gb_ed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gb_f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gb_xf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中略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&lt;!--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面板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>
                <a:highlight>
                  <a:srgbClr val="00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class="</a:t>
            </a:r>
            <a:r>
              <a:rPr lang="en-US" altLang="zh-TW" sz="1200" dirty="0" err="1">
                <a:highlight>
                  <a:srgbClr val="00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toolpanel</a:t>
            </a:r>
            <a:r>
              <a:rPr lang="en-US" altLang="zh-TW" sz="1200" dirty="0">
                <a:highlight>
                  <a:srgbClr val="00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"&gt;</a:t>
            </a:r>
            <a:r>
              <a:rPr lang="zh-TW" altLang="en-US" sz="1200" dirty="0">
                <a:highlight>
                  <a:srgbClr val="00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200" dirty="0">
              <a:highlight>
                <a:srgbClr val="00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class="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MCcOAc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IqBfM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…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貼在這裡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>
                <a:highlight>
                  <a:srgbClr val="00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&lt;/div&gt;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613AB8-F64C-49FD-AF37-9A91BFC29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01" y="-8420"/>
            <a:ext cx="8705201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2BA6FA2-6914-4E67-BDF5-FB37CFE76FD8}"/>
              </a:ext>
            </a:extLst>
          </p:cNvPr>
          <p:cNvSpPr/>
          <p:nvPr/>
        </p:nvSpPr>
        <p:spPr>
          <a:xfrm>
            <a:off x="3379647" y="8420"/>
            <a:ext cx="2526203" cy="393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2685AD-3D73-4F2C-A766-ADF5593CDA7E}"/>
              </a:ext>
            </a:extLst>
          </p:cNvPr>
          <p:cNvSpPr/>
          <p:nvPr/>
        </p:nvSpPr>
        <p:spPr>
          <a:xfrm>
            <a:off x="9904587" y="1023519"/>
            <a:ext cx="2283915" cy="9628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2FBD60-3C1B-4F87-80E6-0264724A7337}"/>
              </a:ext>
            </a:extLst>
          </p:cNvPr>
          <p:cNvSpPr/>
          <p:nvPr/>
        </p:nvSpPr>
        <p:spPr>
          <a:xfrm>
            <a:off x="6947955" y="4137170"/>
            <a:ext cx="2690995" cy="2112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圖說文字: 向下箭號 13">
            <a:extLst>
              <a:ext uri="{FF2B5EF4-FFF2-40B4-BE49-F238E27FC236}">
                <a16:creationId xmlns:a16="http://schemas.microsoft.com/office/drawing/2014/main" id="{C931DC26-E4E1-48C5-B79A-08246F322367}"/>
              </a:ext>
            </a:extLst>
          </p:cNvPr>
          <p:cNvSpPr/>
          <p:nvPr/>
        </p:nvSpPr>
        <p:spPr>
          <a:xfrm>
            <a:off x="3708108" y="486561"/>
            <a:ext cx="1929294" cy="947956"/>
          </a:xfrm>
          <a:prstGeom prst="downArrowCallout">
            <a:avLst>
              <a:gd name="adj1" fmla="val 21610"/>
              <a:gd name="adj2" fmla="val 25000"/>
              <a:gd name="adj3" fmla="val 13557"/>
              <a:gd name="adj4" fmla="val 7812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的對應區塊裡面確認你找到的是正確對應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CODE!!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D6D790B2-E668-4BA3-8086-5C8F42C845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0103" y="2316214"/>
            <a:ext cx="1931177" cy="1761689"/>
          </a:xfrm>
          <a:prstGeom prst="curved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47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8FA6FF-100A-48D8-8A4C-79C6924C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去除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程式碼裡非必要的屬性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&amp;script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523E8E33-7649-4F7D-A0C6-79F9A98F6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移除非必要的屬性</a:t>
            </a:r>
            <a:endParaRPr lang="en-US" altLang="zh-TW" sz="18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srenderer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0" indent="0">
              <a:buNone/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data-…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c-wiz</a:t>
            </a:r>
          </a:p>
        </p:txBody>
      </p:sp>
      <p:sp>
        <p:nvSpPr>
          <p:cNvPr id="21" name="內容版面配置區 6">
            <a:extLst>
              <a:ext uri="{FF2B5EF4-FFF2-40B4-BE49-F238E27FC236}">
                <a16:creationId xmlns:a16="http://schemas.microsoft.com/office/drawing/2014/main" id="{2647D4E0-8E8E-44BF-8C75-719116D0DE7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保留一定會用到的屬性</a:t>
            </a:r>
            <a:endParaRPr lang="en-US" altLang="zh-TW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/>
              <a:t>id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03003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42B9D65A-C9F2-4E46-81EA-FD98F22A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樣式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.show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以開關面板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449D60B9-965E-4E9B-9AD2-2A405BA4F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TW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style.css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toolpanel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overflow: hidden;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position: absolute;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top: 0px;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width: 328px;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z-index: 991;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height: 484px;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margin-top: 57px;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transition: height 0.3s ease-in-out 0s;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right: 0px;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margin-right: 4px;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max-height: calc(-63px + 100vh);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/*visibility: hidden;*/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endParaRPr lang="zh-TW" altLang="en-US" sz="1200" dirty="0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CABEBAB1-69EB-4071-8C23-345729FBC5D1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TW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style.css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toolpanel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overflow: hidden;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position: absolute;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top: 0px;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width: 328px;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z-index: 991;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height: 0px;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margin-top: 57px;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transition: height 0.3s ease-in-out 0s;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right: 0px;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margin-right: 4px;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max-height: calc(-63px + 100vh);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visibility: hidden;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toolpanel.show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height: 484px;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visibility: visible;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endParaRPr lang="zh-TW" altLang="en-US" sz="1200" dirty="0"/>
          </a:p>
          <a:p>
            <a:pPr marL="0" indent="0">
              <a:buNone/>
            </a:pPr>
            <a:endParaRPr lang="zh-TW" altLang="en-US" sz="1200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6E3FF8E7-3109-4AEC-B1B4-2881D2E69670}"/>
              </a:ext>
            </a:extLst>
          </p:cNvPr>
          <p:cNvSpPr/>
          <p:nvPr/>
        </p:nvSpPr>
        <p:spPr>
          <a:xfrm>
            <a:off x="4974771" y="3092345"/>
            <a:ext cx="718457" cy="67330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04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42B9D65A-C9F2-4E46-81EA-FD98F22A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編寫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 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E04A478C-D014-49B5-A46A-A76069DE7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TW" sz="12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index.html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b="1" dirty="0">
                <a:latin typeface="+mj-lt"/>
              </a:rPr>
              <a:t>&lt;div style="position: relative"&gt;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b="1" dirty="0">
                <a:latin typeface="+mj-lt"/>
              </a:rPr>
              <a:t>      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&lt;!--</a:t>
            </a: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200" b="1" dirty="0">
                <a:latin typeface="+mj-lt"/>
              </a:rPr>
              <a:t>      &lt;div class="</a:t>
            </a:r>
            <a:r>
              <a:rPr lang="en-US" altLang="zh-TW" sz="1200" b="1" dirty="0" err="1">
                <a:latin typeface="+mj-lt"/>
              </a:rPr>
              <a:t>gb_z</a:t>
            </a:r>
            <a:r>
              <a:rPr lang="en-US" altLang="zh-TW" sz="1200" b="1" dirty="0">
                <a:latin typeface="+mj-lt"/>
              </a:rPr>
              <a:t> </a:t>
            </a:r>
            <a:r>
              <a:rPr lang="en-US" altLang="zh-TW" sz="1200" b="1" dirty="0" err="1">
                <a:latin typeface="+mj-lt"/>
              </a:rPr>
              <a:t>gb_ed</a:t>
            </a:r>
            <a:r>
              <a:rPr lang="en-US" altLang="zh-TW" sz="1200" b="1" dirty="0">
                <a:latin typeface="+mj-lt"/>
              </a:rPr>
              <a:t> </a:t>
            </a:r>
            <a:r>
              <a:rPr lang="en-US" altLang="zh-TW" sz="1200" b="1" dirty="0" err="1">
                <a:latin typeface="+mj-lt"/>
              </a:rPr>
              <a:t>gb_f</a:t>
            </a:r>
            <a:r>
              <a:rPr lang="en-US" altLang="zh-TW" sz="1200" b="1" dirty="0">
                <a:latin typeface="+mj-lt"/>
              </a:rPr>
              <a:t> </a:t>
            </a:r>
            <a:r>
              <a:rPr lang="en-US" altLang="zh-TW" sz="1200" b="1" dirty="0" err="1">
                <a:latin typeface="+mj-lt"/>
              </a:rPr>
              <a:t>gb_xf</a:t>
            </a:r>
            <a:r>
              <a:rPr lang="en-US" altLang="zh-TW" sz="1200" b="1" dirty="0">
                <a:latin typeface="+mj-lt"/>
              </a:rPr>
              <a:t>" </a:t>
            </a:r>
            <a:r>
              <a:rPr lang="en-US" altLang="zh-TW" sz="1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onclick="</a:t>
            </a:r>
            <a:r>
              <a:rPr lang="en-US" altLang="zh-TW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toggleMenu</a:t>
            </a:r>
            <a:r>
              <a:rPr lang="en-US" altLang="zh-TW" sz="1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(event);"</a:t>
            </a:r>
            <a:r>
              <a:rPr lang="en-US" altLang="zh-TW" sz="1200" b="1" dirty="0">
                <a:latin typeface="+mj-lt"/>
              </a:rPr>
              <a:t>&gt;</a:t>
            </a:r>
            <a:endParaRPr lang="zh-TW" altLang="en-US" sz="1200" b="1" dirty="0">
              <a:latin typeface="+mj-lt"/>
            </a:endParaRPr>
          </a:p>
          <a:p>
            <a:pPr marL="0" indent="0">
              <a:buNone/>
            </a:pPr>
            <a:endParaRPr lang="zh-TW" altLang="en-US" sz="1200" b="1" dirty="0">
              <a:latin typeface="+mj-lt"/>
            </a:endParaRPr>
          </a:p>
        </p:txBody>
      </p:sp>
      <p:sp>
        <p:nvSpPr>
          <p:cNvPr id="23" name="內容版面配置區 3">
            <a:extLst>
              <a:ext uri="{FF2B5EF4-FFF2-40B4-BE49-F238E27FC236}">
                <a16:creationId xmlns:a16="http://schemas.microsoft.com/office/drawing/2014/main" id="{0A6DA142-4F43-4AEC-B9E8-B895B87566E5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TW" sz="12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common.js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rPr>
              <a:t>//</a:t>
            </a: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rPr>
              <a:t>點按鈕開啟或關閉面板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const </a:t>
            </a:r>
            <a:r>
              <a:rPr lang="en-US" altLang="zh-TW" sz="1200" b="1" dirty="0" err="1">
                <a:latin typeface="+mj-lt"/>
                <a:ea typeface="微軟正黑體" panose="020B0604030504040204" pitchFamily="34" charset="-120"/>
              </a:rPr>
              <a:t>toggleMenu</a:t>
            </a: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 = (event)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  console.log("</a:t>
            </a:r>
            <a:r>
              <a:rPr lang="en-US" altLang="zh-TW" sz="1200" b="1" dirty="0" err="1">
                <a:latin typeface="+mj-lt"/>
                <a:ea typeface="微軟正黑體" panose="020B0604030504040204" pitchFamily="34" charset="-120"/>
              </a:rPr>
              <a:t>toggleMenu</a:t>
            </a: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  </a:t>
            </a:r>
            <a:r>
              <a:rPr lang="en-US" altLang="zh-TW" sz="1200" b="1" dirty="0" err="1">
                <a:latin typeface="+mj-lt"/>
                <a:ea typeface="微軟正黑體" panose="020B0604030504040204" pitchFamily="34" charset="-120"/>
              </a:rPr>
              <a:t>event.preventDefault</a:t>
            </a: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();</a:t>
            </a:r>
            <a:r>
              <a:rPr lang="zh-TW" altLang="en-US" sz="1200" b="1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rPr>
              <a:t>//</a:t>
            </a: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rPr>
              <a:t>阻止預設事件</a:t>
            </a:r>
            <a:endParaRPr lang="en-US" altLang="zh-TW" sz="1200" b="1" dirty="0">
              <a:solidFill>
                <a:schemeClr val="bg1">
                  <a:lumMod val="50000"/>
                </a:schemeClr>
              </a:solidFill>
              <a:latin typeface="+mj-lt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  </a:t>
            </a:r>
            <a:r>
              <a:rPr lang="en-US" altLang="zh-TW" sz="1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微軟正黑體" panose="020B0604030504040204" pitchFamily="34" charset="-120"/>
              </a:rPr>
              <a:t>$(".</a:t>
            </a:r>
            <a:r>
              <a:rPr lang="en-US" altLang="zh-TW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微軟正黑體" panose="020B0604030504040204" pitchFamily="34" charset="-120"/>
              </a:rPr>
              <a:t>toolpanel</a:t>
            </a:r>
            <a:r>
              <a:rPr lang="en-US" altLang="zh-TW" sz="1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微軟正黑體" panose="020B0604030504040204" pitchFamily="34" charset="-120"/>
              </a:rPr>
              <a:t>").</a:t>
            </a:r>
            <a:r>
              <a:rPr lang="en-US" altLang="zh-TW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微軟正黑體" panose="020B0604030504040204" pitchFamily="34" charset="-120"/>
              </a:rPr>
              <a:t>toggleClass</a:t>
            </a:r>
            <a:r>
              <a:rPr lang="en-US" altLang="zh-TW" sz="1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微軟正黑體" panose="020B0604030504040204" pitchFamily="34" charset="-120"/>
              </a:rPr>
              <a:t>("show");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  </a:t>
            </a:r>
            <a:r>
              <a:rPr lang="en-US" altLang="zh-TW" sz="1200" b="1" dirty="0" err="1">
                <a:latin typeface="+mj-lt"/>
                <a:ea typeface="微軟正黑體" panose="020B0604030504040204" pitchFamily="34" charset="-120"/>
              </a:rPr>
              <a:t>event.stopPropagation</a:t>
            </a: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();</a:t>
            </a:r>
            <a:r>
              <a:rPr lang="zh-TW" altLang="en-US" sz="1200" b="1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rPr>
              <a:t>//</a:t>
            </a: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rPr>
              <a:t>阻止事件繼續冒泡</a:t>
            </a:r>
            <a:endParaRPr lang="en-US" altLang="zh-TW" sz="1200" b="1" dirty="0">
              <a:solidFill>
                <a:schemeClr val="bg1">
                  <a:lumMod val="50000"/>
                </a:schemeClr>
              </a:solidFill>
              <a:latin typeface="+mj-lt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b="1" dirty="0">
              <a:latin typeface="+mj-lt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rPr>
              <a:t>//</a:t>
            </a: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rPr>
              <a:t>點空白處關閉面板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 err="1">
                <a:latin typeface="+mj-lt"/>
                <a:ea typeface="微軟正黑體" panose="020B0604030504040204" pitchFamily="34" charset="-120"/>
              </a:rPr>
              <a:t>document.addEventListener</a:t>
            </a: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("click",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  </a:t>
            </a:r>
            <a:r>
              <a:rPr lang="en-US" altLang="zh-TW" sz="1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微軟正黑體" panose="020B0604030504040204" pitchFamily="34" charset="-120"/>
              </a:rPr>
              <a:t>$(".</a:t>
            </a:r>
            <a:r>
              <a:rPr lang="en-US" altLang="zh-TW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微軟正黑體" panose="020B0604030504040204" pitchFamily="34" charset="-120"/>
              </a:rPr>
              <a:t>toolpanel</a:t>
            </a:r>
            <a:r>
              <a:rPr lang="en-US" altLang="zh-TW" sz="1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微軟正黑體" panose="020B0604030504040204" pitchFamily="34" charset="-120"/>
              </a:rPr>
              <a:t>").</a:t>
            </a:r>
            <a:r>
              <a:rPr lang="en-US" altLang="zh-TW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微軟正黑體" panose="020B0604030504040204" pitchFamily="34" charset="-120"/>
              </a:rPr>
              <a:t>removeClass</a:t>
            </a:r>
            <a:r>
              <a:rPr lang="en-US" altLang="zh-TW" sz="1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微軟正黑體" panose="020B0604030504040204" pitchFamily="34" charset="-120"/>
              </a:rPr>
              <a:t>("show");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b="1" dirty="0">
              <a:latin typeface="+mj-lt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rPr>
              <a:t>//</a:t>
            </a: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rPr>
              <a:t>避免點面板內關閉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$(document).ready(function(){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  $(".</a:t>
            </a:r>
            <a:r>
              <a:rPr lang="en-US" altLang="zh-TW" sz="1200" b="1" dirty="0" err="1">
                <a:latin typeface="+mj-lt"/>
                <a:ea typeface="微軟正黑體" panose="020B0604030504040204" pitchFamily="34" charset="-120"/>
              </a:rPr>
              <a:t>toolpanel</a:t>
            </a: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").click(event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    </a:t>
            </a:r>
            <a:r>
              <a:rPr lang="en-US" altLang="zh-TW" sz="1200" b="1" dirty="0" err="1">
                <a:latin typeface="+mj-lt"/>
                <a:ea typeface="微軟正黑體" panose="020B0604030504040204" pitchFamily="34" charset="-120"/>
              </a:rPr>
              <a:t>event.stopPropagation</a:t>
            </a: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();</a:t>
            </a:r>
            <a:r>
              <a:rPr lang="zh-TW" altLang="en-US" sz="1200" b="1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rPr>
              <a:t>//</a:t>
            </a: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rPr>
              <a:t>阻止事件繼續冒泡</a:t>
            </a:r>
            <a:endParaRPr lang="en-US" altLang="zh-TW" sz="1200" b="1" dirty="0">
              <a:solidFill>
                <a:schemeClr val="bg1">
                  <a:lumMod val="50000"/>
                </a:schemeClr>
              </a:solidFill>
              <a:latin typeface="+mj-lt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latin typeface="+mj-lt"/>
                <a:ea typeface="微軟正黑體" panose="020B0604030504040204" pitchFamily="34" charset="-120"/>
              </a:rPr>
              <a:t>});</a:t>
            </a:r>
            <a:endParaRPr lang="zh-TW" altLang="en-US" sz="1200" b="1" dirty="0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17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5033CD-E1FF-4A00-A88B-0087EDA0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附錄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3D435-020D-4EDB-9415-52B67B6F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altLang="zh-TW" sz="2000"/>
          </a:p>
          <a:p>
            <a:endParaRPr lang="zh-TW" alt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2061ACA-ED47-4541-B2CD-4AE02D579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08637"/>
              </p:ext>
            </p:extLst>
          </p:nvPr>
        </p:nvGraphicFramePr>
        <p:xfrm>
          <a:off x="1173707" y="1457471"/>
          <a:ext cx="9844585" cy="454958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2671346">
                  <a:extLst>
                    <a:ext uri="{9D8B030D-6E8A-4147-A177-3AD203B41FA5}">
                      <a16:colId xmlns:a16="http://schemas.microsoft.com/office/drawing/2014/main" val="4045451327"/>
                    </a:ext>
                  </a:extLst>
                </a:gridCol>
                <a:gridCol w="4948559">
                  <a:extLst>
                    <a:ext uri="{9D8B030D-6E8A-4147-A177-3AD203B41FA5}">
                      <a16:colId xmlns:a16="http://schemas.microsoft.com/office/drawing/2014/main" val="804502067"/>
                    </a:ext>
                  </a:extLst>
                </a:gridCol>
                <a:gridCol w="2224680">
                  <a:extLst>
                    <a:ext uri="{9D8B030D-6E8A-4147-A177-3AD203B41FA5}">
                      <a16:colId xmlns:a16="http://schemas.microsoft.com/office/drawing/2014/main" val="519866800"/>
                    </a:ext>
                  </a:extLst>
                </a:gridCol>
              </a:tblGrid>
              <a:tr h="379132">
                <a:tc>
                  <a:txBody>
                    <a:bodyPr/>
                    <a:lstStyle/>
                    <a:p>
                      <a:r>
                        <a:rPr lang="zh-TW" altLang="en-US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前端路上那些重要與不重要的小事</a:t>
                      </a:r>
                    </a:p>
                  </a:txBody>
                  <a:tcPr marL="99949" marR="76884" marT="76884" marB="7688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https://ithelp.ithome.com.tw/users/20065859/ironman/1499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超實用前端觀念分享</a:t>
                      </a: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72766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Google</a:t>
                      </a:r>
                      <a:r>
                        <a:rPr lang="zh-TW" altLang="en-US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搜尋關鍵字</a:t>
                      </a:r>
                    </a:p>
                  </a:txBody>
                  <a:tcPr marL="99949" marR="76884" marT="76884" marB="7688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pure css / </a:t>
                      </a:r>
                      <a:r>
                        <a:rPr lang="en-US" altLang="zh-TW" sz="1200" b="0" cap="none" spc="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codepen</a:t>
                      </a:r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/ </a:t>
                      </a:r>
                      <a:r>
                        <a:rPr lang="en-US" altLang="zh-TW" sz="1200" b="0" cap="none" spc="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github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快速找到</a:t>
                      </a:r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code</a:t>
                      </a:r>
                      <a:r>
                        <a:rPr lang="zh-TW" altLang="en-US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sample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56847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Html &amp; JS</a:t>
                      </a:r>
                      <a:r>
                        <a:rPr lang="zh-TW" altLang="en-US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格式化</a:t>
                      </a:r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壓縮</a:t>
                      </a: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https://www.ifreesite.com/js-html-formatting/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預先整理抓下來的</a:t>
                      </a:r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html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612160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1-Line Layouts</a:t>
                      </a:r>
                      <a:endParaRPr lang="zh-TW" altLang="en-US" sz="1200" b="0" cap="none" spc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https://1linelayouts.glitch.me/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神奇的</a:t>
                      </a:r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layout</a:t>
                      </a:r>
                      <a:r>
                        <a:rPr lang="zh-TW" altLang="en-US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</a:t>
                      </a:r>
                    </a:p>
                  </a:txBody>
                  <a:tcPr marL="99949" marR="76884" marT="76884" marB="7688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5646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Animate CSS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https://animate.style/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免費動畫</a:t>
                      </a: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47698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 Gradients</a:t>
                      </a:r>
                      <a:endParaRPr lang="zh-TW" altLang="en-US" sz="1200" b="0" cap="none" spc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https://uigradients.com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免費漸層</a:t>
                      </a:r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CSS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7674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Icon Moon</a:t>
                      </a:r>
                      <a:endParaRPr lang="zh-TW" altLang="en-US" sz="1200" b="0" cap="none" spc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https://icomoon.io/</a:t>
                      </a:r>
                      <a:endParaRPr lang="zh-TW" altLang="en-US" sz="1200" b="0" cap="none" spc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海量免費</a:t>
                      </a:r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ICON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21596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Google Fonts</a:t>
                      </a:r>
                      <a:endParaRPr lang="zh-TW" altLang="en-US" sz="1200" b="0" cap="none" spc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https://fonts.google.com/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免費商用字型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002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Google Icons</a:t>
                      </a:r>
                      <a:endParaRPr lang="zh-TW" altLang="en-US" sz="1200" b="0" cap="none" spc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https://fonts.google.com/icons</a:t>
                      </a:r>
                      <a:endParaRPr lang="zh-TW" altLang="en-US" sz="1200" b="0" cap="none" spc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免費</a:t>
                      </a:r>
                      <a:r>
                        <a:rPr lang="en-US" altLang="zh-TW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ICON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581727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r>
                        <a:rPr lang="en-US" altLang="zh-TW" sz="1200" b="0" cap="none" spc="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BrandColors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https://brandcolors.net/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cap="none" spc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快速選擇及複製色碼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60051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Loading Icons and Animation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https://loading.io/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783320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The Shapes of CSS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6350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https://css-tricks.com/the-shapes-of-css/</a:t>
                      </a:r>
                      <a:endParaRPr lang="zh-TW" altLang="en-US" sz="1200" b="0" cap="none" spc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9949" marR="76884" marT="76884" marB="7688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CSS</a:t>
                      </a:r>
                      <a:r>
                        <a:rPr lang="zh-TW" altLang="en-US" sz="1200" b="0" cap="none" spc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畫圖</a:t>
                      </a:r>
                    </a:p>
                  </a:txBody>
                  <a:tcPr marL="99949" marR="76884" marT="76884" marB="7688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8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1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A473F2F-DCB7-4539-B06F-3797B989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altLang="zh-TW" sz="40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Before Start…</a:t>
            </a:r>
            <a:endParaRPr lang="zh-TW" altLang="en-US" sz="400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AAECF61-AE4C-4022-A86B-9FC824CE2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59051" y="1412488"/>
            <a:ext cx="4059050" cy="4363844"/>
          </a:xfr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400" b="1" dirty="0"/>
              <a:t>&lt;html&gt;</a:t>
            </a:r>
          </a:p>
          <a:p>
            <a:pPr marL="457200" lvl="1" indent="0">
              <a:buNone/>
            </a:pPr>
            <a:r>
              <a:rPr lang="en-US" altLang="zh-TW" sz="1400" b="1" dirty="0"/>
              <a:t>&lt;head&gt;</a:t>
            </a:r>
          </a:p>
          <a:p>
            <a:pPr marL="914400" lvl="2" indent="0">
              <a:buNone/>
            </a:pPr>
            <a:r>
              <a:rPr lang="en-US" altLang="zh-TW" sz="1400" b="1" dirty="0"/>
              <a:t>&lt;link type=“text/css” rel=“stylesheet” href=“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外連樣式表</a:t>
            </a:r>
            <a:r>
              <a:rPr lang="en-US" altLang="zh-TW" sz="1400" b="1" dirty="0"/>
              <a:t>style.css" /&gt;</a:t>
            </a:r>
          </a:p>
          <a:p>
            <a:pPr marL="914400" lvl="2" indent="0">
              <a:buNone/>
            </a:pPr>
            <a:r>
              <a:rPr lang="en-US" altLang="zh-TW" sz="1400" b="1" dirty="0"/>
              <a:t>&lt;style&gt;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直接放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en-US" altLang="zh-TW" sz="1400" b="1" dirty="0"/>
              <a:t>&lt;/style&gt;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FF0000"/>
                </a:solidFill>
              </a:rPr>
              <a:t>&lt;script </a:t>
            </a:r>
            <a:r>
              <a:rPr lang="en-US" altLang="zh-TW" sz="1400" b="1" dirty="0" err="1">
                <a:solidFill>
                  <a:srgbClr val="FF0000"/>
                </a:solidFill>
              </a:rPr>
              <a:t>src</a:t>
            </a:r>
            <a:r>
              <a:rPr lang="en-US" altLang="zh-TW" sz="1400" b="1" dirty="0">
                <a:solidFill>
                  <a:srgbClr val="FF0000"/>
                </a:solidFill>
              </a:rPr>
              <a:t>="jquery-3.6.0.min.js"&gt;&lt;/script&gt;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FF0000"/>
                </a:solidFill>
              </a:rPr>
              <a:t>&lt;script&gt;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FF0000"/>
                </a:solidFill>
              </a:rPr>
              <a:t>    $(document).ready(function(){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FF0000"/>
                </a:solidFill>
              </a:rPr>
              <a:t>         JavaScript / jQuery…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FF0000"/>
                </a:solidFill>
              </a:rPr>
              <a:t>    });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FF0000"/>
                </a:solidFill>
              </a:rPr>
              <a:t>&lt;/script&gt;</a:t>
            </a:r>
          </a:p>
          <a:p>
            <a:pPr marL="457200" lvl="1" indent="0">
              <a:buNone/>
            </a:pPr>
            <a:r>
              <a:rPr lang="en-US" altLang="zh-TW" sz="1400" b="1" dirty="0"/>
              <a:t>&lt;/head&gt;</a:t>
            </a:r>
          </a:p>
          <a:p>
            <a:pPr marL="457200" lvl="1" indent="0">
              <a:buNone/>
            </a:pPr>
            <a:r>
              <a:rPr lang="en-US" altLang="zh-TW" sz="1400" b="1" dirty="0"/>
              <a:t>&lt;body&gt;</a:t>
            </a:r>
          </a:p>
          <a:p>
            <a:pPr marL="457200" lvl="1" indent="0">
              <a:buNone/>
            </a:pPr>
            <a:r>
              <a:rPr lang="en-US" altLang="zh-TW" sz="1400" b="1" dirty="0"/>
              <a:t>	HTML DOMS….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70C0"/>
                </a:solidFill>
              </a:rPr>
              <a:t>&lt;script&gt;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70C0"/>
                </a:solidFill>
              </a:rPr>
              <a:t>   </a:t>
            </a:r>
            <a:r>
              <a:rPr lang="zh-TW" altLang="en-US" sz="13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純粹</a:t>
            </a:r>
            <a:r>
              <a:rPr lang="en-US" altLang="zh-TW" sz="13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3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要放在</a:t>
            </a:r>
            <a:r>
              <a:rPr lang="en-US" altLang="zh-TW" sz="13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13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載入後</a:t>
            </a:r>
            <a:endParaRPr lang="en-US" altLang="zh-TW" sz="13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70C0"/>
                </a:solidFill>
              </a:rPr>
              <a:t>&lt;/script&gt;</a:t>
            </a:r>
          </a:p>
          <a:p>
            <a:pPr marL="457200" lvl="1" indent="0">
              <a:buNone/>
            </a:pPr>
            <a:r>
              <a:rPr lang="en-US" altLang="zh-TW" sz="1400" b="1" dirty="0"/>
              <a:t>&lt;/body&gt;</a:t>
            </a:r>
          </a:p>
          <a:p>
            <a:pPr marL="0" indent="0">
              <a:buNone/>
            </a:pPr>
            <a:r>
              <a:rPr lang="en-US" altLang="zh-TW" sz="1400" b="1" dirty="0"/>
              <a:t>&lt;/html&gt;</a:t>
            </a:r>
          </a:p>
          <a:p>
            <a:pPr marL="0" indent="0">
              <a:buNone/>
            </a:pPr>
            <a:endParaRPr lang="en-US" altLang="zh-TW" sz="1400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E51E47AC-1E73-4674-988F-54619770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8"/>
            <a:ext cx="3197701" cy="5357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b="1" dirty="0"/>
              <a:t>CSS</a:t>
            </a:r>
          </a:p>
          <a:p>
            <a:r>
              <a:rPr lang="en-US" altLang="zh-TW" sz="1400" b="1" dirty="0"/>
              <a:t>CSS </a:t>
            </a:r>
            <a:r>
              <a:rPr lang="zh-TW" altLang="en-US" sz="1400" b="1" dirty="0"/>
              <a:t>權重 </a:t>
            </a:r>
            <a:r>
              <a:rPr lang="en-US" altLang="zh-TW" sz="1400" b="1" dirty="0"/>
              <a:t>specificity</a:t>
            </a:r>
          </a:p>
          <a:p>
            <a:r>
              <a:rPr lang="en-US" altLang="zh-TW" sz="1400" b="1" dirty="0"/>
              <a:t>Id =&gt; #id</a:t>
            </a:r>
          </a:p>
          <a:p>
            <a:r>
              <a:rPr lang="en-US" altLang="zh-TW" sz="1400" b="1" dirty="0"/>
              <a:t>class </a:t>
            </a:r>
            <a:r>
              <a:rPr lang="zh-TW" altLang="en-US" sz="1400" b="1" dirty="0"/>
              <a:t>類別 </a:t>
            </a:r>
            <a:r>
              <a:rPr lang="en-US" altLang="zh-TW" sz="1400" b="1" dirty="0"/>
              <a:t>=&gt; .active</a:t>
            </a:r>
          </a:p>
          <a:p>
            <a:r>
              <a:rPr lang="en-US" altLang="zh-TW" sz="1400" b="1" dirty="0"/>
              <a:t>style </a:t>
            </a:r>
            <a:r>
              <a:rPr lang="zh-TW" altLang="en-US" sz="1400" b="1" dirty="0"/>
              <a:t>樣式 </a:t>
            </a:r>
            <a:r>
              <a:rPr lang="en-US" altLang="zh-TW" sz="1400" b="1" dirty="0"/>
              <a:t>=&gt; </a:t>
            </a:r>
          </a:p>
          <a:p>
            <a:pPr lvl="1"/>
            <a:r>
              <a:rPr lang="en-US" altLang="zh-TW" sz="1400" b="1" dirty="0"/>
              <a:t>color: black</a:t>
            </a:r>
          </a:p>
          <a:p>
            <a:pPr lvl="1"/>
            <a:r>
              <a:rPr lang="en-US" altLang="zh-TW" sz="1400" b="1" dirty="0"/>
              <a:t>px / </a:t>
            </a:r>
            <a:r>
              <a:rPr lang="en-US" altLang="zh-TW" sz="1400" b="1" dirty="0" err="1"/>
              <a:t>em</a:t>
            </a:r>
            <a:r>
              <a:rPr lang="en-US" altLang="zh-TW" sz="1400" b="1" dirty="0"/>
              <a:t> / rem</a:t>
            </a:r>
          </a:p>
          <a:p>
            <a:pPr lvl="1"/>
            <a:r>
              <a:rPr lang="en-US" altLang="zh-TW" sz="1400" b="1" dirty="0"/>
              <a:t>display: none / block / flex</a:t>
            </a:r>
          </a:p>
          <a:p>
            <a:pPr lvl="1"/>
            <a:r>
              <a:rPr lang="en-US" altLang="zh-TW" sz="1400" b="1" dirty="0"/>
              <a:t>opacity: 0 / 0.5 / 1</a:t>
            </a:r>
          </a:p>
          <a:p>
            <a:pPr lvl="1"/>
            <a:r>
              <a:rPr lang="en-US" altLang="zh-TW" sz="1400" b="1" dirty="0"/>
              <a:t>position: relative / absolute / fixed / sticky</a:t>
            </a:r>
          </a:p>
          <a:p>
            <a:pPr lvl="1"/>
            <a:r>
              <a:rPr lang="en-US" altLang="zh-TW" sz="1400" b="1" dirty="0"/>
              <a:t>media query =&gt; @media</a:t>
            </a:r>
          </a:p>
          <a:p>
            <a:pPr lvl="1"/>
            <a:r>
              <a:rPr lang="en-US" altLang="zh-TW" sz="1400" b="1" dirty="0"/>
              <a:t>:hover</a:t>
            </a:r>
            <a:r>
              <a:rPr lang="zh-TW" altLang="en-US" sz="1400" b="1" dirty="0"/>
              <a:t> </a:t>
            </a:r>
            <a:r>
              <a:rPr lang="en-US" altLang="zh-TW" sz="1400" b="1" dirty="0"/>
              <a:t>/ :active</a:t>
            </a:r>
          </a:p>
          <a:p>
            <a:pPr lvl="1"/>
            <a:r>
              <a:rPr lang="en-US" altLang="zh-TW" sz="1400" b="1" dirty="0"/>
              <a:t>color / background-color =&gt; hex / </a:t>
            </a:r>
            <a:r>
              <a:rPr lang="en-US" altLang="zh-TW" sz="1400" b="1" dirty="0" err="1"/>
              <a:t>rgb</a:t>
            </a:r>
            <a:r>
              <a:rPr lang="en-US" altLang="zh-TW" sz="1400" b="1" dirty="0"/>
              <a:t> / </a:t>
            </a:r>
            <a:r>
              <a:rPr lang="en-US" altLang="zh-TW" sz="1400" b="1" dirty="0" err="1"/>
              <a:t>rgba</a:t>
            </a:r>
            <a:endParaRPr lang="en-US" altLang="zh-TW" sz="1400" b="1" dirty="0"/>
          </a:p>
          <a:p>
            <a:pPr lvl="1"/>
            <a:r>
              <a:rPr lang="en-US" altLang="zh-TW" sz="1400" b="1" dirty="0"/>
              <a:t>background-image / background-position</a:t>
            </a:r>
          </a:p>
          <a:p>
            <a:pPr lvl="1"/>
            <a:r>
              <a:rPr lang="en-US" altLang="zh-TW" sz="1400" b="1" dirty="0" err="1"/>
              <a:t>Svg</a:t>
            </a:r>
            <a:r>
              <a:rPr lang="en-US" altLang="zh-TW" sz="1400" b="1" dirty="0"/>
              <a:t> ICON =&gt; path / fill / width/ height</a:t>
            </a:r>
          </a:p>
          <a:p>
            <a:pPr lvl="1"/>
            <a:r>
              <a:rPr lang="en-US" altLang="zh-TW" sz="1400" b="1" dirty="0"/>
              <a:t>transform / transition / animation</a:t>
            </a:r>
          </a:p>
        </p:txBody>
      </p:sp>
    </p:spTree>
    <p:extLst>
      <p:ext uri="{BB962C8B-B14F-4D97-AF65-F5344CB8AC3E}">
        <p14:creationId xmlns:p14="http://schemas.microsoft.com/office/powerpoint/2010/main" val="3697306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5033CD-E1FF-4A00-A88B-0087EDA0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附錄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3600" dirty="0"/>
              <a:t>VSCODE</a:t>
            </a:r>
            <a:r>
              <a:rPr lang="zh-TW" altLang="en-US" sz="3600" dirty="0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3D435-020D-4EDB-9415-52B67B6F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altLang="zh-TW" sz="2000"/>
          </a:p>
          <a:p>
            <a:endParaRPr lang="zh-TW" altLang="en-US" sz="2000"/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2061ACA-ED47-4541-B2CD-4AE02D579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64914"/>
              </p:ext>
            </p:extLst>
          </p:nvPr>
        </p:nvGraphicFramePr>
        <p:xfrm>
          <a:off x="1203459" y="1178974"/>
          <a:ext cx="9455839" cy="47004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902591">
                  <a:extLst>
                    <a:ext uri="{9D8B030D-6E8A-4147-A177-3AD203B41FA5}">
                      <a16:colId xmlns:a16="http://schemas.microsoft.com/office/drawing/2014/main" val="4045451327"/>
                    </a:ext>
                  </a:extLst>
                </a:gridCol>
                <a:gridCol w="4009650">
                  <a:extLst>
                    <a:ext uri="{9D8B030D-6E8A-4147-A177-3AD203B41FA5}">
                      <a16:colId xmlns:a16="http://schemas.microsoft.com/office/drawing/2014/main" val="804502067"/>
                    </a:ext>
                  </a:extLst>
                </a:gridCol>
                <a:gridCol w="2543598">
                  <a:extLst>
                    <a:ext uri="{9D8B030D-6E8A-4147-A177-3AD203B41FA5}">
                      <a16:colId xmlns:a16="http://schemas.microsoft.com/office/drawing/2014/main" val="519866800"/>
                    </a:ext>
                  </a:extLst>
                </a:gridCol>
              </a:tblGrid>
              <a:tr h="368481"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8180" marR="69090" marT="69090" marB="690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8180" marR="69090" marT="69090" marB="690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8180" marR="69090" marT="69090" marB="690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196432"/>
                  </a:ext>
                </a:extLst>
              </a:tr>
              <a:tr h="338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Identical Sublime Text </a:t>
                      </a:r>
                      <a:r>
                        <a:rPr lang="en-US" altLang="zh-TW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Monokai</a:t>
                      </a:r>
                      <a:r>
                        <a:rPr lang="en-US" altLang="zh-TW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theme</a:t>
                      </a: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程式碼彩色配置 </a:t>
                      </a:r>
                      <a:r>
                        <a:rPr lang="en-US" altLang="zh-TW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 Visual Studio Code</a:t>
                      </a:r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85039"/>
                  </a:ext>
                </a:extLst>
              </a:tr>
              <a:tr h="338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Prettier - Code formatter</a:t>
                      </a: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HTML+CSS+JS</a:t>
                      </a:r>
                      <a:r>
                        <a:rPr lang="zh-TW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自動排版工具</a:t>
                      </a: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CTRL+ALT+F</a:t>
                      </a:r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56847"/>
                  </a:ext>
                </a:extLst>
              </a:tr>
              <a:tr h="338542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Copy File Name</a:t>
                      </a:r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12160"/>
                  </a:ext>
                </a:extLst>
              </a:tr>
              <a:tr h="368481"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33264"/>
                  </a:ext>
                </a:extLst>
              </a:tr>
              <a:tr h="368481"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55646"/>
                  </a:ext>
                </a:extLst>
              </a:tr>
              <a:tr h="368481"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47698"/>
                  </a:ext>
                </a:extLst>
              </a:tr>
              <a:tr h="368481"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67674"/>
                  </a:ext>
                </a:extLst>
              </a:tr>
              <a:tr h="368481"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21596"/>
                  </a:ext>
                </a:extLst>
              </a:tr>
              <a:tr h="368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0002"/>
                  </a:ext>
                </a:extLst>
              </a:tr>
              <a:tr h="368481"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581727"/>
                  </a:ext>
                </a:extLst>
              </a:tr>
              <a:tr h="368481"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460051"/>
                  </a:ext>
                </a:extLst>
              </a:tr>
              <a:tr h="368481"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8180" marR="69090" marT="69090" marB="690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89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197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EE56BEB-88C5-4920-9C0F-24E48FDC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結語</a:t>
            </a:r>
            <a:r>
              <a:rPr lang="en-US" altLang="zh-TW" sz="36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提升使用者體驗的六種頁面狀態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894887-E0A9-44AD-9C60-269A89E20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1782981"/>
            <a:ext cx="5061045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理想狀態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Ideal State )</a:t>
            </a: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空白狀態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Empty State ) e.g.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無資料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錯誤狀態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Error State )</a:t>
            </a: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局部資料狀態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Partial State ) </a:t>
            </a: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載入中狀態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Loading State )</a:t>
            </a: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極限狀態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Maximum State ) e.g. 99+</a:t>
            </a:r>
          </a:p>
        </p:txBody>
      </p:sp>
      <p:grpSp>
        <p:nvGrpSpPr>
          <p:cNvPr id="32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內容版面配置區 6" descr="一張含有 文字, 收據 的圖片&#10;&#10;自動產生的描述">
            <a:extLst>
              <a:ext uri="{FF2B5EF4-FFF2-40B4-BE49-F238E27FC236}">
                <a16:creationId xmlns:a16="http://schemas.microsoft.com/office/drawing/2014/main" id="{A3AE82DF-AFE1-42AF-9B86-B0FEAB2C28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213" y="1782981"/>
            <a:ext cx="4567426" cy="4361892"/>
          </a:xfrm>
          <a:prstGeom prst="rect">
            <a:avLst/>
          </a:prstGeom>
        </p:spPr>
      </p:pic>
      <p:grpSp>
        <p:nvGrpSpPr>
          <p:cNvPr id="33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頁尾版面配置區 6">
            <a:extLst>
              <a:ext uri="{FF2B5EF4-FFF2-40B4-BE49-F238E27FC236}">
                <a16:creationId xmlns:a16="http://schemas.microsoft.com/office/drawing/2014/main" id="{6F63064F-970B-4BCA-82C2-1ED61AA2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3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r>
              <a:rPr lang="zh-TW" altLang="en-US" sz="3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翻譯</a:t>
            </a:r>
            <a:r>
              <a:rPr lang="en-US" altLang="zh-TW" sz="3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] </a:t>
            </a:r>
            <a:r>
              <a:rPr lang="zh-TW" altLang="en-US" sz="3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如何修正壞 </a:t>
            </a:r>
            <a:r>
              <a:rPr lang="en-US" altLang="zh-TW" sz="3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UI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3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https://zonble.medium.com/%E7%BF%BB%E8%AD%AF-%E5%A6%82%E4%BD%95%E4%BF%AE%E6%AD%A3%E5%A3%9E-ui-2f972da15d5b</a:t>
            </a:r>
            <a:endParaRPr lang="en-US" altLang="zh-TW" sz="300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TW" sz="300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3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設計師最常忽略的 </a:t>
            </a:r>
            <a:r>
              <a:rPr lang="en-US" altLang="zh-TW" sz="3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UI </a:t>
            </a:r>
            <a:r>
              <a:rPr lang="zh-TW" altLang="en-US" sz="3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頁面狀態：空白狀態（</a:t>
            </a:r>
            <a:r>
              <a:rPr lang="en-US" altLang="zh-TW" sz="3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EMPTY STATE</a:t>
            </a:r>
            <a:r>
              <a:rPr lang="zh-TW" altLang="en-US" sz="3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TW" sz="3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hlinkClick r:id="rId4"/>
              </a:rPr>
              <a:t>https://designtongue.me/%E8%A8%AD%E8%A8%88%E5%B8%AB%E6%9C%80%E5%B8%B8%E5%BF%BD%E7%95%A5%E7%9A%84_ui_%E9%A0%81%E9%9D%A2%E7%8B%80%E6%85%8B_empty_state/</a:t>
            </a:r>
            <a:endParaRPr lang="en-US" altLang="zh-TW" sz="300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9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F6D9597-B7CA-4F1F-9361-DE557536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覆蓋與權重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(CSS Specificity)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626C94-7CF1-423F-A82B-3CBA448B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相同權重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後寫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1800" dirty="0">
                <a:highlight>
                  <a:srgbClr val="00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覆蓋</a:t>
            </a:r>
            <a:r>
              <a:rPr lang="zh-TW" altLang="en-US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先寫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同一個元素，</a:t>
            </a:r>
            <a:r>
              <a:rPr lang="zh-TW" altLang="en-US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權重高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優先生效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權重計算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!important &gt; inline style &gt; ID &gt; Class &gt; Element &gt; *</a:t>
            </a:r>
          </a:p>
          <a:p>
            <a:pPr lvl="1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!important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能超越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!important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，所以沒事不要亂用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樣式表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(stylesheet)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順序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會影響權重計算與覆蓋 非常重要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元素的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一般會放在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類別的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前面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元素的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html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 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{}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a:hover{}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 {}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textarea{}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….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類別的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 =&gt;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自己命名的類別 </a:t>
            </a:r>
            <a:r>
              <a:rPr lang="en-US" altLang="zh-TW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.content{}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800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gb_ed</a:t>
            </a:r>
            <a:r>
              <a:rPr lang="en-US" altLang="zh-TW" sz="1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{}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240ABDFC-9F7C-457A-AE4D-464D6316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7" y="6248790"/>
            <a:ext cx="9051723" cy="365125"/>
          </a:xfrm>
        </p:spPr>
        <p:txBody>
          <a:bodyPr/>
          <a:lstStyle/>
          <a:p>
            <a:pPr algn="l"/>
            <a:r>
              <a:rPr lang="en-US" altLang="zh-TW" b="1" dirty="0"/>
              <a:t>Day20</a:t>
            </a:r>
            <a:r>
              <a:rPr lang="zh-TW" altLang="en-US" b="1" dirty="0"/>
              <a:t>：小事之 </a:t>
            </a:r>
            <a:r>
              <a:rPr lang="en-US" altLang="zh-TW" b="1" dirty="0"/>
              <a:t>CSS </a:t>
            </a:r>
            <a:r>
              <a:rPr lang="zh-TW" altLang="en-US" b="1" dirty="0"/>
              <a:t>權重 </a:t>
            </a:r>
            <a:r>
              <a:rPr lang="en-US" altLang="zh-TW" b="1" dirty="0"/>
              <a:t>(css specificity) - </a:t>
            </a:r>
            <a:r>
              <a:rPr lang="en-US" altLang="zh-TW" b="1" dirty="0" err="1"/>
              <a:t>iT</a:t>
            </a:r>
            <a:r>
              <a:rPr lang="en-US" altLang="zh-TW" b="1" dirty="0"/>
              <a:t> </a:t>
            </a:r>
            <a:r>
              <a:rPr lang="zh-TW" altLang="en-US" b="1" dirty="0"/>
              <a:t>邦幫忙  </a:t>
            </a:r>
            <a:r>
              <a:rPr lang="en-US" altLang="zh-TW" b="1" dirty="0">
                <a:hlinkClick r:id="rId2"/>
              </a:rPr>
              <a:t>https://ithelp.ithome.com.tw/articles/10196454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683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567685-BB7B-4DAC-A321-C2469104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(position) 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A60E624-2E88-4925-915F-1FFB436D2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287303"/>
              </p:ext>
            </p:extLst>
          </p:nvPr>
        </p:nvGraphicFramePr>
        <p:xfrm>
          <a:off x="670705" y="1352193"/>
          <a:ext cx="9983313" cy="39717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9688">
                  <a:extLst>
                    <a:ext uri="{9D8B030D-6E8A-4147-A177-3AD203B41FA5}">
                      <a16:colId xmlns:a16="http://schemas.microsoft.com/office/drawing/2014/main" val="3183072321"/>
                    </a:ext>
                  </a:extLst>
                </a:gridCol>
                <a:gridCol w="8163625">
                  <a:extLst>
                    <a:ext uri="{9D8B030D-6E8A-4147-A177-3AD203B41FA5}">
                      <a16:colId xmlns:a16="http://schemas.microsoft.com/office/drawing/2014/main" val="2690808917"/>
                    </a:ext>
                  </a:extLst>
                </a:gridCol>
              </a:tblGrid>
              <a:tr h="476085">
                <a:tc>
                  <a:txBody>
                    <a:bodyPr/>
                    <a:lstStyle/>
                    <a:p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5755"/>
                  </a:ext>
                </a:extLst>
              </a:tr>
              <a:tr h="476085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position: static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預設值，</a:t>
                      </a:r>
                      <a:r>
                        <a:rPr lang="zh-TW" altLang="en-US" sz="1400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無法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top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left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bottom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right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變更位置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321494"/>
                  </a:ext>
                </a:extLst>
              </a:tr>
              <a:tr h="665215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position: relative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相對定位，可使用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top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left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bottom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right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變更位置</a:t>
                      </a:r>
                      <a:endParaRPr lang="en-US" altLang="zh-TW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element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要用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z-index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時，需搭配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position: relative</a:t>
                      </a:r>
                      <a:endParaRPr lang="zh-TW" altLang="en-US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042597"/>
                  </a:ext>
                </a:extLst>
              </a:tr>
              <a:tr h="939127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position: absolute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絕對定位，在</a:t>
                      </a:r>
                      <a:r>
                        <a:rPr lang="zh-TW" altLang="en-US" sz="1400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父層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加上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fixed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relative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會定位在父層內，否則會定位在瀏覽器視窗</a:t>
                      </a:r>
                      <a:endParaRPr lang="en-US" altLang="zh-TW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left:0;right:0 =&gt;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寬度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  <a:p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top:0; bottom =&gt;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高度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459087"/>
                  </a:ext>
                </a:extLst>
              </a:tr>
              <a:tr h="939127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position: fixed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元素相對於瀏覽器視窗定位，位置不會隨著視窗捲動而改變</a:t>
                      </a:r>
                      <a:endParaRPr lang="en-US" altLang="zh-TW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left:0;right:0 =&gt;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寬度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  <a:p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top:0; bottom =&gt;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高度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001464"/>
                  </a:ext>
                </a:extLst>
              </a:tr>
              <a:tr h="476085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position: sticky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介於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relative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fixed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之間，實現滾輪跟隨效果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4302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頁尾版面配置區 6">
            <a:extLst>
              <a:ext uri="{FF2B5EF4-FFF2-40B4-BE49-F238E27FC236}">
                <a16:creationId xmlns:a16="http://schemas.microsoft.com/office/drawing/2014/main" id="{C3FF2001-E690-4423-9156-08FADC88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159350"/>
            <a:ext cx="10451361" cy="56212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zh-TW" b="1" dirty="0"/>
              <a:t>Position </a:t>
            </a:r>
            <a:r>
              <a:rPr lang="zh-TW" altLang="en-US" b="1" dirty="0"/>
              <a:t>定位 </a:t>
            </a:r>
            <a:r>
              <a:rPr lang="en-US" altLang="zh-TW" b="1" dirty="0"/>
              <a:t>&amp; opacity </a:t>
            </a:r>
            <a:r>
              <a:rPr lang="zh-TW" altLang="en-US" b="1" dirty="0"/>
              <a:t>透明度 </a:t>
            </a:r>
            <a:r>
              <a:rPr lang="en-US" altLang="zh-TW" b="1" dirty="0"/>
              <a:t>- </a:t>
            </a:r>
            <a:r>
              <a:rPr lang="en-US" altLang="zh-TW" b="1" dirty="0" err="1"/>
              <a:t>iT</a:t>
            </a:r>
            <a:r>
              <a:rPr lang="en-US" altLang="zh-TW" b="1" dirty="0"/>
              <a:t> </a:t>
            </a:r>
            <a:r>
              <a:rPr lang="zh-TW" altLang="en-US" b="1" dirty="0"/>
              <a:t>邦幫忙  </a:t>
            </a:r>
            <a:r>
              <a:rPr lang="en-US" altLang="zh-TW" b="1" dirty="0">
                <a:hlinkClick r:id="rId2"/>
              </a:rPr>
              <a:t>https://ithelp.ithome.com.tw/articles/10262868</a:t>
            </a:r>
            <a:endParaRPr lang="en-US" altLang="zh-TW" b="1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zh-TW" b="1" dirty="0"/>
              <a:t>Day 11 CSS position</a:t>
            </a:r>
            <a:r>
              <a:rPr lang="zh-TW" altLang="en-US" b="1" dirty="0"/>
              <a:t>之想去哪就去哪 </a:t>
            </a:r>
            <a:r>
              <a:rPr lang="en-US" altLang="zh-TW" b="1" dirty="0"/>
              <a:t>- </a:t>
            </a:r>
            <a:r>
              <a:rPr lang="en-US" altLang="zh-TW" b="1" dirty="0" err="1"/>
              <a:t>iT</a:t>
            </a:r>
            <a:r>
              <a:rPr lang="en-US" altLang="zh-TW" b="1" dirty="0"/>
              <a:t> </a:t>
            </a:r>
            <a:r>
              <a:rPr lang="zh-TW" altLang="en-US" b="1" dirty="0"/>
              <a:t>邦幫忙 </a:t>
            </a:r>
            <a:r>
              <a:rPr lang="en-US" altLang="zh-TW" b="1" dirty="0">
                <a:hlinkClick r:id="rId3"/>
              </a:rPr>
              <a:t>https://ithelp.ithome.com.tw/articles/10205317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75574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67685-BB7B-4DAC-A321-C2469104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/ opacity / visibility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A60E624-2E88-4925-915F-1FFB436D2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107114"/>
              </p:ext>
            </p:extLst>
          </p:nvPr>
        </p:nvGraphicFramePr>
        <p:xfrm>
          <a:off x="670705" y="1352193"/>
          <a:ext cx="6141156" cy="30002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7052">
                  <a:extLst>
                    <a:ext uri="{9D8B030D-6E8A-4147-A177-3AD203B41FA5}">
                      <a16:colId xmlns:a16="http://schemas.microsoft.com/office/drawing/2014/main" val="3183072321"/>
                    </a:ext>
                  </a:extLst>
                </a:gridCol>
                <a:gridCol w="2047052">
                  <a:extLst>
                    <a:ext uri="{9D8B030D-6E8A-4147-A177-3AD203B41FA5}">
                      <a16:colId xmlns:a16="http://schemas.microsoft.com/office/drawing/2014/main" val="2690808917"/>
                    </a:ext>
                  </a:extLst>
                </a:gridCol>
                <a:gridCol w="2047052">
                  <a:extLst>
                    <a:ext uri="{9D8B030D-6E8A-4147-A177-3AD203B41FA5}">
                      <a16:colId xmlns:a16="http://schemas.microsoft.com/office/drawing/2014/main" val="3206017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占位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5755"/>
                  </a:ext>
                </a:extLst>
              </a:tr>
              <a:tr h="409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display: none;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</a:t>
                      </a:r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</a:t>
                      </a:r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159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display: block;</a:t>
                      </a:r>
                    </a:p>
                    <a:p>
                      <a:pPr algn="l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display: flex;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</a:t>
                      </a:r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zh-TW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zh-TW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獨佔</a:t>
                      </a:r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)</a:t>
                      </a:r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459087"/>
                  </a:ext>
                </a:extLst>
              </a:tr>
              <a:tr h="29329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display: inline;</a:t>
                      </a:r>
                    </a:p>
                    <a:p>
                      <a:pPr algn="l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display: inline-block</a:t>
                      </a:r>
                    </a:p>
                    <a:p>
                      <a:pPr algn="l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display: inline-flex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</a:t>
                      </a:r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(</a:t>
                      </a:r>
                      <a:r>
                        <a:rPr lang="zh-TW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並列</a:t>
                      </a:r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)</a:t>
                      </a:r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001464"/>
                  </a:ext>
                </a:extLst>
              </a:tr>
              <a:tr h="47608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opacity: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visibility: hidden;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</a:t>
                      </a:r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</a:t>
                      </a:r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43026"/>
                  </a:ext>
                </a:extLst>
              </a:tr>
              <a:tr h="476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opacity: 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visibility: visible;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</a:t>
                      </a:r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</a:t>
                      </a:r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261889"/>
                  </a:ext>
                </a:extLst>
              </a:tr>
            </a:tbl>
          </a:graphicData>
        </a:graphic>
      </p:graphicFrame>
      <p:sp>
        <p:nvSpPr>
          <p:cNvPr id="4" name="頁尾版面配置區 6">
            <a:extLst>
              <a:ext uri="{FF2B5EF4-FFF2-40B4-BE49-F238E27FC236}">
                <a16:creationId xmlns:a16="http://schemas.microsoft.com/office/drawing/2014/main" id="{C3FF2001-E690-4423-9156-08FADC88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159350"/>
            <a:ext cx="10451361" cy="56212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16172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567685-BB7B-4DAC-A321-C2469104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 / transition / animation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3" name="表格 6">
            <a:extLst>
              <a:ext uri="{FF2B5EF4-FFF2-40B4-BE49-F238E27FC236}">
                <a16:creationId xmlns:a16="http://schemas.microsoft.com/office/drawing/2014/main" id="{5A5C85D8-354B-4F40-A859-01EA35A94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630567"/>
              </p:ext>
            </p:extLst>
          </p:nvPr>
        </p:nvGraphicFramePr>
        <p:xfrm>
          <a:off x="642938" y="1782763"/>
          <a:ext cx="9815819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7473">
                  <a:extLst>
                    <a:ext uri="{9D8B030D-6E8A-4147-A177-3AD203B41FA5}">
                      <a16:colId xmlns:a16="http://schemas.microsoft.com/office/drawing/2014/main" val="3183072321"/>
                    </a:ext>
                  </a:extLst>
                </a:gridCol>
                <a:gridCol w="8638346">
                  <a:extLst>
                    <a:ext uri="{9D8B030D-6E8A-4147-A177-3AD203B41FA5}">
                      <a16:colId xmlns:a16="http://schemas.microsoft.com/office/drawing/2014/main" val="269080891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5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變形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e.g. translate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移動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scale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縮放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rotate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旋轉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skew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傾斜</a:t>
                      </a:r>
                      <a:endParaRPr lang="en-US" altLang="zh-TW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1596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漸變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e.g. width / height / opacity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4590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animation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動畫 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e.g. animation / @keyframes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001464"/>
                  </a:ext>
                </a:extLst>
              </a:tr>
            </a:tbl>
          </a:graphicData>
        </a:graphic>
      </p:graphicFrame>
      <p:sp>
        <p:nvSpPr>
          <p:cNvPr id="24" name="頁尾版面配置區 6">
            <a:extLst>
              <a:ext uri="{FF2B5EF4-FFF2-40B4-BE49-F238E27FC236}">
                <a16:creationId xmlns:a16="http://schemas.microsoft.com/office/drawing/2014/main" id="{85E6CC04-94C7-409C-B1FF-434ABBAE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5872137"/>
            <a:ext cx="10451361" cy="84933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zh-TW" b="1" dirty="0"/>
              <a:t>CSS </a:t>
            </a:r>
            <a:r>
              <a:rPr lang="zh-TW" altLang="en-US" b="1" dirty="0"/>
              <a:t>變形</a:t>
            </a:r>
            <a:r>
              <a:rPr lang="en-US" altLang="zh-TW" b="1" dirty="0"/>
              <a:t>Transform </a:t>
            </a:r>
            <a:r>
              <a:rPr lang="en-US" altLang="zh-TW" b="1" dirty="0">
                <a:hlinkClick r:id="rId2"/>
              </a:rPr>
              <a:t>https://ithelp.ithome.com.tw/articles/10267792</a:t>
            </a:r>
            <a:endParaRPr lang="en-US" altLang="zh-TW" b="1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zh-TW" b="1" dirty="0"/>
              <a:t>CSS </a:t>
            </a:r>
            <a:r>
              <a:rPr lang="zh-TW" altLang="en-US" b="1" dirty="0"/>
              <a:t>過度</a:t>
            </a:r>
            <a:r>
              <a:rPr lang="en-US" altLang="zh-TW" b="1" dirty="0"/>
              <a:t>Transition  </a:t>
            </a:r>
            <a:r>
              <a:rPr lang="en-US" altLang="zh-TW" b="1" dirty="0">
                <a:hlinkClick r:id="rId3"/>
              </a:rPr>
              <a:t>https://ithelp.ithome.com.tw/articles/10277479</a:t>
            </a:r>
            <a:endParaRPr lang="en-US" altLang="zh-TW" b="1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zh-TW" b="1" dirty="0"/>
              <a:t>CSS </a:t>
            </a:r>
            <a:r>
              <a:rPr lang="zh-TW" altLang="en-US" b="1" dirty="0"/>
              <a:t>動畫</a:t>
            </a:r>
            <a:r>
              <a:rPr lang="en-US" altLang="zh-TW" b="1" dirty="0"/>
              <a:t>Animation  </a:t>
            </a:r>
            <a:r>
              <a:rPr lang="en-US" altLang="zh-TW" b="1" dirty="0">
                <a:hlinkClick r:id="rId4"/>
              </a:rPr>
              <a:t>https://ithelp.ithome.com.tw/articles/10266838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77943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93D63B2-D25D-4DAF-A89B-F3B770E4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(F12)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妙妙妙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F1B863A-DB1C-481C-BE9E-DF3B6790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可用於提案與仿作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強制使用狀態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force state (:hover/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:active)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直接修改刪除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截屏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如何捕捉動態顯示的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B0FA63-3F48-4499-A031-1AF3208B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以</a:t>
            </a:r>
            <a:r>
              <a:rPr lang="en-US" altLang="zh-TW" sz="3600" dirty="0">
                <a:latin typeface="Calibri Light (標題)"/>
                <a:ea typeface="微軟正黑體" panose="020B0604030504040204" pitchFamily="34" charset="-120"/>
              </a:rPr>
              <a:t>Google</a:t>
            </a:r>
            <a:r>
              <a:rPr lang="zh-TW" altLang="en-US" sz="3600" dirty="0">
                <a:latin typeface="Calibri Light (標題)"/>
                <a:ea typeface="微軟正黑體" panose="020B0604030504040204" pitchFamily="34" charset="-120"/>
              </a:rPr>
              <a:t>九宮格選單為例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0D76C-E758-4A4C-8358-B99CCE78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30" y="1522333"/>
            <a:ext cx="10946414" cy="3519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Step0. VSCODE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 左邊開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index.html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右邊開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style.css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common.js</a:t>
            </a:r>
            <a:endParaRPr lang="zh-TW" altLang="en-US" sz="1400" dirty="0"/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EAC6CEB9-196F-4D3A-8E11-F346B98F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170"/>
            <a:ext cx="12192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6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2648</Words>
  <Application>Microsoft Office PowerPoint</Application>
  <PresentationFormat>寬螢幕</PresentationFormat>
  <Paragraphs>357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Calibri (本文)</vt:lpstr>
      <vt:lpstr>Calibri Light (標題)</vt:lpstr>
      <vt:lpstr>微軟正黑體</vt:lpstr>
      <vt:lpstr>Arial</vt:lpstr>
      <vt:lpstr>Calibri</vt:lpstr>
      <vt:lpstr>Calibri Light</vt:lpstr>
      <vt:lpstr>Office 佈景主題</vt:lpstr>
      <vt:lpstr>如何仿作喜歡的UI</vt:lpstr>
      <vt:lpstr>Before Start…</vt:lpstr>
      <vt:lpstr>Before Start…</vt:lpstr>
      <vt:lpstr>CSS 覆蓋與權重 (CSS Specificity)</vt:lpstr>
      <vt:lpstr>CSS 定位 (position) </vt:lpstr>
      <vt:lpstr>CSS顯示 display / opacity / visibility</vt:lpstr>
      <vt:lpstr>CSS動畫 transform / transition / animation</vt:lpstr>
      <vt:lpstr>Chrome檢查(F12)妙妙妙</vt:lpstr>
      <vt:lpstr>以Google九宮格選單為例</vt:lpstr>
      <vt:lpstr>以Google九宮格選單為例</vt:lpstr>
      <vt:lpstr>以Google九宮格選單為例</vt:lpstr>
      <vt:lpstr>以Google九宮格選單為例</vt:lpstr>
      <vt:lpstr>以Google九宮格選單為例</vt:lpstr>
      <vt:lpstr>以Google九宮格選單為例</vt:lpstr>
      <vt:lpstr>以Google九宮格選單為例</vt:lpstr>
      <vt:lpstr>PowerPoint 簡報</vt:lpstr>
      <vt:lpstr>PowerPoint 簡報</vt:lpstr>
      <vt:lpstr>以Google九宮格選單為例</vt:lpstr>
      <vt:lpstr>PowerPoint 簡報</vt:lpstr>
      <vt:lpstr>PowerPoint 簡報</vt:lpstr>
      <vt:lpstr>PowerPoint 簡報</vt:lpstr>
      <vt:lpstr>以Google九宮格選單為例</vt:lpstr>
      <vt:lpstr>PowerPoint 簡報</vt:lpstr>
      <vt:lpstr>外層div</vt:lpstr>
      <vt:lpstr>PowerPoint 簡報</vt:lpstr>
      <vt:lpstr>去除HTML程式碼裡非必要的屬性&amp;script</vt:lpstr>
      <vt:lpstr>切換CSS樣式.show以開關面板</vt:lpstr>
      <vt:lpstr>修改HTML &amp; 編寫JS </vt:lpstr>
      <vt:lpstr>附錄 - 好用工具</vt:lpstr>
      <vt:lpstr>附錄 - VSCODE套件</vt:lpstr>
      <vt:lpstr>結語:提升使用者體驗的六種頁面狀態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</dc:title>
  <dc:creator>Lily MacPro</dc:creator>
  <cp:lastModifiedBy> </cp:lastModifiedBy>
  <cp:revision>2</cp:revision>
  <dcterms:created xsi:type="dcterms:W3CDTF">2022-02-12T01:09:06Z</dcterms:created>
  <dcterms:modified xsi:type="dcterms:W3CDTF">2022-02-20T13:53:58Z</dcterms:modified>
</cp:coreProperties>
</file>