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93" r:id="rId3"/>
    <p:sldId id="257" r:id="rId4"/>
    <p:sldId id="294" r:id="rId5"/>
    <p:sldId id="295" r:id="rId6"/>
    <p:sldId id="296" r:id="rId7"/>
    <p:sldId id="260" r:id="rId8"/>
    <p:sldId id="261" r:id="rId9"/>
    <p:sldId id="266" r:id="rId10"/>
    <p:sldId id="270" r:id="rId11"/>
    <p:sldId id="264" r:id="rId12"/>
    <p:sldId id="268" r:id="rId13"/>
    <p:sldId id="271" r:id="rId14"/>
    <p:sldId id="272" r:id="rId15"/>
    <p:sldId id="273" r:id="rId16"/>
    <p:sldId id="274" r:id="rId17"/>
    <p:sldId id="275" r:id="rId18"/>
    <p:sldId id="269" r:id="rId19"/>
    <p:sldId id="278" r:id="rId20"/>
    <p:sldId id="290" r:id="rId21"/>
    <p:sldId id="276" r:id="rId22"/>
    <p:sldId id="277" r:id="rId23"/>
    <p:sldId id="291" r:id="rId24"/>
    <p:sldId id="292" r:id="rId25"/>
    <p:sldId id="279" r:id="rId26"/>
    <p:sldId id="280" r:id="rId27"/>
    <p:sldId id="281"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5613" autoAdjust="0"/>
  </p:normalViewPr>
  <p:slideViewPr>
    <p:cSldViewPr snapToGrid="0">
      <p:cViewPr varScale="1">
        <p:scale>
          <a:sx n="54" d="100"/>
          <a:sy n="54" d="100"/>
        </p:scale>
        <p:origin x="181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C49FA4-8805-41A9-83E8-9C9D7DDA7FDB}" type="doc">
      <dgm:prSet loTypeId="urn:microsoft.com/office/officeart/2005/8/layout/venn3" loCatId="relationship" qsTypeId="urn:microsoft.com/office/officeart/2005/8/quickstyle/simple1" qsCatId="simple" csTypeId="urn:microsoft.com/office/officeart/2005/8/colors/colorful5" csCatId="colorful" phldr="1"/>
      <dgm:spPr/>
      <dgm:t>
        <a:bodyPr/>
        <a:lstStyle/>
        <a:p>
          <a:endParaRPr lang="en-US"/>
        </a:p>
      </dgm:t>
    </dgm:pt>
    <dgm:pt modelId="{C0CA6FE0-A43B-471A-9A46-1AC8A84BB902}">
      <dgm:prSet phldrT="[Text]"/>
      <dgm:spPr/>
      <dgm:t>
        <a:bodyPr/>
        <a:lstStyle/>
        <a:p>
          <a:r>
            <a:rPr lang="en-US" dirty="0"/>
            <a:t>Conclusions from previous research studies</a:t>
          </a:r>
        </a:p>
      </dgm:t>
    </dgm:pt>
    <dgm:pt modelId="{71CF54F0-EB3B-4D14-83F3-7CEFD6F93714}" type="parTrans" cxnId="{06FF28D8-718D-4A8C-ABCA-68B35BBA7D78}">
      <dgm:prSet/>
      <dgm:spPr/>
      <dgm:t>
        <a:bodyPr/>
        <a:lstStyle/>
        <a:p>
          <a:endParaRPr lang="en-US"/>
        </a:p>
      </dgm:t>
    </dgm:pt>
    <dgm:pt modelId="{67F55916-DF27-4C3E-9403-754C53FBB524}" type="sibTrans" cxnId="{06FF28D8-718D-4A8C-ABCA-68B35BBA7D78}">
      <dgm:prSet/>
      <dgm:spPr/>
      <dgm:t>
        <a:bodyPr/>
        <a:lstStyle/>
        <a:p>
          <a:endParaRPr lang="en-US"/>
        </a:p>
      </dgm:t>
    </dgm:pt>
    <dgm:pt modelId="{35166B07-D20F-416B-8135-24198367C162}">
      <dgm:prSet phldrT="[Text]"/>
      <dgm:spPr/>
      <dgm:t>
        <a:bodyPr/>
        <a:lstStyle/>
        <a:p>
          <a:r>
            <a:rPr lang="en-US" dirty="0"/>
            <a:t>Explanation, rationale, theory, or point of view</a:t>
          </a:r>
        </a:p>
      </dgm:t>
    </dgm:pt>
    <dgm:pt modelId="{440CDCDC-0242-4C0E-B147-90FC6644DA33}" type="parTrans" cxnId="{F040B863-E086-49FF-8E7A-47DBA0746E7C}">
      <dgm:prSet/>
      <dgm:spPr/>
      <dgm:t>
        <a:bodyPr/>
        <a:lstStyle/>
        <a:p>
          <a:endParaRPr lang="en-US"/>
        </a:p>
      </dgm:t>
    </dgm:pt>
    <dgm:pt modelId="{51FFC478-4AC0-4E53-8308-5CC5D2043323}" type="sibTrans" cxnId="{F040B863-E086-49FF-8E7A-47DBA0746E7C}">
      <dgm:prSet/>
      <dgm:spPr/>
      <dgm:t>
        <a:bodyPr/>
        <a:lstStyle/>
        <a:p>
          <a:endParaRPr lang="en-US"/>
        </a:p>
      </dgm:t>
    </dgm:pt>
    <dgm:pt modelId="{09B3DA3A-1693-4F28-91D3-90D0B4A07906}">
      <dgm:prSet phldrT="[Text]"/>
      <dgm:spPr/>
      <dgm:t>
        <a:bodyPr/>
        <a:lstStyle/>
        <a:p>
          <a:r>
            <a:rPr lang="en-US" dirty="0"/>
            <a:t>Questions, Hypotheses, predictions, models</a:t>
          </a:r>
        </a:p>
      </dgm:t>
    </dgm:pt>
    <dgm:pt modelId="{F133EE51-A0AC-4395-97F4-D7C06396A45D}" type="parTrans" cxnId="{A44027CF-7DDA-420A-A9BE-AE97CD509D9C}">
      <dgm:prSet/>
      <dgm:spPr/>
      <dgm:t>
        <a:bodyPr/>
        <a:lstStyle/>
        <a:p>
          <a:endParaRPr lang="en-US"/>
        </a:p>
      </dgm:t>
    </dgm:pt>
    <dgm:pt modelId="{8CF505FE-3F35-4709-AB8B-068111A7017C}" type="sibTrans" cxnId="{A44027CF-7DDA-420A-A9BE-AE97CD509D9C}">
      <dgm:prSet/>
      <dgm:spPr/>
      <dgm:t>
        <a:bodyPr/>
        <a:lstStyle/>
        <a:p>
          <a:endParaRPr lang="en-US"/>
        </a:p>
      </dgm:t>
    </dgm:pt>
    <dgm:pt modelId="{4C869906-208E-457C-B786-05A65F0414A8}">
      <dgm:prSet phldrT="[Text]"/>
      <dgm:spPr/>
      <dgm:t>
        <a:bodyPr/>
        <a:lstStyle/>
        <a:p>
          <a:r>
            <a:rPr lang="en-US" dirty="0"/>
            <a:t>Design or structure of the study</a:t>
          </a:r>
        </a:p>
      </dgm:t>
    </dgm:pt>
    <dgm:pt modelId="{CFC2AB5C-D026-42B3-9879-3F05481E9CCB}" type="parTrans" cxnId="{1021213E-411B-4F1B-B812-3FA8B5CFA7AE}">
      <dgm:prSet/>
      <dgm:spPr/>
      <dgm:t>
        <a:bodyPr/>
        <a:lstStyle/>
        <a:p>
          <a:endParaRPr lang="en-US"/>
        </a:p>
      </dgm:t>
    </dgm:pt>
    <dgm:pt modelId="{44EBC288-9407-4D75-8BD4-39099EE107AA}" type="sibTrans" cxnId="{1021213E-411B-4F1B-B812-3FA8B5CFA7AE}">
      <dgm:prSet/>
      <dgm:spPr/>
      <dgm:t>
        <a:bodyPr/>
        <a:lstStyle/>
        <a:p>
          <a:endParaRPr lang="en-US"/>
        </a:p>
      </dgm:t>
    </dgm:pt>
    <dgm:pt modelId="{1EDCB245-CD7B-419E-8363-E8E52D02349E}">
      <dgm:prSet phldrT="[Text]"/>
      <dgm:spPr/>
      <dgm:t>
        <a:bodyPr/>
        <a:lstStyle/>
        <a:p>
          <a:r>
            <a:rPr lang="en-US" dirty="0"/>
            <a:t>Gathering data, analysis, conclusions…</a:t>
          </a:r>
        </a:p>
      </dgm:t>
    </dgm:pt>
    <dgm:pt modelId="{D554988A-55FB-4A99-848F-B8317A4F67B1}" type="parTrans" cxnId="{4829E85C-BCB4-4164-8229-4F690B05CF64}">
      <dgm:prSet/>
      <dgm:spPr/>
    </dgm:pt>
    <dgm:pt modelId="{90B1A3DE-3728-490E-AEE9-127F72138ACE}" type="sibTrans" cxnId="{4829E85C-BCB4-4164-8229-4F690B05CF64}">
      <dgm:prSet/>
      <dgm:spPr/>
    </dgm:pt>
    <dgm:pt modelId="{945B3B5B-DD2A-4500-9FF0-9C90F4CB9FBA}" type="pres">
      <dgm:prSet presAssocID="{B4C49FA4-8805-41A9-83E8-9C9D7DDA7FDB}" presName="Name0" presStyleCnt="0">
        <dgm:presLayoutVars>
          <dgm:dir/>
          <dgm:resizeHandles val="exact"/>
        </dgm:presLayoutVars>
      </dgm:prSet>
      <dgm:spPr/>
    </dgm:pt>
    <dgm:pt modelId="{FD5FFDB8-4EEB-4D49-AF6A-10B35FEE96B1}" type="pres">
      <dgm:prSet presAssocID="{C0CA6FE0-A43B-471A-9A46-1AC8A84BB902}" presName="Name5" presStyleLbl="vennNode1" presStyleIdx="0" presStyleCnt="5">
        <dgm:presLayoutVars>
          <dgm:bulletEnabled val="1"/>
        </dgm:presLayoutVars>
      </dgm:prSet>
      <dgm:spPr/>
    </dgm:pt>
    <dgm:pt modelId="{9C1EE616-A175-4241-A091-EB7CEE4703CF}" type="pres">
      <dgm:prSet presAssocID="{67F55916-DF27-4C3E-9403-754C53FBB524}" presName="space" presStyleCnt="0"/>
      <dgm:spPr/>
    </dgm:pt>
    <dgm:pt modelId="{8520EDE9-FC12-4355-9592-139FC72F1963}" type="pres">
      <dgm:prSet presAssocID="{35166B07-D20F-416B-8135-24198367C162}" presName="Name5" presStyleLbl="vennNode1" presStyleIdx="1" presStyleCnt="5">
        <dgm:presLayoutVars>
          <dgm:bulletEnabled val="1"/>
        </dgm:presLayoutVars>
      </dgm:prSet>
      <dgm:spPr/>
    </dgm:pt>
    <dgm:pt modelId="{5E017532-CAB6-4411-85F3-66B026932864}" type="pres">
      <dgm:prSet presAssocID="{51FFC478-4AC0-4E53-8308-5CC5D2043323}" presName="space" presStyleCnt="0"/>
      <dgm:spPr/>
    </dgm:pt>
    <dgm:pt modelId="{544838B4-4D6A-407F-8636-D50375FB3A9A}" type="pres">
      <dgm:prSet presAssocID="{09B3DA3A-1693-4F28-91D3-90D0B4A07906}" presName="Name5" presStyleLbl="vennNode1" presStyleIdx="2" presStyleCnt="5">
        <dgm:presLayoutVars>
          <dgm:bulletEnabled val="1"/>
        </dgm:presLayoutVars>
      </dgm:prSet>
      <dgm:spPr/>
    </dgm:pt>
    <dgm:pt modelId="{F6509A9E-D415-453D-B047-817A880EF0AD}" type="pres">
      <dgm:prSet presAssocID="{8CF505FE-3F35-4709-AB8B-068111A7017C}" presName="space" presStyleCnt="0"/>
      <dgm:spPr/>
    </dgm:pt>
    <dgm:pt modelId="{229E4976-0DA4-4623-BE3D-4E375F1ADC43}" type="pres">
      <dgm:prSet presAssocID="{4C869906-208E-457C-B786-05A65F0414A8}" presName="Name5" presStyleLbl="vennNode1" presStyleIdx="3" presStyleCnt="5">
        <dgm:presLayoutVars>
          <dgm:bulletEnabled val="1"/>
        </dgm:presLayoutVars>
      </dgm:prSet>
      <dgm:spPr/>
    </dgm:pt>
    <dgm:pt modelId="{BA6B073D-16FE-4CA7-835A-1A32D345F7B0}" type="pres">
      <dgm:prSet presAssocID="{44EBC288-9407-4D75-8BD4-39099EE107AA}" presName="space" presStyleCnt="0"/>
      <dgm:spPr/>
    </dgm:pt>
    <dgm:pt modelId="{54BB0942-AE79-471B-8C8C-B2BECBA35244}" type="pres">
      <dgm:prSet presAssocID="{1EDCB245-CD7B-419E-8363-E8E52D02349E}" presName="Name5" presStyleLbl="vennNode1" presStyleIdx="4" presStyleCnt="5">
        <dgm:presLayoutVars>
          <dgm:bulletEnabled val="1"/>
        </dgm:presLayoutVars>
      </dgm:prSet>
      <dgm:spPr/>
    </dgm:pt>
  </dgm:ptLst>
  <dgm:cxnLst>
    <dgm:cxn modelId="{219A4305-E111-46D2-9E83-341F7B253B66}" type="presOf" srcId="{35166B07-D20F-416B-8135-24198367C162}" destId="{8520EDE9-FC12-4355-9592-139FC72F1963}" srcOrd="0" destOrd="0" presId="urn:microsoft.com/office/officeart/2005/8/layout/venn3"/>
    <dgm:cxn modelId="{41B89015-1ACC-41E2-958C-2BCF307DB6F7}" type="presOf" srcId="{B4C49FA4-8805-41A9-83E8-9C9D7DDA7FDB}" destId="{945B3B5B-DD2A-4500-9FF0-9C90F4CB9FBA}" srcOrd="0" destOrd="0" presId="urn:microsoft.com/office/officeart/2005/8/layout/venn3"/>
    <dgm:cxn modelId="{1021213E-411B-4F1B-B812-3FA8B5CFA7AE}" srcId="{B4C49FA4-8805-41A9-83E8-9C9D7DDA7FDB}" destId="{4C869906-208E-457C-B786-05A65F0414A8}" srcOrd="3" destOrd="0" parTransId="{CFC2AB5C-D026-42B3-9879-3F05481E9CCB}" sibTransId="{44EBC288-9407-4D75-8BD4-39099EE107AA}"/>
    <dgm:cxn modelId="{4829E85C-BCB4-4164-8229-4F690B05CF64}" srcId="{B4C49FA4-8805-41A9-83E8-9C9D7DDA7FDB}" destId="{1EDCB245-CD7B-419E-8363-E8E52D02349E}" srcOrd="4" destOrd="0" parTransId="{D554988A-55FB-4A99-848F-B8317A4F67B1}" sibTransId="{90B1A3DE-3728-490E-AEE9-127F72138ACE}"/>
    <dgm:cxn modelId="{F040B863-E086-49FF-8E7A-47DBA0746E7C}" srcId="{B4C49FA4-8805-41A9-83E8-9C9D7DDA7FDB}" destId="{35166B07-D20F-416B-8135-24198367C162}" srcOrd="1" destOrd="0" parTransId="{440CDCDC-0242-4C0E-B147-90FC6644DA33}" sibTransId="{51FFC478-4AC0-4E53-8308-5CC5D2043323}"/>
    <dgm:cxn modelId="{5EACC26A-1AB5-4597-AC07-597C4D7E61A9}" type="presOf" srcId="{4C869906-208E-457C-B786-05A65F0414A8}" destId="{229E4976-0DA4-4623-BE3D-4E375F1ADC43}" srcOrd="0" destOrd="0" presId="urn:microsoft.com/office/officeart/2005/8/layout/venn3"/>
    <dgm:cxn modelId="{1CF5BD90-0229-4C1A-A4F6-1125EFB9D81F}" type="presOf" srcId="{1EDCB245-CD7B-419E-8363-E8E52D02349E}" destId="{54BB0942-AE79-471B-8C8C-B2BECBA35244}" srcOrd="0" destOrd="0" presId="urn:microsoft.com/office/officeart/2005/8/layout/venn3"/>
    <dgm:cxn modelId="{53CB9DB1-ECF0-40E7-AB25-C1959A6198E9}" type="presOf" srcId="{09B3DA3A-1693-4F28-91D3-90D0B4A07906}" destId="{544838B4-4D6A-407F-8636-D50375FB3A9A}" srcOrd="0" destOrd="0" presId="urn:microsoft.com/office/officeart/2005/8/layout/venn3"/>
    <dgm:cxn modelId="{A44027CF-7DDA-420A-A9BE-AE97CD509D9C}" srcId="{B4C49FA4-8805-41A9-83E8-9C9D7DDA7FDB}" destId="{09B3DA3A-1693-4F28-91D3-90D0B4A07906}" srcOrd="2" destOrd="0" parTransId="{F133EE51-A0AC-4395-97F4-D7C06396A45D}" sibTransId="{8CF505FE-3F35-4709-AB8B-068111A7017C}"/>
    <dgm:cxn modelId="{06FF28D8-718D-4A8C-ABCA-68B35BBA7D78}" srcId="{B4C49FA4-8805-41A9-83E8-9C9D7DDA7FDB}" destId="{C0CA6FE0-A43B-471A-9A46-1AC8A84BB902}" srcOrd="0" destOrd="0" parTransId="{71CF54F0-EB3B-4D14-83F3-7CEFD6F93714}" sibTransId="{67F55916-DF27-4C3E-9403-754C53FBB524}"/>
    <dgm:cxn modelId="{07FA4FF5-AD3F-4202-B5FD-446F0704551E}" type="presOf" srcId="{C0CA6FE0-A43B-471A-9A46-1AC8A84BB902}" destId="{FD5FFDB8-4EEB-4D49-AF6A-10B35FEE96B1}" srcOrd="0" destOrd="0" presId="urn:microsoft.com/office/officeart/2005/8/layout/venn3"/>
    <dgm:cxn modelId="{AA1FC7F9-ABB1-41C9-854A-B2D911E762BD}" type="presParOf" srcId="{945B3B5B-DD2A-4500-9FF0-9C90F4CB9FBA}" destId="{FD5FFDB8-4EEB-4D49-AF6A-10B35FEE96B1}" srcOrd="0" destOrd="0" presId="urn:microsoft.com/office/officeart/2005/8/layout/venn3"/>
    <dgm:cxn modelId="{63DDBA45-413F-409D-814D-8B8554D99E71}" type="presParOf" srcId="{945B3B5B-DD2A-4500-9FF0-9C90F4CB9FBA}" destId="{9C1EE616-A175-4241-A091-EB7CEE4703CF}" srcOrd="1" destOrd="0" presId="urn:microsoft.com/office/officeart/2005/8/layout/venn3"/>
    <dgm:cxn modelId="{9AFAD2CF-E59B-41A4-825A-D11036C74BFF}" type="presParOf" srcId="{945B3B5B-DD2A-4500-9FF0-9C90F4CB9FBA}" destId="{8520EDE9-FC12-4355-9592-139FC72F1963}" srcOrd="2" destOrd="0" presId="urn:microsoft.com/office/officeart/2005/8/layout/venn3"/>
    <dgm:cxn modelId="{294D1F86-3CF2-4013-936D-4EF8F70ABC10}" type="presParOf" srcId="{945B3B5B-DD2A-4500-9FF0-9C90F4CB9FBA}" destId="{5E017532-CAB6-4411-85F3-66B026932864}" srcOrd="3" destOrd="0" presId="urn:microsoft.com/office/officeart/2005/8/layout/venn3"/>
    <dgm:cxn modelId="{0A8AE850-1DFA-42B1-89A0-82EF1C9F44E0}" type="presParOf" srcId="{945B3B5B-DD2A-4500-9FF0-9C90F4CB9FBA}" destId="{544838B4-4D6A-407F-8636-D50375FB3A9A}" srcOrd="4" destOrd="0" presId="urn:microsoft.com/office/officeart/2005/8/layout/venn3"/>
    <dgm:cxn modelId="{863B85C1-B1F0-4950-8873-A24D20FB476B}" type="presParOf" srcId="{945B3B5B-DD2A-4500-9FF0-9C90F4CB9FBA}" destId="{F6509A9E-D415-453D-B047-817A880EF0AD}" srcOrd="5" destOrd="0" presId="urn:microsoft.com/office/officeart/2005/8/layout/venn3"/>
    <dgm:cxn modelId="{37E6F17C-E348-480A-8277-ECBEEC99FC19}" type="presParOf" srcId="{945B3B5B-DD2A-4500-9FF0-9C90F4CB9FBA}" destId="{229E4976-0DA4-4623-BE3D-4E375F1ADC43}" srcOrd="6" destOrd="0" presId="urn:microsoft.com/office/officeart/2005/8/layout/venn3"/>
    <dgm:cxn modelId="{72D91D95-1254-4034-AB90-0621713392B3}" type="presParOf" srcId="{945B3B5B-DD2A-4500-9FF0-9C90F4CB9FBA}" destId="{BA6B073D-16FE-4CA7-835A-1A32D345F7B0}" srcOrd="7" destOrd="0" presId="urn:microsoft.com/office/officeart/2005/8/layout/venn3"/>
    <dgm:cxn modelId="{F3B7CAFB-746B-4310-8A2D-72C30D94E714}" type="presParOf" srcId="{945B3B5B-DD2A-4500-9FF0-9C90F4CB9FBA}" destId="{54BB0942-AE79-471B-8C8C-B2BECBA35244}" srcOrd="8"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C49FA4-8805-41A9-83E8-9C9D7DDA7FDB}" type="doc">
      <dgm:prSet loTypeId="urn:microsoft.com/office/officeart/2005/8/layout/venn3" loCatId="relationship" qsTypeId="urn:microsoft.com/office/officeart/2005/8/quickstyle/simple1" qsCatId="simple" csTypeId="urn:microsoft.com/office/officeart/2005/8/colors/colorful5" csCatId="colorful" phldr="1"/>
      <dgm:spPr/>
      <dgm:t>
        <a:bodyPr/>
        <a:lstStyle/>
        <a:p>
          <a:endParaRPr lang="en-US"/>
        </a:p>
      </dgm:t>
    </dgm:pt>
    <dgm:pt modelId="{C0CA6FE0-A43B-471A-9A46-1AC8A84BB902}">
      <dgm:prSet phldrT="[Text]"/>
      <dgm:spPr/>
      <dgm:t>
        <a:bodyPr/>
        <a:lstStyle/>
        <a:p>
          <a:r>
            <a:rPr lang="en-US" dirty="0"/>
            <a:t>Conclusions from previous research studies</a:t>
          </a:r>
        </a:p>
      </dgm:t>
    </dgm:pt>
    <dgm:pt modelId="{71CF54F0-EB3B-4D14-83F3-7CEFD6F93714}" type="parTrans" cxnId="{06FF28D8-718D-4A8C-ABCA-68B35BBA7D78}">
      <dgm:prSet/>
      <dgm:spPr/>
      <dgm:t>
        <a:bodyPr/>
        <a:lstStyle/>
        <a:p>
          <a:endParaRPr lang="en-US"/>
        </a:p>
      </dgm:t>
    </dgm:pt>
    <dgm:pt modelId="{67F55916-DF27-4C3E-9403-754C53FBB524}" type="sibTrans" cxnId="{06FF28D8-718D-4A8C-ABCA-68B35BBA7D78}">
      <dgm:prSet/>
      <dgm:spPr/>
      <dgm:t>
        <a:bodyPr/>
        <a:lstStyle/>
        <a:p>
          <a:endParaRPr lang="en-US"/>
        </a:p>
      </dgm:t>
    </dgm:pt>
    <dgm:pt modelId="{35166B07-D20F-416B-8135-24198367C162}">
      <dgm:prSet phldrT="[Text]"/>
      <dgm:spPr/>
      <dgm:t>
        <a:bodyPr/>
        <a:lstStyle/>
        <a:p>
          <a:r>
            <a:rPr lang="en-US" dirty="0"/>
            <a:t>Explanation, rationale, theory, or point of view</a:t>
          </a:r>
        </a:p>
      </dgm:t>
    </dgm:pt>
    <dgm:pt modelId="{440CDCDC-0242-4C0E-B147-90FC6644DA33}" type="parTrans" cxnId="{F040B863-E086-49FF-8E7A-47DBA0746E7C}">
      <dgm:prSet/>
      <dgm:spPr/>
      <dgm:t>
        <a:bodyPr/>
        <a:lstStyle/>
        <a:p>
          <a:endParaRPr lang="en-US"/>
        </a:p>
      </dgm:t>
    </dgm:pt>
    <dgm:pt modelId="{51FFC478-4AC0-4E53-8308-5CC5D2043323}" type="sibTrans" cxnId="{F040B863-E086-49FF-8E7A-47DBA0746E7C}">
      <dgm:prSet/>
      <dgm:spPr/>
      <dgm:t>
        <a:bodyPr/>
        <a:lstStyle/>
        <a:p>
          <a:endParaRPr lang="en-US"/>
        </a:p>
      </dgm:t>
    </dgm:pt>
    <dgm:pt modelId="{09B3DA3A-1693-4F28-91D3-90D0B4A07906}">
      <dgm:prSet phldrT="[Text]"/>
      <dgm:spPr/>
      <dgm:t>
        <a:bodyPr/>
        <a:lstStyle/>
        <a:p>
          <a:r>
            <a:rPr lang="en-US" dirty="0"/>
            <a:t>Questions, Hypotheses, predictions, models</a:t>
          </a:r>
        </a:p>
      </dgm:t>
    </dgm:pt>
    <dgm:pt modelId="{F133EE51-A0AC-4395-97F4-D7C06396A45D}" type="parTrans" cxnId="{A44027CF-7DDA-420A-A9BE-AE97CD509D9C}">
      <dgm:prSet/>
      <dgm:spPr/>
      <dgm:t>
        <a:bodyPr/>
        <a:lstStyle/>
        <a:p>
          <a:endParaRPr lang="en-US"/>
        </a:p>
      </dgm:t>
    </dgm:pt>
    <dgm:pt modelId="{8CF505FE-3F35-4709-AB8B-068111A7017C}" type="sibTrans" cxnId="{A44027CF-7DDA-420A-A9BE-AE97CD509D9C}">
      <dgm:prSet/>
      <dgm:spPr/>
      <dgm:t>
        <a:bodyPr/>
        <a:lstStyle/>
        <a:p>
          <a:endParaRPr lang="en-US"/>
        </a:p>
      </dgm:t>
    </dgm:pt>
    <dgm:pt modelId="{4C869906-208E-457C-B786-05A65F0414A8}">
      <dgm:prSet phldrT="[Text]"/>
      <dgm:spPr/>
      <dgm:t>
        <a:bodyPr/>
        <a:lstStyle/>
        <a:p>
          <a:r>
            <a:rPr lang="en-US" dirty="0">
              <a:solidFill>
                <a:schemeClr val="bg1">
                  <a:lumMod val="65000"/>
                </a:schemeClr>
              </a:solidFill>
            </a:rPr>
            <a:t>Design or structure of the study</a:t>
          </a:r>
        </a:p>
      </dgm:t>
    </dgm:pt>
    <dgm:pt modelId="{CFC2AB5C-D026-42B3-9879-3F05481E9CCB}" type="parTrans" cxnId="{1021213E-411B-4F1B-B812-3FA8B5CFA7AE}">
      <dgm:prSet/>
      <dgm:spPr/>
      <dgm:t>
        <a:bodyPr/>
        <a:lstStyle/>
        <a:p>
          <a:endParaRPr lang="en-US"/>
        </a:p>
      </dgm:t>
    </dgm:pt>
    <dgm:pt modelId="{44EBC288-9407-4D75-8BD4-39099EE107AA}" type="sibTrans" cxnId="{1021213E-411B-4F1B-B812-3FA8B5CFA7AE}">
      <dgm:prSet/>
      <dgm:spPr/>
      <dgm:t>
        <a:bodyPr/>
        <a:lstStyle/>
        <a:p>
          <a:endParaRPr lang="en-US"/>
        </a:p>
      </dgm:t>
    </dgm:pt>
    <dgm:pt modelId="{1EDCB245-CD7B-419E-8363-E8E52D02349E}">
      <dgm:prSet phldrT="[Text]"/>
      <dgm:spPr/>
      <dgm:t>
        <a:bodyPr/>
        <a:lstStyle/>
        <a:p>
          <a:r>
            <a:rPr lang="en-US" dirty="0">
              <a:solidFill>
                <a:schemeClr val="bg1">
                  <a:lumMod val="65000"/>
                </a:schemeClr>
              </a:solidFill>
            </a:rPr>
            <a:t>Gathering data, analysis, conclusions…</a:t>
          </a:r>
        </a:p>
      </dgm:t>
    </dgm:pt>
    <dgm:pt modelId="{D554988A-55FB-4A99-848F-B8317A4F67B1}" type="parTrans" cxnId="{4829E85C-BCB4-4164-8229-4F690B05CF64}">
      <dgm:prSet/>
      <dgm:spPr/>
    </dgm:pt>
    <dgm:pt modelId="{90B1A3DE-3728-490E-AEE9-127F72138ACE}" type="sibTrans" cxnId="{4829E85C-BCB4-4164-8229-4F690B05CF64}">
      <dgm:prSet/>
      <dgm:spPr/>
    </dgm:pt>
    <dgm:pt modelId="{945B3B5B-DD2A-4500-9FF0-9C90F4CB9FBA}" type="pres">
      <dgm:prSet presAssocID="{B4C49FA4-8805-41A9-83E8-9C9D7DDA7FDB}" presName="Name0" presStyleCnt="0">
        <dgm:presLayoutVars>
          <dgm:dir/>
          <dgm:resizeHandles val="exact"/>
        </dgm:presLayoutVars>
      </dgm:prSet>
      <dgm:spPr/>
    </dgm:pt>
    <dgm:pt modelId="{FD5FFDB8-4EEB-4D49-AF6A-10B35FEE96B1}" type="pres">
      <dgm:prSet presAssocID="{C0CA6FE0-A43B-471A-9A46-1AC8A84BB902}" presName="Name5" presStyleLbl="vennNode1" presStyleIdx="0" presStyleCnt="5">
        <dgm:presLayoutVars>
          <dgm:bulletEnabled val="1"/>
        </dgm:presLayoutVars>
      </dgm:prSet>
      <dgm:spPr/>
    </dgm:pt>
    <dgm:pt modelId="{9C1EE616-A175-4241-A091-EB7CEE4703CF}" type="pres">
      <dgm:prSet presAssocID="{67F55916-DF27-4C3E-9403-754C53FBB524}" presName="space" presStyleCnt="0"/>
      <dgm:spPr/>
    </dgm:pt>
    <dgm:pt modelId="{8520EDE9-FC12-4355-9592-139FC72F1963}" type="pres">
      <dgm:prSet presAssocID="{35166B07-D20F-416B-8135-24198367C162}" presName="Name5" presStyleLbl="vennNode1" presStyleIdx="1" presStyleCnt="5">
        <dgm:presLayoutVars>
          <dgm:bulletEnabled val="1"/>
        </dgm:presLayoutVars>
      </dgm:prSet>
      <dgm:spPr/>
    </dgm:pt>
    <dgm:pt modelId="{5E017532-CAB6-4411-85F3-66B026932864}" type="pres">
      <dgm:prSet presAssocID="{51FFC478-4AC0-4E53-8308-5CC5D2043323}" presName="space" presStyleCnt="0"/>
      <dgm:spPr/>
    </dgm:pt>
    <dgm:pt modelId="{544838B4-4D6A-407F-8636-D50375FB3A9A}" type="pres">
      <dgm:prSet presAssocID="{09B3DA3A-1693-4F28-91D3-90D0B4A07906}" presName="Name5" presStyleLbl="vennNode1" presStyleIdx="2" presStyleCnt="5">
        <dgm:presLayoutVars>
          <dgm:bulletEnabled val="1"/>
        </dgm:presLayoutVars>
      </dgm:prSet>
      <dgm:spPr/>
    </dgm:pt>
    <dgm:pt modelId="{F6509A9E-D415-453D-B047-817A880EF0AD}" type="pres">
      <dgm:prSet presAssocID="{8CF505FE-3F35-4709-AB8B-068111A7017C}" presName="space" presStyleCnt="0"/>
      <dgm:spPr/>
    </dgm:pt>
    <dgm:pt modelId="{229E4976-0DA4-4623-BE3D-4E375F1ADC43}" type="pres">
      <dgm:prSet presAssocID="{4C869906-208E-457C-B786-05A65F0414A8}" presName="Name5" presStyleLbl="vennNode1" presStyleIdx="3" presStyleCnt="5">
        <dgm:presLayoutVars>
          <dgm:bulletEnabled val="1"/>
        </dgm:presLayoutVars>
      </dgm:prSet>
      <dgm:spPr/>
    </dgm:pt>
    <dgm:pt modelId="{BA6B073D-16FE-4CA7-835A-1A32D345F7B0}" type="pres">
      <dgm:prSet presAssocID="{44EBC288-9407-4D75-8BD4-39099EE107AA}" presName="space" presStyleCnt="0"/>
      <dgm:spPr/>
    </dgm:pt>
    <dgm:pt modelId="{54BB0942-AE79-471B-8C8C-B2BECBA35244}" type="pres">
      <dgm:prSet presAssocID="{1EDCB245-CD7B-419E-8363-E8E52D02349E}" presName="Name5" presStyleLbl="vennNode1" presStyleIdx="4" presStyleCnt="5">
        <dgm:presLayoutVars>
          <dgm:bulletEnabled val="1"/>
        </dgm:presLayoutVars>
      </dgm:prSet>
      <dgm:spPr/>
    </dgm:pt>
  </dgm:ptLst>
  <dgm:cxnLst>
    <dgm:cxn modelId="{219A4305-E111-46D2-9E83-341F7B253B66}" type="presOf" srcId="{35166B07-D20F-416B-8135-24198367C162}" destId="{8520EDE9-FC12-4355-9592-139FC72F1963}" srcOrd="0" destOrd="0" presId="urn:microsoft.com/office/officeart/2005/8/layout/venn3"/>
    <dgm:cxn modelId="{41B89015-1ACC-41E2-958C-2BCF307DB6F7}" type="presOf" srcId="{B4C49FA4-8805-41A9-83E8-9C9D7DDA7FDB}" destId="{945B3B5B-DD2A-4500-9FF0-9C90F4CB9FBA}" srcOrd="0" destOrd="0" presId="urn:microsoft.com/office/officeart/2005/8/layout/venn3"/>
    <dgm:cxn modelId="{1021213E-411B-4F1B-B812-3FA8B5CFA7AE}" srcId="{B4C49FA4-8805-41A9-83E8-9C9D7DDA7FDB}" destId="{4C869906-208E-457C-B786-05A65F0414A8}" srcOrd="3" destOrd="0" parTransId="{CFC2AB5C-D026-42B3-9879-3F05481E9CCB}" sibTransId="{44EBC288-9407-4D75-8BD4-39099EE107AA}"/>
    <dgm:cxn modelId="{4829E85C-BCB4-4164-8229-4F690B05CF64}" srcId="{B4C49FA4-8805-41A9-83E8-9C9D7DDA7FDB}" destId="{1EDCB245-CD7B-419E-8363-E8E52D02349E}" srcOrd="4" destOrd="0" parTransId="{D554988A-55FB-4A99-848F-B8317A4F67B1}" sibTransId="{90B1A3DE-3728-490E-AEE9-127F72138ACE}"/>
    <dgm:cxn modelId="{F040B863-E086-49FF-8E7A-47DBA0746E7C}" srcId="{B4C49FA4-8805-41A9-83E8-9C9D7DDA7FDB}" destId="{35166B07-D20F-416B-8135-24198367C162}" srcOrd="1" destOrd="0" parTransId="{440CDCDC-0242-4C0E-B147-90FC6644DA33}" sibTransId="{51FFC478-4AC0-4E53-8308-5CC5D2043323}"/>
    <dgm:cxn modelId="{5EACC26A-1AB5-4597-AC07-597C4D7E61A9}" type="presOf" srcId="{4C869906-208E-457C-B786-05A65F0414A8}" destId="{229E4976-0DA4-4623-BE3D-4E375F1ADC43}" srcOrd="0" destOrd="0" presId="urn:microsoft.com/office/officeart/2005/8/layout/venn3"/>
    <dgm:cxn modelId="{1CF5BD90-0229-4C1A-A4F6-1125EFB9D81F}" type="presOf" srcId="{1EDCB245-CD7B-419E-8363-E8E52D02349E}" destId="{54BB0942-AE79-471B-8C8C-B2BECBA35244}" srcOrd="0" destOrd="0" presId="urn:microsoft.com/office/officeart/2005/8/layout/venn3"/>
    <dgm:cxn modelId="{53CB9DB1-ECF0-40E7-AB25-C1959A6198E9}" type="presOf" srcId="{09B3DA3A-1693-4F28-91D3-90D0B4A07906}" destId="{544838B4-4D6A-407F-8636-D50375FB3A9A}" srcOrd="0" destOrd="0" presId="urn:microsoft.com/office/officeart/2005/8/layout/venn3"/>
    <dgm:cxn modelId="{A44027CF-7DDA-420A-A9BE-AE97CD509D9C}" srcId="{B4C49FA4-8805-41A9-83E8-9C9D7DDA7FDB}" destId="{09B3DA3A-1693-4F28-91D3-90D0B4A07906}" srcOrd="2" destOrd="0" parTransId="{F133EE51-A0AC-4395-97F4-D7C06396A45D}" sibTransId="{8CF505FE-3F35-4709-AB8B-068111A7017C}"/>
    <dgm:cxn modelId="{06FF28D8-718D-4A8C-ABCA-68B35BBA7D78}" srcId="{B4C49FA4-8805-41A9-83E8-9C9D7DDA7FDB}" destId="{C0CA6FE0-A43B-471A-9A46-1AC8A84BB902}" srcOrd="0" destOrd="0" parTransId="{71CF54F0-EB3B-4D14-83F3-7CEFD6F93714}" sibTransId="{67F55916-DF27-4C3E-9403-754C53FBB524}"/>
    <dgm:cxn modelId="{07FA4FF5-AD3F-4202-B5FD-446F0704551E}" type="presOf" srcId="{C0CA6FE0-A43B-471A-9A46-1AC8A84BB902}" destId="{FD5FFDB8-4EEB-4D49-AF6A-10B35FEE96B1}" srcOrd="0" destOrd="0" presId="urn:microsoft.com/office/officeart/2005/8/layout/venn3"/>
    <dgm:cxn modelId="{AA1FC7F9-ABB1-41C9-854A-B2D911E762BD}" type="presParOf" srcId="{945B3B5B-DD2A-4500-9FF0-9C90F4CB9FBA}" destId="{FD5FFDB8-4EEB-4D49-AF6A-10B35FEE96B1}" srcOrd="0" destOrd="0" presId="urn:microsoft.com/office/officeart/2005/8/layout/venn3"/>
    <dgm:cxn modelId="{63DDBA45-413F-409D-814D-8B8554D99E71}" type="presParOf" srcId="{945B3B5B-DD2A-4500-9FF0-9C90F4CB9FBA}" destId="{9C1EE616-A175-4241-A091-EB7CEE4703CF}" srcOrd="1" destOrd="0" presId="urn:microsoft.com/office/officeart/2005/8/layout/venn3"/>
    <dgm:cxn modelId="{9AFAD2CF-E59B-41A4-825A-D11036C74BFF}" type="presParOf" srcId="{945B3B5B-DD2A-4500-9FF0-9C90F4CB9FBA}" destId="{8520EDE9-FC12-4355-9592-139FC72F1963}" srcOrd="2" destOrd="0" presId="urn:microsoft.com/office/officeart/2005/8/layout/venn3"/>
    <dgm:cxn modelId="{294D1F86-3CF2-4013-936D-4EF8F70ABC10}" type="presParOf" srcId="{945B3B5B-DD2A-4500-9FF0-9C90F4CB9FBA}" destId="{5E017532-CAB6-4411-85F3-66B026932864}" srcOrd="3" destOrd="0" presId="urn:microsoft.com/office/officeart/2005/8/layout/venn3"/>
    <dgm:cxn modelId="{0A8AE850-1DFA-42B1-89A0-82EF1C9F44E0}" type="presParOf" srcId="{945B3B5B-DD2A-4500-9FF0-9C90F4CB9FBA}" destId="{544838B4-4D6A-407F-8636-D50375FB3A9A}" srcOrd="4" destOrd="0" presId="urn:microsoft.com/office/officeart/2005/8/layout/venn3"/>
    <dgm:cxn modelId="{863B85C1-B1F0-4950-8873-A24D20FB476B}" type="presParOf" srcId="{945B3B5B-DD2A-4500-9FF0-9C90F4CB9FBA}" destId="{F6509A9E-D415-453D-B047-817A880EF0AD}" srcOrd="5" destOrd="0" presId="urn:microsoft.com/office/officeart/2005/8/layout/venn3"/>
    <dgm:cxn modelId="{37E6F17C-E348-480A-8277-ECBEEC99FC19}" type="presParOf" srcId="{945B3B5B-DD2A-4500-9FF0-9C90F4CB9FBA}" destId="{229E4976-0DA4-4623-BE3D-4E375F1ADC43}" srcOrd="6" destOrd="0" presId="urn:microsoft.com/office/officeart/2005/8/layout/venn3"/>
    <dgm:cxn modelId="{72D91D95-1254-4034-AB90-0621713392B3}" type="presParOf" srcId="{945B3B5B-DD2A-4500-9FF0-9C90F4CB9FBA}" destId="{BA6B073D-16FE-4CA7-835A-1A32D345F7B0}" srcOrd="7" destOrd="0" presId="urn:microsoft.com/office/officeart/2005/8/layout/venn3"/>
    <dgm:cxn modelId="{F3B7CAFB-746B-4310-8A2D-72C30D94E714}" type="presParOf" srcId="{945B3B5B-DD2A-4500-9FF0-9C90F4CB9FBA}" destId="{54BB0942-AE79-471B-8C8C-B2BECBA35244}" srcOrd="8"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C49FA4-8805-41A9-83E8-9C9D7DDA7FDB}" type="doc">
      <dgm:prSet loTypeId="urn:microsoft.com/office/officeart/2005/8/layout/venn3" loCatId="relationship" qsTypeId="urn:microsoft.com/office/officeart/2005/8/quickstyle/simple1" qsCatId="simple" csTypeId="urn:microsoft.com/office/officeart/2005/8/colors/colorful5" csCatId="colorful" phldr="1"/>
      <dgm:spPr/>
      <dgm:t>
        <a:bodyPr/>
        <a:lstStyle/>
        <a:p>
          <a:endParaRPr lang="en-US"/>
        </a:p>
      </dgm:t>
    </dgm:pt>
    <dgm:pt modelId="{C0CA6FE0-A43B-471A-9A46-1AC8A84BB902}">
      <dgm:prSet phldrT="[Text]"/>
      <dgm:spPr/>
      <dgm:t>
        <a:bodyPr/>
        <a:lstStyle/>
        <a:p>
          <a:r>
            <a:rPr lang="en-US" dirty="0">
              <a:solidFill>
                <a:schemeClr val="bg1">
                  <a:lumMod val="65000"/>
                </a:schemeClr>
              </a:solidFill>
            </a:rPr>
            <a:t>Conclusions from previous research studies</a:t>
          </a:r>
        </a:p>
      </dgm:t>
    </dgm:pt>
    <dgm:pt modelId="{71CF54F0-EB3B-4D14-83F3-7CEFD6F93714}" type="parTrans" cxnId="{06FF28D8-718D-4A8C-ABCA-68B35BBA7D78}">
      <dgm:prSet/>
      <dgm:spPr/>
      <dgm:t>
        <a:bodyPr/>
        <a:lstStyle/>
        <a:p>
          <a:endParaRPr lang="en-US"/>
        </a:p>
      </dgm:t>
    </dgm:pt>
    <dgm:pt modelId="{67F55916-DF27-4C3E-9403-754C53FBB524}" type="sibTrans" cxnId="{06FF28D8-718D-4A8C-ABCA-68B35BBA7D78}">
      <dgm:prSet/>
      <dgm:spPr/>
      <dgm:t>
        <a:bodyPr/>
        <a:lstStyle/>
        <a:p>
          <a:endParaRPr lang="en-US"/>
        </a:p>
      </dgm:t>
    </dgm:pt>
    <dgm:pt modelId="{35166B07-D20F-416B-8135-24198367C162}">
      <dgm:prSet phldrT="[Text]"/>
      <dgm:spPr/>
      <dgm:t>
        <a:bodyPr/>
        <a:lstStyle/>
        <a:p>
          <a:r>
            <a:rPr lang="en-US" dirty="0">
              <a:solidFill>
                <a:schemeClr val="bg1">
                  <a:lumMod val="65000"/>
                </a:schemeClr>
              </a:solidFill>
            </a:rPr>
            <a:t>Explanation, rationale, theory, or point of view</a:t>
          </a:r>
        </a:p>
      </dgm:t>
    </dgm:pt>
    <dgm:pt modelId="{440CDCDC-0242-4C0E-B147-90FC6644DA33}" type="parTrans" cxnId="{F040B863-E086-49FF-8E7A-47DBA0746E7C}">
      <dgm:prSet/>
      <dgm:spPr/>
      <dgm:t>
        <a:bodyPr/>
        <a:lstStyle/>
        <a:p>
          <a:endParaRPr lang="en-US"/>
        </a:p>
      </dgm:t>
    </dgm:pt>
    <dgm:pt modelId="{51FFC478-4AC0-4E53-8308-5CC5D2043323}" type="sibTrans" cxnId="{F040B863-E086-49FF-8E7A-47DBA0746E7C}">
      <dgm:prSet/>
      <dgm:spPr/>
      <dgm:t>
        <a:bodyPr/>
        <a:lstStyle/>
        <a:p>
          <a:endParaRPr lang="en-US"/>
        </a:p>
      </dgm:t>
    </dgm:pt>
    <dgm:pt modelId="{09B3DA3A-1693-4F28-91D3-90D0B4A07906}">
      <dgm:prSet phldrT="[Text]"/>
      <dgm:spPr/>
      <dgm:t>
        <a:bodyPr/>
        <a:lstStyle/>
        <a:p>
          <a:r>
            <a:rPr lang="en-US" dirty="0"/>
            <a:t>Questions, Hypotheses, predictions, models</a:t>
          </a:r>
        </a:p>
      </dgm:t>
    </dgm:pt>
    <dgm:pt modelId="{F133EE51-A0AC-4395-97F4-D7C06396A45D}" type="parTrans" cxnId="{A44027CF-7DDA-420A-A9BE-AE97CD509D9C}">
      <dgm:prSet/>
      <dgm:spPr/>
      <dgm:t>
        <a:bodyPr/>
        <a:lstStyle/>
        <a:p>
          <a:endParaRPr lang="en-US"/>
        </a:p>
      </dgm:t>
    </dgm:pt>
    <dgm:pt modelId="{8CF505FE-3F35-4709-AB8B-068111A7017C}" type="sibTrans" cxnId="{A44027CF-7DDA-420A-A9BE-AE97CD509D9C}">
      <dgm:prSet/>
      <dgm:spPr/>
      <dgm:t>
        <a:bodyPr/>
        <a:lstStyle/>
        <a:p>
          <a:endParaRPr lang="en-US"/>
        </a:p>
      </dgm:t>
    </dgm:pt>
    <dgm:pt modelId="{4C869906-208E-457C-B786-05A65F0414A8}">
      <dgm:prSet phldrT="[Text]"/>
      <dgm:spPr/>
      <dgm:t>
        <a:bodyPr/>
        <a:lstStyle/>
        <a:p>
          <a:r>
            <a:rPr lang="en-US" dirty="0">
              <a:solidFill>
                <a:schemeClr val="bg1">
                  <a:lumMod val="65000"/>
                </a:schemeClr>
              </a:solidFill>
            </a:rPr>
            <a:t>Design or structure of the study</a:t>
          </a:r>
        </a:p>
      </dgm:t>
    </dgm:pt>
    <dgm:pt modelId="{CFC2AB5C-D026-42B3-9879-3F05481E9CCB}" type="parTrans" cxnId="{1021213E-411B-4F1B-B812-3FA8B5CFA7AE}">
      <dgm:prSet/>
      <dgm:spPr/>
      <dgm:t>
        <a:bodyPr/>
        <a:lstStyle/>
        <a:p>
          <a:endParaRPr lang="en-US"/>
        </a:p>
      </dgm:t>
    </dgm:pt>
    <dgm:pt modelId="{44EBC288-9407-4D75-8BD4-39099EE107AA}" type="sibTrans" cxnId="{1021213E-411B-4F1B-B812-3FA8B5CFA7AE}">
      <dgm:prSet/>
      <dgm:spPr/>
      <dgm:t>
        <a:bodyPr/>
        <a:lstStyle/>
        <a:p>
          <a:endParaRPr lang="en-US"/>
        </a:p>
      </dgm:t>
    </dgm:pt>
    <dgm:pt modelId="{1EDCB245-CD7B-419E-8363-E8E52D02349E}">
      <dgm:prSet phldrT="[Text]"/>
      <dgm:spPr/>
      <dgm:t>
        <a:bodyPr/>
        <a:lstStyle/>
        <a:p>
          <a:r>
            <a:rPr lang="en-US" dirty="0">
              <a:solidFill>
                <a:schemeClr val="bg1">
                  <a:lumMod val="65000"/>
                </a:schemeClr>
              </a:solidFill>
            </a:rPr>
            <a:t>Gathering data, analysis, conclusions…</a:t>
          </a:r>
        </a:p>
      </dgm:t>
    </dgm:pt>
    <dgm:pt modelId="{D554988A-55FB-4A99-848F-B8317A4F67B1}" type="parTrans" cxnId="{4829E85C-BCB4-4164-8229-4F690B05CF64}">
      <dgm:prSet/>
      <dgm:spPr/>
      <dgm:t>
        <a:bodyPr/>
        <a:lstStyle/>
        <a:p>
          <a:endParaRPr lang="en-US"/>
        </a:p>
      </dgm:t>
    </dgm:pt>
    <dgm:pt modelId="{90B1A3DE-3728-490E-AEE9-127F72138ACE}" type="sibTrans" cxnId="{4829E85C-BCB4-4164-8229-4F690B05CF64}">
      <dgm:prSet/>
      <dgm:spPr/>
    </dgm:pt>
    <dgm:pt modelId="{945B3B5B-DD2A-4500-9FF0-9C90F4CB9FBA}" type="pres">
      <dgm:prSet presAssocID="{B4C49FA4-8805-41A9-83E8-9C9D7DDA7FDB}" presName="Name0" presStyleCnt="0">
        <dgm:presLayoutVars>
          <dgm:dir/>
          <dgm:resizeHandles val="exact"/>
        </dgm:presLayoutVars>
      </dgm:prSet>
      <dgm:spPr/>
    </dgm:pt>
    <dgm:pt modelId="{FD5FFDB8-4EEB-4D49-AF6A-10B35FEE96B1}" type="pres">
      <dgm:prSet presAssocID="{C0CA6FE0-A43B-471A-9A46-1AC8A84BB902}" presName="Name5" presStyleLbl="vennNode1" presStyleIdx="0" presStyleCnt="5">
        <dgm:presLayoutVars>
          <dgm:bulletEnabled val="1"/>
        </dgm:presLayoutVars>
      </dgm:prSet>
      <dgm:spPr/>
    </dgm:pt>
    <dgm:pt modelId="{9C1EE616-A175-4241-A091-EB7CEE4703CF}" type="pres">
      <dgm:prSet presAssocID="{67F55916-DF27-4C3E-9403-754C53FBB524}" presName="space" presStyleCnt="0"/>
      <dgm:spPr/>
    </dgm:pt>
    <dgm:pt modelId="{8520EDE9-FC12-4355-9592-139FC72F1963}" type="pres">
      <dgm:prSet presAssocID="{35166B07-D20F-416B-8135-24198367C162}" presName="Name5" presStyleLbl="vennNode1" presStyleIdx="1" presStyleCnt="5">
        <dgm:presLayoutVars>
          <dgm:bulletEnabled val="1"/>
        </dgm:presLayoutVars>
      </dgm:prSet>
      <dgm:spPr/>
    </dgm:pt>
    <dgm:pt modelId="{5E017532-CAB6-4411-85F3-66B026932864}" type="pres">
      <dgm:prSet presAssocID="{51FFC478-4AC0-4E53-8308-5CC5D2043323}" presName="space" presStyleCnt="0"/>
      <dgm:spPr/>
    </dgm:pt>
    <dgm:pt modelId="{544838B4-4D6A-407F-8636-D50375FB3A9A}" type="pres">
      <dgm:prSet presAssocID="{09B3DA3A-1693-4F28-91D3-90D0B4A07906}" presName="Name5" presStyleLbl="vennNode1" presStyleIdx="2" presStyleCnt="5">
        <dgm:presLayoutVars>
          <dgm:bulletEnabled val="1"/>
        </dgm:presLayoutVars>
      </dgm:prSet>
      <dgm:spPr/>
    </dgm:pt>
    <dgm:pt modelId="{F6509A9E-D415-453D-B047-817A880EF0AD}" type="pres">
      <dgm:prSet presAssocID="{8CF505FE-3F35-4709-AB8B-068111A7017C}" presName="space" presStyleCnt="0"/>
      <dgm:spPr/>
    </dgm:pt>
    <dgm:pt modelId="{229E4976-0DA4-4623-BE3D-4E375F1ADC43}" type="pres">
      <dgm:prSet presAssocID="{4C869906-208E-457C-B786-05A65F0414A8}" presName="Name5" presStyleLbl="vennNode1" presStyleIdx="3" presStyleCnt="5">
        <dgm:presLayoutVars>
          <dgm:bulletEnabled val="1"/>
        </dgm:presLayoutVars>
      </dgm:prSet>
      <dgm:spPr/>
    </dgm:pt>
    <dgm:pt modelId="{BA6B073D-16FE-4CA7-835A-1A32D345F7B0}" type="pres">
      <dgm:prSet presAssocID="{44EBC288-9407-4D75-8BD4-39099EE107AA}" presName="space" presStyleCnt="0"/>
      <dgm:spPr/>
    </dgm:pt>
    <dgm:pt modelId="{54BB0942-AE79-471B-8C8C-B2BECBA35244}" type="pres">
      <dgm:prSet presAssocID="{1EDCB245-CD7B-419E-8363-E8E52D02349E}" presName="Name5" presStyleLbl="vennNode1" presStyleIdx="4" presStyleCnt="5">
        <dgm:presLayoutVars>
          <dgm:bulletEnabled val="1"/>
        </dgm:presLayoutVars>
      </dgm:prSet>
      <dgm:spPr/>
    </dgm:pt>
  </dgm:ptLst>
  <dgm:cxnLst>
    <dgm:cxn modelId="{219A4305-E111-46D2-9E83-341F7B253B66}" type="presOf" srcId="{35166B07-D20F-416B-8135-24198367C162}" destId="{8520EDE9-FC12-4355-9592-139FC72F1963}" srcOrd="0" destOrd="0" presId="urn:microsoft.com/office/officeart/2005/8/layout/venn3"/>
    <dgm:cxn modelId="{41B89015-1ACC-41E2-958C-2BCF307DB6F7}" type="presOf" srcId="{B4C49FA4-8805-41A9-83E8-9C9D7DDA7FDB}" destId="{945B3B5B-DD2A-4500-9FF0-9C90F4CB9FBA}" srcOrd="0" destOrd="0" presId="urn:microsoft.com/office/officeart/2005/8/layout/venn3"/>
    <dgm:cxn modelId="{1021213E-411B-4F1B-B812-3FA8B5CFA7AE}" srcId="{B4C49FA4-8805-41A9-83E8-9C9D7DDA7FDB}" destId="{4C869906-208E-457C-B786-05A65F0414A8}" srcOrd="3" destOrd="0" parTransId="{CFC2AB5C-D026-42B3-9879-3F05481E9CCB}" sibTransId="{44EBC288-9407-4D75-8BD4-39099EE107AA}"/>
    <dgm:cxn modelId="{4829E85C-BCB4-4164-8229-4F690B05CF64}" srcId="{B4C49FA4-8805-41A9-83E8-9C9D7DDA7FDB}" destId="{1EDCB245-CD7B-419E-8363-E8E52D02349E}" srcOrd="4" destOrd="0" parTransId="{D554988A-55FB-4A99-848F-B8317A4F67B1}" sibTransId="{90B1A3DE-3728-490E-AEE9-127F72138ACE}"/>
    <dgm:cxn modelId="{F040B863-E086-49FF-8E7A-47DBA0746E7C}" srcId="{B4C49FA4-8805-41A9-83E8-9C9D7DDA7FDB}" destId="{35166B07-D20F-416B-8135-24198367C162}" srcOrd="1" destOrd="0" parTransId="{440CDCDC-0242-4C0E-B147-90FC6644DA33}" sibTransId="{51FFC478-4AC0-4E53-8308-5CC5D2043323}"/>
    <dgm:cxn modelId="{5EACC26A-1AB5-4597-AC07-597C4D7E61A9}" type="presOf" srcId="{4C869906-208E-457C-B786-05A65F0414A8}" destId="{229E4976-0DA4-4623-BE3D-4E375F1ADC43}" srcOrd="0" destOrd="0" presId="urn:microsoft.com/office/officeart/2005/8/layout/venn3"/>
    <dgm:cxn modelId="{1CF5BD90-0229-4C1A-A4F6-1125EFB9D81F}" type="presOf" srcId="{1EDCB245-CD7B-419E-8363-E8E52D02349E}" destId="{54BB0942-AE79-471B-8C8C-B2BECBA35244}" srcOrd="0" destOrd="0" presId="urn:microsoft.com/office/officeart/2005/8/layout/venn3"/>
    <dgm:cxn modelId="{53CB9DB1-ECF0-40E7-AB25-C1959A6198E9}" type="presOf" srcId="{09B3DA3A-1693-4F28-91D3-90D0B4A07906}" destId="{544838B4-4D6A-407F-8636-D50375FB3A9A}" srcOrd="0" destOrd="0" presId="urn:microsoft.com/office/officeart/2005/8/layout/venn3"/>
    <dgm:cxn modelId="{A44027CF-7DDA-420A-A9BE-AE97CD509D9C}" srcId="{B4C49FA4-8805-41A9-83E8-9C9D7DDA7FDB}" destId="{09B3DA3A-1693-4F28-91D3-90D0B4A07906}" srcOrd="2" destOrd="0" parTransId="{F133EE51-A0AC-4395-97F4-D7C06396A45D}" sibTransId="{8CF505FE-3F35-4709-AB8B-068111A7017C}"/>
    <dgm:cxn modelId="{06FF28D8-718D-4A8C-ABCA-68B35BBA7D78}" srcId="{B4C49FA4-8805-41A9-83E8-9C9D7DDA7FDB}" destId="{C0CA6FE0-A43B-471A-9A46-1AC8A84BB902}" srcOrd="0" destOrd="0" parTransId="{71CF54F0-EB3B-4D14-83F3-7CEFD6F93714}" sibTransId="{67F55916-DF27-4C3E-9403-754C53FBB524}"/>
    <dgm:cxn modelId="{07FA4FF5-AD3F-4202-B5FD-446F0704551E}" type="presOf" srcId="{C0CA6FE0-A43B-471A-9A46-1AC8A84BB902}" destId="{FD5FFDB8-4EEB-4D49-AF6A-10B35FEE96B1}" srcOrd="0" destOrd="0" presId="urn:microsoft.com/office/officeart/2005/8/layout/venn3"/>
    <dgm:cxn modelId="{AA1FC7F9-ABB1-41C9-854A-B2D911E762BD}" type="presParOf" srcId="{945B3B5B-DD2A-4500-9FF0-9C90F4CB9FBA}" destId="{FD5FFDB8-4EEB-4D49-AF6A-10B35FEE96B1}" srcOrd="0" destOrd="0" presId="urn:microsoft.com/office/officeart/2005/8/layout/venn3"/>
    <dgm:cxn modelId="{63DDBA45-413F-409D-814D-8B8554D99E71}" type="presParOf" srcId="{945B3B5B-DD2A-4500-9FF0-9C90F4CB9FBA}" destId="{9C1EE616-A175-4241-A091-EB7CEE4703CF}" srcOrd="1" destOrd="0" presId="urn:microsoft.com/office/officeart/2005/8/layout/venn3"/>
    <dgm:cxn modelId="{9AFAD2CF-E59B-41A4-825A-D11036C74BFF}" type="presParOf" srcId="{945B3B5B-DD2A-4500-9FF0-9C90F4CB9FBA}" destId="{8520EDE9-FC12-4355-9592-139FC72F1963}" srcOrd="2" destOrd="0" presId="urn:microsoft.com/office/officeart/2005/8/layout/venn3"/>
    <dgm:cxn modelId="{294D1F86-3CF2-4013-936D-4EF8F70ABC10}" type="presParOf" srcId="{945B3B5B-DD2A-4500-9FF0-9C90F4CB9FBA}" destId="{5E017532-CAB6-4411-85F3-66B026932864}" srcOrd="3" destOrd="0" presId="urn:microsoft.com/office/officeart/2005/8/layout/venn3"/>
    <dgm:cxn modelId="{0A8AE850-1DFA-42B1-89A0-82EF1C9F44E0}" type="presParOf" srcId="{945B3B5B-DD2A-4500-9FF0-9C90F4CB9FBA}" destId="{544838B4-4D6A-407F-8636-D50375FB3A9A}" srcOrd="4" destOrd="0" presId="urn:microsoft.com/office/officeart/2005/8/layout/venn3"/>
    <dgm:cxn modelId="{863B85C1-B1F0-4950-8873-A24D20FB476B}" type="presParOf" srcId="{945B3B5B-DD2A-4500-9FF0-9C90F4CB9FBA}" destId="{F6509A9E-D415-453D-B047-817A880EF0AD}" srcOrd="5" destOrd="0" presId="urn:microsoft.com/office/officeart/2005/8/layout/venn3"/>
    <dgm:cxn modelId="{37E6F17C-E348-480A-8277-ECBEEC99FC19}" type="presParOf" srcId="{945B3B5B-DD2A-4500-9FF0-9C90F4CB9FBA}" destId="{229E4976-0DA4-4623-BE3D-4E375F1ADC43}" srcOrd="6" destOrd="0" presId="urn:microsoft.com/office/officeart/2005/8/layout/venn3"/>
    <dgm:cxn modelId="{72D91D95-1254-4034-AB90-0621713392B3}" type="presParOf" srcId="{945B3B5B-DD2A-4500-9FF0-9C90F4CB9FBA}" destId="{BA6B073D-16FE-4CA7-835A-1A32D345F7B0}" srcOrd="7" destOrd="0" presId="urn:microsoft.com/office/officeart/2005/8/layout/venn3"/>
    <dgm:cxn modelId="{F3B7CAFB-746B-4310-8A2D-72C30D94E714}" type="presParOf" srcId="{945B3B5B-DD2A-4500-9FF0-9C90F4CB9FBA}" destId="{54BB0942-AE79-471B-8C8C-B2BECBA35244}" srcOrd="8"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C49FA4-8805-41A9-83E8-9C9D7DDA7FDB}" type="doc">
      <dgm:prSet loTypeId="urn:microsoft.com/office/officeart/2005/8/layout/venn3" loCatId="relationship" qsTypeId="urn:microsoft.com/office/officeart/2005/8/quickstyle/simple1" qsCatId="simple" csTypeId="urn:microsoft.com/office/officeart/2005/8/colors/colorful5" csCatId="colorful" phldr="1"/>
      <dgm:spPr/>
      <dgm:t>
        <a:bodyPr/>
        <a:lstStyle/>
        <a:p>
          <a:endParaRPr lang="en-US"/>
        </a:p>
      </dgm:t>
    </dgm:pt>
    <dgm:pt modelId="{C0CA6FE0-A43B-471A-9A46-1AC8A84BB902}">
      <dgm:prSet phldrT="[Text]"/>
      <dgm:spPr/>
      <dgm:t>
        <a:bodyPr/>
        <a:lstStyle/>
        <a:p>
          <a:r>
            <a:rPr lang="en-US" dirty="0">
              <a:solidFill>
                <a:schemeClr val="bg1">
                  <a:lumMod val="65000"/>
                </a:schemeClr>
              </a:solidFill>
            </a:rPr>
            <a:t>Conclusions from previous research studies</a:t>
          </a:r>
        </a:p>
      </dgm:t>
    </dgm:pt>
    <dgm:pt modelId="{71CF54F0-EB3B-4D14-83F3-7CEFD6F93714}" type="parTrans" cxnId="{06FF28D8-718D-4A8C-ABCA-68B35BBA7D78}">
      <dgm:prSet/>
      <dgm:spPr/>
      <dgm:t>
        <a:bodyPr/>
        <a:lstStyle/>
        <a:p>
          <a:endParaRPr lang="en-US"/>
        </a:p>
      </dgm:t>
    </dgm:pt>
    <dgm:pt modelId="{67F55916-DF27-4C3E-9403-754C53FBB524}" type="sibTrans" cxnId="{06FF28D8-718D-4A8C-ABCA-68B35BBA7D78}">
      <dgm:prSet/>
      <dgm:spPr/>
      <dgm:t>
        <a:bodyPr/>
        <a:lstStyle/>
        <a:p>
          <a:endParaRPr lang="en-US"/>
        </a:p>
      </dgm:t>
    </dgm:pt>
    <dgm:pt modelId="{35166B07-D20F-416B-8135-24198367C162}">
      <dgm:prSet phldrT="[Text]"/>
      <dgm:spPr/>
      <dgm:t>
        <a:bodyPr/>
        <a:lstStyle/>
        <a:p>
          <a:r>
            <a:rPr lang="en-US" dirty="0">
              <a:solidFill>
                <a:schemeClr val="bg1">
                  <a:lumMod val="65000"/>
                </a:schemeClr>
              </a:solidFill>
            </a:rPr>
            <a:t>Explanation, rationale, theory, or point of view</a:t>
          </a:r>
        </a:p>
      </dgm:t>
    </dgm:pt>
    <dgm:pt modelId="{440CDCDC-0242-4C0E-B147-90FC6644DA33}" type="parTrans" cxnId="{F040B863-E086-49FF-8E7A-47DBA0746E7C}">
      <dgm:prSet/>
      <dgm:spPr/>
      <dgm:t>
        <a:bodyPr/>
        <a:lstStyle/>
        <a:p>
          <a:endParaRPr lang="en-US"/>
        </a:p>
      </dgm:t>
    </dgm:pt>
    <dgm:pt modelId="{51FFC478-4AC0-4E53-8308-5CC5D2043323}" type="sibTrans" cxnId="{F040B863-E086-49FF-8E7A-47DBA0746E7C}">
      <dgm:prSet/>
      <dgm:spPr/>
      <dgm:t>
        <a:bodyPr/>
        <a:lstStyle/>
        <a:p>
          <a:endParaRPr lang="en-US"/>
        </a:p>
      </dgm:t>
    </dgm:pt>
    <dgm:pt modelId="{09B3DA3A-1693-4F28-91D3-90D0B4A07906}">
      <dgm:prSet phldrT="[Text]"/>
      <dgm:spPr/>
      <dgm:t>
        <a:bodyPr/>
        <a:lstStyle/>
        <a:p>
          <a:r>
            <a:rPr lang="en-US" dirty="0"/>
            <a:t>Questions, Hypotheses, predictions, models</a:t>
          </a:r>
        </a:p>
      </dgm:t>
    </dgm:pt>
    <dgm:pt modelId="{F133EE51-A0AC-4395-97F4-D7C06396A45D}" type="parTrans" cxnId="{A44027CF-7DDA-420A-A9BE-AE97CD509D9C}">
      <dgm:prSet/>
      <dgm:spPr/>
      <dgm:t>
        <a:bodyPr/>
        <a:lstStyle/>
        <a:p>
          <a:endParaRPr lang="en-US"/>
        </a:p>
      </dgm:t>
    </dgm:pt>
    <dgm:pt modelId="{8CF505FE-3F35-4709-AB8B-068111A7017C}" type="sibTrans" cxnId="{A44027CF-7DDA-420A-A9BE-AE97CD509D9C}">
      <dgm:prSet/>
      <dgm:spPr/>
      <dgm:t>
        <a:bodyPr/>
        <a:lstStyle/>
        <a:p>
          <a:endParaRPr lang="en-US"/>
        </a:p>
      </dgm:t>
    </dgm:pt>
    <dgm:pt modelId="{4C869906-208E-457C-B786-05A65F0414A8}">
      <dgm:prSet phldrT="[Text]"/>
      <dgm:spPr/>
      <dgm:t>
        <a:bodyPr/>
        <a:lstStyle/>
        <a:p>
          <a:r>
            <a:rPr lang="en-US" dirty="0">
              <a:solidFill>
                <a:schemeClr val="bg1">
                  <a:lumMod val="65000"/>
                </a:schemeClr>
              </a:solidFill>
            </a:rPr>
            <a:t>Design or structure of the study</a:t>
          </a:r>
        </a:p>
      </dgm:t>
    </dgm:pt>
    <dgm:pt modelId="{CFC2AB5C-D026-42B3-9879-3F05481E9CCB}" type="parTrans" cxnId="{1021213E-411B-4F1B-B812-3FA8B5CFA7AE}">
      <dgm:prSet/>
      <dgm:spPr/>
      <dgm:t>
        <a:bodyPr/>
        <a:lstStyle/>
        <a:p>
          <a:endParaRPr lang="en-US"/>
        </a:p>
      </dgm:t>
    </dgm:pt>
    <dgm:pt modelId="{44EBC288-9407-4D75-8BD4-39099EE107AA}" type="sibTrans" cxnId="{1021213E-411B-4F1B-B812-3FA8B5CFA7AE}">
      <dgm:prSet/>
      <dgm:spPr/>
      <dgm:t>
        <a:bodyPr/>
        <a:lstStyle/>
        <a:p>
          <a:endParaRPr lang="en-US"/>
        </a:p>
      </dgm:t>
    </dgm:pt>
    <dgm:pt modelId="{1EDCB245-CD7B-419E-8363-E8E52D02349E}">
      <dgm:prSet phldrT="[Text]"/>
      <dgm:spPr/>
      <dgm:t>
        <a:bodyPr/>
        <a:lstStyle/>
        <a:p>
          <a:r>
            <a:rPr lang="en-US" dirty="0">
              <a:solidFill>
                <a:schemeClr val="bg1">
                  <a:lumMod val="65000"/>
                </a:schemeClr>
              </a:solidFill>
            </a:rPr>
            <a:t>Gathering data, analysis, conclusions…</a:t>
          </a:r>
        </a:p>
      </dgm:t>
    </dgm:pt>
    <dgm:pt modelId="{D554988A-55FB-4A99-848F-B8317A4F67B1}" type="parTrans" cxnId="{4829E85C-BCB4-4164-8229-4F690B05CF64}">
      <dgm:prSet/>
      <dgm:spPr/>
      <dgm:t>
        <a:bodyPr/>
        <a:lstStyle/>
        <a:p>
          <a:endParaRPr lang="en-US"/>
        </a:p>
      </dgm:t>
    </dgm:pt>
    <dgm:pt modelId="{90B1A3DE-3728-490E-AEE9-127F72138ACE}" type="sibTrans" cxnId="{4829E85C-BCB4-4164-8229-4F690B05CF64}">
      <dgm:prSet/>
      <dgm:spPr/>
    </dgm:pt>
    <dgm:pt modelId="{945B3B5B-DD2A-4500-9FF0-9C90F4CB9FBA}" type="pres">
      <dgm:prSet presAssocID="{B4C49FA4-8805-41A9-83E8-9C9D7DDA7FDB}" presName="Name0" presStyleCnt="0">
        <dgm:presLayoutVars>
          <dgm:dir/>
          <dgm:resizeHandles val="exact"/>
        </dgm:presLayoutVars>
      </dgm:prSet>
      <dgm:spPr/>
    </dgm:pt>
    <dgm:pt modelId="{FD5FFDB8-4EEB-4D49-AF6A-10B35FEE96B1}" type="pres">
      <dgm:prSet presAssocID="{C0CA6FE0-A43B-471A-9A46-1AC8A84BB902}" presName="Name5" presStyleLbl="vennNode1" presStyleIdx="0" presStyleCnt="5">
        <dgm:presLayoutVars>
          <dgm:bulletEnabled val="1"/>
        </dgm:presLayoutVars>
      </dgm:prSet>
      <dgm:spPr/>
    </dgm:pt>
    <dgm:pt modelId="{9C1EE616-A175-4241-A091-EB7CEE4703CF}" type="pres">
      <dgm:prSet presAssocID="{67F55916-DF27-4C3E-9403-754C53FBB524}" presName="space" presStyleCnt="0"/>
      <dgm:spPr/>
    </dgm:pt>
    <dgm:pt modelId="{8520EDE9-FC12-4355-9592-139FC72F1963}" type="pres">
      <dgm:prSet presAssocID="{35166B07-D20F-416B-8135-24198367C162}" presName="Name5" presStyleLbl="vennNode1" presStyleIdx="1" presStyleCnt="5">
        <dgm:presLayoutVars>
          <dgm:bulletEnabled val="1"/>
        </dgm:presLayoutVars>
      </dgm:prSet>
      <dgm:spPr/>
    </dgm:pt>
    <dgm:pt modelId="{5E017532-CAB6-4411-85F3-66B026932864}" type="pres">
      <dgm:prSet presAssocID="{51FFC478-4AC0-4E53-8308-5CC5D2043323}" presName="space" presStyleCnt="0"/>
      <dgm:spPr/>
    </dgm:pt>
    <dgm:pt modelId="{544838B4-4D6A-407F-8636-D50375FB3A9A}" type="pres">
      <dgm:prSet presAssocID="{09B3DA3A-1693-4F28-91D3-90D0B4A07906}" presName="Name5" presStyleLbl="vennNode1" presStyleIdx="2" presStyleCnt="5">
        <dgm:presLayoutVars>
          <dgm:bulletEnabled val="1"/>
        </dgm:presLayoutVars>
      </dgm:prSet>
      <dgm:spPr/>
    </dgm:pt>
    <dgm:pt modelId="{F6509A9E-D415-453D-B047-817A880EF0AD}" type="pres">
      <dgm:prSet presAssocID="{8CF505FE-3F35-4709-AB8B-068111A7017C}" presName="space" presStyleCnt="0"/>
      <dgm:spPr/>
    </dgm:pt>
    <dgm:pt modelId="{229E4976-0DA4-4623-BE3D-4E375F1ADC43}" type="pres">
      <dgm:prSet presAssocID="{4C869906-208E-457C-B786-05A65F0414A8}" presName="Name5" presStyleLbl="vennNode1" presStyleIdx="3" presStyleCnt="5">
        <dgm:presLayoutVars>
          <dgm:bulletEnabled val="1"/>
        </dgm:presLayoutVars>
      </dgm:prSet>
      <dgm:spPr/>
    </dgm:pt>
    <dgm:pt modelId="{BA6B073D-16FE-4CA7-835A-1A32D345F7B0}" type="pres">
      <dgm:prSet presAssocID="{44EBC288-9407-4D75-8BD4-39099EE107AA}" presName="space" presStyleCnt="0"/>
      <dgm:spPr/>
    </dgm:pt>
    <dgm:pt modelId="{54BB0942-AE79-471B-8C8C-B2BECBA35244}" type="pres">
      <dgm:prSet presAssocID="{1EDCB245-CD7B-419E-8363-E8E52D02349E}" presName="Name5" presStyleLbl="vennNode1" presStyleIdx="4" presStyleCnt="5">
        <dgm:presLayoutVars>
          <dgm:bulletEnabled val="1"/>
        </dgm:presLayoutVars>
      </dgm:prSet>
      <dgm:spPr/>
    </dgm:pt>
  </dgm:ptLst>
  <dgm:cxnLst>
    <dgm:cxn modelId="{219A4305-E111-46D2-9E83-341F7B253B66}" type="presOf" srcId="{35166B07-D20F-416B-8135-24198367C162}" destId="{8520EDE9-FC12-4355-9592-139FC72F1963}" srcOrd="0" destOrd="0" presId="urn:microsoft.com/office/officeart/2005/8/layout/venn3"/>
    <dgm:cxn modelId="{41B89015-1ACC-41E2-958C-2BCF307DB6F7}" type="presOf" srcId="{B4C49FA4-8805-41A9-83E8-9C9D7DDA7FDB}" destId="{945B3B5B-DD2A-4500-9FF0-9C90F4CB9FBA}" srcOrd="0" destOrd="0" presId="urn:microsoft.com/office/officeart/2005/8/layout/venn3"/>
    <dgm:cxn modelId="{1021213E-411B-4F1B-B812-3FA8B5CFA7AE}" srcId="{B4C49FA4-8805-41A9-83E8-9C9D7DDA7FDB}" destId="{4C869906-208E-457C-B786-05A65F0414A8}" srcOrd="3" destOrd="0" parTransId="{CFC2AB5C-D026-42B3-9879-3F05481E9CCB}" sibTransId="{44EBC288-9407-4D75-8BD4-39099EE107AA}"/>
    <dgm:cxn modelId="{4829E85C-BCB4-4164-8229-4F690B05CF64}" srcId="{B4C49FA4-8805-41A9-83E8-9C9D7DDA7FDB}" destId="{1EDCB245-CD7B-419E-8363-E8E52D02349E}" srcOrd="4" destOrd="0" parTransId="{D554988A-55FB-4A99-848F-B8317A4F67B1}" sibTransId="{90B1A3DE-3728-490E-AEE9-127F72138ACE}"/>
    <dgm:cxn modelId="{F040B863-E086-49FF-8E7A-47DBA0746E7C}" srcId="{B4C49FA4-8805-41A9-83E8-9C9D7DDA7FDB}" destId="{35166B07-D20F-416B-8135-24198367C162}" srcOrd="1" destOrd="0" parTransId="{440CDCDC-0242-4C0E-B147-90FC6644DA33}" sibTransId="{51FFC478-4AC0-4E53-8308-5CC5D2043323}"/>
    <dgm:cxn modelId="{5EACC26A-1AB5-4597-AC07-597C4D7E61A9}" type="presOf" srcId="{4C869906-208E-457C-B786-05A65F0414A8}" destId="{229E4976-0DA4-4623-BE3D-4E375F1ADC43}" srcOrd="0" destOrd="0" presId="urn:microsoft.com/office/officeart/2005/8/layout/venn3"/>
    <dgm:cxn modelId="{1CF5BD90-0229-4C1A-A4F6-1125EFB9D81F}" type="presOf" srcId="{1EDCB245-CD7B-419E-8363-E8E52D02349E}" destId="{54BB0942-AE79-471B-8C8C-B2BECBA35244}" srcOrd="0" destOrd="0" presId="urn:microsoft.com/office/officeart/2005/8/layout/venn3"/>
    <dgm:cxn modelId="{53CB9DB1-ECF0-40E7-AB25-C1959A6198E9}" type="presOf" srcId="{09B3DA3A-1693-4F28-91D3-90D0B4A07906}" destId="{544838B4-4D6A-407F-8636-D50375FB3A9A}" srcOrd="0" destOrd="0" presId="urn:microsoft.com/office/officeart/2005/8/layout/venn3"/>
    <dgm:cxn modelId="{A44027CF-7DDA-420A-A9BE-AE97CD509D9C}" srcId="{B4C49FA4-8805-41A9-83E8-9C9D7DDA7FDB}" destId="{09B3DA3A-1693-4F28-91D3-90D0B4A07906}" srcOrd="2" destOrd="0" parTransId="{F133EE51-A0AC-4395-97F4-D7C06396A45D}" sibTransId="{8CF505FE-3F35-4709-AB8B-068111A7017C}"/>
    <dgm:cxn modelId="{06FF28D8-718D-4A8C-ABCA-68B35BBA7D78}" srcId="{B4C49FA4-8805-41A9-83E8-9C9D7DDA7FDB}" destId="{C0CA6FE0-A43B-471A-9A46-1AC8A84BB902}" srcOrd="0" destOrd="0" parTransId="{71CF54F0-EB3B-4D14-83F3-7CEFD6F93714}" sibTransId="{67F55916-DF27-4C3E-9403-754C53FBB524}"/>
    <dgm:cxn modelId="{07FA4FF5-AD3F-4202-B5FD-446F0704551E}" type="presOf" srcId="{C0CA6FE0-A43B-471A-9A46-1AC8A84BB902}" destId="{FD5FFDB8-4EEB-4D49-AF6A-10B35FEE96B1}" srcOrd="0" destOrd="0" presId="urn:microsoft.com/office/officeart/2005/8/layout/venn3"/>
    <dgm:cxn modelId="{AA1FC7F9-ABB1-41C9-854A-B2D911E762BD}" type="presParOf" srcId="{945B3B5B-DD2A-4500-9FF0-9C90F4CB9FBA}" destId="{FD5FFDB8-4EEB-4D49-AF6A-10B35FEE96B1}" srcOrd="0" destOrd="0" presId="urn:microsoft.com/office/officeart/2005/8/layout/venn3"/>
    <dgm:cxn modelId="{63DDBA45-413F-409D-814D-8B8554D99E71}" type="presParOf" srcId="{945B3B5B-DD2A-4500-9FF0-9C90F4CB9FBA}" destId="{9C1EE616-A175-4241-A091-EB7CEE4703CF}" srcOrd="1" destOrd="0" presId="urn:microsoft.com/office/officeart/2005/8/layout/venn3"/>
    <dgm:cxn modelId="{9AFAD2CF-E59B-41A4-825A-D11036C74BFF}" type="presParOf" srcId="{945B3B5B-DD2A-4500-9FF0-9C90F4CB9FBA}" destId="{8520EDE9-FC12-4355-9592-139FC72F1963}" srcOrd="2" destOrd="0" presId="urn:microsoft.com/office/officeart/2005/8/layout/venn3"/>
    <dgm:cxn modelId="{294D1F86-3CF2-4013-936D-4EF8F70ABC10}" type="presParOf" srcId="{945B3B5B-DD2A-4500-9FF0-9C90F4CB9FBA}" destId="{5E017532-CAB6-4411-85F3-66B026932864}" srcOrd="3" destOrd="0" presId="urn:microsoft.com/office/officeart/2005/8/layout/venn3"/>
    <dgm:cxn modelId="{0A8AE850-1DFA-42B1-89A0-82EF1C9F44E0}" type="presParOf" srcId="{945B3B5B-DD2A-4500-9FF0-9C90F4CB9FBA}" destId="{544838B4-4D6A-407F-8636-D50375FB3A9A}" srcOrd="4" destOrd="0" presId="urn:microsoft.com/office/officeart/2005/8/layout/venn3"/>
    <dgm:cxn modelId="{863B85C1-B1F0-4950-8873-A24D20FB476B}" type="presParOf" srcId="{945B3B5B-DD2A-4500-9FF0-9C90F4CB9FBA}" destId="{F6509A9E-D415-453D-B047-817A880EF0AD}" srcOrd="5" destOrd="0" presId="urn:microsoft.com/office/officeart/2005/8/layout/venn3"/>
    <dgm:cxn modelId="{37E6F17C-E348-480A-8277-ECBEEC99FC19}" type="presParOf" srcId="{945B3B5B-DD2A-4500-9FF0-9C90F4CB9FBA}" destId="{229E4976-0DA4-4623-BE3D-4E375F1ADC43}" srcOrd="6" destOrd="0" presId="urn:microsoft.com/office/officeart/2005/8/layout/venn3"/>
    <dgm:cxn modelId="{72D91D95-1254-4034-AB90-0621713392B3}" type="presParOf" srcId="{945B3B5B-DD2A-4500-9FF0-9C90F4CB9FBA}" destId="{BA6B073D-16FE-4CA7-835A-1A32D345F7B0}" srcOrd="7" destOrd="0" presId="urn:microsoft.com/office/officeart/2005/8/layout/venn3"/>
    <dgm:cxn modelId="{F3B7CAFB-746B-4310-8A2D-72C30D94E714}" type="presParOf" srcId="{945B3B5B-DD2A-4500-9FF0-9C90F4CB9FBA}" destId="{54BB0942-AE79-471B-8C8C-B2BECBA35244}" srcOrd="8"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FFDB8-4EEB-4D49-AF6A-10B35FEE96B1}">
      <dsp:nvSpPr>
        <dsp:cNvPr id="0" name=""/>
        <dsp:cNvSpPr/>
      </dsp:nvSpPr>
      <dsp:spPr>
        <a:xfrm>
          <a:off x="1283" y="924117"/>
          <a:ext cx="2503103" cy="2503103"/>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7754" tIns="26670" rIns="137754" bIns="26670" numCol="1" spcCol="1270" anchor="ctr" anchorCtr="0">
          <a:noAutofit/>
        </a:bodyPr>
        <a:lstStyle/>
        <a:p>
          <a:pPr marL="0" lvl="0" indent="0" algn="ctr" defTabSz="933450">
            <a:lnSpc>
              <a:spcPct val="90000"/>
            </a:lnSpc>
            <a:spcBef>
              <a:spcPct val="0"/>
            </a:spcBef>
            <a:spcAft>
              <a:spcPct val="35000"/>
            </a:spcAft>
            <a:buNone/>
          </a:pPr>
          <a:r>
            <a:rPr lang="en-US" sz="2100" kern="1200" dirty="0"/>
            <a:t>Conclusions from previous research studies</a:t>
          </a:r>
        </a:p>
      </dsp:txBody>
      <dsp:txXfrm>
        <a:off x="367854" y="1290688"/>
        <a:ext cx="1769961" cy="1769961"/>
      </dsp:txXfrm>
    </dsp:sp>
    <dsp:sp modelId="{8520EDE9-FC12-4355-9592-139FC72F1963}">
      <dsp:nvSpPr>
        <dsp:cNvPr id="0" name=""/>
        <dsp:cNvSpPr/>
      </dsp:nvSpPr>
      <dsp:spPr>
        <a:xfrm>
          <a:off x="2003766" y="924117"/>
          <a:ext cx="2503103" cy="2503103"/>
        </a:xfrm>
        <a:prstGeom prst="ellipse">
          <a:avLst/>
        </a:prstGeom>
        <a:solidFill>
          <a:schemeClr val="accent5">
            <a:alpha val="50000"/>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7754" tIns="26670" rIns="137754" bIns="26670" numCol="1" spcCol="1270" anchor="ctr" anchorCtr="0">
          <a:noAutofit/>
        </a:bodyPr>
        <a:lstStyle/>
        <a:p>
          <a:pPr marL="0" lvl="0" indent="0" algn="ctr" defTabSz="933450">
            <a:lnSpc>
              <a:spcPct val="90000"/>
            </a:lnSpc>
            <a:spcBef>
              <a:spcPct val="0"/>
            </a:spcBef>
            <a:spcAft>
              <a:spcPct val="35000"/>
            </a:spcAft>
            <a:buNone/>
          </a:pPr>
          <a:r>
            <a:rPr lang="en-US" sz="2100" kern="1200" dirty="0"/>
            <a:t>Explanation, rationale, theory, or point of view</a:t>
          </a:r>
        </a:p>
      </dsp:txBody>
      <dsp:txXfrm>
        <a:off x="2370337" y="1290688"/>
        <a:ext cx="1769961" cy="1769961"/>
      </dsp:txXfrm>
    </dsp:sp>
    <dsp:sp modelId="{544838B4-4D6A-407F-8636-D50375FB3A9A}">
      <dsp:nvSpPr>
        <dsp:cNvPr id="0" name=""/>
        <dsp:cNvSpPr/>
      </dsp:nvSpPr>
      <dsp:spPr>
        <a:xfrm>
          <a:off x="4006248" y="924117"/>
          <a:ext cx="2503103" cy="2503103"/>
        </a:xfrm>
        <a:prstGeom prst="ellipse">
          <a:avLst/>
        </a:prstGeom>
        <a:solidFill>
          <a:schemeClr val="accent5">
            <a:alpha val="50000"/>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7754" tIns="26670" rIns="137754" bIns="26670" numCol="1" spcCol="1270" anchor="ctr" anchorCtr="0">
          <a:noAutofit/>
        </a:bodyPr>
        <a:lstStyle/>
        <a:p>
          <a:pPr marL="0" lvl="0" indent="0" algn="ctr" defTabSz="933450">
            <a:lnSpc>
              <a:spcPct val="90000"/>
            </a:lnSpc>
            <a:spcBef>
              <a:spcPct val="0"/>
            </a:spcBef>
            <a:spcAft>
              <a:spcPct val="35000"/>
            </a:spcAft>
            <a:buNone/>
          </a:pPr>
          <a:r>
            <a:rPr lang="en-US" sz="2100" kern="1200" dirty="0"/>
            <a:t>Questions, Hypotheses, predictions, models</a:t>
          </a:r>
        </a:p>
      </dsp:txBody>
      <dsp:txXfrm>
        <a:off x="4372819" y="1290688"/>
        <a:ext cx="1769961" cy="1769961"/>
      </dsp:txXfrm>
    </dsp:sp>
    <dsp:sp modelId="{229E4976-0DA4-4623-BE3D-4E375F1ADC43}">
      <dsp:nvSpPr>
        <dsp:cNvPr id="0" name=""/>
        <dsp:cNvSpPr/>
      </dsp:nvSpPr>
      <dsp:spPr>
        <a:xfrm>
          <a:off x="6008730" y="924117"/>
          <a:ext cx="2503103" cy="2503103"/>
        </a:xfrm>
        <a:prstGeom prst="ellipse">
          <a:avLst/>
        </a:prstGeom>
        <a:solidFill>
          <a:schemeClr val="accent5">
            <a:alpha val="50000"/>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7754" tIns="26670" rIns="137754" bIns="26670" numCol="1" spcCol="1270" anchor="ctr" anchorCtr="0">
          <a:noAutofit/>
        </a:bodyPr>
        <a:lstStyle/>
        <a:p>
          <a:pPr marL="0" lvl="0" indent="0" algn="ctr" defTabSz="933450">
            <a:lnSpc>
              <a:spcPct val="90000"/>
            </a:lnSpc>
            <a:spcBef>
              <a:spcPct val="0"/>
            </a:spcBef>
            <a:spcAft>
              <a:spcPct val="35000"/>
            </a:spcAft>
            <a:buNone/>
          </a:pPr>
          <a:r>
            <a:rPr lang="en-US" sz="2100" kern="1200" dirty="0"/>
            <a:t>Design or structure of the study</a:t>
          </a:r>
        </a:p>
      </dsp:txBody>
      <dsp:txXfrm>
        <a:off x="6375301" y="1290688"/>
        <a:ext cx="1769961" cy="1769961"/>
      </dsp:txXfrm>
    </dsp:sp>
    <dsp:sp modelId="{54BB0942-AE79-471B-8C8C-B2BECBA35244}">
      <dsp:nvSpPr>
        <dsp:cNvPr id="0" name=""/>
        <dsp:cNvSpPr/>
      </dsp:nvSpPr>
      <dsp:spPr>
        <a:xfrm>
          <a:off x="8011213" y="924117"/>
          <a:ext cx="2503103" cy="2503103"/>
        </a:xfrm>
        <a:prstGeom prst="ellipse">
          <a:avLst/>
        </a:prstGeom>
        <a:solidFill>
          <a:schemeClr val="accent5">
            <a:alpha val="50000"/>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7754" tIns="26670" rIns="137754" bIns="26670" numCol="1" spcCol="1270" anchor="ctr" anchorCtr="0">
          <a:noAutofit/>
        </a:bodyPr>
        <a:lstStyle/>
        <a:p>
          <a:pPr marL="0" lvl="0" indent="0" algn="ctr" defTabSz="933450">
            <a:lnSpc>
              <a:spcPct val="90000"/>
            </a:lnSpc>
            <a:spcBef>
              <a:spcPct val="0"/>
            </a:spcBef>
            <a:spcAft>
              <a:spcPct val="35000"/>
            </a:spcAft>
            <a:buNone/>
          </a:pPr>
          <a:r>
            <a:rPr lang="en-US" sz="2100" kern="1200" dirty="0"/>
            <a:t>Gathering data, analysis, conclusions…</a:t>
          </a:r>
        </a:p>
      </dsp:txBody>
      <dsp:txXfrm>
        <a:off x="8377784" y="1290688"/>
        <a:ext cx="1769961" cy="17699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FFDB8-4EEB-4D49-AF6A-10B35FEE96B1}">
      <dsp:nvSpPr>
        <dsp:cNvPr id="0" name=""/>
        <dsp:cNvSpPr/>
      </dsp:nvSpPr>
      <dsp:spPr>
        <a:xfrm>
          <a:off x="1283" y="924117"/>
          <a:ext cx="2503103" cy="2503103"/>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7754" tIns="26670" rIns="137754" bIns="26670" numCol="1" spcCol="1270" anchor="ctr" anchorCtr="0">
          <a:noAutofit/>
        </a:bodyPr>
        <a:lstStyle/>
        <a:p>
          <a:pPr marL="0" lvl="0" indent="0" algn="ctr" defTabSz="933450">
            <a:lnSpc>
              <a:spcPct val="90000"/>
            </a:lnSpc>
            <a:spcBef>
              <a:spcPct val="0"/>
            </a:spcBef>
            <a:spcAft>
              <a:spcPct val="35000"/>
            </a:spcAft>
            <a:buNone/>
          </a:pPr>
          <a:r>
            <a:rPr lang="en-US" sz="2100" kern="1200" dirty="0"/>
            <a:t>Conclusions from previous research studies</a:t>
          </a:r>
        </a:p>
      </dsp:txBody>
      <dsp:txXfrm>
        <a:off x="367854" y="1290688"/>
        <a:ext cx="1769961" cy="1769961"/>
      </dsp:txXfrm>
    </dsp:sp>
    <dsp:sp modelId="{8520EDE9-FC12-4355-9592-139FC72F1963}">
      <dsp:nvSpPr>
        <dsp:cNvPr id="0" name=""/>
        <dsp:cNvSpPr/>
      </dsp:nvSpPr>
      <dsp:spPr>
        <a:xfrm>
          <a:off x="2003766" y="924117"/>
          <a:ext cx="2503103" cy="2503103"/>
        </a:xfrm>
        <a:prstGeom prst="ellipse">
          <a:avLst/>
        </a:prstGeom>
        <a:solidFill>
          <a:schemeClr val="accent5">
            <a:alpha val="50000"/>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7754" tIns="26670" rIns="137754" bIns="26670" numCol="1" spcCol="1270" anchor="ctr" anchorCtr="0">
          <a:noAutofit/>
        </a:bodyPr>
        <a:lstStyle/>
        <a:p>
          <a:pPr marL="0" lvl="0" indent="0" algn="ctr" defTabSz="933450">
            <a:lnSpc>
              <a:spcPct val="90000"/>
            </a:lnSpc>
            <a:spcBef>
              <a:spcPct val="0"/>
            </a:spcBef>
            <a:spcAft>
              <a:spcPct val="35000"/>
            </a:spcAft>
            <a:buNone/>
          </a:pPr>
          <a:r>
            <a:rPr lang="en-US" sz="2100" kern="1200" dirty="0"/>
            <a:t>Explanation, rationale, theory, or point of view</a:t>
          </a:r>
        </a:p>
      </dsp:txBody>
      <dsp:txXfrm>
        <a:off x="2370337" y="1290688"/>
        <a:ext cx="1769961" cy="1769961"/>
      </dsp:txXfrm>
    </dsp:sp>
    <dsp:sp modelId="{544838B4-4D6A-407F-8636-D50375FB3A9A}">
      <dsp:nvSpPr>
        <dsp:cNvPr id="0" name=""/>
        <dsp:cNvSpPr/>
      </dsp:nvSpPr>
      <dsp:spPr>
        <a:xfrm>
          <a:off x="4006248" y="924117"/>
          <a:ext cx="2503103" cy="2503103"/>
        </a:xfrm>
        <a:prstGeom prst="ellipse">
          <a:avLst/>
        </a:prstGeom>
        <a:solidFill>
          <a:schemeClr val="accent5">
            <a:alpha val="50000"/>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7754" tIns="26670" rIns="137754" bIns="26670" numCol="1" spcCol="1270" anchor="ctr" anchorCtr="0">
          <a:noAutofit/>
        </a:bodyPr>
        <a:lstStyle/>
        <a:p>
          <a:pPr marL="0" lvl="0" indent="0" algn="ctr" defTabSz="933450">
            <a:lnSpc>
              <a:spcPct val="90000"/>
            </a:lnSpc>
            <a:spcBef>
              <a:spcPct val="0"/>
            </a:spcBef>
            <a:spcAft>
              <a:spcPct val="35000"/>
            </a:spcAft>
            <a:buNone/>
          </a:pPr>
          <a:r>
            <a:rPr lang="en-US" sz="2100" kern="1200" dirty="0"/>
            <a:t>Questions, Hypotheses, predictions, models</a:t>
          </a:r>
        </a:p>
      </dsp:txBody>
      <dsp:txXfrm>
        <a:off x="4372819" y="1290688"/>
        <a:ext cx="1769961" cy="1769961"/>
      </dsp:txXfrm>
    </dsp:sp>
    <dsp:sp modelId="{229E4976-0DA4-4623-BE3D-4E375F1ADC43}">
      <dsp:nvSpPr>
        <dsp:cNvPr id="0" name=""/>
        <dsp:cNvSpPr/>
      </dsp:nvSpPr>
      <dsp:spPr>
        <a:xfrm>
          <a:off x="6008730" y="924117"/>
          <a:ext cx="2503103" cy="2503103"/>
        </a:xfrm>
        <a:prstGeom prst="ellipse">
          <a:avLst/>
        </a:prstGeom>
        <a:solidFill>
          <a:schemeClr val="accent5">
            <a:alpha val="50000"/>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7754" tIns="26670" rIns="137754" bIns="2667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lumMod val="65000"/>
                </a:schemeClr>
              </a:solidFill>
            </a:rPr>
            <a:t>Design or structure of the study</a:t>
          </a:r>
        </a:p>
      </dsp:txBody>
      <dsp:txXfrm>
        <a:off x="6375301" y="1290688"/>
        <a:ext cx="1769961" cy="1769961"/>
      </dsp:txXfrm>
    </dsp:sp>
    <dsp:sp modelId="{54BB0942-AE79-471B-8C8C-B2BECBA35244}">
      <dsp:nvSpPr>
        <dsp:cNvPr id="0" name=""/>
        <dsp:cNvSpPr/>
      </dsp:nvSpPr>
      <dsp:spPr>
        <a:xfrm>
          <a:off x="8011213" y="924117"/>
          <a:ext cx="2503103" cy="2503103"/>
        </a:xfrm>
        <a:prstGeom prst="ellipse">
          <a:avLst/>
        </a:prstGeom>
        <a:solidFill>
          <a:schemeClr val="accent5">
            <a:alpha val="50000"/>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7754" tIns="26670" rIns="137754" bIns="2667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lumMod val="65000"/>
                </a:schemeClr>
              </a:solidFill>
            </a:rPr>
            <a:t>Gathering data, analysis, conclusions…</a:t>
          </a:r>
        </a:p>
      </dsp:txBody>
      <dsp:txXfrm>
        <a:off x="8377784" y="1290688"/>
        <a:ext cx="1769961" cy="17699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FFDB8-4EEB-4D49-AF6A-10B35FEE96B1}">
      <dsp:nvSpPr>
        <dsp:cNvPr id="0" name=""/>
        <dsp:cNvSpPr/>
      </dsp:nvSpPr>
      <dsp:spPr>
        <a:xfrm>
          <a:off x="1283" y="924117"/>
          <a:ext cx="2503103" cy="2503103"/>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7754" tIns="26670" rIns="137754" bIns="2667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lumMod val="65000"/>
                </a:schemeClr>
              </a:solidFill>
            </a:rPr>
            <a:t>Conclusions from previous research studies</a:t>
          </a:r>
        </a:p>
      </dsp:txBody>
      <dsp:txXfrm>
        <a:off x="367854" y="1290688"/>
        <a:ext cx="1769961" cy="1769961"/>
      </dsp:txXfrm>
    </dsp:sp>
    <dsp:sp modelId="{8520EDE9-FC12-4355-9592-139FC72F1963}">
      <dsp:nvSpPr>
        <dsp:cNvPr id="0" name=""/>
        <dsp:cNvSpPr/>
      </dsp:nvSpPr>
      <dsp:spPr>
        <a:xfrm>
          <a:off x="2003766" y="924117"/>
          <a:ext cx="2503103" cy="2503103"/>
        </a:xfrm>
        <a:prstGeom prst="ellipse">
          <a:avLst/>
        </a:prstGeom>
        <a:solidFill>
          <a:schemeClr val="accent5">
            <a:alpha val="50000"/>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7754" tIns="26670" rIns="137754" bIns="2667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lumMod val="65000"/>
                </a:schemeClr>
              </a:solidFill>
            </a:rPr>
            <a:t>Explanation, rationale, theory, or point of view</a:t>
          </a:r>
        </a:p>
      </dsp:txBody>
      <dsp:txXfrm>
        <a:off x="2370337" y="1290688"/>
        <a:ext cx="1769961" cy="1769961"/>
      </dsp:txXfrm>
    </dsp:sp>
    <dsp:sp modelId="{544838B4-4D6A-407F-8636-D50375FB3A9A}">
      <dsp:nvSpPr>
        <dsp:cNvPr id="0" name=""/>
        <dsp:cNvSpPr/>
      </dsp:nvSpPr>
      <dsp:spPr>
        <a:xfrm>
          <a:off x="4006248" y="924117"/>
          <a:ext cx="2503103" cy="2503103"/>
        </a:xfrm>
        <a:prstGeom prst="ellipse">
          <a:avLst/>
        </a:prstGeom>
        <a:solidFill>
          <a:schemeClr val="accent5">
            <a:alpha val="50000"/>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7754" tIns="26670" rIns="137754" bIns="26670" numCol="1" spcCol="1270" anchor="ctr" anchorCtr="0">
          <a:noAutofit/>
        </a:bodyPr>
        <a:lstStyle/>
        <a:p>
          <a:pPr marL="0" lvl="0" indent="0" algn="ctr" defTabSz="933450">
            <a:lnSpc>
              <a:spcPct val="90000"/>
            </a:lnSpc>
            <a:spcBef>
              <a:spcPct val="0"/>
            </a:spcBef>
            <a:spcAft>
              <a:spcPct val="35000"/>
            </a:spcAft>
            <a:buNone/>
          </a:pPr>
          <a:r>
            <a:rPr lang="en-US" sz="2100" kern="1200" dirty="0"/>
            <a:t>Questions, Hypotheses, predictions, models</a:t>
          </a:r>
        </a:p>
      </dsp:txBody>
      <dsp:txXfrm>
        <a:off x="4372819" y="1290688"/>
        <a:ext cx="1769961" cy="1769961"/>
      </dsp:txXfrm>
    </dsp:sp>
    <dsp:sp modelId="{229E4976-0DA4-4623-BE3D-4E375F1ADC43}">
      <dsp:nvSpPr>
        <dsp:cNvPr id="0" name=""/>
        <dsp:cNvSpPr/>
      </dsp:nvSpPr>
      <dsp:spPr>
        <a:xfrm>
          <a:off x="6008730" y="924117"/>
          <a:ext cx="2503103" cy="2503103"/>
        </a:xfrm>
        <a:prstGeom prst="ellipse">
          <a:avLst/>
        </a:prstGeom>
        <a:solidFill>
          <a:schemeClr val="accent5">
            <a:alpha val="50000"/>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7754" tIns="26670" rIns="137754" bIns="2667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lumMod val="65000"/>
                </a:schemeClr>
              </a:solidFill>
            </a:rPr>
            <a:t>Design or structure of the study</a:t>
          </a:r>
        </a:p>
      </dsp:txBody>
      <dsp:txXfrm>
        <a:off x="6375301" y="1290688"/>
        <a:ext cx="1769961" cy="1769961"/>
      </dsp:txXfrm>
    </dsp:sp>
    <dsp:sp modelId="{54BB0942-AE79-471B-8C8C-B2BECBA35244}">
      <dsp:nvSpPr>
        <dsp:cNvPr id="0" name=""/>
        <dsp:cNvSpPr/>
      </dsp:nvSpPr>
      <dsp:spPr>
        <a:xfrm>
          <a:off x="8011213" y="924117"/>
          <a:ext cx="2503103" cy="2503103"/>
        </a:xfrm>
        <a:prstGeom prst="ellipse">
          <a:avLst/>
        </a:prstGeom>
        <a:solidFill>
          <a:schemeClr val="accent5">
            <a:alpha val="50000"/>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7754" tIns="26670" rIns="137754" bIns="2667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lumMod val="65000"/>
                </a:schemeClr>
              </a:solidFill>
            </a:rPr>
            <a:t>Gathering data, analysis, conclusions…</a:t>
          </a:r>
        </a:p>
      </dsp:txBody>
      <dsp:txXfrm>
        <a:off x="8377784" y="1290688"/>
        <a:ext cx="1769961" cy="17699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FFDB8-4EEB-4D49-AF6A-10B35FEE96B1}">
      <dsp:nvSpPr>
        <dsp:cNvPr id="0" name=""/>
        <dsp:cNvSpPr/>
      </dsp:nvSpPr>
      <dsp:spPr>
        <a:xfrm>
          <a:off x="1283" y="924117"/>
          <a:ext cx="2503103" cy="2503103"/>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7754" tIns="26670" rIns="137754" bIns="2667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lumMod val="65000"/>
                </a:schemeClr>
              </a:solidFill>
            </a:rPr>
            <a:t>Conclusions from previous research studies</a:t>
          </a:r>
        </a:p>
      </dsp:txBody>
      <dsp:txXfrm>
        <a:off x="367854" y="1290688"/>
        <a:ext cx="1769961" cy="1769961"/>
      </dsp:txXfrm>
    </dsp:sp>
    <dsp:sp modelId="{8520EDE9-FC12-4355-9592-139FC72F1963}">
      <dsp:nvSpPr>
        <dsp:cNvPr id="0" name=""/>
        <dsp:cNvSpPr/>
      </dsp:nvSpPr>
      <dsp:spPr>
        <a:xfrm>
          <a:off x="2003766" y="924117"/>
          <a:ext cx="2503103" cy="2503103"/>
        </a:xfrm>
        <a:prstGeom prst="ellipse">
          <a:avLst/>
        </a:prstGeom>
        <a:solidFill>
          <a:schemeClr val="accent5">
            <a:alpha val="50000"/>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7754" tIns="26670" rIns="137754" bIns="2667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lumMod val="65000"/>
                </a:schemeClr>
              </a:solidFill>
            </a:rPr>
            <a:t>Explanation, rationale, theory, or point of view</a:t>
          </a:r>
        </a:p>
      </dsp:txBody>
      <dsp:txXfrm>
        <a:off x="2370337" y="1290688"/>
        <a:ext cx="1769961" cy="1769961"/>
      </dsp:txXfrm>
    </dsp:sp>
    <dsp:sp modelId="{544838B4-4D6A-407F-8636-D50375FB3A9A}">
      <dsp:nvSpPr>
        <dsp:cNvPr id="0" name=""/>
        <dsp:cNvSpPr/>
      </dsp:nvSpPr>
      <dsp:spPr>
        <a:xfrm>
          <a:off x="4006248" y="924117"/>
          <a:ext cx="2503103" cy="2503103"/>
        </a:xfrm>
        <a:prstGeom prst="ellipse">
          <a:avLst/>
        </a:prstGeom>
        <a:solidFill>
          <a:schemeClr val="accent5">
            <a:alpha val="50000"/>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7754" tIns="26670" rIns="137754" bIns="26670" numCol="1" spcCol="1270" anchor="ctr" anchorCtr="0">
          <a:noAutofit/>
        </a:bodyPr>
        <a:lstStyle/>
        <a:p>
          <a:pPr marL="0" lvl="0" indent="0" algn="ctr" defTabSz="933450">
            <a:lnSpc>
              <a:spcPct val="90000"/>
            </a:lnSpc>
            <a:spcBef>
              <a:spcPct val="0"/>
            </a:spcBef>
            <a:spcAft>
              <a:spcPct val="35000"/>
            </a:spcAft>
            <a:buNone/>
          </a:pPr>
          <a:r>
            <a:rPr lang="en-US" sz="2100" kern="1200" dirty="0"/>
            <a:t>Questions, Hypotheses, predictions, models</a:t>
          </a:r>
        </a:p>
      </dsp:txBody>
      <dsp:txXfrm>
        <a:off x="4372819" y="1290688"/>
        <a:ext cx="1769961" cy="1769961"/>
      </dsp:txXfrm>
    </dsp:sp>
    <dsp:sp modelId="{229E4976-0DA4-4623-BE3D-4E375F1ADC43}">
      <dsp:nvSpPr>
        <dsp:cNvPr id="0" name=""/>
        <dsp:cNvSpPr/>
      </dsp:nvSpPr>
      <dsp:spPr>
        <a:xfrm>
          <a:off x="6008730" y="924117"/>
          <a:ext cx="2503103" cy="2503103"/>
        </a:xfrm>
        <a:prstGeom prst="ellipse">
          <a:avLst/>
        </a:prstGeom>
        <a:solidFill>
          <a:schemeClr val="accent5">
            <a:alpha val="50000"/>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7754" tIns="26670" rIns="137754" bIns="2667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lumMod val="65000"/>
                </a:schemeClr>
              </a:solidFill>
            </a:rPr>
            <a:t>Design or structure of the study</a:t>
          </a:r>
        </a:p>
      </dsp:txBody>
      <dsp:txXfrm>
        <a:off x="6375301" y="1290688"/>
        <a:ext cx="1769961" cy="1769961"/>
      </dsp:txXfrm>
    </dsp:sp>
    <dsp:sp modelId="{54BB0942-AE79-471B-8C8C-B2BECBA35244}">
      <dsp:nvSpPr>
        <dsp:cNvPr id="0" name=""/>
        <dsp:cNvSpPr/>
      </dsp:nvSpPr>
      <dsp:spPr>
        <a:xfrm>
          <a:off x="8011213" y="924117"/>
          <a:ext cx="2503103" cy="2503103"/>
        </a:xfrm>
        <a:prstGeom prst="ellipse">
          <a:avLst/>
        </a:prstGeom>
        <a:solidFill>
          <a:schemeClr val="accent5">
            <a:alpha val="50000"/>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7754" tIns="26670" rIns="137754" bIns="2667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lumMod val="65000"/>
                </a:schemeClr>
              </a:solidFill>
            </a:rPr>
            <a:t>Gathering data, analysis, conclusions…</a:t>
          </a:r>
        </a:p>
      </dsp:txBody>
      <dsp:txXfrm>
        <a:off x="8377784" y="1290688"/>
        <a:ext cx="1769961" cy="1769961"/>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0CB5D-F56B-44C0-8D50-8A6DD6574566}" type="datetimeFigureOut">
              <a:rPr lang="en-US" smtClean="0"/>
              <a:t>8/19/2020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4D9B40-136A-4164-8BAA-EE3B34ACF5AE}" type="slidenum">
              <a:rPr lang="en-US" smtClean="0"/>
              <a:t>‹#›</a:t>
            </a:fld>
            <a:endParaRPr lang="en-US"/>
          </a:p>
        </p:txBody>
      </p:sp>
    </p:spTree>
    <p:extLst>
      <p:ext uri="{BB962C8B-B14F-4D97-AF65-F5344CB8AC3E}">
        <p14:creationId xmlns:p14="http://schemas.microsoft.com/office/powerpoint/2010/main" val="2012049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going up and down the rings (even if you have a research design in mind, you need to be able to back up and think about the question independent of the design)</a:t>
            </a:r>
          </a:p>
          <a:p>
            <a:r>
              <a:rPr lang="en-US" dirty="0"/>
              <a:t>Similarly with the OLS model – need to be able to say what would be wrong with it (related: need to make sure the more complicated design is necessary!)</a:t>
            </a:r>
          </a:p>
          <a:p>
            <a:endParaRPr lang="en-US" dirty="0"/>
          </a:p>
        </p:txBody>
      </p:sp>
      <p:sp>
        <p:nvSpPr>
          <p:cNvPr id="4" name="Slide Number Placeholder 3"/>
          <p:cNvSpPr>
            <a:spLocks noGrp="1"/>
          </p:cNvSpPr>
          <p:nvPr>
            <p:ph type="sldNum" sz="quarter" idx="5"/>
          </p:nvPr>
        </p:nvSpPr>
        <p:spPr/>
        <p:txBody>
          <a:bodyPr/>
          <a:lstStyle/>
          <a:p>
            <a:fld id="{DA4D9B40-136A-4164-8BAA-EE3B34ACF5AE}" type="slidenum">
              <a:rPr lang="en-US" smtClean="0"/>
              <a:t>2</a:t>
            </a:fld>
            <a:endParaRPr lang="en-US"/>
          </a:p>
        </p:txBody>
      </p:sp>
    </p:spTree>
    <p:extLst>
      <p:ext uri="{BB962C8B-B14F-4D97-AF65-F5344CB8AC3E}">
        <p14:creationId xmlns:p14="http://schemas.microsoft.com/office/powerpoint/2010/main" val="2926056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ctr">
              <a:buNone/>
            </a:pPr>
            <a:endParaRPr lang="en-US" dirty="0"/>
          </a:p>
          <a:p>
            <a:endParaRPr lang="en-US" dirty="0"/>
          </a:p>
        </p:txBody>
      </p:sp>
      <p:sp>
        <p:nvSpPr>
          <p:cNvPr id="4" name="Slide Number Placeholder 3"/>
          <p:cNvSpPr>
            <a:spLocks noGrp="1"/>
          </p:cNvSpPr>
          <p:nvPr>
            <p:ph type="sldNum" sz="quarter" idx="5"/>
          </p:nvPr>
        </p:nvSpPr>
        <p:spPr/>
        <p:txBody>
          <a:bodyPr/>
          <a:lstStyle/>
          <a:p>
            <a:fld id="{DA4D9B40-136A-4164-8BAA-EE3B34ACF5AE}" type="slidenum">
              <a:rPr lang="en-US" smtClean="0"/>
              <a:t>9</a:t>
            </a:fld>
            <a:endParaRPr lang="en-US"/>
          </a:p>
        </p:txBody>
      </p:sp>
    </p:spTree>
    <p:extLst>
      <p:ext uri="{BB962C8B-B14F-4D97-AF65-F5344CB8AC3E}">
        <p14:creationId xmlns:p14="http://schemas.microsoft.com/office/powerpoint/2010/main" val="334715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Is it one research question, or should it be broken up into multiple ones?</a:t>
            </a:r>
          </a:p>
          <a:p>
            <a:pPr lvl="1"/>
            <a:r>
              <a:rPr lang="en-US" dirty="0"/>
              <a:t>Is it general enough?</a:t>
            </a:r>
          </a:p>
          <a:p>
            <a:pPr lvl="1"/>
            <a:r>
              <a:rPr lang="en-US" dirty="0"/>
              <a:t>Is it causal? Does the proposed causation make sense? (note: this step is ONLY because of the nature of this class – everything else we have talked about could apply to different types of question)</a:t>
            </a:r>
          </a:p>
          <a:p>
            <a:endParaRPr lang="en-US" dirty="0"/>
          </a:p>
        </p:txBody>
      </p:sp>
      <p:sp>
        <p:nvSpPr>
          <p:cNvPr id="4" name="Slide Number Placeholder 3"/>
          <p:cNvSpPr>
            <a:spLocks noGrp="1"/>
          </p:cNvSpPr>
          <p:nvPr>
            <p:ph type="sldNum" sz="quarter" idx="5"/>
          </p:nvPr>
        </p:nvSpPr>
        <p:spPr/>
        <p:txBody>
          <a:bodyPr/>
          <a:lstStyle/>
          <a:p>
            <a:fld id="{DA4D9B40-136A-4164-8BAA-EE3B34ACF5AE}" type="slidenum">
              <a:rPr lang="en-US" smtClean="0"/>
              <a:t>10</a:t>
            </a:fld>
            <a:endParaRPr lang="en-US"/>
          </a:p>
        </p:txBody>
      </p:sp>
    </p:spTree>
    <p:extLst>
      <p:ext uri="{BB962C8B-B14F-4D97-AF65-F5344CB8AC3E}">
        <p14:creationId xmlns:p14="http://schemas.microsoft.com/office/powerpoint/2010/main" val="4140863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178D3-3004-4C27-9B20-89C0E0C719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6BC262-5891-416F-9DAE-0897506AF5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D1C67E-CC9B-46E6-A5B4-292CA455F1A2}"/>
              </a:ext>
            </a:extLst>
          </p:cNvPr>
          <p:cNvSpPr>
            <a:spLocks noGrp="1"/>
          </p:cNvSpPr>
          <p:nvPr>
            <p:ph type="dt" sz="half" idx="10"/>
          </p:nvPr>
        </p:nvSpPr>
        <p:spPr/>
        <p:txBody>
          <a:bodyPr/>
          <a:lstStyle/>
          <a:p>
            <a:fld id="{38A9F521-00E0-40ED-A12C-3C0A6B0F2D8F}" type="datetimeFigureOut">
              <a:rPr lang="en-US" smtClean="0"/>
              <a:t>8/19/2020</a:t>
            </a:fld>
            <a:endParaRPr lang="en-US"/>
          </a:p>
        </p:txBody>
      </p:sp>
      <p:sp>
        <p:nvSpPr>
          <p:cNvPr id="5" name="Footer Placeholder 4">
            <a:extLst>
              <a:ext uri="{FF2B5EF4-FFF2-40B4-BE49-F238E27FC236}">
                <a16:creationId xmlns:a16="http://schemas.microsoft.com/office/drawing/2014/main" id="{C82791BC-4003-4DFF-A261-C4EAE1AA1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8A9F5-B46C-4EA3-AE61-057FE39DEABE}"/>
              </a:ext>
            </a:extLst>
          </p:cNvPr>
          <p:cNvSpPr>
            <a:spLocks noGrp="1"/>
          </p:cNvSpPr>
          <p:nvPr>
            <p:ph type="sldNum" sz="quarter" idx="12"/>
          </p:nvPr>
        </p:nvSpPr>
        <p:spPr/>
        <p:txBody>
          <a:bodyPr/>
          <a:lstStyle/>
          <a:p>
            <a:fld id="{FA9EE53A-29B9-4EB1-A4A1-1E818DC8C222}" type="slidenum">
              <a:rPr lang="en-US" smtClean="0"/>
              <a:t>‹#›</a:t>
            </a:fld>
            <a:endParaRPr lang="en-US"/>
          </a:p>
        </p:txBody>
      </p:sp>
    </p:spTree>
    <p:extLst>
      <p:ext uri="{BB962C8B-B14F-4D97-AF65-F5344CB8AC3E}">
        <p14:creationId xmlns:p14="http://schemas.microsoft.com/office/powerpoint/2010/main" val="4034693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4C469-D3C2-49A4-87F1-47A0927407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3885F9-0DC2-4EAE-B137-5E3C74DB69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469497-0ED5-46D1-9E92-2C170CFD7589}"/>
              </a:ext>
            </a:extLst>
          </p:cNvPr>
          <p:cNvSpPr>
            <a:spLocks noGrp="1"/>
          </p:cNvSpPr>
          <p:nvPr>
            <p:ph type="dt" sz="half" idx="10"/>
          </p:nvPr>
        </p:nvSpPr>
        <p:spPr/>
        <p:txBody>
          <a:bodyPr/>
          <a:lstStyle/>
          <a:p>
            <a:fld id="{38A9F521-00E0-40ED-A12C-3C0A6B0F2D8F}" type="datetimeFigureOut">
              <a:rPr lang="en-US" smtClean="0"/>
              <a:t>8/19/2020</a:t>
            </a:fld>
            <a:endParaRPr lang="en-US"/>
          </a:p>
        </p:txBody>
      </p:sp>
      <p:sp>
        <p:nvSpPr>
          <p:cNvPr id="5" name="Footer Placeholder 4">
            <a:extLst>
              <a:ext uri="{FF2B5EF4-FFF2-40B4-BE49-F238E27FC236}">
                <a16:creationId xmlns:a16="http://schemas.microsoft.com/office/drawing/2014/main" id="{C3274D0E-7A5A-4CCB-8789-436145A895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242479-C207-4D56-A822-0E088A19158B}"/>
              </a:ext>
            </a:extLst>
          </p:cNvPr>
          <p:cNvSpPr>
            <a:spLocks noGrp="1"/>
          </p:cNvSpPr>
          <p:nvPr>
            <p:ph type="sldNum" sz="quarter" idx="12"/>
          </p:nvPr>
        </p:nvSpPr>
        <p:spPr/>
        <p:txBody>
          <a:bodyPr/>
          <a:lstStyle/>
          <a:p>
            <a:fld id="{FA9EE53A-29B9-4EB1-A4A1-1E818DC8C222}" type="slidenum">
              <a:rPr lang="en-US" smtClean="0"/>
              <a:t>‹#›</a:t>
            </a:fld>
            <a:endParaRPr lang="en-US"/>
          </a:p>
        </p:txBody>
      </p:sp>
    </p:spTree>
    <p:extLst>
      <p:ext uri="{BB962C8B-B14F-4D97-AF65-F5344CB8AC3E}">
        <p14:creationId xmlns:p14="http://schemas.microsoft.com/office/powerpoint/2010/main" val="1777509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E9E347-8573-4D70-81B6-401CC36527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4757F6-2007-495C-9F5A-6CD56CCF09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CA3B67-3455-4FD1-B0D4-E6BA41A69BCD}"/>
              </a:ext>
            </a:extLst>
          </p:cNvPr>
          <p:cNvSpPr>
            <a:spLocks noGrp="1"/>
          </p:cNvSpPr>
          <p:nvPr>
            <p:ph type="dt" sz="half" idx="10"/>
          </p:nvPr>
        </p:nvSpPr>
        <p:spPr/>
        <p:txBody>
          <a:bodyPr/>
          <a:lstStyle/>
          <a:p>
            <a:fld id="{38A9F521-00E0-40ED-A12C-3C0A6B0F2D8F}" type="datetimeFigureOut">
              <a:rPr lang="en-US" smtClean="0"/>
              <a:t>8/19/2020</a:t>
            </a:fld>
            <a:endParaRPr lang="en-US"/>
          </a:p>
        </p:txBody>
      </p:sp>
      <p:sp>
        <p:nvSpPr>
          <p:cNvPr id="5" name="Footer Placeholder 4">
            <a:extLst>
              <a:ext uri="{FF2B5EF4-FFF2-40B4-BE49-F238E27FC236}">
                <a16:creationId xmlns:a16="http://schemas.microsoft.com/office/drawing/2014/main" id="{6A73CD0E-8D9E-4080-8B93-42418CD33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133B0-3F34-4788-B2EE-D904BB2F773E}"/>
              </a:ext>
            </a:extLst>
          </p:cNvPr>
          <p:cNvSpPr>
            <a:spLocks noGrp="1"/>
          </p:cNvSpPr>
          <p:nvPr>
            <p:ph type="sldNum" sz="quarter" idx="12"/>
          </p:nvPr>
        </p:nvSpPr>
        <p:spPr/>
        <p:txBody>
          <a:bodyPr/>
          <a:lstStyle/>
          <a:p>
            <a:fld id="{FA9EE53A-29B9-4EB1-A4A1-1E818DC8C222}" type="slidenum">
              <a:rPr lang="en-US" smtClean="0"/>
              <a:t>‹#›</a:t>
            </a:fld>
            <a:endParaRPr lang="en-US"/>
          </a:p>
        </p:txBody>
      </p:sp>
    </p:spTree>
    <p:extLst>
      <p:ext uri="{BB962C8B-B14F-4D97-AF65-F5344CB8AC3E}">
        <p14:creationId xmlns:p14="http://schemas.microsoft.com/office/powerpoint/2010/main" val="371425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A9F04-D37F-409F-9CD6-2967C36492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AAFC16-6CDF-42F9-9A76-7598F42E63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0E58F-0355-4F6E-B429-16E0DEC2A594}"/>
              </a:ext>
            </a:extLst>
          </p:cNvPr>
          <p:cNvSpPr>
            <a:spLocks noGrp="1"/>
          </p:cNvSpPr>
          <p:nvPr>
            <p:ph type="dt" sz="half" idx="10"/>
          </p:nvPr>
        </p:nvSpPr>
        <p:spPr/>
        <p:txBody>
          <a:bodyPr/>
          <a:lstStyle/>
          <a:p>
            <a:fld id="{38A9F521-00E0-40ED-A12C-3C0A6B0F2D8F}" type="datetimeFigureOut">
              <a:rPr lang="en-US" smtClean="0"/>
              <a:t>8/19/2020</a:t>
            </a:fld>
            <a:endParaRPr lang="en-US"/>
          </a:p>
        </p:txBody>
      </p:sp>
      <p:sp>
        <p:nvSpPr>
          <p:cNvPr id="5" name="Footer Placeholder 4">
            <a:extLst>
              <a:ext uri="{FF2B5EF4-FFF2-40B4-BE49-F238E27FC236}">
                <a16:creationId xmlns:a16="http://schemas.microsoft.com/office/drawing/2014/main" id="{7824ED8A-F48D-4DE2-B8BF-C77A45E6AB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5CB08-3FB6-4CDF-A97F-C0706E9D8BFB}"/>
              </a:ext>
            </a:extLst>
          </p:cNvPr>
          <p:cNvSpPr>
            <a:spLocks noGrp="1"/>
          </p:cNvSpPr>
          <p:nvPr>
            <p:ph type="sldNum" sz="quarter" idx="12"/>
          </p:nvPr>
        </p:nvSpPr>
        <p:spPr/>
        <p:txBody>
          <a:bodyPr/>
          <a:lstStyle/>
          <a:p>
            <a:fld id="{FA9EE53A-29B9-4EB1-A4A1-1E818DC8C222}" type="slidenum">
              <a:rPr lang="en-US" smtClean="0"/>
              <a:t>‹#›</a:t>
            </a:fld>
            <a:endParaRPr lang="en-US"/>
          </a:p>
        </p:txBody>
      </p:sp>
    </p:spTree>
    <p:extLst>
      <p:ext uri="{BB962C8B-B14F-4D97-AF65-F5344CB8AC3E}">
        <p14:creationId xmlns:p14="http://schemas.microsoft.com/office/powerpoint/2010/main" val="289375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5AAAA-77B5-44F3-BFAA-DFD9D46F83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38247B-03B4-4D56-93A4-66000D1BA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529F14-4D62-4C09-A094-28C142367A4F}"/>
              </a:ext>
            </a:extLst>
          </p:cNvPr>
          <p:cNvSpPr>
            <a:spLocks noGrp="1"/>
          </p:cNvSpPr>
          <p:nvPr>
            <p:ph type="dt" sz="half" idx="10"/>
          </p:nvPr>
        </p:nvSpPr>
        <p:spPr/>
        <p:txBody>
          <a:bodyPr/>
          <a:lstStyle/>
          <a:p>
            <a:fld id="{38A9F521-00E0-40ED-A12C-3C0A6B0F2D8F}" type="datetimeFigureOut">
              <a:rPr lang="en-US" smtClean="0"/>
              <a:t>8/19/2020</a:t>
            </a:fld>
            <a:endParaRPr lang="en-US"/>
          </a:p>
        </p:txBody>
      </p:sp>
      <p:sp>
        <p:nvSpPr>
          <p:cNvPr id="5" name="Footer Placeholder 4">
            <a:extLst>
              <a:ext uri="{FF2B5EF4-FFF2-40B4-BE49-F238E27FC236}">
                <a16:creationId xmlns:a16="http://schemas.microsoft.com/office/drawing/2014/main" id="{7A727796-593A-4EBE-AE27-D87476560B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F4BA7-0508-4934-9CB1-3B360DB7107D}"/>
              </a:ext>
            </a:extLst>
          </p:cNvPr>
          <p:cNvSpPr>
            <a:spLocks noGrp="1"/>
          </p:cNvSpPr>
          <p:nvPr>
            <p:ph type="sldNum" sz="quarter" idx="12"/>
          </p:nvPr>
        </p:nvSpPr>
        <p:spPr/>
        <p:txBody>
          <a:bodyPr/>
          <a:lstStyle/>
          <a:p>
            <a:fld id="{FA9EE53A-29B9-4EB1-A4A1-1E818DC8C222}" type="slidenum">
              <a:rPr lang="en-US" smtClean="0"/>
              <a:t>‹#›</a:t>
            </a:fld>
            <a:endParaRPr lang="en-US"/>
          </a:p>
        </p:txBody>
      </p:sp>
    </p:spTree>
    <p:extLst>
      <p:ext uri="{BB962C8B-B14F-4D97-AF65-F5344CB8AC3E}">
        <p14:creationId xmlns:p14="http://schemas.microsoft.com/office/powerpoint/2010/main" val="1017362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71654-948B-46EC-9DA4-04FF0616CA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B97081-8503-4739-9D96-3D9BBBCEB0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8B3D99-26AC-41E2-B63D-9803B8F7D1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E6D5D1-C721-4C96-945B-1078F0BEF29F}"/>
              </a:ext>
            </a:extLst>
          </p:cNvPr>
          <p:cNvSpPr>
            <a:spLocks noGrp="1"/>
          </p:cNvSpPr>
          <p:nvPr>
            <p:ph type="dt" sz="half" idx="10"/>
          </p:nvPr>
        </p:nvSpPr>
        <p:spPr/>
        <p:txBody>
          <a:bodyPr/>
          <a:lstStyle/>
          <a:p>
            <a:fld id="{38A9F521-00E0-40ED-A12C-3C0A6B0F2D8F}" type="datetimeFigureOut">
              <a:rPr lang="en-US" smtClean="0"/>
              <a:t>8/19/2020</a:t>
            </a:fld>
            <a:endParaRPr lang="en-US"/>
          </a:p>
        </p:txBody>
      </p:sp>
      <p:sp>
        <p:nvSpPr>
          <p:cNvPr id="6" name="Footer Placeholder 5">
            <a:extLst>
              <a:ext uri="{FF2B5EF4-FFF2-40B4-BE49-F238E27FC236}">
                <a16:creationId xmlns:a16="http://schemas.microsoft.com/office/drawing/2014/main" id="{F69D13AD-1AE5-4673-836F-1284CB54D5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4D17F-F8F0-47A0-8725-E4AA53D0C16A}"/>
              </a:ext>
            </a:extLst>
          </p:cNvPr>
          <p:cNvSpPr>
            <a:spLocks noGrp="1"/>
          </p:cNvSpPr>
          <p:nvPr>
            <p:ph type="sldNum" sz="quarter" idx="12"/>
          </p:nvPr>
        </p:nvSpPr>
        <p:spPr/>
        <p:txBody>
          <a:bodyPr/>
          <a:lstStyle/>
          <a:p>
            <a:fld id="{FA9EE53A-29B9-4EB1-A4A1-1E818DC8C222}" type="slidenum">
              <a:rPr lang="en-US" smtClean="0"/>
              <a:t>‹#›</a:t>
            </a:fld>
            <a:endParaRPr lang="en-US"/>
          </a:p>
        </p:txBody>
      </p:sp>
    </p:spTree>
    <p:extLst>
      <p:ext uri="{BB962C8B-B14F-4D97-AF65-F5344CB8AC3E}">
        <p14:creationId xmlns:p14="http://schemas.microsoft.com/office/powerpoint/2010/main" val="190721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CE169-8042-4D3F-937E-B3DBCF03C1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8D40C0-2F7E-4206-A7BA-608E24BE68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625DAA-4852-4C5E-A27A-6579BFC508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940B31-E6AD-4753-AABE-E821C41D1A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12236C-B89E-4A71-9418-7793D45CC4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998398-4939-45E3-8542-6A29EFBD1B0D}"/>
              </a:ext>
            </a:extLst>
          </p:cNvPr>
          <p:cNvSpPr>
            <a:spLocks noGrp="1"/>
          </p:cNvSpPr>
          <p:nvPr>
            <p:ph type="dt" sz="half" idx="10"/>
          </p:nvPr>
        </p:nvSpPr>
        <p:spPr/>
        <p:txBody>
          <a:bodyPr/>
          <a:lstStyle/>
          <a:p>
            <a:fld id="{38A9F521-00E0-40ED-A12C-3C0A6B0F2D8F}" type="datetimeFigureOut">
              <a:rPr lang="en-US" smtClean="0"/>
              <a:t>8/19/2020</a:t>
            </a:fld>
            <a:endParaRPr lang="en-US"/>
          </a:p>
        </p:txBody>
      </p:sp>
      <p:sp>
        <p:nvSpPr>
          <p:cNvPr id="8" name="Footer Placeholder 7">
            <a:extLst>
              <a:ext uri="{FF2B5EF4-FFF2-40B4-BE49-F238E27FC236}">
                <a16:creationId xmlns:a16="http://schemas.microsoft.com/office/drawing/2014/main" id="{52BC0C92-FC69-4263-BFB5-B133F8D800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082CF3-5AB1-497E-A114-F678553C6CF8}"/>
              </a:ext>
            </a:extLst>
          </p:cNvPr>
          <p:cNvSpPr>
            <a:spLocks noGrp="1"/>
          </p:cNvSpPr>
          <p:nvPr>
            <p:ph type="sldNum" sz="quarter" idx="12"/>
          </p:nvPr>
        </p:nvSpPr>
        <p:spPr/>
        <p:txBody>
          <a:bodyPr/>
          <a:lstStyle/>
          <a:p>
            <a:fld id="{FA9EE53A-29B9-4EB1-A4A1-1E818DC8C222}" type="slidenum">
              <a:rPr lang="en-US" smtClean="0"/>
              <a:t>‹#›</a:t>
            </a:fld>
            <a:endParaRPr lang="en-US"/>
          </a:p>
        </p:txBody>
      </p:sp>
    </p:spTree>
    <p:extLst>
      <p:ext uri="{BB962C8B-B14F-4D97-AF65-F5344CB8AC3E}">
        <p14:creationId xmlns:p14="http://schemas.microsoft.com/office/powerpoint/2010/main" val="3874978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4770-512C-496A-994B-E3FF8DB311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2335A7-A496-445C-BCBD-36B2178A0D09}"/>
              </a:ext>
            </a:extLst>
          </p:cNvPr>
          <p:cNvSpPr>
            <a:spLocks noGrp="1"/>
          </p:cNvSpPr>
          <p:nvPr>
            <p:ph type="dt" sz="half" idx="10"/>
          </p:nvPr>
        </p:nvSpPr>
        <p:spPr/>
        <p:txBody>
          <a:bodyPr/>
          <a:lstStyle/>
          <a:p>
            <a:fld id="{38A9F521-00E0-40ED-A12C-3C0A6B0F2D8F}" type="datetimeFigureOut">
              <a:rPr lang="en-US" smtClean="0"/>
              <a:t>8/19/2020</a:t>
            </a:fld>
            <a:endParaRPr lang="en-US"/>
          </a:p>
        </p:txBody>
      </p:sp>
      <p:sp>
        <p:nvSpPr>
          <p:cNvPr id="4" name="Footer Placeholder 3">
            <a:extLst>
              <a:ext uri="{FF2B5EF4-FFF2-40B4-BE49-F238E27FC236}">
                <a16:creationId xmlns:a16="http://schemas.microsoft.com/office/drawing/2014/main" id="{1D9416B1-7F1D-42D5-B470-89C6D7AC6C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D79A4A-CD51-409F-87DC-227C054952DA}"/>
              </a:ext>
            </a:extLst>
          </p:cNvPr>
          <p:cNvSpPr>
            <a:spLocks noGrp="1"/>
          </p:cNvSpPr>
          <p:nvPr>
            <p:ph type="sldNum" sz="quarter" idx="12"/>
          </p:nvPr>
        </p:nvSpPr>
        <p:spPr/>
        <p:txBody>
          <a:bodyPr/>
          <a:lstStyle/>
          <a:p>
            <a:fld id="{FA9EE53A-29B9-4EB1-A4A1-1E818DC8C222}" type="slidenum">
              <a:rPr lang="en-US" smtClean="0"/>
              <a:t>‹#›</a:t>
            </a:fld>
            <a:endParaRPr lang="en-US"/>
          </a:p>
        </p:txBody>
      </p:sp>
    </p:spTree>
    <p:extLst>
      <p:ext uri="{BB962C8B-B14F-4D97-AF65-F5344CB8AC3E}">
        <p14:creationId xmlns:p14="http://schemas.microsoft.com/office/powerpoint/2010/main" val="1549606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791B8D-6650-4F31-A381-50A9CBB963E8}"/>
              </a:ext>
            </a:extLst>
          </p:cNvPr>
          <p:cNvSpPr>
            <a:spLocks noGrp="1"/>
          </p:cNvSpPr>
          <p:nvPr>
            <p:ph type="dt" sz="half" idx="10"/>
          </p:nvPr>
        </p:nvSpPr>
        <p:spPr/>
        <p:txBody>
          <a:bodyPr/>
          <a:lstStyle/>
          <a:p>
            <a:fld id="{38A9F521-00E0-40ED-A12C-3C0A6B0F2D8F}" type="datetimeFigureOut">
              <a:rPr lang="en-US" smtClean="0"/>
              <a:t>8/19/2020</a:t>
            </a:fld>
            <a:endParaRPr lang="en-US"/>
          </a:p>
        </p:txBody>
      </p:sp>
      <p:sp>
        <p:nvSpPr>
          <p:cNvPr id="3" name="Footer Placeholder 2">
            <a:extLst>
              <a:ext uri="{FF2B5EF4-FFF2-40B4-BE49-F238E27FC236}">
                <a16:creationId xmlns:a16="http://schemas.microsoft.com/office/drawing/2014/main" id="{659D3278-6A1E-44EC-B955-135A60C940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4A94AD-E96E-417F-9840-B3AAA58D2FBD}"/>
              </a:ext>
            </a:extLst>
          </p:cNvPr>
          <p:cNvSpPr>
            <a:spLocks noGrp="1"/>
          </p:cNvSpPr>
          <p:nvPr>
            <p:ph type="sldNum" sz="quarter" idx="12"/>
          </p:nvPr>
        </p:nvSpPr>
        <p:spPr/>
        <p:txBody>
          <a:bodyPr/>
          <a:lstStyle/>
          <a:p>
            <a:fld id="{FA9EE53A-29B9-4EB1-A4A1-1E818DC8C222}" type="slidenum">
              <a:rPr lang="en-US" smtClean="0"/>
              <a:t>‹#›</a:t>
            </a:fld>
            <a:endParaRPr lang="en-US"/>
          </a:p>
        </p:txBody>
      </p:sp>
    </p:spTree>
    <p:extLst>
      <p:ext uri="{BB962C8B-B14F-4D97-AF65-F5344CB8AC3E}">
        <p14:creationId xmlns:p14="http://schemas.microsoft.com/office/powerpoint/2010/main" val="3849578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0127D-CECE-4C65-AFA5-09F18F557B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1647B1-D5C1-4844-AD51-0BC6A0BF7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B66A60-E744-4E88-87C3-AC5853A57C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CE984-3172-48E6-8686-76C57E3E9E5E}"/>
              </a:ext>
            </a:extLst>
          </p:cNvPr>
          <p:cNvSpPr>
            <a:spLocks noGrp="1"/>
          </p:cNvSpPr>
          <p:nvPr>
            <p:ph type="dt" sz="half" idx="10"/>
          </p:nvPr>
        </p:nvSpPr>
        <p:spPr/>
        <p:txBody>
          <a:bodyPr/>
          <a:lstStyle/>
          <a:p>
            <a:fld id="{38A9F521-00E0-40ED-A12C-3C0A6B0F2D8F}" type="datetimeFigureOut">
              <a:rPr lang="en-US" smtClean="0"/>
              <a:t>8/19/2020</a:t>
            </a:fld>
            <a:endParaRPr lang="en-US"/>
          </a:p>
        </p:txBody>
      </p:sp>
      <p:sp>
        <p:nvSpPr>
          <p:cNvPr id="6" name="Footer Placeholder 5">
            <a:extLst>
              <a:ext uri="{FF2B5EF4-FFF2-40B4-BE49-F238E27FC236}">
                <a16:creationId xmlns:a16="http://schemas.microsoft.com/office/drawing/2014/main" id="{75F06CBF-3F3E-4E7C-8B33-A162121E78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899B3B-4928-461C-B722-B2BB2C977F29}"/>
              </a:ext>
            </a:extLst>
          </p:cNvPr>
          <p:cNvSpPr>
            <a:spLocks noGrp="1"/>
          </p:cNvSpPr>
          <p:nvPr>
            <p:ph type="sldNum" sz="quarter" idx="12"/>
          </p:nvPr>
        </p:nvSpPr>
        <p:spPr/>
        <p:txBody>
          <a:bodyPr/>
          <a:lstStyle/>
          <a:p>
            <a:fld id="{FA9EE53A-29B9-4EB1-A4A1-1E818DC8C222}" type="slidenum">
              <a:rPr lang="en-US" smtClean="0"/>
              <a:t>‹#›</a:t>
            </a:fld>
            <a:endParaRPr lang="en-US"/>
          </a:p>
        </p:txBody>
      </p:sp>
    </p:spTree>
    <p:extLst>
      <p:ext uri="{BB962C8B-B14F-4D97-AF65-F5344CB8AC3E}">
        <p14:creationId xmlns:p14="http://schemas.microsoft.com/office/powerpoint/2010/main" val="3956586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2250-3B43-4439-B7B2-7818172B5E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EBC67C-6739-4779-96BB-7DCEA3FAC7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F279A2-D3E1-4A2D-852F-018E98A5E0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BA3A93-D9C6-475F-9EA8-CD6EE57018BF}"/>
              </a:ext>
            </a:extLst>
          </p:cNvPr>
          <p:cNvSpPr>
            <a:spLocks noGrp="1"/>
          </p:cNvSpPr>
          <p:nvPr>
            <p:ph type="dt" sz="half" idx="10"/>
          </p:nvPr>
        </p:nvSpPr>
        <p:spPr/>
        <p:txBody>
          <a:bodyPr/>
          <a:lstStyle/>
          <a:p>
            <a:fld id="{38A9F521-00E0-40ED-A12C-3C0A6B0F2D8F}" type="datetimeFigureOut">
              <a:rPr lang="en-US" smtClean="0"/>
              <a:t>8/19/2020</a:t>
            </a:fld>
            <a:endParaRPr lang="en-US"/>
          </a:p>
        </p:txBody>
      </p:sp>
      <p:sp>
        <p:nvSpPr>
          <p:cNvPr id="6" name="Footer Placeholder 5">
            <a:extLst>
              <a:ext uri="{FF2B5EF4-FFF2-40B4-BE49-F238E27FC236}">
                <a16:creationId xmlns:a16="http://schemas.microsoft.com/office/drawing/2014/main" id="{F6DB762B-2E16-478E-9311-394EF21274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94BA74-3B19-4CA6-9254-CF600DA3A799}"/>
              </a:ext>
            </a:extLst>
          </p:cNvPr>
          <p:cNvSpPr>
            <a:spLocks noGrp="1"/>
          </p:cNvSpPr>
          <p:nvPr>
            <p:ph type="sldNum" sz="quarter" idx="12"/>
          </p:nvPr>
        </p:nvSpPr>
        <p:spPr/>
        <p:txBody>
          <a:bodyPr/>
          <a:lstStyle/>
          <a:p>
            <a:fld id="{FA9EE53A-29B9-4EB1-A4A1-1E818DC8C222}" type="slidenum">
              <a:rPr lang="en-US" smtClean="0"/>
              <a:t>‹#›</a:t>
            </a:fld>
            <a:endParaRPr lang="en-US"/>
          </a:p>
        </p:txBody>
      </p:sp>
    </p:spTree>
    <p:extLst>
      <p:ext uri="{BB962C8B-B14F-4D97-AF65-F5344CB8AC3E}">
        <p14:creationId xmlns:p14="http://schemas.microsoft.com/office/powerpoint/2010/main" val="1398597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04476D-545E-4FD5-930F-C2B4ACBD80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561750-D56D-4CC3-8752-5137320D2B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DA5218-CB49-472C-A821-FAA94E0884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A9F521-00E0-40ED-A12C-3C0A6B0F2D8F}" type="datetimeFigureOut">
              <a:rPr lang="en-US" smtClean="0"/>
              <a:t>8/19/2020</a:t>
            </a:fld>
            <a:endParaRPr lang="en-US"/>
          </a:p>
        </p:txBody>
      </p:sp>
      <p:sp>
        <p:nvSpPr>
          <p:cNvPr id="5" name="Footer Placeholder 4">
            <a:extLst>
              <a:ext uri="{FF2B5EF4-FFF2-40B4-BE49-F238E27FC236}">
                <a16:creationId xmlns:a16="http://schemas.microsoft.com/office/drawing/2014/main" id="{1F541B6E-1FB3-4034-AB78-46148862AB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C992D0-61D4-4590-A2AF-4A6A52C685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EE53A-29B9-4EB1-A4A1-1E818DC8C222}" type="slidenum">
              <a:rPr lang="en-US" smtClean="0"/>
              <a:t>‹#›</a:t>
            </a:fld>
            <a:endParaRPr lang="en-US"/>
          </a:p>
        </p:txBody>
      </p:sp>
    </p:spTree>
    <p:extLst>
      <p:ext uri="{BB962C8B-B14F-4D97-AF65-F5344CB8AC3E}">
        <p14:creationId xmlns:p14="http://schemas.microsoft.com/office/powerpoint/2010/main" val="1371852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320FA-78B5-46D7-BA65-63909DB666DC}"/>
              </a:ext>
            </a:extLst>
          </p:cNvPr>
          <p:cNvSpPr>
            <a:spLocks noGrp="1"/>
          </p:cNvSpPr>
          <p:nvPr>
            <p:ph type="ctrTitle"/>
          </p:nvPr>
        </p:nvSpPr>
        <p:spPr/>
        <p:txBody>
          <a:bodyPr/>
          <a:lstStyle/>
          <a:p>
            <a:r>
              <a:rPr lang="en-US" dirty="0"/>
              <a:t>Part 2: Designing Research Questions</a:t>
            </a:r>
          </a:p>
        </p:txBody>
      </p:sp>
      <p:sp>
        <p:nvSpPr>
          <p:cNvPr id="5" name="Subtitle 4">
            <a:extLst>
              <a:ext uri="{FF2B5EF4-FFF2-40B4-BE49-F238E27FC236}">
                <a16:creationId xmlns:a16="http://schemas.microsoft.com/office/drawing/2014/main" id="{5D87AC4F-D8F7-4367-AAB1-B0852635590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6760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D80C-6E43-4FD0-AB91-46A2D36A732C}"/>
              </a:ext>
            </a:extLst>
          </p:cNvPr>
          <p:cNvSpPr>
            <a:spLocks noGrp="1"/>
          </p:cNvSpPr>
          <p:nvPr>
            <p:ph type="title"/>
          </p:nvPr>
        </p:nvSpPr>
        <p:spPr/>
        <p:txBody>
          <a:bodyPr/>
          <a:lstStyle/>
          <a:p>
            <a:r>
              <a:rPr lang="en-US" dirty="0"/>
              <a:t>Example Research Questions</a:t>
            </a:r>
          </a:p>
        </p:txBody>
      </p:sp>
      <p:sp>
        <p:nvSpPr>
          <p:cNvPr id="3" name="Content Placeholder 2">
            <a:extLst>
              <a:ext uri="{FF2B5EF4-FFF2-40B4-BE49-F238E27FC236}">
                <a16:creationId xmlns:a16="http://schemas.microsoft.com/office/drawing/2014/main" id="{CE7BFB72-F966-4CE6-964C-CDE04A727C5B}"/>
              </a:ext>
            </a:extLst>
          </p:cNvPr>
          <p:cNvSpPr>
            <a:spLocks noGrp="1"/>
          </p:cNvSpPr>
          <p:nvPr>
            <p:ph idx="1"/>
          </p:nvPr>
        </p:nvSpPr>
        <p:spPr/>
        <p:txBody>
          <a:bodyPr/>
          <a:lstStyle/>
          <a:p>
            <a:r>
              <a:rPr lang="en-US" dirty="0"/>
              <a:t>How does higher education performance funding affect degree productivity?</a:t>
            </a:r>
          </a:p>
          <a:p>
            <a:r>
              <a:rPr lang="en-US" dirty="0"/>
              <a:t>Does public school for young children increase maternal labor supply?</a:t>
            </a:r>
          </a:p>
          <a:p>
            <a:r>
              <a:rPr lang="en-US" dirty="0"/>
              <a:t>Does public spending crowd out/in private donations?</a:t>
            </a:r>
          </a:p>
          <a:p>
            <a:pPr marL="0" indent="0">
              <a:buNone/>
            </a:pPr>
            <a:endParaRPr lang="en-US" dirty="0"/>
          </a:p>
        </p:txBody>
      </p:sp>
    </p:spTree>
    <p:extLst>
      <p:ext uri="{BB962C8B-B14F-4D97-AF65-F5344CB8AC3E}">
        <p14:creationId xmlns:p14="http://schemas.microsoft.com/office/powerpoint/2010/main" val="3111396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16863-8303-4988-901D-508B09471573}"/>
              </a:ext>
            </a:extLst>
          </p:cNvPr>
          <p:cNvSpPr>
            <a:spLocks noGrp="1"/>
          </p:cNvSpPr>
          <p:nvPr>
            <p:ph type="title"/>
          </p:nvPr>
        </p:nvSpPr>
        <p:spPr/>
        <p:txBody>
          <a:bodyPr/>
          <a:lstStyle/>
          <a:p>
            <a:r>
              <a:rPr lang="en-US" dirty="0"/>
              <a:t>Designing research questions</a:t>
            </a:r>
          </a:p>
        </p:txBody>
      </p:sp>
      <p:sp>
        <p:nvSpPr>
          <p:cNvPr id="3" name="Content Placeholder 2">
            <a:extLst>
              <a:ext uri="{FF2B5EF4-FFF2-40B4-BE49-F238E27FC236}">
                <a16:creationId xmlns:a16="http://schemas.microsoft.com/office/drawing/2014/main" id="{78E99BC6-739F-4947-800B-8EDC9EEC5CF5}"/>
              </a:ext>
            </a:extLst>
          </p:cNvPr>
          <p:cNvSpPr>
            <a:spLocks noGrp="1"/>
          </p:cNvSpPr>
          <p:nvPr>
            <p:ph idx="1"/>
          </p:nvPr>
        </p:nvSpPr>
        <p:spPr/>
        <p:txBody>
          <a:bodyPr/>
          <a:lstStyle/>
          <a:p>
            <a:pPr marL="0" indent="0" algn="ctr">
              <a:buNone/>
            </a:pPr>
            <a:endParaRPr lang="en-US" dirty="0"/>
          </a:p>
          <a:p>
            <a:pPr marL="0" indent="0" algn="ctr">
              <a:buNone/>
            </a:pPr>
            <a:r>
              <a:rPr lang="en-US" dirty="0"/>
              <a:t>“Now comes the hard part: </a:t>
            </a:r>
            <a:r>
              <a:rPr lang="en-US" i="1" dirty="0"/>
              <a:t>Get specific</a:t>
            </a:r>
            <a:r>
              <a:rPr lang="en-US" dirty="0"/>
              <a:t>. Examine every outcome on your list. Define it. Refine that definition. Think about how you would measure it. Do the same for every predictor. Identify the target population of greatest interest. Should it include anyone else? Be as precise as you can – the clearer, the better.”</a:t>
            </a:r>
          </a:p>
        </p:txBody>
      </p:sp>
      <p:sp>
        <p:nvSpPr>
          <p:cNvPr id="4" name="TextBox 3">
            <a:extLst>
              <a:ext uri="{FF2B5EF4-FFF2-40B4-BE49-F238E27FC236}">
                <a16:creationId xmlns:a16="http://schemas.microsoft.com/office/drawing/2014/main" id="{06B9EF68-276F-4766-B863-6D942608CBBD}"/>
              </a:ext>
            </a:extLst>
          </p:cNvPr>
          <p:cNvSpPr txBox="1"/>
          <p:nvPr/>
        </p:nvSpPr>
        <p:spPr>
          <a:xfrm>
            <a:off x="838200" y="6374167"/>
            <a:ext cx="10631750" cy="369332"/>
          </a:xfrm>
          <a:prstGeom prst="rect">
            <a:avLst/>
          </a:prstGeom>
          <a:noFill/>
        </p:spPr>
        <p:txBody>
          <a:bodyPr wrap="square" rtlCol="0">
            <a:spAutoFit/>
          </a:bodyPr>
          <a:lstStyle/>
          <a:p>
            <a:r>
              <a:rPr lang="en-US" dirty="0"/>
              <a:t>From </a:t>
            </a:r>
            <a:r>
              <a:rPr lang="en-US" i="1" dirty="0"/>
              <a:t>By Design: Planning Research on Higher Education</a:t>
            </a:r>
            <a:r>
              <a:rPr lang="en-US" dirty="0"/>
              <a:t>, by Light, Singer, and Willett (1990)</a:t>
            </a:r>
          </a:p>
        </p:txBody>
      </p:sp>
    </p:spTree>
    <p:extLst>
      <p:ext uri="{BB962C8B-B14F-4D97-AF65-F5344CB8AC3E}">
        <p14:creationId xmlns:p14="http://schemas.microsoft.com/office/powerpoint/2010/main" val="13718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CA66-2719-4180-9B39-066658324CA4}"/>
              </a:ext>
            </a:extLst>
          </p:cNvPr>
          <p:cNvSpPr>
            <a:spLocks noGrp="1"/>
          </p:cNvSpPr>
          <p:nvPr>
            <p:ph type="title"/>
          </p:nvPr>
        </p:nvSpPr>
        <p:spPr/>
        <p:txBody>
          <a:bodyPr/>
          <a:lstStyle/>
          <a:p>
            <a:r>
              <a:rPr lang="en-US" dirty="0"/>
              <a:t>Conceptualization and Operationalization</a:t>
            </a:r>
          </a:p>
        </p:txBody>
      </p:sp>
      <p:sp>
        <p:nvSpPr>
          <p:cNvPr id="3" name="Content Placeholder 2">
            <a:extLst>
              <a:ext uri="{FF2B5EF4-FFF2-40B4-BE49-F238E27FC236}">
                <a16:creationId xmlns:a16="http://schemas.microsoft.com/office/drawing/2014/main" id="{C9933C55-BF72-41D6-AC95-721BD106C98B}"/>
              </a:ext>
            </a:extLst>
          </p:cNvPr>
          <p:cNvSpPr>
            <a:spLocks noGrp="1"/>
          </p:cNvSpPr>
          <p:nvPr>
            <p:ph idx="1"/>
          </p:nvPr>
        </p:nvSpPr>
        <p:spPr/>
        <p:txBody>
          <a:bodyPr/>
          <a:lstStyle/>
          <a:p>
            <a:pPr marL="0" indent="0">
              <a:buNone/>
            </a:pPr>
            <a:r>
              <a:rPr lang="en-US" b="1" dirty="0"/>
              <a:t>Operationalization:</a:t>
            </a:r>
            <a:r>
              <a:rPr lang="en-US" dirty="0"/>
              <a:t> The process of specifying the measures that will indicate the value of cases on a variable</a:t>
            </a:r>
          </a:p>
          <a:p>
            <a:pPr marL="0" indent="0">
              <a:buNone/>
            </a:pPr>
            <a:endParaRPr lang="en-US" b="1" dirty="0"/>
          </a:p>
          <a:p>
            <a:pPr marL="0" indent="0">
              <a:buNone/>
            </a:pPr>
            <a:r>
              <a:rPr lang="en-US" b="1" dirty="0"/>
              <a:t>Indicator:</a:t>
            </a:r>
            <a:r>
              <a:rPr lang="en-US" dirty="0"/>
              <a:t> The question or other operation used to indicate the value of cases on a variable</a:t>
            </a:r>
          </a:p>
          <a:p>
            <a:pPr marL="0" indent="0">
              <a:buNone/>
            </a:pPr>
            <a:endParaRPr lang="en-US" b="1" dirty="0"/>
          </a:p>
          <a:p>
            <a:pPr marL="0" indent="0">
              <a:buNone/>
            </a:pPr>
            <a:endParaRPr lang="en-US" b="1" dirty="0"/>
          </a:p>
        </p:txBody>
      </p:sp>
      <p:sp>
        <p:nvSpPr>
          <p:cNvPr id="4" name="TextBox 3">
            <a:extLst>
              <a:ext uri="{FF2B5EF4-FFF2-40B4-BE49-F238E27FC236}">
                <a16:creationId xmlns:a16="http://schemas.microsoft.com/office/drawing/2014/main" id="{08F521BF-7BDF-49C0-97C1-AFBEEB03C941}"/>
              </a:ext>
            </a:extLst>
          </p:cNvPr>
          <p:cNvSpPr txBox="1"/>
          <p:nvPr/>
        </p:nvSpPr>
        <p:spPr>
          <a:xfrm>
            <a:off x="838200" y="6374167"/>
            <a:ext cx="10631750" cy="369332"/>
          </a:xfrm>
          <a:prstGeom prst="rect">
            <a:avLst/>
          </a:prstGeom>
          <a:noFill/>
        </p:spPr>
        <p:txBody>
          <a:bodyPr wrap="square" rtlCol="0">
            <a:spAutoFit/>
          </a:bodyPr>
          <a:lstStyle/>
          <a:p>
            <a:r>
              <a:rPr lang="en-US" dirty="0"/>
              <a:t>From </a:t>
            </a:r>
            <a:r>
              <a:rPr lang="en-US" i="1" dirty="0"/>
              <a:t>Investigating the Social World: The Process and Practice of Research</a:t>
            </a:r>
            <a:r>
              <a:rPr lang="en-US" dirty="0"/>
              <a:t>, by Schutt (2012)</a:t>
            </a:r>
          </a:p>
        </p:txBody>
      </p:sp>
    </p:spTree>
    <p:extLst>
      <p:ext uri="{BB962C8B-B14F-4D97-AF65-F5344CB8AC3E}">
        <p14:creationId xmlns:p14="http://schemas.microsoft.com/office/powerpoint/2010/main" val="1772870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D80C-6E43-4FD0-AB91-46A2D36A732C}"/>
              </a:ext>
            </a:extLst>
          </p:cNvPr>
          <p:cNvSpPr>
            <a:spLocks noGrp="1"/>
          </p:cNvSpPr>
          <p:nvPr>
            <p:ph type="title"/>
          </p:nvPr>
        </p:nvSpPr>
        <p:spPr/>
        <p:txBody>
          <a:bodyPr/>
          <a:lstStyle/>
          <a:p>
            <a:r>
              <a:rPr lang="en-US" dirty="0"/>
              <a:t>Example Research Questions</a:t>
            </a:r>
          </a:p>
        </p:txBody>
      </p:sp>
      <p:sp>
        <p:nvSpPr>
          <p:cNvPr id="3" name="Content Placeholder 2">
            <a:extLst>
              <a:ext uri="{FF2B5EF4-FFF2-40B4-BE49-F238E27FC236}">
                <a16:creationId xmlns:a16="http://schemas.microsoft.com/office/drawing/2014/main" id="{CE7BFB72-F966-4CE6-964C-CDE04A727C5B}"/>
              </a:ext>
            </a:extLst>
          </p:cNvPr>
          <p:cNvSpPr>
            <a:spLocks noGrp="1"/>
          </p:cNvSpPr>
          <p:nvPr>
            <p:ph idx="1"/>
          </p:nvPr>
        </p:nvSpPr>
        <p:spPr/>
        <p:txBody>
          <a:bodyPr/>
          <a:lstStyle/>
          <a:p>
            <a:r>
              <a:rPr lang="en-US" dirty="0"/>
              <a:t>How does higher education performance funding affect degree productivity?</a:t>
            </a:r>
          </a:p>
          <a:p>
            <a:r>
              <a:rPr lang="en-US" dirty="0"/>
              <a:t>Does public school for young children increase maternal labor supply?</a:t>
            </a:r>
          </a:p>
          <a:p>
            <a:r>
              <a:rPr lang="en-US" dirty="0"/>
              <a:t>Does public spending crowd out/in private donations?</a:t>
            </a:r>
          </a:p>
          <a:p>
            <a:pPr marL="0" indent="0">
              <a:buNone/>
            </a:pPr>
            <a:endParaRPr lang="en-US" dirty="0"/>
          </a:p>
        </p:txBody>
      </p:sp>
    </p:spTree>
    <p:extLst>
      <p:ext uri="{BB962C8B-B14F-4D97-AF65-F5344CB8AC3E}">
        <p14:creationId xmlns:p14="http://schemas.microsoft.com/office/powerpoint/2010/main" val="4110321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D80C-6E43-4FD0-AB91-46A2D36A732C}"/>
              </a:ext>
            </a:extLst>
          </p:cNvPr>
          <p:cNvSpPr>
            <a:spLocks noGrp="1"/>
          </p:cNvSpPr>
          <p:nvPr>
            <p:ph type="title"/>
          </p:nvPr>
        </p:nvSpPr>
        <p:spPr/>
        <p:txBody>
          <a:bodyPr/>
          <a:lstStyle/>
          <a:p>
            <a:r>
              <a:rPr lang="en-US" dirty="0"/>
              <a:t>What concepts need to be defined?</a:t>
            </a:r>
          </a:p>
        </p:txBody>
      </p:sp>
      <p:sp>
        <p:nvSpPr>
          <p:cNvPr id="3" name="Content Placeholder 2">
            <a:extLst>
              <a:ext uri="{FF2B5EF4-FFF2-40B4-BE49-F238E27FC236}">
                <a16:creationId xmlns:a16="http://schemas.microsoft.com/office/drawing/2014/main" id="{CE7BFB72-F966-4CE6-964C-CDE04A727C5B}"/>
              </a:ext>
            </a:extLst>
          </p:cNvPr>
          <p:cNvSpPr>
            <a:spLocks noGrp="1"/>
          </p:cNvSpPr>
          <p:nvPr>
            <p:ph idx="1"/>
          </p:nvPr>
        </p:nvSpPr>
        <p:spPr/>
        <p:txBody>
          <a:bodyPr/>
          <a:lstStyle/>
          <a:p>
            <a:r>
              <a:rPr lang="en-US" dirty="0"/>
              <a:t>How does higher education performance funding affect degree productivity?</a:t>
            </a:r>
          </a:p>
          <a:p>
            <a:r>
              <a:rPr lang="en-US" dirty="0"/>
              <a:t>Does public school for young children increase maternal labor supply?</a:t>
            </a:r>
          </a:p>
          <a:p>
            <a:r>
              <a:rPr lang="en-US" dirty="0"/>
              <a:t>Does public spending crowd out/in private donations?</a:t>
            </a:r>
          </a:p>
          <a:p>
            <a:pPr marL="0" indent="0">
              <a:buNone/>
            </a:pPr>
            <a:endParaRPr lang="en-US" dirty="0"/>
          </a:p>
        </p:txBody>
      </p:sp>
    </p:spTree>
    <p:extLst>
      <p:ext uri="{BB962C8B-B14F-4D97-AF65-F5344CB8AC3E}">
        <p14:creationId xmlns:p14="http://schemas.microsoft.com/office/powerpoint/2010/main" val="3327355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D80C-6E43-4FD0-AB91-46A2D36A732C}"/>
              </a:ext>
            </a:extLst>
          </p:cNvPr>
          <p:cNvSpPr>
            <a:spLocks noGrp="1"/>
          </p:cNvSpPr>
          <p:nvPr>
            <p:ph type="title"/>
          </p:nvPr>
        </p:nvSpPr>
        <p:spPr/>
        <p:txBody>
          <a:bodyPr/>
          <a:lstStyle/>
          <a:p>
            <a:r>
              <a:rPr lang="en-US" dirty="0"/>
              <a:t>What concepts need to be defined?</a:t>
            </a:r>
          </a:p>
        </p:txBody>
      </p:sp>
      <p:sp>
        <p:nvSpPr>
          <p:cNvPr id="3" name="Content Placeholder 2">
            <a:extLst>
              <a:ext uri="{FF2B5EF4-FFF2-40B4-BE49-F238E27FC236}">
                <a16:creationId xmlns:a16="http://schemas.microsoft.com/office/drawing/2014/main" id="{CE7BFB72-F966-4CE6-964C-CDE04A727C5B}"/>
              </a:ext>
            </a:extLst>
          </p:cNvPr>
          <p:cNvSpPr>
            <a:spLocks noGrp="1"/>
          </p:cNvSpPr>
          <p:nvPr>
            <p:ph idx="1"/>
          </p:nvPr>
        </p:nvSpPr>
        <p:spPr/>
        <p:txBody>
          <a:bodyPr/>
          <a:lstStyle/>
          <a:p>
            <a:r>
              <a:rPr lang="en-US" dirty="0"/>
              <a:t>How does </a:t>
            </a:r>
            <a:r>
              <a:rPr lang="en-US" b="1" dirty="0"/>
              <a:t>higher education performance funding </a:t>
            </a:r>
            <a:r>
              <a:rPr lang="en-US" dirty="0"/>
              <a:t>affect </a:t>
            </a:r>
            <a:r>
              <a:rPr lang="en-US" b="1" dirty="0"/>
              <a:t>degree productivity</a:t>
            </a:r>
            <a:r>
              <a:rPr lang="en-US" dirty="0"/>
              <a:t>?</a:t>
            </a:r>
          </a:p>
          <a:p>
            <a:r>
              <a:rPr lang="en-US" dirty="0"/>
              <a:t>Does public school for young children increase maternal labor supply?</a:t>
            </a:r>
          </a:p>
          <a:p>
            <a:r>
              <a:rPr lang="en-US" dirty="0"/>
              <a:t>Does public spending crowd out/in private donations?</a:t>
            </a:r>
          </a:p>
          <a:p>
            <a:pPr marL="0" indent="0">
              <a:buNone/>
            </a:pPr>
            <a:endParaRPr lang="en-US" dirty="0"/>
          </a:p>
        </p:txBody>
      </p:sp>
    </p:spTree>
    <p:extLst>
      <p:ext uri="{BB962C8B-B14F-4D97-AF65-F5344CB8AC3E}">
        <p14:creationId xmlns:p14="http://schemas.microsoft.com/office/powerpoint/2010/main" val="2860921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D80C-6E43-4FD0-AB91-46A2D36A732C}"/>
              </a:ext>
            </a:extLst>
          </p:cNvPr>
          <p:cNvSpPr>
            <a:spLocks noGrp="1"/>
          </p:cNvSpPr>
          <p:nvPr>
            <p:ph type="title"/>
          </p:nvPr>
        </p:nvSpPr>
        <p:spPr/>
        <p:txBody>
          <a:bodyPr/>
          <a:lstStyle/>
          <a:p>
            <a:r>
              <a:rPr lang="en-US" dirty="0"/>
              <a:t>What concepts need to be defined?</a:t>
            </a:r>
          </a:p>
        </p:txBody>
      </p:sp>
      <p:sp>
        <p:nvSpPr>
          <p:cNvPr id="3" name="Content Placeholder 2">
            <a:extLst>
              <a:ext uri="{FF2B5EF4-FFF2-40B4-BE49-F238E27FC236}">
                <a16:creationId xmlns:a16="http://schemas.microsoft.com/office/drawing/2014/main" id="{CE7BFB72-F966-4CE6-964C-CDE04A727C5B}"/>
              </a:ext>
            </a:extLst>
          </p:cNvPr>
          <p:cNvSpPr>
            <a:spLocks noGrp="1"/>
          </p:cNvSpPr>
          <p:nvPr>
            <p:ph idx="1"/>
          </p:nvPr>
        </p:nvSpPr>
        <p:spPr/>
        <p:txBody>
          <a:bodyPr/>
          <a:lstStyle/>
          <a:p>
            <a:r>
              <a:rPr lang="en-US" dirty="0"/>
              <a:t>How does </a:t>
            </a:r>
            <a:r>
              <a:rPr lang="en-US" b="1" dirty="0"/>
              <a:t>higher education performance funding </a:t>
            </a:r>
            <a:r>
              <a:rPr lang="en-US" dirty="0"/>
              <a:t>affect </a:t>
            </a:r>
            <a:r>
              <a:rPr lang="en-US" b="1" dirty="0"/>
              <a:t>degree productivity</a:t>
            </a:r>
            <a:r>
              <a:rPr lang="en-US" dirty="0"/>
              <a:t>?</a:t>
            </a:r>
          </a:p>
          <a:p>
            <a:r>
              <a:rPr lang="en-US" dirty="0"/>
              <a:t>Does </a:t>
            </a:r>
            <a:r>
              <a:rPr lang="en-US" b="1" dirty="0"/>
              <a:t>public school</a:t>
            </a:r>
            <a:r>
              <a:rPr lang="en-US" dirty="0"/>
              <a:t> for </a:t>
            </a:r>
            <a:r>
              <a:rPr lang="en-US" b="1" dirty="0"/>
              <a:t>young children </a:t>
            </a:r>
            <a:r>
              <a:rPr lang="en-US" dirty="0"/>
              <a:t>increase </a:t>
            </a:r>
            <a:r>
              <a:rPr lang="en-US" b="1" dirty="0"/>
              <a:t>maternal labor supply</a:t>
            </a:r>
            <a:r>
              <a:rPr lang="en-US" dirty="0"/>
              <a:t>?</a:t>
            </a:r>
          </a:p>
          <a:p>
            <a:r>
              <a:rPr lang="en-US" dirty="0"/>
              <a:t>Does public spending crowd out/in private donations?</a:t>
            </a:r>
          </a:p>
          <a:p>
            <a:pPr marL="0" indent="0">
              <a:buNone/>
            </a:pPr>
            <a:endParaRPr lang="en-US" dirty="0"/>
          </a:p>
        </p:txBody>
      </p:sp>
    </p:spTree>
    <p:extLst>
      <p:ext uri="{BB962C8B-B14F-4D97-AF65-F5344CB8AC3E}">
        <p14:creationId xmlns:p14="http://schemas.microsoft.com/office/powerpoint/2010/main" val="3777160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D80C-6E43-4FD0-AB91-46A2D36A732C}"/>
              </a:ext>
            </a:extLst>
          </p:cNvPr>
          <p:cNvSpPr>
            <a:spLocks noGrp="1"/>
          </p:cNvSpPr>
          <p:nvPr>
            <p:ph type="title"/>
          </p:nvPr>
        </p:nvSpPr>
        <p:spPr/>
        <p:txBody>
          <a:bodyPr/>
          <a:lstStyle/>
          <a:p>
            <a:r>
              <a:rPr lang="en-US" dirty="0"/>
              <a:t>What concepts need to be defined?</a:t>
            </a:r>
          </a:p>
        </p:txBody>
      </p:sp>
      <p:sp>
        <p:nvSpPr>
          <p:cNvPr id="3" name="Content Placeholder 2">
            <a:extLst>
              <a:ext uri="{FF2B5EF4-FFF2-40B4-BE49-F238E27FC236}">
                <a16:creationId xmlns:a16="http://schemas.microsoft.com/office/drawing/2014/main" id="{CE7BFB72-F966-4CE6-964C-CDE04A727C5B}"/>
              </a:ext>
            </a:extLst>
          </p:cNvPr>
          <p:cNvSpPr>
            <a:spLocks noGrp="1"/>
          </p:cNvSpPr>
          <p:nvPr>
            <p:ph idx="1"/>
          </p:nvPr>
        </p:nvSpPr>
        <p:spPr/>
        <p:txBody>
          <a:bodyPr/>
          <a:lstStyle/>
          <a:p>
            <a:r>
              <a:rPr lang="en-US" dirty="0"/>
              <a:t>How does </a:t>
            </a:r>
            <a:r>
              <a:rPr lang="en-US" b="1" dirty="0"/>
              <a:t>higher education performance funding </a:t>
            </a:r>
            <a:r>
              <a:rPr lang="en-US" dirty="0"/>
              <a:t>affect </a:t>
            </a:r>
            <a:r>
              <a:rPr lang="en-US" b="1" dirty="0"/>
              <a:t>degree productivity</a:t>
            </a:r>
            <a:r>
              <a:rPr lang="en-US" dirty="0"/>
              <a:t>?</a:t>
            </a:r>
          </a:p>
          <a:p>
            <a:r>
              <a:rPr lang="en-US" dirty="0"/>
              <a:t>Does </a:t>
            </a:r>
            <a:r>
              <a:rPr lang="en-US" b="1" dirty="0"/>
              <a:t>public school</a:t>
            </a:r>
            <a:r>
              <a:rPr lang="en-US" dirty="0"/>
              <a:t> for </a:t>
            </a:r>
            <a:r>
              <a:rPr lang="en-US" b="1" dirty="0"/>
              <a:t>young children </a:t>
            </a:r>
            <a:r>
              <a:rPr lang="en-US" dirty="0"/>
              <a:t>increase </a:t>
            </a:r>
            <a:r>
              <a:rPr lang="en-US" b="1" dirty="0"/>
              <a:t>maternal labor supply</a:t>
            </a:r>
            <a:r>
              <a:rPr lang="en-US" dirty="0"/>
              <a:t>?</a:t>
            </a:r>
          </a:p>
          <a:p>
            <a:r>
              <a:rPr lang="en-US" dirty="0"/>
              <a:t>Does </a:t>
            </a:r>
            <a:r>
              <a:rPr lang="en-US" b="1" dirty="0"/>
              <a:t>public spending </a:t>
            </a:r>
            <a:r>
              <a:rPr lang="en-US" dirty="0"/>
              <a:t>crowd out/in </a:t>
            </a:r>
            <a:r>
              <a:rPr lang="en-US" b="1" dirty="0"/>
              <a:t>private donations</a:t>
            </a:r>
            <a:r>
              <a:rPr lang="en-US" dirty="0"/>
              <a:t>?</a:t>
            </a:r>
          </a:p>
          <a:p>
            <a:pPr marL="0" indent="0">
              <a:buNone/>
            </a:pPr>
            <a:endParaRPr lang="en-US" dirty="0"/>
          </a:p>
        </p:txBody>
      </p:sp>
    </p:spTree>
    <p:extLst>
      <p:ext uri="{BB962C8B-B14F-4D97-AF65-F5344CB8AC3E}">
        <p14:creationId xmlns:p14="http://schemas.microsoft.com/office/powerpoint/2010/main" val="108791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CA66-2719-4180-9B39-066658324CA4}"/>
              </a:ext>
            </a:extLst>
          </p:cNvPr>
          <p:cNvSpPr>
            <a:spLocks noGrp="1"/>
          </p:cNvSpPr>
          <p:nvPr>
            <p:ph type="title"/>
          </p:nvPr>
        </p:nvSpPr>
        <p:spPr/>
        <p:txBody>
          <a:bodyPr/>
          <a:lstStyle/>
          <a:p>
            <a:r>
              <a:rPr lang="en-US" dirty="0"/>
              <a:t>Conceptualization and Operationalization</a:t>
            </a:r>
          </a:p>
        </p:txBody>
      </p:sp>
      <p:sp>
        <p:nvSpPr>
          <p:cNvPr id="3" name="Content Placeholder 2">
            <a:extLst>
              <a:ext uri="{FF2B5EF4-FFF2-40B4-BE49-F238E27FC236}">
                <a16:creationId xmlns:a16="http://schemas.microsoft.com/office/drawing/2014/main" id="{C9933C55-BF72-41D6-AC95-721BD106C98B}"/>
              </a:ext>
            </a:extLst>
          </p:cNvPr>
          <p:cNvSpPr>
            <a:spLocks noGrp="1"/>
          </p:cNvSpPr>
          <p:nvPr>
            <p:ph idx="1"/>
          </p:nvPr>
        </p:nvSpPr>
        <p:spPr/>
        <p:txBody>
          <a:bodyPr/>
          <a:lstStyle/>
          <a:p>
            <a:pPr marL="0" indent="0">
              <a:buNone/>
            </a:pPr>
            <a:r>
              <a:rPr lang="en-US" b="1" dirty="0"/>
              <a:t>Conceptualization and Operationalization of Social Control</a:t>
            </a:r>
          </a:p>
          <a:p>
            <a:pPr marL="0" indent="0">
              <a:buNone/>
            </a:pPr>
            <a:endParaRPr lang="en-US" dirty="0"/>
          </a:p>
          <a:p>
            <a:pPr marL="0" indent="0">
              <a:buNone/>
            </a:pPr>
            <a:endParaRPr lang="en-US" b="1" dirty="0"/>
          </a:p>
        </p:txBody>
      </p:sp>
      <p:sp>
        <p:nvSpPr>
          <p:cNvPr id="4" name="TextBox 3">
            <a:extLst>
              <a:ext uri="{FF2B5EF4-FFF2-40B4-BE49-F238E27FC236}">
                <a16:creationId xmlns:a16="http://schemas.microsoft.com/office/drawing/2014/main" id="{08F521BF-7BDF-49C0-97C1-AFBEEB03C941}"/>
              </a:ext>
            </a:extLst>
          </p:cNvPr>
          <p:cNvSpPr txBox="1"/>
          <p:nvPr/>
        </p:nvSpPr>
        <p:spPr>
          <a:xfrm>
            <a:off x="838200" y="6374167"/>
            <a:ext cx="10631750" cy="369332"/>
          </a:xfrm>
          <a:prstGeom prst="rect">
            <a:avLst/>
          </a:prstGeom>
          <a:noFill/>
        </p:spPr>
        <p:txBody>
          <a:bodyPr wrap="square" rtlCol="0">
            <a:spAutoFit/>
          </a:bodyPr>
          <a:lstStyle/>
          <a:p>
            <a:r>
              <a:rPr lang="en-US" dirty="0"/>
              <a:t>From </a:t>
            </a:r>
            <a:r>
              <a:rPr lang="en-US" i="1" dirty="0"/>
              <a:t>Investigating the Social World: The Process and Practice of Research</a:t>
            </a:r>
            <a:r>
              <a:rPr lang="en-US" dirty="0"/>
              <a:t>, by Schutt (2012)</a:t>
            </a:r>
          </a:p>
        </p:txBody>
      </p:sp>
      <p:graphicFrame>
        <p:nvGraphicFramePr>
          <p:cNvPr id="5" name="Table 4">
            <a:extLst>
              <a:ext uri="{FF2B5EF4-FFF2-40B4-BE49-F238E27FC236}">
                <a16:creationId xmlns:a16="http://schemas.microsoft.com/office/drawing/2014/main" id="{B06A7609-933C-4F4A-988B-A9A05CD03AE9}"/>
              </a:ext>
            </a:extLst>
          </p:cNvPr>
          <p:cNvGraphicFramePr>
            <a:graphicFrameLocks noGrp="1"/>
          </p:cNvGraphicFramePr>
          <p:nvPr>
            <p:extLst>
              <p:ext uri="{D42A27DB-BD31-4B8C-83A1-F6EECF244321}">
                <p14:modId xmlns:p14="http://schemas.microsoft.com/office/powerpoint/2010/main" val="2489967170"/>
              </p:ext>
            </p:extLst>
          </p:nvPr>
        </p:nvGraphicFramePr>
        <p:xfrm>
          <a:off x="838200" y="2436706"/>
          <a:ext cx="10515600" cy="1833880"/>
        </p:xfrm>
        <a:graphic>
          <a:graphicData uri="http://schemas.openxmlformats.org/drawingml/2006/table">
            <a:tbl>
              <a:tblPr firstRow="1" bandRow="1">
                <a:tableStyleId>{21E4AEA4-8DFA-4A89-87EB-49C32662AFE0}</a:tableStyleId>
              </a:tblPr>
              <a:tblGrid>
                <a:gridCol w="1620520">
                  <a:extLst>
                    <a:ext uri="{9D8B030D-6E8A-4147-A177-3AD203B41FA5}">
                      <a16:colId xmlns:a16="http://schemas.microsoft.com/office/drawing/2014/main" val="3960385336"/>
                    </a:ext>
                  </a:extLst>
                </a:gridCol>
                <a:gridCol w="1595120">
                  <a:extLst>
                    <a:ext uri="{9D8B030D-6E8A-4147-A177-3AD203B41FA5}">
                      <a16:colId xmlns:a16="http://schemas.microsoft.com/office/drawing/2014/main" val="3444746598"/>
                    </a:ext>
                  </a:extLst>
                </a:gridCol>
                <a:gridCol w="2286000">
                  <a:extLst>
                    <a:ext uri="{9D8B030D-6E8A-4147-A177-3AD203B41FA5}">
                      <a16:colId xmlns:a16="http://schemas.microsoft.com/office/drawing/2014/main" val="3072268122"/>
                    </a:ext>
                  </a:extLst>
                </a:gridCol>
                <a:gridCol w="5013960">
                  <a:extLst>
                    <a:ext uri="{9D8B030D-6E8A-4147-A177-3AD203B41FA5}">
                      <a16:colId xmlns:a16="http://schemas.microsoft.com/office/drawing/2014/main" val="775267401"/>
                    </a:ext>
                  </a:extLst>
                </a:gridCol>
              </a:tblGrid>
              <a:tr h="370840">
                <a:tc>
                  <a:txBody>
                    <a:bodyPr/>
                    <a:lstStyle/>
                    <a:p>
                      <a:r>
                        <a:rPr lang="en-US" dirty="0"/>
                        <a:t>Concept</a:t>
                      </a:r>
                    </a:p>
                  </a:txBody>
                  <a:tcPr/>
                </a:tc>
                <a:tc>
                  <a:txBody>
                    <a:bodyPr/>
                    <a:lstStyle/>
                    <a:p>
                      <a:r>
                        <a:rPr lang="en-US" dirty="0"/>
                        <a:t>Definition</a:t>
                      </a:r>
                    </a:p>
                  </a:txBody>
                  <a:tcPr/>
                </a:tc>
                <a:tc>
                  <a:txBody>
                    <a:bodyPr/>
                    <a:lstStyle/>
                    <a:p>
                      <a:r>
                        <a:rPr lang="en-US" dirty="0"/>
                        <a:t>Types</a:t>
                      </a:r>
                    </a:p>
                  </a:txBody>
                  <a:tcPr/>
                </a:tc>
                <a:tc>
                  <a:txBody>
                    <a:bodyPr/>
                    <a:lstStyle/>
                    <a:p>
                      <a:r>
                        <a:rPr lang="en-US" dirty="0"/>
                        <a:t>Possible Operational Indicators</a:t>
                      </a:r>
                    </a:p>
                  </a:txBody>
                  <a:tcPr/>
                </a:tc>
                <a:extLst>
                  <a:ext uri="{0D108BD9-81ED-4DB2-BD59-A6C34878D82A}">
                    <a16:rowId xmlns:a16="http://schemas.microsoft.com/office/drawing/2014/main" val="1490356562"/>
                  </a:ext>
                </a:extLst>
              </a:tr>
              <a:tr h="370840">
                <a:tc>
                  <a:txBody>
                    <a:bodyPr/>
                    <a:lstStyle/>
                    <a:p>
                      <a:r>
                        <a:rPr lang="en-US" dirty="0"/>
                        <a:t>Social Control</a:t>
                      </a:r>
                    </a:p>
                  </a:txBody>
                  <a:tcPr/>
                </a:tc>
                <a:tc>
                  <a:txBody>
                    <a:bodyPr/>
                    <a:lstStyle/>
                    <a:p>
                      <a:r>
                        <a:rPr lang="en-US" dirty="0"/>
                        <a:t>The normative aspect of social life</a:t>
                      </a:r>
                    </a:p>
                  </a:txBody>
                  <a:tcPr/>
                </a:tc>
                <a:tc>
                  <a:txBody>
                    <a:bodyPr/>
                    <a:lstStyle/>
                    <a:p>
                      <a:r>
                        <a:rPr lang="en-US" dirty="0"/>
                        <a:t>Law</a:t>
                      </a:r>
                    </a:p>
                    <a:p>
                      <a:r>
                        <a:rPr lang="en-US" dirty="0"/>
                        <a:t>Etiquette</a:t>
                      </a:r>
                    </a:p>
                    <a:p>
                      <a:r>
                        <a:rPr lang="en-US" dirty="0"/>
                        <a:t>Customs</a:t>
                      </a:r>
                    </a:p>
                    <a:p>
                      <a:r>
                        <a:rPr lang="en-US" dirty="0"/>
                        <a:t>Bureaucracy</a:t>
                      </a:r>
                    </a:p>
                    <a:p>
                      <a:r>
                        <a:rPr lang="en-US" dirty="0"/>
                        <a:t>Psychiatric Treatment</a:t>
                      </a:r>
                    </a:p>
                  </a:txBody>
                  <a:tcPr/>
                </a:tc>
                <a:tc>
                  <a:txBody>
                    <a:bodyPr/>
                    <a:lstStyle/>
                    <a:p>
                      <a:r>
                        <a:rPr lang="en-US" dirty="0"/>
                        <a:t>Legal rules; punishments; police stops</a:t>
                      </a:r>
                    </a:p>
                    <a:p>
                      <a:r>
                        <a:rPr lang="en-US" dirty="0"/>
                        <a:t>Handbooks</a:t>
                      </a:r>
                    </a:p>
                    <a:p>
                      <a:r>
                        <a:rPr lang="en-US" dirty="0"/>
                        <a:t>Gossip; aphorisms</a:t>
                      </a:r>
                    </a:p>
                    <a:p>
                      <a:r>
                        <a:rPr lang="en-US" dirty="0"/>
                        <a:t>Official conduct rules; promotion procedures</a:t>
                      </a:r>
                    </a:p>
                    <a:p>
                      <a:r>
                        <a:rPr lang="en-US" dirty="0"/>
                        <a:t>Rules for dangerousness; competency hearings</a:t>
                      </a:r>
                    </a:p>
                  </a:txBody>
                  <a:tcPr/>
                </a:tc>
                <a:extLst>
                  <a:ext uri="{0D108BD9-81ED-4DB2-BD59-A6C34878D82A}">
                    <a16:rowId xmlns:a16="http://schemas.microsoft.com/office/drawing/2014/main" val="3981085808"/>
                  </a:ext>
                </a:extLst>
              </a:tr>
            </a:tbl>
          </a:graphicData>
        </a:graphic>
      </p:graphicFrame>
    </p:spTree>
    <p:extLst>
      <p:ext uri="{BB962C8B-B14F-4D97-AF65-F5344CB8AC3E}">
        <p14:creationId xmlns:p14="http://schemas.microsoft.com/office/powerpoint/2010/main" val="290834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D80C-6E43-4FD0-AB91-46A2D36A732C}"/>
              </a:ext>
            </a:extLst>
          </p:cNvPr>
          <p:cNvSpPr>
            <a:spLocks noGrp="1"/>
          </p:cNvSpPr>
          <p:nvPr>
            <p:ph type="title"/>
          </p:nvPr>
        </p:nvSpPr>
        <p:spPr/>
        <p:txBody>
          <a:bodyPr/>
          <a:lstStyle/>
          <a:p>
            <a:r>
              <a:rPr lang="en-US" dirty="0"/>
              <a:t>What concepts need to be defined?</a:t>
            </a:r>
          </a:p>
        </p:txBody>
      </p:sp>
      <p:sp>
        <p:nvSpPr>
          <p:cNvPr id="3" name="Content Placeholder 2">
            <a:extLst>
              <a:ext uri="{FF2B5EF4-FFF2-40B4-BE49-F238E27FC236}">
                <a16:creationId xmlns:a16="http://schemas.microsoft.com/office/drawing/2014/main" id="{CE7BFB72-F966-4CE6-964C-CDE04A727C5B}"/>
              </a:ext>
            </a:extLst>
          </p:cNvPr>
          <p:cNvSpPr>
            <a:spLocks noGrp="1"/>
          </p:cNvSpPr>
          <p:nvPr>
            <p:ph idx="1"/>
          </p:nvPr>
        </p:nvSpPr>
        <p:spPr/>
        <p:txBody>
          <a:bodyPr/>
          <a:lstStyle/>
          <a:p>
            <a:r>
              <a:rPr lang="en-US" dirty="0"/>
              <a:t>How does </a:t>
            </a:r>
            <a:r>
              <a:rPr lang="en-US" b="1" dirty="0"/>
              <a:t>higher education performance funding </a:t>
            </a:r>
            <a:r>
              <a:rPr lang="en-US" dirty="0"/>
              <a:t>affect </a:t>
            </a:r>
            <a:r>
              <a:rPr lang="en-US" b="1" dirty="0"/>
              <a:t>degree productivity</a:t>
            </a:r>
            <a:r>
              <a:rPr lang="en-US" dirty="0"/>
              <a:t>?</a:t>
            </a:r>
          </a:p>
          <a:p>
            <a:pPr marL="457200" lvl="1" indent="0">
              <a:buNone/>
            </a:pPr>
            <a:endParaRPr lang="en-US" dirty="0"/>
          </a:p>
        </p:txBody>
      </p:sp>
    </p:spTree>
    <p:extLst>
      <p:ext uri="{BB962C8B-B14F-4D97-AF65-F5344CB8AC3E}">
        <p14:creationId xmlns:p14="http://schemas.microsoft.com/office/powerpoint/2010/main" val="2004945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0E865-B121-4DD0-8F47-BA1E83E234C6}"/>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3400" kern="1200">
                <a:solidFill>
                  <a:srgbClr val="FFFFFF"/>
                </a:solidFill>
                <a:latin typeface="+mj-lt"/>
                <a:ea typeface="+mj-ea"/>
                <a:cs typeface="+mj-cs"/>
              </a:rPr>
              <a:t>Krathwahl’s Model of the Chain of Reasoning in Quantitative Studies</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980D24CA-748C-47A4-8752-21C48AAE91E5}"/>
              </a:ext>
            </a:extLst>
          </p:cNvPr>
          <p:cNvPicPr>
            <a:picLocks noGrp="1" noChangeAspect="1"/>
          </p:cNvPicPr>
          <p:nvPr>
            <p:ph idx="1"/>
          </p:nvPr>
        </p:nvPicPr>
        <p:blipFill>
          <a:blip r:embed="rId3"/>
          <a:stretch>
            <a:fillRect/>
          </a:stretch>
        </p:blipFill>
        <p:spPr>
          <a:xfrm>
            <a:off x="5418479" y="492573"/>
            <a:ext cx="6024230" cy="5880796"/>
          </a:xfrm>
          <a:prstGeom prst="rect">
            <a:avLst/>
          </a:prstGeom>
        </p:spPr>
      </p:pic>
    </p:spTree>
    <p:extLst>
      <p:ext uri="{BB962C8B-B14F-4D97-AF65-F5344CB8AC3E}">
        <p14:creationId xmlns:p14="http://schemas.microsoft.com/office/powerpoint/2010/main" val="2812871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D80C-6E43-4FD0-AB91-46A2D36A732C}"/>
              </a:ext>
            </a:extLst>
          </p:cNvPr>
          <p:cNvSpPr>
            <a:spLocks noGrp="1"/>
          </p:cNvSpPr>
          <p:nvPr>
            <p:ph type="title"/>
          </p:nvPr>
        </p:nvSpPr>
        <p:spPr/>
        <p:txBody>
          <a:bodyPr/>
          <a:lstStyle/>
          <a:p>
            <a:r>
              <a:rPr lang="en-US" dirty="0"/>
              <a:t>What concepts need to be defined?</a:t>
            </a:r>
          </a:p>
        </p:txBody>
      </p:sp>
      <p:sp>
        <p:nvSpPr>
          <p:cNvPr id="3" name="Content Placeholder 2">
            <a:extLst>
              <a:ext uri="{FF2B5EF4-FFF2-40B4-BE49-F238E27FC236}">
                <a16:creationId xmlns:a16="http://schemas.microsoft.com/office/drawing/2014/main" id="{CE7BFB72-F966-4CE6-964C-CDE04A727C5B}"/>
              </a:ext>
            </a:extLst>
          </p:cNvPr>
          <p:cNvSpPr>
            <a:spLocks noGrp="1"/>
          </p:cNvSpPr>
          <p:nvPr>
            <p:ph idx="1"/>
          </p:nvPr>
        </p:nvSpPr>
        <p:spPr/>
        <p:txBody>
          <a:bodyPr/>
          <a:lstStyle/>
          <a:p>
            <a:r>
              <a:rPr lang="en-US" dirty="0"/>
              <a:t>How does </a:t>
            </a:r>
            <a:r>
              <a:rPr lang="en-US" b="1" dirty="0"/>
              <a:t>higher education performance funding </a:t>
            </a:r>
            <a:r>
              <a:rPr lang="en-US" dirty="0"/>
              <a:t>affect </a:t>
            </a:r>
            <a:r>
              <a:rPr lang="en-US" b="1" dirty="0"/>
              <a:t>degree productivity</a:t>
            </a:r>
            <a:r>
              <a:rPr lang="en-US" dirty="0"/>
              <a:t>?</a:t>
            </a:r>
          </a:p>
          <a:p>
            <a:pPr marL="457200" lvl="1" indent="0">
              <a:buNone/>
            </a:pPr>
            <a:endParaRPr lang="en-US" dirty="0"/>
          </a:p>
        </p:txBody>
      </p:sp>
      <p:cxnSp>
        <p:nvCxnSpPr>
          <p:cNvPr id="5" name="Straight Arrow Connector 4">
            <a:extLst>
              <a:ext uri="{FF2B5EF4-FFF2-40B4-BE49-F238E27FC236}">
                <a16:creationId xmlns:a16="http://schemas.microsoft.com/office/drawing/2014/main" id="{016E9F47-B6B4-457F-842C-2364BEB9D9B1}"/>
              </a:ext>
            </a:extLst>
          </p:cNvPr>
          <p:cNvCxnSpPr>
            <a:cxnSpLocks/>
          </p:cNvCxnSpPr>
          <p:nvPr/>
        </p:nvCxnSpPr>
        <p:spPr>
          <a:xfrm flipH="1">
            <a:off x="3505200" y="2346960"/>
            <a:ext cx="1757680" cy="812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13B3F4D-CEE8-445A-9DE7-EE7D4A0D2CF6}"/>
              </a:ext>
            </a:extLst>
          </p:cNvPr>
          <p:cNvSpPr txBox="1"/>
          <p:nvPr/>
        </p:nvSpPr>
        <p:spPr>
          <a:xfrm>
            <a:off x="1463040" y="3322320"/>
            <a:ext cx="3962400" cy="646331"/>
          </a:xfrm>
          <a:prstGeom prst="rect">
            <a:avLst/>
          </a:prstGeom>
          <a:noFill/>
        </p:spPr>
        <p:txBody>
          <a:bodyPr wrap="square" rtlCol="0">
            <a:spAutoFit/>
          </a:bodyPr>
          <a:lstStyle/>
          <a:p>
            <a:r>
              <a:rPr lang="en-US" dirty="0"/>
              <a:t>Washington Student Achievement Initiative for community colleges</a:t>
            </a:r>
          </a:p>
        </p:txBody>
      </p:sp>
    </p:spTree>
    <p:extLst>
      <p:ext uri="{BB962C8B-B14F-4D97-AF65-F5344CB8AC3E}">
        <p14:creationId xmlns:p14="http://schemas.microsoft.com/office/powerpoint/2010/main" val="1835303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D80C-6E43-4FD0-AB91-46A2D36A732C}"/>
              </a:ext>
            </a:extLst>
          </p:cNvPr>
          <p:cNvSpPr>
            <a:spLocks noGrp="1"/>
          </p:cNvSpPr>
          <p:nvPr>
            <p:ph type="title"/>
          </p:nvPr>
        </p:nvSpPr>
        <p:spPr/>
        <p:txBody>
          <a:bodyPr/>
          <a:lstStyle/>
          <a:p>
            <a:r>
              <a:rPr lang="en-US" dirty="0"/>
              <a:t>What concepts need to be defined?</a:t>
            </a:r>
          </a:p>
        </p:txBody>
      </p:sp>
      <p:sp>
        <p:nvSpPr>
          <p:cNvPr id="3" name="Content Placeholder 2">
            <a:extLst>
              <a:ext uri="{FF2B5EF4-FFF2-40B4-BE49-F238E27FC236}">
                <a16:creationId xmlns:a16="http://schemas.microsoft.com/office/drawing/2014/main" id="{CE7BFB72-F966-4CE6-964C-CDE04A727C5B}"/>
              </a:ext>
            </a:extLst>
          </p:cNvPr>
          <p:cNvSpPr>
            <a:spLocks noGrp="1"/>
          </p:cNvSpPr>
          <p:nvPr>
            <p:ph idx="1"/>
          </p:nvPr>
        </p:nvSpPr>
        <p:spPr/>
        <p:txBody>
          <a:bodyPr/>
          <a:lstStyle/>
          <a:p>
            <a:r>
              <a:rPr lang="en-US" dirty="0"/>
              <a:t>How does </a:t>
            </a:r>
            <a:r>
              <a:rPr lang="en-US" b="1" dirty="0"/>
              <a:t>higher education performance funding </a:t>
            </a:r>
            <a:r>
              <a:rPr lang="en-US" dirty="0"/>
              <a:t>affect </a:t>
            </a:r>
            <a:r>
              <a:rPr lang="en-US" b="1" dirty="0"/>
              <a:t>degree productivity</a:t>
            </a:r>
            <a:r>
              <a:rPr lang="en-US" dirty="0"/>
              <a:t>?</a:t>
            </a:r>
          </a:p>
          <a:p>
            <a:pPr marL="457200" lvl="1" indent="0">
              <a:buNone/>
            </a:pPr>
            <a:endParaRPr lang="en-US" dirty="0"/>
          </a:p>
        </p:txBody>
      </p:sp>
      <p:cxnSp>
        <p:nvCxnSpPr>
          <p:cNvPr id="5" name="Straight Arrow Connector 4">
            <a:extLst>
              <a:ext uri="{FF2B5EF4-FFF2-40B4-BE49-F238E27FC236}">
                <a16:creationId xmlns:a16="http://schemas.microsoft.com/office/drawing/2014/main" id="{016E9F47-B6B4-457F-842C-2364BEB9D9B1}"/>
              </a:ext>
            </a:extLst>
          </p:cNvPr>
          <p:cNvCxnSpPr>
            <a:cxnSpLocks/>
          </p:cNvCxnSpPr>
          <p:nvPr/>
        </p:nvCxnSpPr>
        <p:spPr>
          <a:xfrm flipH="1">
            <a:off x="3505200" y="2346960"/>
            <a:ext cx="1757680" cy="812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4E1BD74-57E9-4776-8179-157AD7F4492F}"/>
              </a:ext>
            </a:extLst>
          </p:cNvPr>
          <p:cNvCxnSpPr>
            <a:cxnSpLocks/>
          </p:cNvCxnSpPr>
          <p:nvPr/>
        </p:nvCxnSpPr>
        <p:spPr>
          <a:xfrm flipH="1">
            <a:off x="9712960" y="2346960"/>
            <a:ext cx="162560" cy="11785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13B3F4D-CEE8-445A-9DE7-EE7D4A0D2CF6}"/>
              </a:ext>
            </a:extLst>
          </p:cNvPr>
          <p:cNvSpPr txBox="1"/>
          <p:nvPr/>
        </p:nvSpPr>
        <p:spPr>
          <a:xfrm>
            <a:off x="1463040" y="3322320"/>
            <a:ext cx="3962400" cy="646331"/>
          </a:xfrm>
          <a:prstGeom prst="rect">
            <a:avLst/>
          </a:prstGeom>
          <a:noFill/>
        </p:spPr>
        <p:txBody>
          <a:bodyPr wrap="square" rtlCol="0">
            <a:spAutoFit/>
          </a:bodyPr>
          <a:lstStyle/>
          <a:p>
            <a:r>
              <a:rPr lang="en-US" dirty="0"/>
              <a:t>Washington Student Achievement Initiative for community colleges</a:t>
            </a:r>
          </a:p>
        </p:txBody>
      </p:sp>
      <p:sp>
        <p:nvSpPr>
          <p:cNvPr id="11" name="TextBox 10">
            <a:extLst>
              <a:ext uri="{FF2B5EF4-FFF2-40B4-BE49-F238E27FC236}">
                <a16:creationId xmlns:a16="http://schemas.microsoft.com/office/drawing/2014/main" id="{8A86D46E-9F85-48CA-8D4D-CB5AB3CE3F41}"/>
              </a:ext>
            </a:extLst>
          </p:cNvPr>
          <p:cNvSpPr txBox="1"/>
          <p:nvPr/>
        </p:nvSpPr>
        <p:spPr>
          <a:xfrm>
            <a:off x="8534400" y="3585190"/>
            <a:ext cx="2997200" cy="923330"/>
          </a:xfrm>
          <a:prstGeom prst="rect">
            <a:avLst/>
          </a:prstGeom>
          <a:noFill/>
        </p:spPr>
        <p:txBody>
          <a:bodyPr wrap="square" rtlCol="0">
            <a:spAutoFit/>
          </a:bodyPr>
          <a:lstStyle/>
          <a:p>
            <a:r>
              <a:rPr lang="en-US" dirty="0"/>
              <a:t>Retention rates</a:t>
            </a:r>
          </a:p>
          <a:p>
            <a:r>
              <a:rPr lang="en-US" dirty="0"/>
              <a:t>Certificates awarded</a:t>
            </a:r>
          </a:p>
          <a:p>
            <a:r>
              <a:rPr lang="en-US" dirty="0"/>
              <a:t>Associate’s degrees awarded</a:t>
            </a:r>
          </a:p>
        </p:txBody>
      </p:sp>
    </p:spTree>
    <p:extLst>
      <p:ext uri="{BB962C8B-B14F-4D97-AF65-F5344CB8AC3E}">
        <p14:creationId xmlns:p14="http://schemas.microsoft.com/office/powerpoint/2010/main" val="3255191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D80C-6E43-4FD0-AB91-46A2D36A732C}"/>
              </a:ext>
            </a:extLst>
          </p:cNvPr>
          <p:cNvSpPr>
            <a:spLocks noGrp="1"/>
          </p:cNvSpPr>
          <p:nvPr>
            <p:ph type="title"/>
          </p:nvPr>
        </p:nvSpPr>
        <p:spPr/>
        <p:txBody>
          <a:bodyPr/>
          <a:lstStyle/>
          <a:p>
            <a:r>
              <a:rPr lang="en-US" dirty="0"/>
              <a:t>What concepts need to be defined?</a:t>
            </a:r>
          </a:p>
        </p:txBody>
      </p:sp>
      <p:sp>
        <p:nvSpPr>
          <p:cNvPr id="3" name="Content Placeholder 2">
            <a:extLst>
              <a:ext uri="{FF2B5EF4-FFF2-40B4-BE49-F238E27FC236}">
                <a16:creationId xmlns:a16="http://schemas.microsoft.com/office/drawing/2014/main" id="{CE7BFB72-F966-4CE6-964C-CDE04A727C5B}"/>
              </a:ext>
            </a:extLst>
          </p:cNvPr>
          <p:cNvSpPr>
            <a:spLocks noGrp="1"/>
          </p:cNvSpPr>
          <p:nvPr>
            <p:ph idx="1"/>
          </p:nvPr>
        </p:nvSpPr>
        <p:spPr/>
        <p:txBody>
          <a:bodyPr/>
          <a:lstStyle/>
          <a:p>
            <a:r>
              <a:rPr lang="en-US" dirty="0"/>
              <a:t>How does </a:t>
            </a:r>
            <a:r>
              <a:rPr lang="en-US" b="1" dirty="0"/>
              <a:t>higher education performance funding </a:t>
            </a:r>
            <a:r>
              <a:rPr lang="en-US" dirty="0"/>
              <a:t>affect </a:t>
            </a:r>
            <a:r>
              <a:rPr lang="en-US" b="1" dirty="0"/>
              <a:t>degree productivity</a:t>
            </a:r>
            <a:r>
              <a:rPr lang="en-US" dirty="0"/>
              <a:t>?</a:t>
            </a:r>
          </a:p>
          <a:p>
            <a:pPr marL="457200" lvl="1" indent="0">
              <a:buNone/>
            </a:pPr>
            <a:endParaRPr lang="en-US" dirty="0"/>
          </a:p>
        </p:txBody>
      </p:sp>
      <p:cxnSp>
        <p:nvCxnSpPr>
          <p:cNvPr id="5" name="Straight Arrow Connector 4">
            <a:extLst>
              <a:ext uri="{FF2B5EF4-FFF2-40B4-BE49-F238E27FC236}">
                <a16:creationId xmlns:a16="http://schemas.microsoft.com/office/drawing/2014/main" id="{016E9F47-B6B4-457F-842C-2364BEB9D9B1}"/>
              </a:ext>
            </a:extLst>
          </p:cNvPr>
          <p:cNvCxnSpPr>
            <a:cxnSpLocks/>
          </p:cNvCxnSpPr>
          <p:nvPr/>
        </p:nvCxnSpPr>
        <p:spPr>
          <a:xfrm flipH="1">
            <a:off x="3505200" y="2346960"/>
            <a:ext cx="1757680" cy="812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4E1BD74-57E9-4776-8179-157AD7F4492F}"/>
              </a:ext>
            </a:extLst>
          </p:cNvPr>
          <p:cNvCxnSpPr>
            <a:cxnSpLocks/>
          </p:cNvCxnSpPr>
          <p:nvPr/>
        </p:nvCxnSpPr>
        <p:spPr>
          <a:xfrm flipH="1">
            <a:off x="9712960" y="2346960"/>
            <a:ext cx="162560" cy="11785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13B3F4D-CEE8-445A-9DE7-EE7D4A0D2CF6}"/>
              </a:ext>
            </a:extLst>
          </p:cNvPr>
          <p:cNvSpPr txBox="1"/>
          <p:nvPr/>
        </p:nvSpPr>
        <p:spPr>
          <a:xfrm>
            <a:off x="1463040" y="3322320"/>
            <a:ext cx="3962400" cy="646331"/>
          </a:xfrm>
          <a:prstGeom prst="rect">
            <a:avLst/>
          </a:prstGeom>
          <a:noFill/>
        </p:spPr>
        <p:txBody>
          <a:bodyPr wrap="square" rtlCol="0">
            <a:spAutoFit/>
          </a:bodyPr>
          <a:lstStyle/>
          <a:p>
            <a:r>
              <a:rPr lang="en-US" dirty="0"/>
              <a:t>Washington Student Achievement Initiative for community colleges</a:t>
            </a:r>
          </a:p>
        </p:txBody>
      </p:sp>
      <p:sp>
        <p:nvSpPr>
          <p:cNvPr id="11" name="TextBox 10">
            <a:extLst>
              <a:ext uri="{FF2B5EF4-FFF2-40B4-BE49-F238E27FC236}">
                <a16:creationId xmlns:a16="http://schemas.microsoft.com/office/drawing/2014/main" id="{8A86D46E-9F85-48CA-8D4D-CB5AB3CE3F41}"/>
              </a:ext>
            </a:extLst>
          </p:cNvPr>
          <p:cNvSpPr txBox="1"/>
          <p:nvPr/>
        </p:nvSpPr>
        <p:spPr>
          <a:xfrm>
            <a:off x="8534400" y="3585190"/>
            <a:ext cx="2997200" cy="923330"/>
          </a:xfrm>
          <a:prstGeom prst="rect">
            <a:avLst/>
          </a:prstGeom>
          <a:noFill/>
        </p:spPr>
        <p:txBody>
          <a:bodyPr wrap="square" rtlCol="0">
            <a:spAutoFit/>
          </a:bodyPr>
          <a:lstStyle/>
          <a:p>
            <a:r>
              <a:rPr lang="en-US" dirty="0"/>
              <a:t>Retention rates</a:t>
            </a:r>
          </a:p>
          <a:p>
            <a:r>
              <a:rPr lang="en-US" dirty="0"/>
              <a:t>Certificates awarded</a:t>
            </a:r>
          </a:p>
          <a:p>
            <a:r>
              <a:rPr lang="en-US" dirty="0"/>
              <a:t>Associate’s degrees awarded</a:t>
            </a:r>
          </a:p>
        </p:txBody>
      </p:sp>
      <p:sp>
        <p:nvSpPr>
          <p:cNvPr id="9" name="TextBox 8">
            <a:extLst>
              <a:ext uri="{FF2B5EF4-FFF2-40B4-BE49-F238E27FC236}">
                <a16:creationId xmlns:a16="http://schemas.microsoft.com/office/drawing/2014/main" id="{438B37B3-D81D-4EA6-ADC8-A842F03FB60A}"/>
              </a:ext>
            </a:extLst>
          </p:cNvPr>
          <p:cNvSpPr txBox="1"/>
          <p:nvPr/>
        </p:nvSpPr>
        <p:spPr>
          <a:xfrm>
            <a:off x="1026160" y="5253633"/>
            <a:ext cx="10586720" cy="369332"/>
          </a:xfrm>
          <a:prstGeom prst="rect">
            <a:avLst/>
          </a:prstGeom>
          <a:noFill/>
        </p:spPr>
        <p:txBody>
          <a:bodyPr wrap="square" rtlCol="0">
            <a:spAutoFit/>
          </a:bodyPr>
          <a:lstStyle/>
          <a:p>
            <a:r>
              <a:rPr lang="en-US" b="1" dirty="0"/>
              <a:t>Next you would consider how to measure these things – sometimes it is straightforward, sometimes it is not</a:t>
            </a:r>
          </a:p>
        </p:txBody>
      </p:sp>
    </p:spTree>
    <p:extLst>
      <p:ext uri="{BB962C8B-B14F-4D97-AF65-F5344CB8AC3E}">
        <p14:creationId xmlns:p14="http://schemas.microsoft.com/office/powerpoint/2010/main" val="2701403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7BFB72-F966-4CE6-964C-CDE04A727C5B}"/>
              </a:ext>
            </a:extLst>
          </p:cNvPr>
          <p:cNvSpPr>
            <a:spLocks noGrp="1"/>
          </p:cNvSpPr>
          <p:nvPr>
            <p:ph idx="1"/>
          </p:nvPr>
        </p:nvSpPr>
        <p:spPr>
          <a:xfrm>
            <a:off x="1031240" y="808411"/>
            <a:ext cx="10515600" cy="4351338"/>
          </a:xfrm>
        </p:spPr>
        <p:txBody>
          <a:bodyPr/>
          <a:lstStyle/>
          <a:p>
            <a:pPr marL="0" indent="0">
              <a:buNone/>
            </a:pPr>
            <a:r>
              <a:rPr lang="en-US" dirty="0"/>
              <a:t>		Does </a:t>
            </a:r>
            <a:r>
              <a:rPr lang="en-US" b="1" dirty="0"/>
              <a:t>public spending </a:t>
            </a:r>
            <a:r>
              <a:rPr lang="en-US" dirty="0"/>
              <a:t>crowd out/in </a:t>
            </a:r>
            <a:r>
              <a:rPr lang="en-US" b="1" dirty="0"/>
              <a:t>private donations</a:t>
            </a:r>
            <a:r>
              <a:rPr lang="en-US" dirty="0"/>
              <a:t>?</a:t>
            </a:r>
          </a:p>
          <a:p>
            <a:pPr marL="457200" lvl="1" indent="0">
              <a:buNone/>
            </a:pPr>
            <a:endParaRPr lang="en-US" dirty="0"/>
          </a:p>
        </p:txBody>
      </p:sp>
      <p:sp>
        <p:nvSpPr>
          <p:cNvPr id="16" name="TextBox 15">
            <a:extLst>
              <a:ext uri="{FF2B5EF4-FFF2-40B4-BE49-F238E27FC236}">
                <a16:creationId xmlns:a16="http://schemas.microsoft.com/office/drawing/2014/main" id="{349F6396-28AD-4F97-9EEE-1F8D0435CCF1}"/>
              </a:ext>
            </a:extLst>
          </p:cNvPr>
          <p:cNvSpPr txBox="1"/>
          <p:nvPr/>
        </p:nvSpPr>
        <p:spPr>
          <a:xfrm>
            <a:off x="403864" y="923170"/>
            <a:ext cx="2103115" cy="369332"/>
          </a:xfrm>
          <a:prstGeom prst="rect">
            <a:avLst/>
          </a:prstGeom>
          <a:noFill/>
        </p:spPr>
        <p:txBody>
          <a:bodyPr wrap="square" rtlCol="0">
            <a:spAutoFit/>
          </a:bodyPr>
          <a:lstStyle/>
          <a:p>
            <a:r>
              <a:rPr lang="en-US" i="1" dirty="0"/>
              <a:t>Concepts</a:t>
            </a:r>
          </a:p>
        </p:txBody>
      </p:sp>
    </p:spTree>
    <p:extLst>
      <p:ext uri="{BB962C8B-B14F-4D97-AF65-F5344CB8AC3E}">
        <p14:creationId xmlns:p14="http://schemas.microsoft.com/office/powerpoint/2010/main" val="509832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7BFB72-F966-4CE6-964C-CDE04A727C5B}"/>
              </a:ext>
            </a:extLst>
          </p:cNvPr>
          <p:cNvSpPr>
            <a:spLocks noGrp="1"/>
          </p:cNvSpPr>
          <p:nvPr>
            <p:ph idx="1"/>
          </p:nvPr>
        </p:nvSpPr>
        <p:spPr>
          <a:xfrm>
            <a:off x="1031240" y="808411"/>
            <a:ext cx="10515600" cy="4351338"/>
          </a:xfrm>
        </p:spPr>
        <p:txBody>
          <a:bodyPr/>
          <a:lstStyle/>
          <a:p>
            <a:pPr marL="0" indent="0">
              <a:buNone/>
            </a:pPr>
            <a:r>
              <a:rPr lang="en-US" dirty="0"/>
              <a:t>		Does </a:t>
            </a:r>
            <a:r>
              <a:rPr lang="en-US" b="1" dirty="0"/>
              <a:t>public spending </a:t>
            </a:r>
            <a:r>
              <a:rPr lang="en-US" dirty="0"/>
              <a:t>crowd out/in </a:t>
            </a:r>
            <a:r>
              <a:rPr lang="en-US" b="1" dirty="0"/>
              <a:t>private donations</a:t>
            </a:r>
            <a:r>
              <a:rPr lang="en-US" dirty="0"/>
              <a:t>?</a:t>
            </a:r>
          </a:p>
          <a:p>
            <a:pPr marL="457200" lvl="1" indent="0">
              <a:buNone/>
            </a:pPr>
            <a:endParaRPr lang="en-US" dirty="0"/>
          </a:p>
        </p:txBody>
      </p:sp>
      <p:cxnSp>
        <p:nvCxnSpPr>
          <p:cNvPr id="5" name="Straight Arrow Connector 4">
            <a:extLst>
              <a:ext uri="{FF2B5EF4-FFF2-40B4-BE49-F238E27FC236}">
                <a16:creationId xmlns:a16="http://schemas.microsoft.com/office/drawing/2014/main" id="{016E9F47-B6B4-457F-842C-2364BEB9D9B1}"/>
              </a:ext>
            </a:extLst>
          </p:cNvPr>
          <p:cNvCxnSpPr>
            <a:cxnSpLocks/>
          </p:cNvCxnSpPr>
          <p:nvPr/>
        </p:nvCxnSpPr>
        <p:spPr>
          <a:xfrm>
            <a:off x="4775199" y="1259799"/>
            <a:ext cx="0" cy="11176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4E1BD74-57E9-4776-8179-157AD7F4492F}"/>
              </a:ext>
            </a:extLst>
          </p:cNvPr>
          <p:cNvCxnSpPr>
            <a:cxnSpLocks/>
          </p:cNvCxnSpPr>
          <p:nvPr/>
        </p:nvCxnSpPr>
        <p:spPr>
          <a:xfrm>
            <a:off x="9311640" y="1292502"/>
            <a:ext cx="0" cy="11138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13B3F4D-CEE8-445A-9DE7-EE7D4A0D2CF6}"/>
              </a:ext>
            </a:extLst>
          </p:cNvPr>
          <p:cNvSpPr txBox="1"/>
          <p:nvPr/>
        </p:nvSpPr>
        <p:spPr>
          <a:xfrm>
            <a:off x="3723641" y="2644162"/>
            <a:ext cx="2103115" cy="369332"/>
          </a:xfrm>
          <a:prstGeom prst="rect">
            <a:avLst/>
          </a:prstGeom>
          <a:noFill/>
        </p:spPr>
        <p:txBody>
          <a:bodyPr wrap="square" rtlCol="0">
            <a:spAutoFit/>
          </a:bodyPr>
          <a:lstStyle/>
          <a:p>
            <a:r>
              <a:rPr lang="en-US" dirty="0"/>
              <a:t>Government grants</a:t>
            </a:r>
          </a:p>
        </p:txBody>
      </p:sp>
      <p:sp>
        <p:nvSpPr>
          <p:cNvPr id="11" name="TextBox 10">
            <a:extLst>
              <a:ext uri="{FF2B5EF4-FFF2-40B4-BE49-F238E27FC236}">
                <a16:creationId xmlns:a16="http://schemas.microsoft.com/office/drawing/2014/main" id="{8A86D46E-9F85-48CA-8D4D-CB5AB3CE3F41}"/>
              </a:ext>
            </a:extLst>
          </p:cNvPr>
          <p:cNvSpPr txBox="1"/>
          <p:nvPr/>
        </p:nvSpPr>
        <p:spPr>
          <a:xfrm>
            <a:off x="7955280" y="2644162"/>
            <a:ext cx="2997200" cy="369332"/>
          </a:xfrm>
          <a:prstGeom prst="rect">
            <a:avLst/>
          </a:prstGeom>
          <a:noFill/>
        </p:spPr>
        <p:txBody>
          <a:bodyPr wrap="square" rtlCol="0">
            <a:spAutoFit/>
          </a:bodyPr>
          <a:lstStyle/>
          <a:p>
            <a:r>
              <a:rPr lang="en-US" dirty="0"/>
              <a:t>Private donations to charity</a:t>
            </a:r>
          </a:p>
        </p:txBody>
      </p:sp>
      <p:sp>
        <p:nvSpPr>
          <p:cNvPr id="16" name="TextBox 15">
            <a:extLst>
              <a:ext uri="{FF2B5EF4-FFF2-40B4-BE49-F238E27FC236}">
                <a16:creationId xmlns:a16="http://schemas.microsoft.com/office/drawing/2014/main" id="{349F6396-28AD-4F97-9EEE-1F8D0435CCF1}"/>
              </a:ext>
            </a:extLst>
          </p:cNvPr>
          <p:cNvSpPr txBox="1"/>
          <p:nvPr/>
        </p:nvSpPr>
        <p:spPr>
          <a:xfrm>
            <a:off x="403864" y="923170"/>
            <a:ext cx="2103115" cy="369332"/>
          </a:xfrm>
          <a:prstGeom prst="rect">
            <a:avLst/>
          </a:prstGeom>
          <a:noFill/>
        </p:spPr>
        <p:txBody>
          <a:bodyPr wrap="square" rtlCol="0">
            <a:spAutoFit/>
          </a:bodyPr>
          <a:lstStyle/>
          <a:p>
            <a:r>
              <a:rPr lang="en-US" i="1" dirty="0"/>
              <a:t>Concepts</a:t>
            </a:r>
          </a:p>
        </p:txBody>
      </p:sp>
      <p:sp>
        <p:nvSpPr>
          <p:cNvPr id="22" name="TextBox 21">
            <a:extLst>
              <a:ext uri="{FF2B5EF4-FFF2-40B4-BE49-F238E27FC236}">
                <a16:creationId xmlns:a16="http://schemas.microsoft.com/office/drawing/2014/main" id="{3E625E44-50FA-4F60-A812-505D9FDDED07}"/>
              </a:ext>
            </a:extLst>
          </p:cNvPr>
          <p:cNvSpPr txBox="1"/>
          <p:nvPr/>
        </p:nvSpPr>
        <p:spPr>
          <a:xfrm>
            <a:off x="403863" y="2579794"/>
            <a:ext cx="2103115" cy="646331"/>
          </a:xfrm>
          <a:prstGeom prst="rect">
            <a:avLst/>
          </a:prstGeom>
          <a:noFill/>
        </p:spPr>
        <p:txBody>
          <a:bodyPr wrap="square" rtlCol="0">
            <a:spAutoFit/>
          </a:bodyPr>
          <a:lstStyle/>
          <a:p>
            <a:r>
              <a:rPr lang="en-US" i="1" dirty="0"/>
              <a:t>Operational Indicators</a:t>
            </a:r>
          </a:p>
        </p:txBody>
      </p:sp>
    </p:spTree>
    <p:extLst>
      <p:ext uri="{BB962C8B-B14F-4D97-AF65-F5344CB8AC3E}">
        <p14:creationId xmlns:p14="http://schemas.microsoft.com/office/powerpoint/2010/main" val="1843609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7BFB72-F966-4CE6-964C-CDE04A727C5B}"/>
              </a:ext>
            </a:extLst>
          </p:cNvPr>
          <p:cNvSpPr>
            <a:spLocks noGrp="1"/>
          </p:cNvSpPr>
          <p:nvPr>
            <p:ph idx="1"/>
          </p:nvPr>
        </p:nvSpPr>
        <p:spPr>
          <a:xfrm>
            <a:off x="1031240" y="808411"/>
            <a:ext cx="10515600" cy="4351338"/>
          </a:xfrm>
        </p:spPr>
        <p:txBody>
          <a:bodyPr/>
          <a:lstStyle/>
          <a:p>
            <a:pPr marL="0" indent="0">
              <a:buNone/>
            </a:pPr>
            <a:r>
              <a:rPr lang="en-US" dirty="0"/>
              <a:t>		Does </a:t>
            </a:r>
            <a:r>
              <a:rPr lang="en-US" b="1" dirty="0"/>
              <a:t>public spending </a:t>
            </a:r>
            <a:r>
              <a:rPr lang="en-US" dirty="0"/>
              <a:t>crowd out/in </a:t>
            </a:r>
            <a:r>
              <a:rPr lang="en-US" b="1" dirty="0"/>
              <a:t>private donations</a:t>
            </a:r>
            <a:r>
              <a:rPr lang="en-US" dirty="0"/>
              <a:t>?</a:t>
            </a:r>
          </a:p>
          <a:p>
            <a:pPr marL="457200" lvl="1" indent="0">
              <a:buNone/>
            </a:pPr>
            <a:endParaRPr lang="en-US" dirty="0"/>
          </a:p>
        </p:txBody>
      </p:sp>
      <p:cxnSp>
        <p:nvCxnSpPr>
          <p:cNvPr id="5" name="Straight Arrow Connector 4">
            <a:extLst>
              <a:ext uri="{FF2B5EF4-FFF2-40B4-BE49-F238E27FC236}">
                <a16:creationId xmlns:a16="http://schemas.microsoft.com/office/drawing/2014/main" id="{016E9F47-B6B4-457F-842C-2364BEB9D9B1}"/>
              </a:ext>
            </a:extLst>
          </p:cNvPr>
          <p:cNvCxnSpPr>
            <a:cxnSpLocks/>
          </p:cNvCxnSpPr>
          <p:nvPr/>
        </p:nvCxnSpPr>
        <p:spPr>
          <a:xfrm>
            <a:off x="4775199" y="1259799"/>
            <a:ext cx="0" cy="11176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4E1BD74-57E9-4776-8179-157AD7F4492F}"/>
              </a:ext>
            </a:extLst>
          </p:cNvPr>
          <p:cNvCxnSpPr>
            <a:cxnSpLocks/>
          </p:cNvCxnSpPr>
          <p:nvPr/>
        </p:nvCxnSpPr>
        <p:spPr>
          <a:xfrm>
            <a:off x="9311640" y="1292502"/>
            <a:ext cx="0" cy="11138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13B3F4D-CEE8-445A-9DE7-EE7D4A0D2CF6}"/>
              </a:ext>
            </a:extLst>
          </p:cNvPr>
          <p:cNvSpPr txBox="1"/>
          <p:nvPr/>
        </p:nvSpPr>
        <p:spPr>
          <a:xfrm>
            <a:off x="3723641" y="2644162"/>
            <a:ext cx="2103115" cy="369332"/>
          </a:xfrm>
          <a:prstGeom prst="rect">
            <a:avLst/>
          </a:prstGeom>
          <a:noFill/>
        </p:spPr>
        <p:txBody>
          <a:bodyPr wrap="square" rtlCol="0">
            <a:spAutoFit/>
          </a:bodyPr>
          <a:lstStyle/>
          <a:p>
            <a:r>
              <a:rPr lang="en-US" dirty="0"/>
              <a:t>Government grants</a:t>
            </a:r>
          </a:p>
        </p:txBody>
      </p:sp>
      <p:sp>
        <p:nvSpPr>
          <p:cNvPr id="11" name="TextBox 10">
            <a:extLst>
              <a:ext uri="{FF2B5EF4-FFF2-40B4-BE49-F238E27FC236}">
                <a16:creationId xmlns:a16="http://schemas.microsoft.com/office/drawing/2014/main" id="{8A86D46E-9F85-48CA-8D4D-CB5AB3CE3F41}"/>
              </a:ext>
            </a:extLst>
          </p:cNvPr>
          <p:cNvSpPr txBox="1"/>
          <p:nvPr/>
        </p:nvSpPr>
        <p:spPr>
          <a:xfrm>
            <a:off x="7955280" y="2644162"/>
            <a:ext cx="2997200" cy="369332"/>
          </a:xfrm>
          <a:prstGeom prst="rect">
            <a:avLst/>
          </a:prstGeom>
          <a:noFill/>
        </p:spPr>
        <p:txBody>
          <a:bodyPr wrap="square" rtlCol="0">
            <a:spAutoFit/>
          </a:bodyPr>
          <a:lstStyle/>
          <a:p>
            <a:r>
              <a:rPr lang="en-US" dirty="0"/>
              <a:t>Private donations to charity</a:t>
            </a:r>
          </a:p>
        </p:txBody>
      </p:sp>
      <p:cxnSp>
        <p:nvCxnSpPr>
          <p:cNvPr id="12" name="Straight Arrow Connector 11">
            <a:extLst>
              <a:ext uri="{FF2B5EF4-FFF2-40B4-BE49-F238E27FC236}">
                <a16:creationId xmlns:a16="http://schemas.microsoft.com/office/drawing/2014/main" id="{2EB63F15-2823-4986-A801-3B44CC9576ED}"/>
              </a:ext>
            </a:extLst>
          </p:cNvPr>
          <p:cNvCxnSpPr>
            <a:cxnSpLocks/>
          </p:cNvCxnSpPr>
          <p:nvPr/>
        </p:nvCxnSpPr>
        <p:spPr>
          <a:xfrm>
            <a:off x="4775198" y="3146819"/>
            <a:ext cx="0" cy="12442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2AD8A3A-3EBC-4FCD-8110-DD8837C7C0FC}"/>
              </a:ext>
            </a:extLst>
          </p:cNvPr>
          <p:cNvCxnSpPr>
            <a:cxnSpLocks/>
          </p:cNvCxnSpPr>
          <p:nvPr/>
        </p:nvCxnSpPr>
        <p:spPr>
          <a:xfrm>
            <a:off x="9311640" y="3146819"/>
            <a:ext cx="0" cy="10594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0A59923-A011-4772-978C-C43ABAA33EBD}"/>
              </a:ext>
            </a:extLst>
          </p:cNvPr>
          <p:cNvSpPr txBox="1"/>
          <p:nvPr/>
        </p:nvSpPr>
        <p:spPr>
          <a:xfrm>
            <a:off x="2936241" y="4698084"/>
            <a:ext cx="3901440" cy="923330"/>
          </a:xfrm>
          <a:prstGeom prst="rect">
            <a:avLst/>
          </a:prstGeom>
          <a:noFill/>
        </p:spPr>
        <p:txBody>
          <a:bodyPr wrap="square" rtlCol="0">
            <a:spAutoFit/>
          </a:bodyPr>
          <a:lstStyle/>
          <a:p>
            <a:r>
              <a:rPr lang="en-US" dirty="0"/>
              <a:t>IRS return documentation for 501(c)(3) revenue reported as Government grants and program service revenue</a:t>
            </a:r>
          </a:p>
        </p:txBody>
      </p:sp>
      <p:sp>
        <p:nvSpPr>
          <p:cNvPr id="15" name="TextBox 14">
            <a:extLst>
              <a:ext uri="{FF2B5EF4-FFF2-40B4-BE49-F238E27FC236}">
                <a16:creationId xmlns:a16="http://schemas.microsoft.com/office/drawing/2014/main" id="{D49CC56C-10E8-441D-8EBF-C9ED31E85AA7}"/>
              </a:ext>
            </a:extLst>
          </p:cNvPr>
          <p:cNvSpPr txBox="1"/>
          <p:nvPr/>
        </p:nvSpPr>
        <p:spPr>
          <a:xfrm>
            <a:off x="7503160" y="4526039"/>
            <a:ext cx="3901440" cy="923330"/>
          </a:xfrm>
          <a:prstGeom prst="rect">
            <a:avLst/>
          </a:prstGeom>
          <a:noFill/>
        </p:spPr>
        <p:txBody>
          <a:bodyPr wrap="square" rtlCol="0">
            <a:spAutoFit/>
          </a:bodyPr>
          <a:lstStyle/>
          <a:p>
            <a:r>
              <a:rPr lang="en-US" dirty="0"/>
              <a:t>IRS return documentation for 501(c)(3) revenue reported as direct and indirect public support</a:t>
            </a:r>
          </a:p>
        </p:txBody>
      </p:sp>
      <p:sp>
        <p:nvSpPr>
          <p:cNvPr id="16" name="TextBox 15">
            <a:extLst>
              <a:ext uri="{FF2B5EF4-FFF2-40B4-BE49-F238E27FC236}">
                <a16:creationId xmlns:a16="http://schemas.microsoft.com/office/drawing/2014/main" id="{349F6396-28AD-4F97-9EEE-1F8D0435CCF1}"/>
              </a:ext>
            </a:extLst>
          </p:cNvPr>
          <p:cNvSpPr txBox="1"/>
          <p:nvPr/>
        </p:nvSpPr>
        <p:spPr>
          <a:xfrm>
            <a:off x="403864" y="923170"/>
            <a:ext cx="2103115" cy="369332"/>
          </a:xfrm>
          <a:prstGeom prst="rect">
            <a:avLst/>
          </a:prstGeom>
          <a:noFill/>
        </p:spPr>
        <p:txBody>
          <a:bodyPr wrap="square" rtlCol="0">
            <a:spAutoFit/>
          </a:bodyPr>
          <a:lstStyle/>
          <a:p>
            <a:r>
              <a:rPr lang="en-US" i="1" dirty="0"/>
              <a:t>Concepts</a:t>
            </a:r>
          </a:p>
        </p:txBody>
      </p:sp>
      <p:sp>
        <p:nvSpPr>
          <p:cNvPr id="22" name="TextBox 21">
            <a:extLst>
              <a:ext uri="{FF2B5EF4-FFF2-40B4-BE49-F238E27FC236}">
                <a16:creationId xmlns:a16="http://schemas.microsoft.com/office/drawing/2014/main" id="{3E625E44-50FA-4F60-A812-505D9FDDED07}"/>
              </a:ext>
            </a:extLst>
          </p:cNvPr>
          <p:cNvSpPr txBox="1"/>
          <p:nvPr/>
        </p:nvSpPr>
        <p:spPr>
          <a:xfrm>
            <a:off x="403863" y="2579794"/>
            <a:ext cx="2103115" cy="646331"/>
          </a:xfrm>
          <a:prstGeom prst="rect">
            <a:avLst/>
          </a:prstGeom>
          <a:noFill/>
        </p:spPr>
        <p:txBody>
          <a:bodyPr wrap="square" rtlCol="0">
            <a:spAutoFit/>
          </a:bodyPr>
          <a:lstStyle/>
          <a:p>
            <a:r>
              <a:rPr lang="en-US" i="1" dirty="0"/>
              <a:t>Operational Indicators</a:t>
            </a:r>
          </a:p>
        </p:txBody>
      </p:sp>
      <p:sp>
        <p:nvSpPr>
          <p:cNvPr id="23" name="TextBox 22">
            <a:extLst>
              <a:ext uri="{FF2B5EF4-FFF2-40B4-BE49-F238E27FC236}">
                <a16:creationId xmlns:a16="http://schemas.microsoft.com/office/drawing/2014/main" id="{AAEB246B-A1E5-4FE5-888C-D171DDBC68BD}"/>
              </a:ext>
            </a:extLst>
          </p:cNvPr>
          <p:cNvSpPr txBox="1"/>
          <p:nvPr/>
        </p:nvSpPr>
        <p:spPr>
          <a:xfrm>
            <a:off x="403863" y="4812842"/>
            <a:ext cx="2103115" cy="369332"/>
          </a:xfrm>
          <a:prstGeom prst="rect">
            <a:avLst/>
          </a:prstGeom>
          <a:noFill/>
        </p:spPr>
        <p:txBody>
          <a:bodyPr wrap="square" rtlCol="0">
            <a:spAutoFit/>
          </a:bodyPr>
          <a:lstStyle/>
          <a:p>
            <a:r>
              <a:rPr lang="en-US" i="1" dirty="0"/>
              <a:t>Measures</a:t>
            </a:r>
          </a:p>
        </p:txBody>
      </p:sp>
    </p:spTree>
    <p:extLst>
      <p:ext uri="{BB962C8B-B14F-4D97-AF65-F5344CB8AC3E}">
        <p14:creationId xmlns:p14="http://schemas.microsoft.com/office/powerpoint/2010/main" val="2062011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44583-3F11-40B6-876B-C244382D24A9}"/>
              </a:ext>
            </a:extLst>
          </p:cNvPr>
          <p:cNvSpPr>
            <a:spLocks noGrp="1"/>
          </p:cNvSpPr>
          <p:nvPr>
            <p:ph type="title"/>
          </p:nvPr>
        </p:nvSpPr>
        <p:spPr/>
        <p:txBody>
          <a:bodyPr/>
          <a:lstStyle/>
          <a:p>
            <a:r>
              <a:rPr lang="en-US" dirty="0"/>
              <a:t>Varying Distances Between Concepts &amp; Measures</a:t>
            </a:r>
          </a:p>
        </p:txBody>
      </p:sp>
      <p:pic>
        <p:nvPicPr>
          <p:cNvPr id="5" name="Content Placeholder 4" descr="A close up of a device&#10;&#10;Description automatically generated">
            <a:extLst>
              <a:ext uri="{FF2B5EF4-FFF2-40B4-BE49-F238E27FC236}">
                <a16:creationId xmlns:a16="http://schemas.microsoft.com/office/drawing/2014/main" id="{39DAE75D-09E4-4370-A9BE-A7440E3EBE4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469" t="33463" r="12524" b="9799"/>
          <a:stretch/>
        </p:blipFill>
        <p:spPr>
          <a:xfrm>
            <a:off x="1737360" y="1690687"/>
            <a:ext cx="9083040" cy="4656495"/>
          </a:xfrm>
        </p:spPr>
      </p:pic>
      <p:sp>
        <p:nvSpPr>
          <p:cNvPr id="6" name="TextBox 5">
            <a:extLst>
              <a:ext uri="{FF2B5EF4-FFF2-40B4-BE49-F238E27FC236}">
                <a16:creationId xmlns:a16="http://schemas.microsoft.com/office/drawing/2014/main" id="{033C4410-9015-4DE8-B23D-572F1AF76946}"/>
              </a:ext>
            </a:extLst>
          </p:cNvPr>
          <p:cNvSpPr txBox="1"/>
          <p:nvPr/>
        </p:nvSpPr>
        <p:spPr>
          <a:xfrm>
            <a:off x="838200" y="6374167"/>
            <a:ext cx="10631750" cy="369332"/>
          </a:xfrm>
          <a:prstGeom prst="rect">
            <a:avLst/>
          </a:prstGeom>
          <a:noFill/>
        </p:spPr>
        <p:txBody>
          <a:bodyPr wrap="square" rtlCol="0">
            <a:spAutoFit/>
          </a:bodyPr>
          <a:lstStyle/>
          <a:p>
            <a:r>
              <a:rPr lang="en-US" dirty="0"/>
              <a:t>From </a:t>
            </a:r>
            <a:r>
              <a:rPr lang="en-US" i="1" dirty="0"/>
              <a:t>Investigating the Social World: The Process and Practice of Research</a:t>
            </a:r>
            <a:r>
              <a:rPr lang="en-US" dirty="0"/>
              <a:t>, by Schutt (2012)</a:t>
            </a:r>
          </a:p>
        </p:txBody>
      </p:sp>
    </p:spTree>
    <p:extLst>
      <p:ext uri="{BB962C8B-B14F-4D97-AF65-F5344CB8AC3E}">
        <p14:creationId xmlns:p14="http://schemas.microsoft.com/office/powerpoint/2010/main" val="3003519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6709-7A7A-4963-8C9B-ECF07CD2C91E}"/>
              </a:ext>
            </a:extLst>
          </p:cNvPr>
          <p:cNvSpPr>
            <a:spLocks noGrp="1"/>
          </p:cNvSpPr>
          <p:nvPr>
            <p:ph type="title"/>
          </p:nvPr>
        </p:nvSpPr>
        <p:spPr/>
        <p:txBody>
          <a:bodyPr/>
          <a:lstStyle/>
          <a:p>
            <a:r>
              <a:rPr lang="en-US" dirty="0"/>
              <a:t>Defining Concepts</a:t>
            </a:r>
          </a:p>
        </p:txBody>
      </p:sp>
      <p:sp>
        <p:nvSpPr>
          <p:cNvPr id="3" name="Content Placeholder 2">
            <a:extLst>
              <a:ext uri="{FF2B5EF4-FFF2-40B4-BE49-F238E27FC236}">
                <a16:creationId xmlns:a16="http://schemas.microsoft.com/office/drawing/2014/main" id="{E277BD8D-1E20-4EF2-869D-482D8A603286}"/>
              </a:ext>
            </a:extLst>
          </p:cNvPr>
          <p:cNvSpPr>
            <a:spLocks noGrp="1"/>
          </p:cNvSpPr>
          <p:nvPr>
            <p:ph idx="1"/>
          </p:nvPr>
        </p:nvSpPr>
        <p:spPr/>
        <p:txBody>
          <a:bodyPr/>
          <a:lstStyle/>
          <a:p>
            <a:r>
              <a:rPr lang="en-US" dirty="0"/>
              <a:t>Take 5 minutes to:</a:t>
            </a:r>
          </a:p>
          <a:p>
            <a:pPr lvl="1"/>
            <a:r>
              <a:rPr lang="en-US" dirty="0"/>
              <a:t>Underline the concepts in your research question that need to be defined</a:t>
            </a:r>
          </a:p>
          <a:p>
            <a:pPr lvl="1"/>
            <a:r>
              <a:rPr lang="en-US" dirty="0"/>
              <a:t>Define them</a:t>
            </a:r>
          </a:p>
          <a:p>
            <a:pPr lvl="1"/>
            <a:r>
              <a:rPr lang="en-US" dirty="0"/>
              <a:t>List some potential operational indicators</a:t>
            </a:r>
          </a:p>
          <a:p>
            <a:pPr lvl="1"/>
            <a:r>
              <a:rPr lang="en-US" dirty="0"/>
              <a:t>List some potential measures for those indicators (in theory, does not have to be known data yet)</a:t>
            </a:r>
          </a:p>
          <a:p>
            <a:pPr lvl="1"/>
            <a:endParaRPr lang="en-US" dirty="0"/>
          </a:p>
          <a:p>
            <a:pPr lvl="1"/>
            <a:endParaRPr lang="en-US" dirty="0"/>
          </a:p>
        </p:txBody>
      </p:sp>
    </p:spTree>
    <p:extLst>
      <p:ext uri="{BB962C8B-B14F-4D97-AF65-F5344CB8AC3E}">
        <p14:creationId xmlns:p14="http://schemas.microsoft.com/office/powerpoint/2010/main" val="1675099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6709-7A7A-4963-8C9B-ECF07CD2C91E}"/>
              </a:ext>
            </a:extLst>
          </p:cNvPr>
          <p:cNvSpPr>
            <a:spLocks noGrp="1"/>
          </p:cNvSpPr>
          <p:nvPr>
            <p:ph type="title"/>
          </p:nvPr>
        </p:nvSpPr>
        <p:spPr/>
        <p:txBody>
          <a:bodyPr/>
          <a:lstStyle/>
          <a:p>
            <a:r>
              <a:rPr lang="en-US" dirty="0"/>
              <a:t>Translating to an OLS model</a:t>
            </a:r>
          </a:p>
        </p:txBody>
      </p:sp>
      <p:sp>
        <p:nvSpPr>
          <p:cNvPr id="3" name="Content Placeholder 2">
            <a:extLst>
              <a:ext uri="{FF2B5EF4-FFF2-40B4-BE49-F238E27FC236}">
                <a16:creationId xmlns:a16="http://schemas.microsoft.com/office/drawing/2014/main" id="{E277BD8D-1E20-4EF2-869D-482D8A603286}"/>
              </a:ext>
            </a:extLst>
          </p:cNvPr>
          <p:cNvSpPr>
            <a:spLocks noGrp="1"/>
          </p:cNvSpPr>
          <p:nvPr>
            <p:ph idx="1"/>
          </p:nvPr>
        </p:nvSpPr>
        <p:spPr/>
        <p:txBody>
          <a:bodyPr/>
          <a:lstStyle/>
          <a:p>
            <a:r>
              <a:rPr lang="en-US" dirty="0"/>
              <a:t>How would you write your research question as an OLS model? What are the independent and dependent variables of interest?</a:t>
            </a:r>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3384423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6709-7A7A-4963-8C9B-ECF07CD2C91E}"/>
              </a:ext>
            </a:extLst>
          </p:cNvPr>
          <p:cNvSpPr>
            <a:spLocks noGrp="1"/>
          </p:cNvSpPr>
          <p:nvPr>
            <p:ph type="title"/>
          </p:nvPr>
        </p:nvSpPr>
        <p:spPr/>
        <p:txBody>
          <a:bodyPr/>
          <a:lstStyle/>
          <a:p>
            <a:r>
              <a:rPr lang="en-US" dirty="0"/>
              <a:t>Translating to an OLS model</a:t>
            </a:r>
          </a:p>
        </p:txBody>
      </p:sp>
      <p:sp>
        <p:nvSpPr>
          <p:cNvPr id="3" name="Content Placeholder 2">
            <a:extLst>
              <a:ext uri="{FF2B5EF4-FFF2-40B4-BE49-F238E27FC236}">
                <a16:creationId xmlns:a16="http://schemas.microsoft.com/office/drawing/2014/main" id="{E277BD8D-1E20-4EF2-869D-482D8A603286}"/>
              </a:ext>
            </a:extLst>
          </p:cNvPr>
          <p:cNvSpPr>
            <a:spLocks noGrp="1"/>
          </p:cNvSpPr>
          <p:nvPr>
            <p:ph idx="1"/>
          </p:nvPr>
        </p:nvSpPr>
        <p:spPr/>
        <p:txBody>
          <a:bodyPr/>
          <a:lstStyle/>
          <a:p>
            <a:r>
              <a:rPr lang="en-US" dirty="0"/>
              <a:t>How would you write your research question as an OLS model? What are the independent and dependent variables of interest?</a:t>
            </a:r>
          </a:p>
          <a:p>
            <a:r>
              <a:rPr lang="en-US" dirty="0"/>
              <a:t>Example: Does public school for young children increase maternal labor supply?</a:t>
            </a:r>
          </a:p>
          <a:p>
            <a:pPr marL="0" indent="0">
              <a:buNone/>
            </a:pPr>
            <a:endParaRPr lang="en-US" dirty="0"/>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407460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BFEFD-2943-4680-8EC3-F7EB89E430D4}"/>
              </a:ext>
            </a:extLst>
          </p:cNvPr>
          <p:cNvSpPr>
            <a:spLocks noGrp="1"/>
          </p:cNvSpPr>
          <p:nvPr>
            <p:ph type="title"/>
          </p:nvPr>
        </p:nvSpPr>
        <p:spPr>
          <a:xfrm>
            <a:off x="838200" y="365125"/>
            <a:ext cx="10515600" cy="1325563"/>
          </a:xfrm>
        </p:spPr>
        <p:txBody>
          <a:bodyPr>
            <a:normAutofit/>
          </a:bodyPr>
          <a:lstStyle/>
          <a:p>
            <a:r>
              <a:rPr lang="en-US" dirty="0" err="1"/>
              <a:t>Krathwahl’s</a:t>
            </a:r>
            <a:r>
              <a:rPr lang="en-US" dirty="0"/>
              <a:t> Model of the Chain of Reasoning in Quantitative Studies	</a:t>
            </a:r>
          </a:p>
        </p:txBody>
      </p:sp>
      <p:graphicFrame>
        <p:nvGraphicFramePr>
          <p:cNvPr id="4" name="Content Placeholder 3">
            <a:extLst>
              <a:ext uri="{FF2B5EF4-FFF2-40B4-BE49-F238E27FC236}">
                <a16:creationId xmlns:a16="http://schemas.microsoft.com/office/drawing/2014/main" id="{7B5F0D4C-BA34-4036-92B7-B5D688CF9D1E}"/>
              </a:ext>
            </a:extLst>
          </p:cNvPr>
          <p:cNvGraphicFramePr>
            <a:graphicFrameLocks noGrp="1"/>
          </p:cNvGraphicFramePr>
          <p:nvPr>
            <p:ph idx="1"/>
            <p:extLst>
              <p:ext uri="{D42A27DB-BD31-4B8C-83A1-F6EECF244321}">
                <p14:modId xmlns:p14="http://schemas.microsoft.com/office/powerpoint/2010/main" val="31386815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2316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6709-7A7A-4963-8C9B-ECF07CD2C91E}"/>
              </a:ext>
            </a:extLst>
          </p:cNvPr>
          <p:cNvSpPr>
            <a:spLocks noGrp="1"/>
          </p:cNvSpPr>
          <p:nvPr>
            <p:ph type="title"/>
          </p:nvPr>
        </p:nvSpPr>
        <p:spPr/>
        <p:txBody>
          <a:bodyPr/>
          <a:lstStyle/>
          <a:p>
            <a:r>
              <a:rPr lang="en-US" dirty="0"/>
              <a:t>Translating to an OLS model</a:t>
            </a:r>
          </a:p>
        </p:txBody>
      </p:sp>
      <p:sp>
        <p:nvSpPr>
          <p:cNvPr id="3" name="Content Placeholder 2">
            <a:extLst>
              <a:ext uri="{FF2B5EF4-FFF2-40B4-BE49-F238E27FC236}">
                <a16:creationId xmlns:a16="http://schemas.microsoft.com/office/drawing/2014/main" id="{E277BD8D-1E20-4EF2-869D-482D8A603286}"/>
              </a:ext>
            </a:extLst>
          </p:cNvPr>
          <p:cNvSpPr>
            <a:spLocks noGrp="1"/>
          </p:cNvSpPr>
          <p:nvPr>
            <p:ph idx="1"/>
          </p:nvPr>
        </p:nvSpPr>
        <p:spPr/>
        <p:txBody>
          <a:bodyPr/>
          <a:lstStyle/>
          <a:p>
            <a:r>
              <a:rPr lang="en-US" dirty="0"/>
              <a:t>How would you write your research question as an OLS model? What are the independent and dependent variables of interest?</a:t>
            </a:r>
          </a:p>
          <a:p>
            <a:r>
              <a:rPr lang="en-US" dirty="0"/>
              <a:t>Example: Does </a:t>
            </a:r>
            <a:r>
              <a:rPr lang="en-US" b="1" dirty="0"/>
              <a:t>public school for young children </a:t>
            </a:r>
            <a:r>
              <a:rPr lang="en-US" dirty="0"/>
              <a:t>increase </a:t>
            </a:r>
            <a:r>
              <a:rPr lang="en-US" b="1" dirty="0"/>
              <a:t>women’s labor supply</a:t>
            </a:r>
            <a:r>
              <a:rPr lang="en-US" dirty="0"/>
              <a:t>?</a:t>
            </a:r>
          </a:p>
          <a:p>
            <a:pPr marL="0" indent="0">
              <a:buNone/>
            </a:pPr>
            <a:endParaRPr lang="en-US" dirty="0"/>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1902751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6709-7A7A-4963-8C9B-ECF07CD2C91E}"/>
              </a:ext>
            </a:extLst>
          </p:cNvPr>
          <p:cNvSpPr>
            <a:spLocks noGrp="1"/>
          </p:cNvSpPr>
          <p:nvPr>
            <p:ph type="title"/>
          </p:nvPr>
        </p:nvSpPr>
        <p:spPr/>
        <p:txBody>
          <a:bodyPr/>
          <a:lstStyle/>
          <a:p>
            <a:r>
              <a:rPr lang="en-US" dirty="0"/>
              <a:t>Translating to an OLS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77BD8D-1E20-4EF2-869D-482D8A603286}"/>
                  </a:ext>
                </a:extLst>
              </p:cNvPr>
              <p:cNvSpPr>
                <a:spLocks noGrp="1"/>
              </p:cNvSpPr>
              <p:nvPr>
                <p:ph idx="1"/>
              </p:nvPr>
            </p:nvSpPr>
            <p:spPr/>
            <p:txBody>
              <a:bodyPr/>
              <a:lstStyle/>
              <a:p>
                <a:r>
                  <a:rPr lang="en-US" dirty="0"/>
                  <a:t>How would you write your research question as an OLS model? What are the independent and dependent variables of interest?</a:t>
                </a:r>
              </a:p>
              <a:p>
                <a:r>
                  <a:rPr lang="en-US" dirty="0"/>
                  <a:t>Example: Does </a:t>
                </a:r>
                <a:r>
                  <a:rPr lang="en-US" b="1" dirty="0"/>
                  <a:t>public pre-k </a:t>
                </a:r>
                <a:r>
                  <a:rPr lang="en-US" dirty="0"/>
                  <a:t>increase </a:t>
                </a:r>
                <a:r>
                  <a:rPr lang="en-US" b="1" dirty="0"/>
                  <a:t>maternal labor supply</a:t>
                </a:r>
                <a:r>
                  <a:rPr lang="en-US" dirty="0"/>
                  <a: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𝑀𝑎𝑡𝑒𝑟𝑛𝑎𝑙</m:t>
                      </m:r>
                      <m:r>
                        <a:rPr lang="en-US" b="0" i="1" smtClean="0">
                          <a:latin typeface="Cambria Math" panose="02040503050406030204" pitchFamily="18" charset="0"/>
                        </a:rPr>
                        <m:t> </m:t>
                      </m:r>
                      <m:r>
                        <a:rPr lang="en-US" b="0" i="1" smtClean="0">
                          <a:latin typeface="Cambria Math" panose="02040503050406030204" pitchFamily="18" charset="0"/>
                        </a:rPr>
                        <m:t>𝐿𝑆</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𝑃𝐾</m:t>
                      </m:r>
                      <m:r>
                        <a:rPr lang="en-US" b="0" i="1" smtClean="0">
                          <a:latin typeface="Cambria Math" panose="02040503050406030204" pitchFamily="18" charset="0"/>
                        </a:rPr>
                        <m:t> </m:t>
                      </m:r>
                      <m:r>
                        <a:rPr lang="en-US" b="0" i="1" smtClean="0">
                          <a:latin typeface="Cambria Math" panose="02040503050406030204" pitchFamily="18" charset="0"/>
                        </a:rPr>
                        <m:t>𝐴𝑐𝑐𝑒𝑠𝑠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0" indent="0">
                  <a:buNone/>
                </a:pPr>
                <a:endParaRPr lang="en-US" dirty="0"/>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E277BD8D-1E20-4EF2-869D-482D8A603286}"/>
                  </a:ext>
                </a:extLst>
              </p:cNvPr>
              <p:cNvSpPr>
                <a:spLocks noGrp="1" noRot="1" noChangeAspect="1" noMove="1" noResize="1" noEditPoints="1" noAdjustHandles="1" noChangeArrowheads="1" noChangeShapeType="1" noTextEdit="1"/>
              </p:cNvSpPr>
              <p:nvPr>
                <p:ph idx="1"/>
              </p:nvPr>
            </p:nvSpPr>
            <p:spPr>
              <a:blipFill>
                <a:blip r:embed="rId2"/>
                <a:stretch>
                  <a:fillRect l="-1043" t="-2241" r="-638"/>
                </a:stretch>
              </a:blipFill>
            </p:spPr>
            <p:txBody>
              <a:bodyPr/>
              <a:lstStyle/>
              <a:p>
                <a:r>
                  <a:rPr lang="en-US">
                    <a:noFill/>
                  </a:rPr>
                  <a:t> </a:t>
                </a:r>
              </a:p>
            </p:txBody>
          </p:sp>
        </mc:Fallback>
      </mc:AlternateContent>
    </p:spTree>
    <p:extLst>
      <p:ext uri="{BB962C8B-B14F-4D97-AF65-F5344CB8AC3E}">
        <p14:creationId xmlns:p14="http://schemas.microsoft.com/office/powerpoint/2010/main" val="3943159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6709-7A7A-4963-8C9B-ECF07CD2C91E}"/>
              </a:ext>
            </a:extLst>
          </p:cNvPr>
          <p:cNvSpPr>
            <a:spLocks noGrp="1"/>
          </p:cNvSpPr>
          <p:nvPr>
            <p:ph type="title"/>
          </p:nvPr>
        </p:nvSpPr>
        <p:spPr/>
        <p:txBody>
          <a:bodyPr/>
          <a:lstStyle/>
          <a:p>
            <a:r>
              <a:rPr lang="en-US" dirty="0"/>
              <a:t>Translating to an OLS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77BD8D-1E20-4EF2-869D-482D8A603286}"/>
                  </a:ext>
                </a:extLst>
              </p:cNvPr>
              <p:cNvSpPr>
                <a:spLocks noGrp="1"/>
              </p:cNvSpPr>
              <p:nvPr>
                <p:ph idx="1"/>
              </p:nvPr>
            </p:nvSpPr>
            <p:spPr/>
            <p:txBody>
              <a:bodyPr/>
              <a:lstStyle/>
              <a:p>
                <a:r>
                  <a:rPr lang="en-US" dirty="0"/>
                  <a:t>How would you write your research question as an OLS model? What are the independent and dependent variables of interest?</a:t>
                </a:r>
              </a:p>
              <a:p>
                <a:r>
                  <a:rPr lang="en-US" dirty="0"/>
                  <a:t>Example: Does </a:t>
                </a:r>
                <a:r>
                  <a:rPr lang="en-US" b="1" dirty="0"/>
                  <a:t>public pre-k </a:t>
                </a:r>
                <a:r>
                  <a:rPr lang="en-US" dirty="0"/>
                  <a:t>increase </a:t>
                </a:r>
                <a:r>
                  <a:rPr lang="en-US" b="1" dirty="0"/>
                  <a:t>maternal labor supply</a:t>
                </a:r>
                <a:r>
                  <a:rPr lang="en-US" dirty="0"/>
                  <a: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𝑀𝑎𝑡𝑒𝑟𝑛𝑎𝑙</m:t>
                      </m:r>
                      <m:r>
                        <a:rPr lang="en-US" b="0" i="1" smtClean="0">
                          <a:latin typeface="Cambria Math" panose="02040503050406030204" pitchFamily="18" charset="0"/>
                        </a:rPr>
                        <m:t> </m:t>
                      </m:r>
                      <m:r>
                        <a:rPr lang="en-US" b="0" i="1" smtClean="0">
                          <a:latin typeface="Cambria Math" panose="02040503050406030204" pitchFamily="18" charset="0"/>
                        </a:rPr>
                        <m:t>𝐿𝑆</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𝑃𝐾</m:t>
                      </m:r>
                      <m:r>
                        <a:rPr lang="en-US" b="0" i="1" smtClean="0">
                          <a:latin typeface="Cambria Math" panose="02040503050406030204" pitchFamily="18" charset="0"/>
                        </a:rPr>
                        <m:t> </m:t>
                      </m:r>
                      <m:r>
                        <a:rPr lang="en-US" b="0" i="1" smtClean="0">
                          <a:latin typeface="Cambria Math" panose="02040503050406030204" pitchFamily="18" charset="0"/>
                        </a:rPr>
                        <m:t>𝐴𝑐𝑐𝑒𝑠𝑠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0" indent="0">
                  <a:buNone/>
                </a:pPr>
                <a:endParaRPr lang="en-US" dirty="0"/>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E277BD8D-1E20-4EF2-869D-482D8A603286}"/>
                  </a:ext>
                </a:extLst>
              </p:cNvPr>
              <p:cNvSpPr>
                <a:spLocks noGrp="1" noRot="1" noChangeAspect="1" noMove="1" noResize="1" noEditPoints="1" noAdjustHandles="1" noChangeArrowheads="1" noChangeShapeType="1" noTextEdit="1"/>
              </p:cNvSpPr>
              <p:nvPr>
                <p:ph idx="1"/>
              </p:nvPr>
            </p:nvSpPr>
            <p:spPr>
              <a:blipFill>
                <a:blip r:embed="rId2"/>
                <a:stretch>
                  <a:fillRect l="-1043" t="-2241" r="-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57DE85C-0412-40E2-95AB-558743079BBA}"/>
                  </a:ext>
                </a:extLst>
              </p:cNvPr>
              <p:cNvSpPr txBox="1"/>
              <p:nvPr/>
            </p:nvSpPr>
            <p:spPr>
              <a:xfrm>
                <a:off x="1310640" y="4511040"/>
                <a:ext cx="10043160" cy="1477328"/>
              </a:xfrm>
              <a:prstGeom prst="rect">
                <a:avLst/>
              </a:prstGeom>
              <a:noFill/>
            </p:spPr>
            <p:txBody>
              <a:bodyPr wrap="square" rtlCol="0">
                <a:spAutoFit/>
              </a:bodyPr>
              <a:lstStyle/>
              <a:p>
                <a:r>
                  <a:rPr lang="en-US" dirty="0"/>
                  <a:t>“Homework”: </a:t>
                </a:r>
              </a:p>
              <a:p>
                <a:pPr marL="742950" lvl="1" indent="-285750">
                  <a:buFont typeface="Arial" panose="020B0604020202020204" pitchFamily="34" charset="0"/>
                  <a:buChar char="•"/>
                </a:pPr>
                <a:r>
                  <a:rPr lang="en-US" dirty="0"/>
                  <a:t>If you were to run this as a basic OLS model, what would be the threats to internal validity?</a:t>
                </a:r>
              </a:p>
              <a:p>
                <a:pPr marL="742950" lvl="1" indent="-285750">
                  <a:buFont typeface="Arial" panose="020B0604020202020204" pitchFamily="34" charset="0"/>
                  <a:buChar char="•"/>
                </a:pPr>
                <a:r>
                  <a:rPr lang="en-US" dirty="0"/>
                  <a:t>What would the ideal experiment be to allow you to get an unbiased estimate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endParaRPr lang="en-US" dirty="0"/>
              </a:p>
              <a:p>
                <a:pPr marL="742950" lvl="1" indent="-285750">
                  <a:buFont typeface="Arial" panose="020B0604020202020204" pitchFamily="34" charset="0"/>
                  <a:buChar char="•"/>
                </a:pPr>
                <a:r>
                  <a:rPr lang="en-US" i="1" dirty="0"/>
                  <a:t>Imagine</a:t>
                </a:r>
                <a:r>
                  <a:rPr lang="en-US" dirty="0"/>
                  <a:t> a scenario that would allow you to bypass these threats without running a formal experiment</a:t>
                </a:r>
              </a:p>
            </p:txBody>
          </p:sp>
        </mc:Choice>
        <mc:Fallback xmlns="">
          <p:sp>
            <p:nvSpPr>
              <p:cNvPr id="4" name="TextBox 3">
                <a:extLst>
                  <a:ext uri="{FF2B5EF4-FFF2-40B4-BE49-F238E27FC236}">
                    <a16:creationId xmlns:a16="http://schemas.microsoft.com/office/drawing/2014/main" id="{E57DE85C-0412-40E2-95AB-558743079BBA}"/>
                  </a:ext>
                </a:extLst>
              </p:cNvPr>
              <p:cNvSpPr txBox="1">
                <a:spLocks noRot="1" noChangeAspect="1" noMove="1" noResize="1" noEditPoints="1" noAdjustHandles="1" noChangeArrowheads="1" noChangeShapeType="1" noTextEdit="1"/>
              </p:cNvSpPr>
              <p:nvPr/>
            </p:nvSpPr>
            <p:spPr>
              <a:xfrm>
                <a:off x="1310640" y="4511040"/>
                <a:ext cx="10043160" cy="1477328"/>
              </a:xfrm>
              <a:prstGeom prst="rect">
                <a:avLst/>
              </a:prstGeom>
              <a:blipFill>
                <a:blip r:embed="rId3"/>
                <a:stretch>
                  <a:fillRect l="-485" t="-2066" b="-5785"/>
                </a:stretch>
              </a:blipFill>
            </p:spPr>
            <p:txBody>
              <a:bodyPr/>
              <a:lstStyle/>
              <a:p>
                <a:r>
                  <a:rPr lang="en-US">
                    <a:noFill/>
                  </a:rPr>
                  <a:t> </a:t>
                </a:r>
              </a:p>
            </p:txBody>
          </p:sp>
        </mc:Fallback>
      </mc:AlternateContent>
    </p:spTree>
    <p:extLst>
      <p:ext uri="{BB962C8B-B14F-4D97-AF65-F5344CB8AC3E}">
        <p14:creationId xmlns:p14="http://schemas.microsoft.com/office/powerpoint/2010/main" val="3049621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BFEFD-2943-4680-8EC3-F7EB89E430D4}"/>
              </a:ext>
            </a:extLst>
          </p:cNvPr>
          <p:cNvSpPr>
            <a:spLocks noGrp="1"/>
          </p:cNvSpPr>
          <p:nvPr>
            <p:ph type="title"/>
          </p:nvPr>
        </p:nvSpPr>
        <p:spPr>
          <a:xfrm>
            <a:off x="838200" y="365125"/>
            <a:ext cx="10515600" cy="1325563"/>
          </a:xfrm>
        </p:spPr>
        <p:txBody>
          <a:bodyPr>
            <a:normAutofit/>
          </a:bodyPr>
          <a:lstStyle/>
          <a:p>
            <a:r>
              <a:rPr lang="en-US" dirty="0" err="1"/>
              <a:t>Krathwahl’s</a:t>
            </a:r>
            <a:r>
              <a:rPr lang="en-US" dirty="0"/>
              <a:t> Model of the Chain of Reasoning in Quantitative Studies	</a:t>
            </a:r>
          </a:p>
        </p:txBody>
      </p:sp>
      <p:graphicFrame>
        <p:nvGraphicFramePr>
          <p:cNvPr id="4" name="Content Placeholder 3">
            <a:extLst>
              <a:ext uri="{FF2B5EF4-FFF2-40B4-BE49-F238E27FC236}">
                <a16:creationId xmlns:a16="http://schemas.microsoft.com/office/drawing/2014/main" id="{7B5F0D4C-BA34-4036-92B7-B5D688CF9D1E}"/>
              </a:ext>
            </a:extLst>
          </p:cNvPr>
          <p:cNvGraphicFramePr>
            <a:graphicFrameLocks noGrp="1"/>
          </p:cNvGraphicFramePr>
          <p:nvPr>
            <p:ph idx="1"/>
            <p:extLst>
              <p:ext uri="{D42A27DB-BD31-4B8C-83A1-F6EECF244321}">
                <p14:modId xmlns:p14="http://schemas.microsoft.com/office/powerpoint/2010/main" val="7587899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4631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BFEFD-2943-4680-8EC3-F7EB89E430D4}"/>
              </a:ext>
            </a:extLst>
          </p:cNvPr>
          <p:cNvSpPr>
            <a:spLocks noGrp="1"/>
          </p:cNvSpPr>
          <p:nvPr>
            <p:ph type="title"/>
          </p:nvPr>
        </p:nvSpPr>
        <p:spPr>
          <a:xfrm>
            <a:off x="838200" y="365125"/>
            <a:ext cx="10515600" cy="1325563"/>
          </a:xfrm>
        </p:spPr>
        <p:txBody>
          <a:bodyPr>
            <a:normAutofit/>
          </a:bodyPr>
          <a:lstStyle/>
          <a:p>
            <a:r>
              <a:rPr lang="en-US" dirty="0" err="1"/>
              <a:t>Krathwahl’s</a:t>
            </a:r>
            <a:r>
              <a:rPr lang="en-US" dirty="0"/>
              <a:t> Model of the Chain of Reasoning in Quantitative Studies	</a:t>
            </a:r>
          </a:p>
        </p:txBody>
      </p:sp>
      <p:graphicFrame>
        <p:nvGraphicFramePr>
          <p:cNvPr id="4" name="Content Placeholder 3">
            <a:extLst>
              <a:ext uri="{FF2B5EF4-FFF2-40B4-BE49-F238E27FC236}">
                <a16:creationId xmlns:a16="http://schemas.microsoft.com/office/drawing/2014/main" id="{7B5F0D4C-BA34-4036-92B7-B5D688CF9D1E}"/>
              </a:ext>
            </a:extLst>
          </p:cNvPr>
          <p:cNvGraphicFramePr>
            <a:graphicFrameLocks noGrp="1"/>
          </p:cNvGraphicFramePr>
          <p:nvPr>
            <p:ph idx="1"/>
            <p:extLst>
              <p:ext uri="{D42A27DB-BD31-4B8C-83A1-F6EECF244321}">
                <p14:modId xmlns:p14="http://schemas.microsoft.com/office/powerpoint/2010/main" val="35429717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7137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BFEFD-2943-4680-8EC3-F7EB89E430D4}"/>
              </a:ext>
            </a:extLst>
          </p:cNvPr>
          <p:cNvSpPr>
            <a:spLocks noGrp="1"/>
          </p:cNvSpPr>
          <p:nvPr>
            <p:ph type="title"/>
          </p:nvPr>
        </p:nvSpPr>
        <p:spPr>
          <a:xfrm>
            <a:off x="838200" y="365125"/>
            <a:ext cx="10515600" cy="1325563"/>
          </a:xfrm>
        </p:spPr>
        <p:txBody>
          <a:bodyPr>
            <a:normAutofit/>
          </a:bodyPr>
          <a:lstStyle/>
          <a:p>
            <a:r>
              <a:rPr lang="en-US" dirty="0" err="1"/>
              <a:t>Krathwahl’s</a:t>
            </a:r>
            <a:r>
              <a:rPr lang="en-US" dirty="0"/>
              <a:t> Model of the Chain of Reasoning in Quantitative Studies	</a:t>
            </a:r>
          </a:p>
        </p:txBody>
      </p:sp>
      <p:graphicFrame>
        <p:nvGraphicFramePr>
          <p:cNvPr id="4" name="Content Placeholder 3">
            <a:extLst>
              <a:ext uri="{FF2B5EF4-FFF2-40B4-BE49-F238E27FC236}">
                <a16:creationId xmlns:a16="http://schemas.microsoft.com/office/drawing/2014/main" id="{7B5F0D4C-BA34-4036-92B7-B5D688CF9D1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Arrow Connector 4">
            <a:extLst>
              <a:ext uri="{FF2B5EF4-FFF2-40B4-BE49-F238E27FC236}">
                <a16:creationId xmlns:a16="http://schemas.microsoft.com/office/drawing/2014/main" id="{0DE79AD7-55C6-4974-AED3-6ECD312AD085}"/>
              </a:ext>
            </a:extLst>
          </p:cNvPr>
          <p:cNvCxnSpPr/>
          <p:nvPr/>
        </p:nvCxnSpPr>
        <p:spPr>
          <a:xfrm flipH="1">
            <a:off x="4910092" y="4820574"/>
            <a:ext cx="523783" cy="7634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BF5C441-6687-44B4-A8DC-F521836F3CEC}"/>
              </a:ext>
            </a:extLst>
          </p:cNvPr>
          <p:cNvCxnSpPr>
            <a:cxnSpLocks/>
          </p:cNvCxnSpPr>
          <p:nvPr/>
        </p:nvCxnSpPr>
        <p:spPr>
          <a:xfrm>
            <a:off x="6117604" y="4877893"/>
            <a:ext cx="79897" cy="10935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6BAFA2D-2652-4835-B0C9-C69B07FE78FA}"/>
              </a:ext>
            </a:extLst>
          </p:cNvPr>
          <p:cNvCxnSpPr>
            <a:cxnSpLocks/>
          </p:cNvCxnSpPr>
          <p:nvPr/>
        </p:nvCxnSpPr>
        <p:spPr>
          <a:xfrm>
            <a:off x="6609871" y="4722937"/>
            <a:ext cx="443882" cy="6480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139153B-DE9B-417E-BE4A-628AD0A75F71}"/>
              </a:ext>
            </a:extLst>
          </p:cNvPr>
          <p:cNvSpPr txBox="1"/>
          <p:nvPr/>
        </p:nvSpPr>
        <p:spPr>
          <a:xfrm>
            <a:off x="4648199" y="5632880"/>
            <a:ext cx="1047567" cy="369332"/>
          </a:xfrm>
          <a:prstGeom prst="rect">
            <a:avLst/>
          </a:prstGeom>
          <a:noFill/>
        </p:spPr>
        <p:txBody>
          <a:bodyPr wrap="square" rtlCol="0">
            <a:spAutoFit/>
          </a:bodyPr>
          <a:lstStyle/>
          <a:p>
            <a:r>
              <a:rPr lang="en-US" dirty="0"/>
              <a:t>RQ’s</a:t>
            </a:r>
          </a:p>
        </p:txBody>
      </p:sp>
      <p:sp>
        <p:nvSpPr>
          <p:cNvPr id="9" name="TextBox 8">
            <a:extLst>
              <a:ext uri="{FF2B5EF4-FFF2-40B4-BE49-F238E27FC236}">
                <a16:creationId xmlns:a16="http://schemas.microsoft.com/office/drawing/2014/main" id="{AB81011E-AF45-4EC6-84F0-B058553419EB}"/>
              </a:ext>
            </a:extLst>
          </p:cNvPr>
          <p:cNvSpPr txBox="1"/>
          <p:nvPr/>
        </p:nvSpPr>
        <p:spPr>
          <a:xfrm>
            <a:off x="5265345" y="5980393"/>
            <a:ext cx="2028549" cy="369332"/>
          </a:xfrm>
          <a:prstGeom prst="rect">
            <a:avLst/>
          </a:prstGeom>
          <a:noFill/>
        </p:spPr>
        <p:txBody>
          <a:bodyPr wrap="square" rtlCol="0">
            <a:spAutoFit/>
          </a:bodyPr>
          <a:lstStyle/>
          <a:p>
            <a:r>
              <a:rPr lang="en-US" dirty="0"/>
              <a:t>Operationalizations</a:t>
            </a:r>
          </a:p>
        </p:txBody>
      </p:sp>
      <p:sp>
        <p:nvSpPr>
          <p:cNvPr id="10" name="TextBox 9">
            <a:extLst>
              <a:ext uri="{FF2B5EF4-FFF2-40B4-BE49-F238E27FC236}">
                <a16:creationId xmlns:a16="http://schemas.microsoft.com/office/drawing/2014/main" id="{B5CD1C16-1A78-4B5B-895D-7A878A85CB2A}"/>
              </a:ext>
            </a:extLst>
          </p:cNvPr>
          <p:cNvSpPr txBox="1"/>
          <p:nvPr/>
        </p:nvSpPr>
        <p:spPr>
          <a:xfrm>
            <a:off x="6622670" y="5408588"/>
            <a:ext cx="1100830" cy="369332"/>
          </a:xfrm>
          <a:prstGeom prst="rect">
            <a:avLst/>
          </a:prstGeom>
          <a:noFill/>
        </p:spPr>
        <p:txBody>
          <a:bodyPr wrap="square" rtlCol="0">
            <a:spAutoFit/>
          </a:bodyPr>
          <a:lstStyle/>
          <a:p>
            <a:r>
              <a:rPr lang="en-US" dirty="0"/>
              <a:t>Measures</a:t>
            </a:r>
          </a:p>
        </p:txBody>
      </p:sp>
    </p:spTree>
    <p:extLst>
      <p:ext uri="{BB962C8B-B14F-4D97-AF65-F5344CB8AC3E}">
        <p14:creationId xmlns:p14="http://schemas.microsoft.com/office/powerpoint/2010/main" val="2097117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16863-8303-4988-901D-508B09471573}"/>
              </a:ext>
            </a:extLst>
          </p:cNvPr>
          <p:cNvSpPr>
            <a:spLocks noGrp="1"/>
          </p:cNvSpPr>
          <p:nvPr>
            <p:ph type="title"/>
          </p:nvPr>
        </p:nvSpPr>
        <p:spPr/>
        <p:txBody>
          <a:bodyPr/>
          <a:lstStyle/>
          <a:p>
            <a:r>
              <a:rPr lang="en-US" dirty="0"/>
              <a:t>Designing Research Questions</a:t>
            </a:r>
          </a:p>
        </p:txBody>
      </p:sp>
      <p:sp>
        <p:nvSpPr>
          <p:cNvPr id="3" name="Content Placeholder 2">
            <a:extLst>
              <a:ext uri="{FF2B5EF4-FFF2-40B4-BE49-F238E27FC236}">
                <a16:creationId xmlns:a16="http://schemas.microsoft.com/office/drawing/2014/main" id="{78E99BC6-739F-4947-800B-8EDC9EEC5CF5}"/>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dirty="0"/>
              <a:t>“Your first step should be to </a:t>
            </a:r>
            <a:r>
              <a:rPr lang="en-US" i="1" dirty="0"/>
              <a:t>articulate a set of specific research questions</a:t>
            </a:r>
            <a:r>
              <a:rPr lang="en-US" dirty="0"/>
              <a:t>. Good design flows from clear goals… </a:t>
            </a:r>
            <a:r>
              <a:rPr lang="en-US" i="1" dirty="0"/>
              <a:t>Well crafted research questions guide the systematic planning of research. Formulating your questions precisely enables you to design a study with a good chance of answering them.”</a:t>
            </a:r>
            <a:endParaRPr lang="en-US" dirty="0"/>
          </a:p>
        </p:txBody>
      </p:sp>
      <p:sp>
        <p:nvSpPr>
          <p:cNvPr id="4" name="TextBox 3">
            <a:extLst>
              <a:ext uri="{FF2B5EF4-FFF2-40B4-BE49-F238E27FC236}">
                <a16:creationId xmlns:a16="http://schemas.microsoft.com/office/drawing/2014/main" id="{06B9EF68-276F-4766-B863-6D942608CBBD}"/>
              </a:ext>
            </a:extLst>
          </p:cNvPr>
          <p:cNvSpPr txBox="1"/>
          <p:nvPr/>
        </p:nvSpPr>
        <p:spPr>
          <a:xfrm>
            <a:off x="838200" y="6374167"/>
            <a:ext cx="10631750" cy="369332"/>
          </a:xfrm>
          <a:prstGeom prst="rect">
            <a:avLst/>
          </a:prstGeom>
          <a:noFill/>
        </p:spPr>
        <p:txBody>
          <a:bodyPr wrap="square" rtlCol="0">
            <a:spAutoFit/>
          </a:bodyPr>
          <a:lstStyle/>
          <a:p>
            <a:r>
              <a:rPr lang="en-US" dirty="0"/>
              <a:t>From </a:t>
            </a:r>
            <a:r>
              <a:rPr lang="en-US" i="1" dirty="0"/>
              <a:t>By Design: Planning Research on Higher Education</a:t>
            </a:r>
            <a:r>
              <a:rPr lang="en-US" dirty="0"/>
              <a:t>, by Light, Singer, and Willett (1990)</a:t>
            </a:r>
          </a:p>
        </p:txBody>
      </p:sp>
    </p:spTree>
    <p:extLst>
      <p:ext uri="{BB962C8B-B14F-4D97-AF65-F5344CB8AC3E}">
        <p14:creationId xmlns:p14="http://schemas.microsoft.com/office/powerpoint/2010/main" val="300630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16863-8303-4988-901D-508B09471573}"/>
              </a:ext>
            </a:extLst>
          </p:cNvPr>
          <p:cNvSpPr>
            <a:spLocks noGrp="1"/>
          </p:cNvSpPr>
          <p:nvPr>
            <p:ph type="title"/>
          </p:nvPr>
        </p:nvSpPr>
        <p:spPr/>
        <p:txBody>
          <a:bodyPr/>
          <a:lstStyle/>
          <a:p>
            <a:r>
              <a:rPr lang="en-US" dirty="0"/>
              <a:t>Why are research questions so important?</a:t>
            </a:r>
          </a:p>
        </p:txBody>
      </p:sp>
      <p:sp>
        <p:nvSpPr>
          <p:cNvPr id="3" name="Content Placeholder 2">
            <a:extLst>
              <a:ext uri="{FF2B5EF4-FFF2-40B4-BE49-F238E27FC236}">
                <a16:creationId xmlns:a16="http://schemas.microsoft.com/office/drawing/2014/main" id="{78E99BC6-739F-4947-800B-8EDC9EEC5CF5}"/>
              </a:ext>
            </a:extLst>
          </p:cNvPr>
          <p:cNvSpPr>
            <a:spLocks noGrp="1"/>
          </p:cNvSpPr>
          <p:nvPr>
            <p:ph idx="1"/>
          </p:nvPr>
        </p:nvSpPr>
        <p:spPr/>
        <p:txBody>
          <a:bodyPr/>
          <a:lstStyle/>
          <a:p>
            <a:pPr marL="0" indent="0">
              <a:buNone/>
            </a:pPr>
            <a:r>
              <a:rPr lang="en-US" dirty="0"/>
              <a:t>Research questions:</a:t>
            </a:r>
          </a:p>
          <a:p>
            <a:r>
              <a:rPr lang="en-US" dirty="0"/>
              <a:t>Identify the target population</a:t>
            </a:r>
          </a:p>
          <a:p>
            <a:r>
              <a:rPr lang="en-US" dirty="0"/>
              <a:t>Identify the outcome variables</a:t>
            </a:r>
          </a:p>
          <a:p>
            <a:r>
              <a:rPr lang="en-US" dirty="0"/>
              <a:t>Identify the key predictors</a:t>
            </a:r>
          </a:p>
          <a:p>
            <a:r>
              <a:rPr lang="en-US" dirty="0"/>
              <a:t>Determine whether a descriptive, relational, or (quasi)experimental study is most appropriate</a:t>
            </a:r>
          </a:p>
          <a:p>
            <a:r>
              <a:rPr lang="en-US" dirty="0"/>
              <a:t>Raise challenges for measurement and data collection</a:t>
            </a:r>
          </a:p>
          <a:p>
            <a:r>
              <a:rPr lang="en-US" dirty="0"/>
              <a:t>Determine every facet of research design</a:t>
            </a:r>
          </a:p>
        </p:txBody>
      </p:sp>
      <p:sp>
        <p:nvSpPr>
          <p:cNvPr id="4" name="TextBox 3">
            <a:extLst>
              <a:ext uri="{FF2B5EF4-FFF2-40B4-BE49-F238E27FC236}">
                <a16:creationId xmlns:a16="http://schemas.microsoft.com/office/drawing/2014/main" id="{06B9EF68-276F-4766-B863-6D942608CBBD}"/>
              </a:ext>
            </a:extLst>
          </p:cNvPr>
          <p:cNvSpPr txBox="1"/>
          <p:nvPr/>
        </p:nvSpPr>
        <p:spPr>
          <a:xfrm>
            <a:off x="838200" y="6374167"/>
            <a:ext cx="10631750" cy="369332"/>
          </a:xfrm>
          <a:prstGeom prst="rect">
            <a:avLst/>
          </a:prstGeom>
          <a:noFill/>
        </p:spPr>
        <p:txBody>
          <a:bodyPr wrap="square" rtlCol="0">
            <a:spAutoFit/>
          </a:bodyPr>
          <a:lstStyle/>
          <a:p>
            <a:r>
              <a:rPr lang="en-US" dirty="0"/>
              <a:t>From </a:t>
            </a:r>
            <a:r>
              <a:rPr lang="en-US" i="1" dirty="0"/>
              <a:t>By Design: Planning Research on Higher Education</a:t>
            </a:r>
            <a:r>
              <a:rPr lang="en-US" dirty="0"/>
              <a:t>, by Light, Singer, and Willett (1990)</a:t>
            </a:r>
          </a:p>
        </p:txBody>
      </p:sp>
    </p:spTree>
    <p:extLst>
      <p:ext uri="{BB962C8B-B14F-4D97-AF65-F5344CB8AC3E}">
        <p14:creationId xmlns:p14="http://schemas.microsoft.com/office/powerpoint/2010/main" val="1145251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16863-8303-4988-901D-508B09471573}"/>
              </a:ext>
            </a:extLst>
          </p:cNvPr>
          <p:cNvSpPr>
            <a:spLocks noGrp="1"/>
          </p:cNvSpPr>
          <p:nvPr>
            <p:ph type="title"/>
          </p:nvPr>
        </p:nvSpPr>
        <p:spPr/>
        <p:txBody>
          <a:bodyPr/>
          <a:lstStyle/>
          <a:p>
            <a:r>
              <a:rPr lang="en-US" dirty="0"/>
              <a:t>Pull up your list of questions</a:t>
            </a:r>
          </a:p>
        </p:txBody>
      </p:sp>
      <p:sp>
        <p:nvSpPr>
          <p:cNvPr id="3" name="Content Placeholder 2">
            <a:extLst>
              <a:ext uri="{FF2B5EF4-FFF2-40B4-BE49-F238E27FC236}">
                <a16:creationId xmlns:a16="http://schemas.microsoft.com/office/drawing/2014/main" id="{78E99BC6-739F-4947-800B-8EDC9EEC5CF5}"/>
              </a:ext>
            </a:extLst>
          </p:cNvPr>
          <p:cNvSpPr>
            <a:spLocks noGrp="1"/>
          </p:cNvSpPr>
          <p:nvPr>
            <p:ph idx="1"/>
          </p:nvPr>
        </p:nvSpPr>
        <p:spPr/>
        <p:txBody>
          <a:bodyPr>
            <a:normAutofit lnSpcReduction="10000"/>
          </a:bodyPr>
          <a:lstStyle/>
          <a:p>
            <a:pPr marL="0" indent="0" algn="ctr">
              <a:buNone/>
            </a:pPr>
            <a:r>
              <a:rPr lang="en-US" dirty="0"/>
              <a:t>“Now comes the hard part: </a:t>
            </a:r>
            <a:r>
              <a:rPr lang="en-US" i="1" dirty="0"/>
              <a:t>Get Specific.”</a:t>
            </a:r>
          </a:p>
          <a:p>
            <a:pPr marL="0" indent="0" algn="ctr">
              <a:buNone/>
            </a:pPr>
            <a:endParaRPr lang="en-US" i="1" dirty="0"/>
          </a:p>
          <a:p>
            <a:pPr marL="0" indent="0" algn="ctr">
              <a:buNone/>
            </a:pPr>
            <a:r>
              <a:rPr lang="en-US" dirty="0"/>
              <a:t>Write out </a:t>
            </a:r>
            <a:r>
              <a:rPr lang="en-US" b="1" dirty="0"/>
              <a:t>one</a:t>
            </a:r>
            <a:r>
              <a:rPr lang="en-US" dirty="0"/>
              <a:t> research questions based on your brainstorming. Try to pick one that has a causal element to it</a:t>
            </a:r>
          </a:p>
          <a:p>
            <a:pPr marL="0" indent="0" algn="ctr">
              <a:buNone/>
            </a:pPr>
            <a:r>
              <a:rPr lang="en-US" dirty="0"/>
              <a:t> </a:t>
            </a:r>
          </a:p>
          <a:p>
            <a:pPr marL="0" indent="0" algn="ctr">
              <a:buNone/>
            </a:pPr>
            <a:r>
              <a:rPr lang="en-US" sz="1800" b="1" dirty="0"/>
              <a:t>Causal Research</a:t>
            </a:r>
            <a:r>
              <a:rPr lang="en-US" sz="1800" dirty="0"/>
              <a:t>: Identifies impacts and effects of an identifiable thing</a:t>
            </a:r>
          </a:p>
          <a:p>
            <a:pPr marL="0" indent="0" algn="ctr">
              <a:buNone/>
            </a:pPr>
            <a:r>
              <a:rPr lang="en-US" sz="1800" b="1" dirty="0"/>
              <a:t>Descriptive Research: </a:t>
            </a:r>
            <a:r>
              <a:rPr lang="en-US" sz="1800" dirty="0"/>
              <a:t>Documents the state of something or describes processes</a:t>
            </a:r>
          </a:p>
          <a:p>
            <a:pPr marL="0" indent="0" algn="ctr">
              <a:buNone/>
            </a:pPr>
            <a:endParaRPr lang="en-US" dirty="0"/>
          </a:p>
          <a:p>
            <a:pPr marL="0" indent="0" algn="ctr">
              <a:buNone/>
            </a:pPr>
            <a:r>
              <a:rPr lang="en-US" dirty="0"/>
              <a:t>Focus on the </a:t>
            </a:r>
            <a:r>
              <a:rPr lang="en-US" i="1" dirty="0"/>
              <a:t>concepts</a:t>
            </a:r>
            <a:r>
              <a:rPr lang="en-US" dirty="0"/>
              <a:t> you have identified. We will talk about how to </a:t>
            </a:r>
            <a:r>
              <a:rPr lang="en-US" i="1" dirty="0"/>
              <a:t>operationalize </a:t>
            </a:r>
            <a:r>
              <a:rPr lang="en-US" dirty="0"/>
              <a:t>and </a:t>
            </a:r>
            <a:r>
              <a:rPr lang="en-US" i="1" dirty="0"/>
              <a:t>measure</a:t>
            </a:r>
            <a:r>
              <a:rPr lang="en-US" dirty="0"/>
              <a:t> these concepts next.</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i="1" dirty="0"/>
          </a:p>
          <a:p>
            <a:pPr marL="0" indent="0" algn="ctr">
              <a:buNone/>
            </a:pPr>
            <a:endParaRPr lang="en-US" dirty="0"/>
          </a:p>
        </p:txBody>
      </p:sp>
    </p:spTree>
    <p:extLst>
      <p:ext uri="{BB962C8B-B14F-4D97-AF65-F5344CB8AC3E}">
        <p14:creationId xmlns:p14="http://schemas.microsoft.com/office/powerpoint/2010/main" val="3508666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2898</TotalTime>
  <Words>1542</Words>
  <Application>Microsoft Office PowerPoint</Application>
  <PresentationFormat>Widescreen</PresentationFormat>
  <Paragraphs>187</Paragraphs>
  <Slides>32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Cambria Math</vt:lpstr>
      <vt:lpstr>Office Theme</vt:lpstr>
      <vt:lpstr>Part 2: Designing Research Questions</vt:lpstr>
      <vt:lpstr>Krathwahl’s Model of the Chain of Reasoning in Quantitative Studies</vt:lpstr>
      <vt:lpstr>Krathwahl’s Model of the Chain of Reasoning in Quantitative Studies </vt:lpstr>
      <vt:lpstr>Krathwahl’s Model of the Chain of Reasoning in Quantitative Studies </vt:lpstr>
      <vt:lpstr>Krathwahl’s Model of the Chain of Reasoning in Quantitative Studies </vt:lpstr>
      <vt:lpstr>Krathwahl’s Model of the Chain of Reasoning in Quantitative Studies </vt:lpstr>
      <vt:lpstr>Designing Research Questions</vt:lpstr>
      <vt:lpstr>Why are research questions so important?</vt:lpstr>
      <vt:lpstr>Pull up your list of questions</vt:lpstr>
      <vt:lpstr>Example Research Questions</vt:lpstr>
      <vt:lpstr>Designing research questions</vt:lpstr>
      <vt:lpstr>Conceptualization and Operationalization</vt:lpstr>
      <vt:lpstr>Example Research Questions</vt:lpstr>
      <vt:lpstr>What concepts need to be defined?</vt:lpstr>
      <vt:lpstr>What concepts need to be defined?</vt:lpstr>
      <vt:lpstr>What concepts need to be defined?</vt:lpstr>
      <vt:lpstr>What concepts need to be defined?</vt:lpstr>
      <vt:lpstr>Conceptualization and Operationalization</vt:lpstr>
      <vt:lpstr>What concepts need to be defined?</vt:lpstr>
      <vt:lpstr>What concepts need to be defined?</vt:lpstr>
      <vt:lpstr>What concepts need to be defined?</vt:lpstr>
      <vt:lpstr>What concepts need to be defined?</vt:lpstr>
      <vt:lpstr>PowerPoint Presentation</vt:lpstr>
      <vt:lpstr>PowerPoint Presentation</vt:lpstr>
      <vt:lpstr>PowerPoint Presentation</vt:lpstr>
      <vt:lpstr>Varying Distances Between Concepts &amp; Measures</vt:lpstr>
      <vt:lpstr>Defining Concepts</vt:lpstr>
      <vt:lpstr>Translating to an OLS model</vt:lpstr>
      <vt:lpstr>Translating to an OLS model</vt:lpstr>
      <vt:lpstr>Translating to an OLS model</vt:lpstr>
      <vt:lpstr>Translating to an OLS model</vt:lpstr>
      <vt:lpstr>Translating to an OLS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Research Questions</dc:title>
  <dc:creator>Cora Wigger</dc:creator>
  <cp:lastModifiedBy>Cora Wigger</cp:lastModifiedBy>
  <cp:revision>21</cp:revision>
  <dcterms:created xsi:type="dcterms:W3CDTF">2019-04-18T17:42:41Z</dcterms:created>
  <dcterms:modified xsi:type="dcterms:W3CDTF">2020-08-19T19:30:32Z</dcterms:modified>
</cp:coreProperties>
</file>