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0" r:id="rId4"/>
    <p:sldId id="259" r:id="rId5"/>
    <p:sldId id="266" r:id="rId6"/>
    <p:sldId id="262" r:id="rId7"/>
    <p:sldId id="263" r:id="rId8"/>
    <p:sldId id="264" r:id="rId9"/>
    <p:sldId id="265" r:id="rId10"/>
    <p:sldId id="267" r:id="rId11"/>
    <p:sldId id="261" r:id="rId12"/>
    <p:sldId id="274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189E-43D9-489C-A92D-98D5D15A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14AC1-1B2E-4C7A-8267-9E25F356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64C5-9503-400D-9DF4-BFD1DD1E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1CA2-6A41-4C48-B58C-A78C5C49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A70F-F8F6-4CEC-819A-642EA4DF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2AD4-F51A-442B-A249-5E0C503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E4CB6-884E-46DD-B970-AA737CD4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2F24-372C-4F70-A1F6-059DD9BC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D3BE-189B-43CF-AF82-41DA970C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9FF0-DC51-4B82-8559-BDBD2A4A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062A1-C92B-4F96-8B02-FAB812FCE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472A-6FCC-4021-8267-2FE08FD6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523D-0547-48A2-8040-50A204F4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78DE-0E80-45BA-9C5F-7CE99741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1FD7-C491-4949-A42E-B28A1DE6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F518-A5B8-434E-A486-15F7D114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1474-AC78-4A38-A287-BDD40EEC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0BD2-B972-4122-9AAA-686CEF76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52E0-9E8D-4E8A-AAE1-E7505A6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61F9-9B61-4399-B995-9711AC1B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FA0-6FEA-40D9-9B0A-F9FF7599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7EE5B-35BA-4DAD-83A8-AFED2277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3182-E2B3-4C5A-A658-E93AFB2F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F48B-5A48-497F-8AEF-F5F5844D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D134-0DC0-47DC-88D3-13766D74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D5F2-C4AB-458B-8711-4DDC032C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9197-8641-44FE-B0E1-6F5BD3B9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2C6D-8783-4C34-9ADF-09042036C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5A126-0E52-428F-8EC5-EE263DBB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08A2-042F-4D02-B770-F1627FF6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D46E8-F77B-4306-B983-9C883EE1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FAC1-533C-453F-B994-FDD3C9DC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42BB-176A-4469-A50D-BDE2F782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B58AF-0585-48E4-A695-60AB79E9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9060C-4C19-4860-B5F1-6735DC9A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86453-956D-4243-A923-A040E1EAC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B7C9D-246A-480F-B228-4A0D3164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044D9-0C65-4165-B405-C4B11BC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BF3DC-64B2-41F9-A527-1E3A2EA5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2DB-3310-48F2-99B2-409C8AE5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B87B1-53D9-4D60-8186-0DE547CF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5DAB6-AD08-4150-98D4-0FD7F434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51151-4221-4F1E-A981-74211788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E0039-9958-4C6E-9D6E-BF1F0FED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1BF98-D98B-4971-834C-04CB406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7E75-B575-4F70-9F44-4D473D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88DB-A8CF-4D1B-AD74-F1C4DA6C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279F-88FE-46A3-982C-01864B8F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81D7-DA33-4287-A7F1-60D887C7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021C-FF57-40DD-8B89-6984293D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64018-EC5A-47EF-90EC-B1354E7E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121F-6EED-4B1D-941B-F27021D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7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607F-7DBD-45DA-B55F-39A013E8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BE479-9157-4D9A-B470-B45177C2E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F70E5-156B-41E9-ACB9-1297786C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24F9-D2E2-4664-B95E-B48D4042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9C64-58DC-492D-9C4E-976B817C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500CF-9BE5-488B-B192-158AF1A0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039D0-7F6C-4AD1-90F9-49F93194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E7DB-C6BA-467F-9D36-8E72086E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D52E-3270-432A-ADD5-88FEF615E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283D-A19F-4075-86AB-EBB47ED79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9379-1A95-4D45-B0BA-E8EAC463D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EA1E-FE8D-4CDF-AF6E-0C9A3F48B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7302-D7D1-414B-82DC-CCD8D07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2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2A7-6751-40E3-86B1-162E4DFAC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FFACF-C12B-4B40-81A2-01C01AC28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Section 1/11/19</a:t>
            </a:r>
          </a:p>
        </p:txBody>
      </p:sp>
    </p:spTree>
    <p:extLst>
      <p:ext uri="{BB962C8B-B14F-4D97-AF65-F5344CB8AC3E}">
        <p14:creationId xmlns:p14="http://schemas.microsoft.com/office/powerpoint/2010/main" val="360746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266" y="1825625"/>
              <a:ext cx="10515600" cy="3880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266" y="1825625"/>
              <a:ext cx="10515600" cy="3880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228000" r="-9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28000" r="-90000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185C32A-72D8-44A8-9A88-38BA4C536242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E3780F-5B09-4F99-8089-E1B7226B58C9}"/>
              </a:ext>
            </a:extLst>
          </p:cNvPr>
          <p:cNvSpPr/>
          <p:nvPr/>
        </p:nvSpPr>
        <p:spPr>
          <a:xfrm>
            <a:off x="4802819" y="452761"/>
            <a:ext cx="1979721" cy="12379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78A6F-6959-4E9D-A141-12AE596C4F73}"/>
              </a:ext>
            </a:extLst>
          </p:cNvPr>
          <p:cNvSpPr txBox="1"/>
          <p:nvPr/>
        </p:nvSpPr>
        <p:spPr>
          <a:xfrm>
            <a:off x="7886699" y="365125"/>
            <a:ext cx="325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these are not indexed by </a:t>
            </a:r>
            <a:r>
              <a:rPr lang="en-US" i="1" dirty="0" err="1"/>
              <a:t>i</a:t>
            </a:r>
            <a:r>
              <a:rPr lang="en-US" dirty="0"/>
              <a:t>, we know that they are 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250123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266" y="1825625"/>
              <a:ext cx="10515600" cy="4520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error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(These are still averages, so there is natural variation!)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5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266" y="1825625"/>
              <a:ext cx="10515600" cy="4520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228000" r="-900000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28000" r="-900000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error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(These are still averages, so there is natural variation!)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54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304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Alternatively, the estimated equation uses “hats” to indicate what is an estimate (and does not include an error term)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Alternatively, the estimated equation uses “hats” to indicate what is an estimate (and does not include an error term)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3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56247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5624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266" y="1825625"/>
              <a:ext cx="10515600" cy="4520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error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(These are still averages, so there is natural variation!)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5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266" y="1825625"/>
              <a:ext cx="10515600" cy="4520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228000" r="-900000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28000" r="-900000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error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(These are still averages, so there is natural variation!)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5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43B31C9-A60D-4AB4-93E1-89ACF7A69397}"/>
              </a:ext>
            </a:extLst>
          </p:cNvPr>
          <p:cNvSpPr/>
          <p:nvPr/>
        </p:nvSpPr>
        <p:spPr>
          <a:xfrm>
            <a:off x="630315" y="2121763"/>
            <a:ext cx="1402672" cy="4296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91D03-119D-43A7-A1EB-79F035541826}"/>
              </a:ext>
            </a:extLst>
          </p:cNvPr>
          <p:cNvSpPr txBox="1"/>
          <p:nvPr/>
        </p:nvSpPr>
        <p:spPr>
          <a:xfrm>
            <a:off x="204185" y="1004198"/>
            <a:ext cx="324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 (and confusing)!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notation is NOT Universal!</a:t>
            </a:r>
          </a:p>
        </p:txBody>
      </p:sp>
    </p:spTree>
    <p:extLst>
      <p:ext uri="{BB962C8B-B14F-4D97-AF65-F5344CB8AC3E}">
        <p14:creationId xmlns:p14="http://schemas.microsoft.com/office/powerpoint/2010/main" val="372131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56247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5624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604145"/>
                  </p:ext>
                </p:extLst>
              </p:nvPr>
            </p:nvGraphicFramePr>
            <p:xfrm>
              <a:off x="815266" y="1825625"/>
              <a:ext cx="5713520" cy="4520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Notation Rules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Latin letters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Usually Latin, usually lower case (but always a subscript)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Greek letters – does not need to have a subscript! (as long as using different symbols for the constant and regression coefficients)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Almost always </a:t>
                          </a:r>
                          <a:r>
                            <a:rPr lang="en-US" i="1" dirty="0"/>
                            <a:t>u</a:t>
                          </a:r>
                          <a:r>
                            <a:rPr lang="en-US" i="1" u="none" dirty="0"/>
                            <a:t> </a:t>
                          </a:r>
                          <a:r>
                            <a:rPr lang="en-US" i="0" u="none" dirty="0"/>
                            <a:t>or </a:t>
                          </a:r>
                          <a14:m>
                            <m:oMath xmlns:m="http://schemas.openxmlformats.org/officeDocument/2006/math">
                              <m:r>
                                <a:rPr lang="en-US" i="1" u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935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604145"/>
                  </p:ext>
                </p:extLst>
              </p:nvPr>
            </p:nvGraphicFramePr>
            <p:xfrm>
              <a:off x="815266" y="1825625"/>
              <a:ext cx="5713520" cy="4520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Notation Rules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Latin letters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Usually Latin, usually lower case (but always a subscript)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228000" r="-445087" b="-172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Greek letters – does not need to have a subscript! (as long as using different symbols for the constant and regression coefficients)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28000" r="-445087" b="-72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45" t="-611429" r="-65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35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43B31C9-A60D-4AB4-93E1-89ACF7A69397}"/>
              </a:ext>
            </a:extLst>
          </p:cNvPr>
          <p:cNvSpPr/>
          <p:nvPr/>
        </p:nvSpPr>
        <p:spPr>
          <a:xfrm>
            <a:off x="630315" y="2121763"/>
            <a:ext cx="1402672" cy="4296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91D03-119D-43A7-A1EB-79F035541826}"/>
              </a:ext>
            </a:extLst>
          </p:cNvPr>
          <p:cNvSpPr txBox="1"/>
          <p:nvPr/>
        </p:nvSpPr>
        <p:spPr>
          <a:xfrm>
            <a:off x="204185" y="1004198"/>
            <a:ext cx="324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 (and confusing)!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notation is NOT Universal!</a:t>
            </a:r>
          </a:p>
        </p:txBody>
      </p:sp>
    </p:spTree>
    <p:extLst>
      <p:ext uri="{BB962C8B-B14F-4D97-AF65-F5344CB8AC3E}">
        <p14:creationId xmlns:p14="http://schemas.microsoft.com/office/powerpoint/2010/main" val="68566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45A9-D2AF-4F03-A49A-DDE89275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Carnoy</a:t>
            </a:r>
            <a:r>
              <a:rPr lang="en-US" dirty="0"/>
              <a:t> &amp; Loeb (2002)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8A631B-E881-43BA-9D56-A70DA50D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500" y="2618127"/>
            <a:ext cx="3741000" cy="2766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094F9-DB16-4493-9D5D-C452FFFA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08" y="1690688"/>
            <a:ext cx="9674908" cy="123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4EDD1-4739-4757-8163-DA05ACB1E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00" y="5384461"/>
            <a:ext cx="3586200" cy="13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4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007D-224E-433F-8690-08ED5BB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 et. al. (+ </a:t>
            </a:r>
            <a:r>
              <a:rPr lang="en-US" dirty="0" err="1"/>
              <a:t>Guryan</a:t>
            </a:r>
            <a:r>
              <a:rPr lang="en-US" dirty="0"/>
              <a:t>) (2014) – BAM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AEF080-4CF5-48DB-B699-70194E99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499" y="2055210"/>
            <a:ext cx="8901001" cy="3892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FB2EB-415F-431A-BB21-AE38F4E0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99" y="5966427"/>
            <a:ext cx="8720401" cy="69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3ED78-DB30-41DD-B422-A381043A3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099" y="1819275"/>
            <a:ext cx="8567581" cy="1009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D8477B-CB16-4229-9814-701E4C4366BC}"/>
              </a:ext>
            </a:extLst>
          </p:cNvPr>
          <p:cNvCxnSpPr/>
          <p:nvPr/>
        </p:nvCxnSpPr>
        <p:spPr>
          <a:xfrm flipH="1">
            <a:off x="8458200" y="1690688"/>
            <a:ext cx="1609725" cy="364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EB275D-1183-4ADB-BBE1-1D75F121F235}"/>
              </a:ext>
            </a:extLst>
          </p:cNvPr>
          <p:cNvCxnSpPr>
            <a:cxnSpLocks/>
          </p:cNvCxnSpPr>
          <p:nvPr/>
        </p:nvCxnSpPr>
        <p:spPr>
          <a:xfrm flipH="1">
            <a:off x="7500518" y="1671638"/>
            <a:ext cx="2567407" cy="393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B93573-0CB1-42D2-8107-28668BCDB2D9}"/>
              </a:ext>
            </a:extLst>
          </p:cNvPr>
          <p:cNvSpPr txBox="1"/>
          <p:nvPr/>
        </p:nvSpPr>
        <p:spPr>
          <a:xfrm>
            <a:off x="10218198" y="1429305"/>
            <a:ext cx="1669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authors will use different Greek letters instead of numeric subscripts</a:t>
            </a:r>
          </a:p>
        </p:txBody>
      </p:sp>
    </p:spTree>
    <p:extLst>
      <p:ext uri="{BB962C8B-B14F-4D97-AF65-F5344CB8AC3E}">
        <p14:creationId xmlns:p14="http://schemas.microsoft.com/office/powerpoint/2010/main" val="79153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55757F-1480-4385-80A5-B2B97FC8B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2315369"/>
            <a:ext cx="71056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789BE-F9BF-4894-BC0C-9A709300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AB454-F4CD-40FA-A259-2102A4F2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476500"/>
            <a:ext cx="9629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5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812-8B67-4B9D-BEAF-2619663F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6975-C53C-482B-AE82-8D492F0B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  <a:p>
            <a:r>
              <a:rPr lang="en-US" dirty="0"/>
              <a:t>Breaking down the regression equation</a:t>
            </a:r>
          </a:p>
          <a:p>
            <a:r>
              <a:rPr lang="en-US" dirty="0"/>
              <a:t>Stata refresher &amp; intro to regression in Stata</a:t>
            </a:r>
          </a:p>
        </p:txBody>
      </p:sp>
    </p:spTree>
    <p:extLst>
      <p:ext uri="{BB962C8B-B14F-4D97-AF65-F5344CB8AC3E}">
        <p14:creationId xmlns:p14="http://schemas.microsoft.com/office/powerpoint/2010/main" val="54849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D80CC07-68FE-4B9D-BE15-515B3040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867353"/>
            <a:ext cx="7486650" cy="4990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ECB32-1EF0-44F5-A2E9-0ABDE5CB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457325"/>
            <a:ext cx="8829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9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789BE-F9BF-4894-BC0C-9A709300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106FD-1217-4D33-A1D9-C5A16917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415257"/>
            <a:ext cx="48006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77BE6-A418-453F-B143-A2F1FDB4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02" y="1690688"/>
            <a:ext cx="7829296" cy="52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789BE-F9BF-4894-BC0C-9A709300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50" y="1825625"/>
            <a:ext cx="2914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you think is the equation of the line?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77BE6-A418-453F-B143-A2F1FDB4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" y="1481138"/>
            <a:ext cx="7829296" cy="52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789BE-F9BF-4894-BC0C-9A709300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50" y="1825625"/>
            <a:ext cx="2914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you think is the equation of the line?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extend the line, what would crime be if enrollment = 0?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77BE6-A418-453F-B143-A2F1FDB4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" y="1481138"/>
            <a:ext cx="7829296" cy="52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789BE-F9BF-4894-BC0C-9A709300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50" y="1825625"/>
            <a:ext cx="2914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you think is the equation of the line?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a meaningful intercept?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77BE6-A418-453F-B143-A2F1FDB4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" y="1481138"/>
            <a:ext cx="7829296" cy="52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789BE-F9BF-4894-BC0C-9A709300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50" y="1825625"/>
            <a:ext cx="2914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you think is the equation of the line?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you estimate the slope of the line?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77BE6-A418-453F-B143-A2F1FDB4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" y="1481138"/>
            <a:ext cx="7829296" cy="52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8B12C5-2D23-429C-819D-0C075A0B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61" y="1952625"/>
            <a:ext cx="10077639" cy="37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8B12C5-2D23-429C-819D-0C075A0B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61" y="1952625"/>
            <a:ext cx="10077639" cy="37631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E9214B-A8FE-4EE2-9057-CB181D0C54DE}"/>
              </a:ext>
            </a:extLst>
          </p:cNvPr>
          <p:cNvSpPr/>
          <p:nvPr/>
        </p:nvSpPr>
        <p:spPr>
          <a:xfrm>
            <a:off x="9356139" y="2346387"/>
            <a:ext cx="438150" cy="438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C9398-64D1-45A6-83E5-B6D3432784A1}"/>
              </a:ext>
            </a:extLst>
          </p:cNvPr>
          <p:cNvSpPr txBox="1"/>
          <p:nvPr/>
        </p:nvSpPr>
        <p:spPr>
          <a:xfrm>
            <a:off x="10120544" y="2503503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59055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8B12C5-2D23-429C-819D-0C075A0B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61" y="1952625"/>
            <a:ext cx="10077639" cy="37631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E9214B-A8FE-4EE2-9057-CB181D0C54DE}"/>
              </a:ext>
            </a:extLst>
          </p:cNvPr>
          <p:cNvSpPr/>
          <p:nvPr/>
        </p:nvSpPr>
        <p:spPr>
          <a:xfrm>
            <a:off x="2955338" y="5007006"/>
            <a:ext cx="1217167" cy="337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9C9398-64D1-45A6-83E5-B6D3432784A1}"/>
                  </a:ext>
                </a:extLst>
              </p:cNvPr>
              <p:cNvSpPr txBox="1"/>
              <p:nvPr/>
            </p:nvSpPr>
            <p:spPr>
              <a:xfrm>
                <a:off x="2955338" y="5608399"/>
                <a:ext cx="1535837" cy="38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Intercept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9C9398-64D1-45A6-83E5-B6D34327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38" y="5608399"/>
                <a:ext cx="1535837" cy="385555"/>
              </a:xfrm>
              <a:prstGeom prst="rect">
                <a:avLst/>
              </a:prstGeom>
              <a:blipFill>
                <a:blip r:embed="rId3"/>
                <a:stretch>
                  <a:fillRect l="-3571" t="-3175" r="-33730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1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8B12C5-2D23-429C-819D-0C075A0B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61" y="1952625"/>
            <a:ext cx="10077639" cy="37631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E9214B-A8FE-4EE2-9057-CB181D0C54DE}"/>
              </a:ext>
            </a:extLst>
          </p:cNvPr>
          <p:cNvSpPr/>
          <p:nvPr/>
        </p:nvSpPr>
        <p:spPr>
          <a:xfrm>
            <a:off x="3035237" y="4758432"/>
            <a:ext cx="1217167" cy="337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9C9398-64D1-45A6-83E5-B6D3432784A1}"/>
                  </a:ext>
                </a:extLst>
              </p:cNvPr>
              <p:cNvSpPr txBox="1"/>
              <p:nvPr/>
            </p:nvSpPr>
            <p:spPr>
              <a:xfrm>
                <a:off x="2955338" y="5608399"/>
                <a:ext cx="1535837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Coefficient on “enroll”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9C9398-64D1-45A6-83E5-B6D34327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38" y="5608399"/>
                <a:ext cx="1535837" cy="662554"/>
              </a:xfrm>
              <a:prstGeom prst="rect">
                <a:avLst/>
              </a:prstGeom>
              <a:blipFill>
                <a:blip r:embed="rId3"/>
                <a:stretch>
                  <a:fillRect l="-3571" t="-4587" r="-25000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4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54891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8B12C5-2D23-429C-819D-0C075A0B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61" y="1952625"/>
            <a:ext cx="10077639" cy="37631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E9214B-A8FE-4EE2-9057-CB181D0C54DE}"/>
              </a:ext>
            </a:extLst>
          </p:cNvPr>
          <p:cNvSpPr/>
          <p:nvPr/>
        </p:nvSpPr>
        <p:spPr>
          <a:xfrm>
            <a:off x="5414452" y="4696287"/>
            <a:ext cx="1758705" cy="4350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C9398-64D1-45A6-83E5-B6D3432784A1}"/>
              </a:ext>
            </a:extLst>
          </p:cNvPr>
          <p:cNvSpPr txBox="1"/>
          <p:nvPr/>
        </p:nvSpPr>
        <p:spPr>
          <a:xfrm>
            <a:off x="5661361" y="5528500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T-stat and p-value testing hypothesis that </a:t>
            </a:r>
            <a:r>
              <a:rPr lang="en-US" dirty="0" err="1">
                <a:solidFill>
                  <a:srgbClr val="FF0000"/>
                </a:solidFill>
              </a:rPr>
              <a:t>coef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3828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9C1-F42F-4E26-87B3-44C9CAE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Stata: Crime on College Campuses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C9398-64D1-45A6-83E5-B6D3432784A1}"/>
              </a:ext>
            </a:extLst>
          </p:cNvPr>
          <p:cNvSpPr txBox="1"/>
          <p:nvPr/>
        </p:nvSpPr>
        <p:spPr>
          <a:xfrm>
            <a:off x="4927107" y="5528500"/>
            <a:ext cx="502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Switching the x and y variables, we get the same t-stat on the coefficient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this should be a good reminder that a significant relationship does not inherently mean the relationship is causal!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FD9FF-5125-4FBE-8921-E9E93B70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41" y="1738312"/>
            <a:ext cx="9047239" cy="374256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095E2AA-21CF-40AB-BBD3-B2D4B52EDF33}"/>
              </a:ext>
            </a:extLst>
          </p:cNvPr>
          <p:cNvSpPr/>
          <p:nvPr/>
        </p:nvSpPr>
        <p:spPr>
          <a:xfrm>
            <a:off x="6222320" y="4474345"/>
            <a:ext cx="1758705" cy="4350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66AA9-F5EE-47D8-864F-DCEEC438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77186"/>
              </p:ext>
            </p:extLst>
          </p:nvPr>
        </p:nvGraphicFramePr>
        <p:xfrm>
          <a:off x="815266" y="1825625"/>
          <a:ext cx="10515600" cy="141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28">
                  <a:extLst>
                    <a:ext uri="{9D8B030D-6E8A-4147-A177-3AD203B41FA5}">
                      <a16:colId xmlns:a16="http://schemas.microsoft.com/office/drawing/2014/main" val="3609633046"/>
                    </a:ext>
                  </a:extLst>
                </a:gridCol>
                <a:gridCol w="4659892">
                  <a:extLst>
                    <a:ext uri="{9D8B030D-6E8A-4147-A177-3AD203B41FA5}">
                      <a16:colId xmlns:a16="http://schemas.microsoft.com/office/drawing/2014/main" val="2727582203"/>
                    </a:ext>
                  </a:extLst>
                </a:gridCol>
                <a:gridCol w="4802080">
                  <a:extLst>
                    <a:ext uri="{9D8B030D-6E8A-4147-A177-3AD203B41FA5}">
                      <a16:colId xmlns:a16="http://schemas.microsoft.com/office/drawing/2014/main" val="757502238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2494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Scores,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3343"/>
                  </a:ext>
                </a:extLst>
              </a:tr>
              <a:tr h="646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Variable/Covariate/Explanatory Variable/Regressor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Spending, 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27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38BB75-D111-4394-A312-6483800E8F25}"/>
              </a:ext>
            </a:extLst>
          </p:cNvPr>
          <p:cNvSpPr/>
          <p:nvPr/>
        </p:nvSpPr>
        <p:spPr>
          <a:xfrm>
            <a:off x="7004481" y="964707"/>
            <a:ext cx="186431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F971F-3D07-49CD-A41C-AC0AA784BFC2}"/>
              </a:ext>
            </a:extLst>
          </p:cNvPr>
          <p:cNvSpPr/>
          <p:nvPr/>
        </p:nvSpPr>
        <p:spPr>
          <a:xfrm>
            <a:off x="4191740" y="1146699"/>
            <a:ext cx="186431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B7807-9D38-4677-942D-592846075073}"/>
              </a:ext>
            </a:extLst>
          </p:cNvPr>
          <p:cNvSpPr/>
          <p:nvPr/>
        </p:nvSpPr>
        <p:spPr>
          <a:xfrm>
            <a:off x="4329343" y="734373"/>
            <a:ext cx="2346665" cy="59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D2995-FE47-4014-91F5-6E2F562C9CC3}"/>
              </a:ext>
            </a:extLst>
          </p:cNvPr>
          <p:cNvSpPr/>
          <p:nvPr/>
        </p:nvSpPr>
        <p:spPr>
          <a:xfrm>
            <a:off x="4015666" y="1011762"/>
            <a:ext cx="186431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936AA-2469-4C33-8E81-F2DBB4FFB218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66AA9-F5EE-47D8-864F-DCEEC438D181}"/>
              </a:ext>
            </a:extLst>
          </p:cNvPr>
          <p:cNvGraphicFramePr>
            <a:graphicFrameLocks noGrp="1"/>
          </p:cNvGraphicFramePr>
          <p:nvPr/>
        </p:nvGraphicFramePr>
        <p:xfrm>
          <a:off x="815266" y="1825625"/>
          <a:ext cx="10515600" cy="205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28">
                  <a:extLst>
                    <a:ext uri="{9D8B030D-6E8A-4147-A177-3AD203B41FA5}">
                      <a16:colId xmlns:a16="http://schemas.microsoft.com/office/drawing/2014/main" val="3609633046"/>
                    </a:ext>
                  </a:extLst>
                </a:gridCol>
                <a:gridCol w="4659892">
                  <a:extLst>
                    <a:ext uri="{9D8B030D-6E8A-4147-A177-3AD203B41FA5}">
                      <a16:colId xmlns:a16="http://schemas.microsoft.com/office/drawing/2014/main" val="2727582203"/>
                    </a:ext>
                  </a:extLst>
                </a:gridCol>
                <a:gridCol w="4802080">
                  <a:extLst>
                    <a:ext uri="{9D8B030D-6E8A-4147-A177-3AD203B41FA5}">
                      <a16:colId xmlns:a16="http://schemas.microsoft.com/office/drawing/2014/main" val="757502238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2494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Scores,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3343"/>
                  </a:ext>
                </a:extLst>
              </a:tr>
              <a:tr h="646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Variable/Covariate/Explanatory Variable/Regressor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Spending, 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2721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 the level of measurement or unit of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School,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477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F2DA64-970B-460A-A39C-B7A4B24DA639}"/>
              </a:ext>
            </a:extLst>
          </p:cNvPr>
          <p:cNvSpPr/>
          <p:nvPr/>
        </p:nvSpPr>
        <p:spPr>
          <a:xfrm>
            <a:off x="4329343" y="734373"/>
            <a:ext cx="2346665" cy="59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12089-EDFB-46D6-8D32-1EF3177C3DD1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66AA9-F5EE-47D8-864F-DCEEC438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83134"/>
              </p:ext>
            </p:extLst>
          </p:nvPr>
        </p:nvGraphicFramePr>
        <p:xfrm>
          <a:off x="815266" y="1825625"/>
          <a:ext cx="10515600" cy="205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28">
                  <a:extLst>
                    <a:ext uri="{9D8B030D-6E8A-4147-A177-3AD203B41FA5}">
                      <a16:colId xmlns:a16="http://schemas.microsoft.com/office/drawing/2014/main" val="3609633046"/>
                    </a:ext>
                  </a:extLst>
                </a:gridCol>
                <a:gridCol w="4659892">
                  <a:extLst>
                    <a:ext uri="{9D8B030D-6E8A-4147-A177-3AD203B41FA5}">
                      <a16:colId xmlns:a16="http://schemas.microsoft.com/office/drawing/2014/main" val="2727582203"/>
                    </a:ext>
                  </a:extLst>
                </a:gridCol>
                <a:gridCol w="4802080">
                  <a:extLst>
                    <a:ext uri="{9D8B030D-6E8A-4147-A177-3AD203B41FA5}">
                      <a16:colId xmlns:a16="http://schemas.microsoft.com/office/drawing/2014/main" val="757502238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2494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Scores,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3343"/>
                  </a:ext>
                </a:extLst>
              </a:tr>
              <a:tr h="646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Variable/Covariate/Explanatory Variable/Regressor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Spending, 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2721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 the level of measurement or unit of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School,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477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F2DA64-970B-460A-A39C-B7A4B24DA639}"/>
              </a:ext>
            </a:extLst>
          </p:cNvPr>
          <p:cNvSpPr/>
          <p:nvPr/>
        </p:nvSpPr>
        <p:spPr>
          <a:xfrm>
            <a:off x="4329343" y="734373"/>
            <a:ext cx="2346665" cy="59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12089-EDFB-46D6-8D32-1EF3177C3DD1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5F0B48-5221-4E15-8C74-D8E9ADB7DC80}"/>
              </a:ext>
            </a:extLst>
          </p:cNvPr>
          <p:cNvCxnSpPr>
            <a:cxnSpLocks/>
          </p:cNvCxnSpPr>
          <p:nvPr/>
        </p:nvCxnSpPr>
        <p:spPr>
          <a:xfrm flipH="1" flipV="1">
            <a:off x="1722268" y="3648723"/>
            <a:ext cx="479394" cy="603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CAE0A0-4E6D-40CF-814F-FC21C25A445F}"/>
              </a:ext>
            </a:extLst>
          </p:cNvPr>
          <p:cNvSpPr txBox="1"/>
          <p:nvPr/>
        </p:nvSpPr>
        <p:spPr>
          <a:xfrm>
            <a:off x="2317072" y="4146145"/>
            <a:ext cx="2228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tells us that Y and X can vary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529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66AA9-F5EE-47D8-864F-DCEEC438D181}"/>
              </a:ext>
            </a:extLst>
          </p:cNvPr>
          <p:cNvGraphicFramePr>
            <a:graphicFrameLocks noGrp="1"/>
          </p:cNvGraphicFramePr>
          <p:nvPr/>
        </p:nvGraphicFramePr>
        <p:xfrm>
          <a:off x="815266" y="1825625"/>
          <a:ext cx="10515600" cy="205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28">
                  <a:extLst>
                    <a:ext uri="{9D8B030D-6E8A-4147-A177-3AD203B41FA5}">
                      <a16:colId xmlns:a16="http://schemas.microsoft.com/office/drawing/2014/main" val="3609633046"/>
                    </a:ext>
                  </a:extLst>
                </a:gridCol>
                <a:gridCol w="4659892">
                  <a:extLst>
                    <a:ext uri="{9D8B030D-6E8A-4147-A177-3AD203B41FA5}">
                      <a16:colId xmlns:a16="http://schemas.microsoft.com/office/drawing/2014/main" val="2727582203"/>
                    </a:ext>
                  </a:extLst>
                </a:gridCol>
                <a:gridCol w="4802080">
                  <a:extLst>
                    <a:ext uri="{9D8B030D-6E8A-4147-A177-3AD203B41FA5}">
                      <a16:colId xmlns:a16="http://schemas.microsoft.com/office/drawing/2014/main" val="757502238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2494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Scores,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3343"/>
                  </a:ext>
                </a:extLst>
              </a:tr>
              <a:tr h="646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Variable/Covariate/Explanatory Variable/Regressor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Spending, 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2721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 the level of measurement or unit of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School,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477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F2DA64-970B-460A-A39C-B7A4B24DA639}"/>
              </a:ext>
            </a:extLst>
          </p:cNvPr>
          <p:cNvSpPr/>
          <p:nvPr/>
        </p:nvSpPr>
        <p:spPr>
          <a:xfrm>
            <a:off x="4905654" y="734373"/>
            <a:ext cx="1770354" cy="59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12089-EDFB-46D6-8D32-1EF3177C3DD1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6B44FA-6570-44B9-ADFA-A18C7ED2681C}"/>
                  </a:ext>
                </a:extLst>
              </p:cNvPr>
              <p:cNvSpPr txBox="1"/>
              <p:nvPr/>
            </p:nvSpPr>
            <p:spPr>
              <a:xfrm>
                <a:off x="5851334" y="603995"/>
                <a:ext cx="203536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       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6B44FA-6570-44B9-ADFA-A18C7ED26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34" y="603995"/>
                <a:ext cx="20353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63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66AA9-F5EE-47D8-864F-DCEEC438D181}"/>
              </a:ext>
            </a:extLst>
          </p:cNvPr>
          <p:cNvGraphicFramePr>
            <a:graphicFrameLocks noGrp="1"/>
          </p:cNvGraphicFramePr>
          <p:nvPr/>
        </p:nvGraphicFramePr>
        <p:xfrm>
          <a:off x="815266" y="1825625"/>
          <a:ext cx="10515600" cy="205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28">
                  <a:extLst>
                    <a:ext uri="{9D8B030D-6E8A-4147-A177-3AD203B41FA5}">
                      <a16:colId xmlns:a16="http://schemas.microsoft.com/office/drawing/2014/main" val="3609633046"/>
                    </a:ext>
                  </a:extLst>
                </a:gridCol>
                <a:gridCol w="4659892">
                  <a:extLst>
                    <a:ext uri="{9D8B030D-6E8A-4147-A177-3AD203B41FA5}">
                      <a16:colId xmlns:a16="http://schemas.microsoft.com/office/drawing/2014/main" val="2727582203"/>
                    </a:ext>
                  </a:extLst>
                </a:gridCol>
                <a:gridCol w="4802080">
                  <a:extLst>
                    <a:ext uri="{9D8B030D-6E8A-4147-A177-3AD203B41FA5}">
                      <a16:colId xmlns:a16="http://schemas.microsoft.com/office/drawing/2014/main" val="757502238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2494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Scores,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3343"/>
                  </a:ext>
                </a:extLst>
              </a:tr>
              <a:tr h="646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Variable/Covariate/Explanatory Variable/Regressor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Spending, 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2721"/>
                  </a:ext>
                </a:extLst>
              </a:tr>
              <a:tr h="3744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 the level of measurement or unit of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School,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477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F2DA64-970B-460A-A39C-B7A4B24DA639}"/>
              </a:ext>
            </a:extLst>
          </p:cNvPr>
          <p:cNvSpPr/>
          <p:nvPr/>
        </p:nvSpPr>
        <p:spPr>
          <a:xfrm>
            <a:off x="4905654" y="734373"/>
            <a:ext cx="1770354" cy="59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12089-EDFB-46D6-8D32-1EF3177C3DD1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6B44FA-6570-44B9-ADFA-A18C7ED2681C}"/>
                  </a:ext>
                </a:extLst>
              </p:cNvPr>
              <p:cNvSpPr txBox="1"/>
              <p:nvPr/>
            </p:nvSpPr>
            <p:spPr>
              <a:xfrm>
                <a:off x="5851334" y="603995"/>
                <a:ext cx="203536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       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6B44FA-6570-44B9-ADFA-A18C7ED26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34" y="603995"/>
                <a:ext cx="20353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4A8FA1-92F5-4125-9178-D92D03EAAF2C}"/>
              </a:ext>
            </a:extLst>
          </p:cNvPr>
          <p:cNvCxnSpPr/>
          <p:nvPr/>
        </p:nvCxnSpPr>
        <p:spPr>
          <a:xfrm flipH="1">
            <a:off x="7886699" y="365125"/>
            <a:ext cx="91995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3CEE00-3AE0-4E3E-A5E4-07C8DC0753E8}"/>
              </a:ext>
            </a:extLst>
          </p:cNvPr>
          <p:cNvSpPr txBox="1"/>
          <p:nvPr/>
        </p:nvSpPr>
        <p:spPr>
          <a:xfrm>
            <a:off x="9037468" y="186431"/>
            <a:ext cx="2228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a function of X</a:t>
            </a:r>
          </a:p>
          <a:p>
            <a:endParaRPr lang="en-US" dirty="0"/>
          </a:p>
          <a:p>
            <a:r>
              <a:rPr lang="en-US" dirty="0"/>
              <a:t>We will define the function using the full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26740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99368D-8EAA-4642-902F-808C5DFF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B77-25A8-47E7-8207-665762E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093385"/>
                  </p:ext>
                </p:extLst>
              </p:nvPr>
            </p:nvGraphicFramePr>
            <p:xfrm>
              <a:off x="815266" y="1825625"/>
              <a:ext cx="10515600" cy="3880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966AA9-F5EE-47D8-864F-DCEEC438D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093385"/>
                  </p:ext>
                </p:extLst>
              </p:nvPr>
            </p:nvGraphicFramePr>
            <p:xfrm>
              <a:off x="815266" y="1825625"/>
              <a:ext cx="10515600" cy="3880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28">
                      <a:extLst>
                        <a:ext uri="{9D8B030D-6E8A-4147-A177-3AD203B41FA5}">
                          <a16:colId xmlns:a16="http://schemas.microsoft.com/office/drawing/2014/main" val="3609633046"/>
                        </a:ext>
                      </a:extLst>
                    </a:gridCol>
                    <a:gridCol w="4659892">
                      <a:extLst>
                        <a:ext uri="{9D8B030D-6E8A-4147-A177-3AD203B41FA5}">
                          <a16:colId xmlns:a16="http://schemas.microsoft.com/office/drawing/2014/main" val="2727582203"/>
                        </a:ext>
                      </a:extLst>
                    </a:gridCol>
                    <a:gridCol w="4802080">
                      <a:extLst>
                        <a:ext uri="{9D8B030D-6E8A-4147-A177-3AD203B41FA5}">
                          <a16:colId xmlns:a16="http://schemas.microsoft.com/office/drawing/2014/main" val="757502238"/>
                        </a:ext>
                      </a:extLst>
                    </a:gridCol>
                  </a:tblGrid>
                  <a:tr h="390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852494"/>
                      </a:ext>
                    </a:extLst>
                  </a:tr>
                  <a:tr h="37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Scores, Wages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3343"/>
                      </a:ext>
                    </a:extLst>
                  </a:tr>
                  <a:tr h="6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Variable/Covariate/Explanatory Variable/Regressor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Spending, Education Level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6627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Indexes the level of measurement or unit of analysis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School, Individual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0477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228000" r="-9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Intercept/Constant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Expected value of Y when X=0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test scores when schools have $0 in funding, Individuals’ wages on average when they have no formal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721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8" t="-328000" r="-90000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Coefficient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How much we expect Y to change by when X changes by 1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Improvement in test scores associated with a $1 increase in school spending, increase in wages associated with 1 more year of education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004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185C32A-72D8-44A8-9A88-38BA4C536242}"/>
              </a:ext>
            </a:extLst>
          </p:cNvPr>
          <p:cNvSpPr/>
          <p:nvPr/>
        </p:nvSpPr>
        <p:spPr>
          <a:xfrm>
            <a:off x="7286347" y="829770"/>
            <a:ext cx="1200705" cy="49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1234</Words>
  <Application>Microsoft Office PowerPoint</Application>
  <PresentationFormat>Widescreen</PresentationFormat>
  <Paragraphs>211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Quant 2 </vt:lpstr>
      <vt:lpstr>Agenda</vt:lpstr>
      <vt:lpstr>Y_i=β_0+β_1 X_i+u_i </vt:lpstr>
      <vt:lpstr>Y_i=β_0+β_1 X_i+u_i </vt:lpstr>
      <vt:lpstr>Y_i=β_0+β_1 X_i+u_i </vt:lpstr>
      <vt:lpstr>Y_i=β_0+β_1 X_i+u_i </vt:lpstr>
      <vt:lpstr>Y_i=β_0+β_1 X_i+u_i </vt:lpstr>
      <vt:lpstr>Y_i=β_0+β_1 X_i+u_i </vt:lpstr>
      <vt:lpstr>Y_i=β_0+β_1 X_i+u_i </vt:lpstr>
      <vt:lpstr>Y_i=β_0+β_1 X_i+u_i </vt:lpstr>
      <vt:lpstr>Y_i=β_0+β_1 X_i+u_i </vt:lpstr>
      <vt:lpstr>(Y_i ) ̂=(β_0 ) ̂+(β_1 ) ̂X_i </vt:lpstr>
      <vt:lpstr>(Y_i ) ̂=(β_0 ) ̂+(β_1 ) ̂X_i </vt:lpstr>
      <vt:lpstr>Y_i=β_0+β_1 X_i+u_i </vt:lpstr>
      <vt:lpstr>Y_i=β_0+β_1 X_i+u_i </vt:lpstr>
      <vt:lpstr>Carnoy &amp; Loeb (2002)</vt:lpstr>
      <vt:lpstr>Cook et. al. (+ Guryan) (2014) – BAM Program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  <vt:lpstr>Stata: Crime on College Campuses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 Wigger</dc:creator>
  <cp:lastModifiedBy>Cora Wigger</cp:lastModifiedBy>
  <cp:revision>18</cp:revision>
  <dcterms:created xsi:type="dcterms:W3CDTF">2019-01-11T01:03:01Z</dcterms:created>
  <dcterms:modified xsi:type="dcterms:W3CDTF">2020-08-19T19:06:55Z</dcterms:modified>
</cp:coreProperties>
</file>