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1E0E-CDEC-47AF-9A5C-AE18F228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3EAB8-2102-4341-9173-6DFDC1B57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DC6FF-7150-4793-95D8-B7E507FF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032F-4F0B-4196-9AF6-257707CB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CA7C-F48B-4D85-9B79-BFF207FF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A82C-86C8-4A82-BF86-0FE72EE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CEFAB-1C59-40F5-95FB-82755A570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822E-FDAC-45F9-ADD5-19F8230C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18BA-230D-449F-AA4B-929CA2C0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7F74-455B-4A9D-B354-8ED90F21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F553A-9F60-442F-8181-FFDA0F1F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D1AD5-1C42-4A55-B0A9-18111A19E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11FE-55FA-447E-BB82-B73132D0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CD5C-CC75-4AAA-88C4-064AA720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03FE-11EF-4596-BA65-06364F29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4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5FD9-C8EC-4E3B-98AB-4141E6F8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16EB-720A-499F-95F2-1E1DD998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05E9-0DFC-49CD-9296-108E5983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0E0D-6176-422E-BC2B-E72A42B8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4D88-55F8-4CD1-A6A6-7C3D7391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49A6-B60E-490D-A1D8-5D693D9B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CF8DC-633A-4DDB-9FEA-70FC8BFD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C4535-D878-4C9A-B627-D5D14819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1C7F-15C8-4B72-8290-912FB4E2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D512-C002-4FB1-A3C7-0DFF478F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2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ABA4-C50A-4C15-9534-C96EE8A2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5159-E7FC-4BDF-A7D7-5D9893B36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10DB0-C9E5-4D44-A115-A52E8D595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C3AA-5BEC-4CB9-9996-CAFBAF38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6FED-0D9D-44F1-87C3-F9A1F6CD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70495-5133-4807-BE33-5096C5D9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E127-BE79-4D06-8FCB-D6D23CAA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E6DB-D36E-46DA-A493-DC6C9829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A6F3D-2D9A-45AD-9E96-41E40BAA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BF68D-C84E-4395-B116-99D786BA3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2EAEB-C793-4EF5-A005-9CC919AB6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B406B-9575-4883-B9A6-A5B34F85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1FEAD-A758-4167-9944-07D93191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F49BD-5E21-41E8-8E56-D547ED4D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D112-0B10-4A0F-898D-3AFD7B01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63DF6-AC40-43D9-A5B6-E3137C1E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20C3E-E03D-4274-A45F-B3A94458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17FA4-263E-4F1A-9EE4-9CB719E4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1C530-4FE5-48AD-BD99-40DF967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B0DF1-4BBC-43EB-8094-FB35A800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4F8AC-478C-49D0-8DA9-58A37D31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8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BC79-40C2-433C-8D46-90F5CA21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3946-F400-487F-B520-39D391F8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359E0-1AA8-4273-A3F2-5EFFD7936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E7B7-C7A5-4FDF-A452-6430F431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60A28-DC20-406A-8594-35AEC180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CB20-9149-4B34-BF17-60E49AE8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E86C-069A-4DD7-A9ED-D388386C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103AF-151A-49FD-91D7-D47024596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C160-B096-426F-8E76-87BAB1045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22C0-255C-4650-AD38-D25D18FE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120FE-A162-45AA-9171-468DEE45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2B8A-07EC-48D7-A982-BF86F661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7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DA9B8-DEBD-4A53-8073-E77651E7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5D60-E549-4D72-9C5E-41F589E2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16B2F-B752-4C10-8A7F-721DE5E2A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466D-8E1F-42F2-958E-3670B1110C0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B123-D66B-41D4-8673-AC2F78E9B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5921-ED04-4F2F-AC49-E1117F38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F672-CFC7-4D95-9AA6-C08FD288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0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01002779900037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A4F-D7B4-48C3-97E0-F3AE3CED9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 II TA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B9EF4-F776-4470-A8E3-4A107D20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Potential Outcomes Notation</a:t>
            </a:r>
          </a:p>
        </p:txBody>
      </p:sp>
    </p:spTree>
    <p:extLst>
      <p:ext uri="{BB962C8B-B14F-4D97-AF65-F5344CB8AC3E}">
        <p14:creationId xmlns:p14="http://schemas.microsoft.com/office/powerpoint/2010/main" val="139677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CBA7A4-DB84-4020-AB6B-A30B72015CF0}"/>
              </a:ext>
            </a:extLst>
          </p:cNvPr>
          <p:cNvSpPr/>
          <p:nvPr/>
        </p:nvSpPr>
        <p:spPr>
          <a:xfrm>
            <a:off x="1509204" y="2503503"/>
            <a:ext cx="781235" cy="73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A431C-7764-4BB0-BBDC-B83E643FEFD0}"/>
              </a:ext>
            </a:extLst>
          </p:cNvPr>
          <p:cNvCxnSpPr/>
          <p:nvPr/>
        </p:nvCxnSpPr>
        <p:spPr>
          <a:xfrm>
            <a:off x="1908699" y="3240350"/>
            <a:ext cx="0" cy="1411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07B291-A268-4058-BB02-717786F280E4}"/>
              </a:ext>
            </a:extLst>
          </p:cNvPr>
          <p:cNvCxnSpPr/>
          <p:nvPr/>
        </p:nvCxnSpPr>
        <p:spPr>
          <a:xfrm flipH="1">
            <a:off x="1509204" y="4651899"/>
            <a:ext cx="399495" cy="585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DAD465-3124-418E-9C79-8A5201F7E898}"/>
              </a:ext>
            </a:extLst>
          </p:cNvPr>
          <p:cNvCxnSpPr/>
          <p:nvPr/>
        </p:nvCxnSpPr>
        <p:spPr>
          <a:xfrm>
            <a:off x="1908698" y="4651899"/>
            <a:ext cx="497151" cy="585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B9024-153B-4F32-9C1D-643AA33C5E71}"/>
              </a:ext>
            </a:extLst>
          </p:cNvPr>
          <p:cNvCxnSpPr/>
          <p:nvPr/>
        </p:nvCxnSpPr>
        <p:spPr>
          <a:xfrm flipV="1">
            <a:off x="1411549" y="3617651"/>
            <a:ext cx="497148" cy="3595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8478-77D2-4030-9E34-0AA7FBF4C5ED}"/>
              </a:ext>
            </a:extLst>
          </p:cNvPr>
          <p:cNvCxnSpPr/>
          <p:nvPr/>
        </p:nvCxnSpPr>
        <p:spPr>
          <a:xfrm>
            <a:off x="1908696" y="3617651"/>
            <a:ext cx="573350" cy="297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/>
          <p:nvPr/>
        </p:nvCxnSpPr>
        <p:spPr>
          <a:xfrm flipV="1">
            <a:off x="3204839" y="2858610"/>
            <a:ext cx="1411549" cy="852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57E24B-A36B-468B-8487-D0574F58443D}"/>
              </a:ext>
            </a:extLst>
          </p:cNvPr>
          <p:cNvCxnSpPr>
            <a:cxnSpLocks/>
          </p:cNvCxnSpPr>
          <p:nvPr/>
        </p:nvCxnSpPr>
        <p:spPr>
          <a:xfrm>
            <a:off x="3204839" y="3728621"/>
            <a:ext cx="1411549" cy="789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BE0306-3723-4C1C-869C-00F6AC7C1E3D}"/>
              </a:ext>
            </a:extLst>
          </p:cNvPr>
          <p:cNvSpPr txBox="1"/>
          <p:nvPr/>
        </p:nvSpPr>
        <p:spPr>
          <a:xfrm>
            <a:off x="4811697" y="2503503"/>
            <a:ext cx="237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Receive Treatment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0DD7E-6BAD-4C47-88ED-4EEE992FF1FC}"/>
              </a:ext>
            </a:extLst>
          </p:cNvPr>
          <p:cNvSpPr txBox="1"/>
          <p:nvPr/>
        </p:nvSpPr>
        <p:spPr>
          <a:xfrm>
            <a:off x="4758061" y="4340233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Receives Treatment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1E20BA-6048-4B8A-9E98-0FB65854E4BE}"/>
              </a:ext>
            </a:extLst>
          </p:cNvPr>
          <p:cNvCxnSpPr>
            <a:cxnSpLocks/>
          </p:cNvCxnSpPr>
          <p:nvPr/>
        </p:nvCxnSpPr>
        <p:spPr>
          <a:xfrm>
            <a:off x="6739631" y="2881087"/>
            <a:ext cx="16586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5A3C52-EE1A-434B-BA5A-CF7D9EE8CC94}"/>
              </a:ext>
            </a:extLst>
          </p:cNvPr>
          <p:cNvCxnSpPr>
            <a:cxnSpLocks/>
          </p:cNvCxnSpPr>
          <p:nvPr/>
        </p:nvCxnSpPr>
        <p:spPr>
          <a:xfrm flipV="1">
            <a:off x="6892031" y="4524899"/>
            <a:ext cx="1639410" cy="6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8398276" y="268726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Observed 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276" y="2687260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l="-20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/>
              <p:nvPr/>
            </p:nvSpPr>
            <p:spPr>
              <a:xfrm>
                <a:off x="8561589" y="4340233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Observed 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89" y="4340233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l="-184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3032B4E-5D51-47CD-B5B3-76084FCC6B05}"/>
              </a:ext>
            </a:extLst>
          </p:cNvPr>
          <p:cNvSpPr txBox="1"/>
          <p:nvPr/>
        </p:nvSpPr>
        <p:spPr>
          <a:xfrm>
            <a:off x="3923930" y="5504155"/>
            <a:ext cx="480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would you estimate the treatment effect if you had all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399984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CBA7A4-DB84-4020-AB6B-A30B72015CF0}"/>
              </a:ext>
            </a:extLst>
          </p:cNvPr>
          <p:cNvSpPr/>
          <p:nvPr/>
        </p:nvSpPr>
        <p:spPr>
          <a:xfrm>
            <a:off x="1509204" y="2503503"/>
            <a:ext cx="781235" cy="73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A431C-7764-4BB0-BBDC-B83E643FEFD0}"/>
              </a:ext>
            </a:extLst>
          </p:cNvPr>
          <p:cNvCxnSpPr/>
          <p:nvPr/>
        </p:nvCxnSpPr>
        <p:spPr>
          <a:xfrm>
            <a:off x="1908699" y="3240350"/>
            <a:ext cx="0" cy="1411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07B291-A268-4058-BB02-717786F280E4}"/>
              </a:ext>
            </a:extLst>
          </p:cNvPr>
          <p:cNvCxnSpPr/>
          <p:nvPr/>
        </p:nvCxnSpPr>
        <p:spPr>
          <a:xfrm flipH="1">
            <a:off x="1509204" y="4651899"/>
            <a:ext cx="399495" cy="585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DAD465-3124-418E-9C79-8A5201F7E898}"/>
              </a:ext>
            </a:extLst>
          </p:cNvPr>
          <p:cNvCxnSpPr/>
          <p:nvPr/>
        </p:nvCxnSpPr>
        <p:spPr>
          <a:xfrm>
            <a:off x="1908698" y="4651899"/>
            <a:ext cx="497151" cy="585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B9024-153B-4F32-9C1D-643AA33C5E71}"/>
              </a:ext>
            </a:extLst>
          </p:cNvPr>
          <p:cNvCxnSpPr/>
          <p:nvPr/>
        </p:nvCxnSpPr>
        <p:spPr>
          <a:xfrm flipV="1">
            <a:off x="1411549" y="3617651"/>
            <a:ext cx="497148" cy="3595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8478-77D2-4030-9E34-0AA7FBF4C5ED}"/>
              </a:ext>
            </a:extLst>
          </p:cNvPr>
          <p:cNvCxnSpPr/>
          <p:nvPr/>
        </p:nvCxnSpPr>
        <p:spPr>
          <a:xfrm>
            <a:off x="1908696" y="3617651"/>
            <a:ext cx="573350" cy="297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/>
          <p:nvPr/>
        </p:nvCxnSpPr>
        <p:spPr>
          <a:xfrm flipV="1">
            <a:off x="3204839" y="2858610"/>
            <a:ext cx="1411549" cy="852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57E24B-A36B-468B-8487-D0574F58443D}"/>
              </a:ext>
            </a:extLst>
          </p:cNvPr>
          <p:cNvCxnSpPr>
            <a:cxnSpLocks/>
          </p:cNvCxnSpPr>
          <p:nvPr/>
        </p:nvCxnSpPr>
        <p:spPr>
          <a:xfrm>
            <a:off x="3204839" y="3728621"/>
            <a:ext cx="1411549" cy="789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BE0306-3723-4C1C-869C-00F6AC7C1E3D}"/>
              </a:ext>
            </a:extLst>
          </p:cNvPr>
          <p:cNvSpPr txBox="1"/>
          <p:nvPr/>
        </p:nvSpPr>
        <p:spPr>
          <a:xfrm>
            <a:off x="4811697" y="2503503"/>
            <a:ext cx="237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Receive Treatment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0DD7E-6BAD-4C47-88ED-4EEE992FF1FC}"/>
              </a:ext>
            </a:extLst>
          </p:cNvPr>
          <p:cNvSpPr txBox="1"/>
          <p:nvPr/>
        </p:nvSpPr>
        <p:spPr>
          <a:xfrm>
            <a:off x="4758061" y="4340233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Receives Treatment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1E20BA-6048-4B8A-9E98-0FB65854E4BE}"/>
              </a:ext>
            </a:extLst>
          </p:cNvPr>
          <p:cNvCxnSpPr>
            <a:cxnSpLocks/>
          </p:cNvCxnSpPr>
          <p:nvPr/>
        </p:nvCxnSpPr>
        <p:spPr>
          <a:xfrm>
            <a:off x="6739631" y="2881087"/>
            <a:ext cx="16586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5A3C52-EE1A-434B-BA5A-CF7D9EE8CC94}"/>
              </a:ext>
            </a:extLst>
          </p:cNvPr>
          <p:cNvCxnSpPr>
            <a:cxnSpLocks/>
          </p:cNvCxnSpPr>
          <p:nvPr/>
        </p:nvCxnSpPr>
        <p:spPr>
          <a:xfrm flipV="1">
            <a:off x="6892031" y="4524899"/>
            <a:ext cx="1639410" cy="6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8398276" y="268726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Observed 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276" y="2687260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l="-20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/>
              <p:nvPr/>
            </p:nvSpPr>
            <p:spPr>
              <a:xfrm>
                <a:off x="8561589" y="4340233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Observed 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89" y="4340233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l="-184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2B4E-5D51-47CD-B5B3-76084FCC6B05}"/>
                  </a:ext>
                </a:extLst>
              </p:cNvPr>
              <p:cNvSpPr txBox="1"/>
              <p:nvPr/>
            </p:nvSpPr>
            <p:spPr>
              <a:xfrm>
                <a:off x="3923930" y="5504155"/>
                <a:ext cx="48028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Treatment Effect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r>
                  <a:rPr lang="en-US" b="1" dirty="0"/>
                  <a:t>Think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b="1" dirty="0"/>
                  <a:t> as your baseline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2B4E-5D51-47CD-B5B3-76084FCC6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30" y="5504155"/>
                <a:ext cx="4802820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42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			        Individual 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FFDC6C-60D9-4B74-9663-D475258892F7}"/>
              </a:ext>
            </a:extLst>
          </p:cNvPr>
          <p:cNvGrpSpPr/>
          <p:nvPr/>
        </p:nvGrpSpPr>
        <p:grpSpPr>
          <a:xfrm>
            <a:off x="3192999" y="3056592"/>
            <a:ext cx="571133" cy="1468307"/>
            <a:chOff x="3192999" y="3056592"/>
            <a:chExt cx="571133" cy="146830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A7CA9A-C089-4C8B-B76A-C57C25320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2999" y="3056592"/>
              <a:ext cx="571133" cy="672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57E24B-A36B-468B-8487-D0574F5844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4839" y="3728621"/>
              <a:ext cx="559293" cy="796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/>
              <p:nvPr/>
            </p:nvSpPr>
            <p:spPr>
              <a:xfrm>
                <a:off x="3764132" y="4340234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4340234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ECB688-3F81-4CD2-A145-221A098EF1FE}"/>
              </a:ext>
            </a:extLst>
          </p:cNvPr>
          <p:cNvGrpSpPr/>
          <p:nvPr/>
        </p:nvGrpSpPr>
        <p:grpSpPr>
          <a:xfrm>
            <a:off x="7979542" y="3209279"/>
            <a:ext cx="571133" cy="1468307"/>
            <a:chOff x="3192999" y="3056592"/>
            <a:chExt cx="571133" cy="146830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D01435-0EFD-40DA-8CAD-E37238963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2999" y="3056592"/>
              <a:ext cx="571133" cy="672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1BA09B-3142-4A14-8EAF-F971B9FBE246}"/>
                </a:ext>
              </a:extLst>
            </p:cNvPr>
            <p:cNvCxnSpPr>
              <a:cxnSpLocks/>
            </p:cNvCxnSpPr>
            <p:nvPr/>
          </p:nvCxnSpPr>
          <p:spPr>
            <a:xfrm>
              <a:off x="3204839" y="3728621"/>
              <a:ext cx="559293" cy="796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/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94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			        Individual 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FFDC6C-60D9-4B74-9663-D475258892F7}"/>
              </a:ext>
            </a:extLst>
          </p:cNvPr>
          <p:cNvGrpSpPr/>
          <p:nvPr/>
        </p:nvGrpSpPr>
        <p:grpSpPr>
          <a:xfrm>
            <a:off x="3192999" y="3056592"/>
            <a:ext cx="571133" cy="1468307"/>
            <a:chOff x="3192999" y="3056592"/>
            <a:chExt cx="571133" cy="146830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A7CA9A-C089-4C8B-B76A-C57C25320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2999" y="3056592"/>
              <a:ext cx="571133" cy="672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57E24B-A36B-468B-8487-D0574F5844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4839" y="3728621"/>
              <a:ext cx="559293" cy="796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/>
              <p:nvPr/>
            </p:nvSpPr>
            <p:spPr>
              <a:xfrm>
                <a:off x="3764132" y="4340234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4340234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ECB688-3F81-4CD2-A145-221A098EF1FE}"/>
              </a:ext>
            </a:extLst>
          </p:cNvPr>
          <p:cNvGrpSpPr/>
          <p:nvPr/>
        </p:nvGrpSpPr>
        <p:grpSpPr>
          <a:xfrm>
            <a:off x="7979542" y="3209279"/>
            <a:ext cx="571133" cy="1468307"/>
            <a:chOff x="3192999" y="3056592"/>
            <a:chExt cx="571133" cy="146830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D01435-0EFD-40DA-8CAD-E37238963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2999" y="3056592"/>
              <a:ext cx="571133" cy="672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1BA09B-3142-4A14-8EAF-F971B9FBE246}"/>
                </a:ext>
              </a:extLst>
            </p:cNvPr>
            <p:cNvCxnSpPr>
              <a:cxnSpLocks/>
            </p:cNvCxnSpPr>
            <p:nvPr/>
          </p:nvCxnSpPr>
          <p:spPr>
            <a:xfrm>
              <a:off x="3204839" y="3728621"/>
              <a:ext cx="559293" cy="796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/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528B425-345F-4EB9-A3D8-B72958717F27}"/>
              </a:ext>
            </a:extLst>
          </p:cNvPr>
          <p:cNvSpPr txBox="1"/>
          <p:nvPr/>
        </p:nvSpPr>
        <p:spPr>
          <a:xfrm>
            <a:off x="3613211" y="5651506"/>
            <a:ext cx="480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would you estimate the treatment effect if you had all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229254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			        Individual 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FFDC6C-60D9-4B74-9663-D475258892F7}"/>
              </a:ext>
            </a:extLst>
          </p:cNvPr>
          <p:cNvGrpSpPr/>
          <p:nvPr/>
        </p:nvGrpSpPr>
        <p:grpSpPr>
          <a:xfrm>
            <a:off x="3192999" y="3056592"/>
            <a:ext cx="571133" cy="1468307"/>
            <a:chOff x="3192999" y="3056592"/>
            <a:chExt cx="571133" cy="146830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A7CA9A-C089-4C8B-B76A-C57C25320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2999" y="3056592"/>
              <a:ext cx="571133" cy="672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57E24B-A36B-468B-8487-D0574F5844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4839" y="3728621"/>
              <a:ext cx="559293" cy="796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/>
              <p:nvPr/>
            </p:nvSpPr>
            <p:spPr>
              <a:xfrm>
                <a:off x="3764132" y="4340234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4340234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ECB688-3F81-4CD2-A145-221A098EF1FE}"/>
              </a:ext>
            </a:extLst>
          </p:cNvPr>
          <p:cNvGrpSpPr/>
          <p:nvPr/>
        </p:nvGrpSpPr>
        <p:grpSpPr>
          <a:xfrm>
            <a:off x="7979542" y="3209279"/>
            <a:ext cx="571133" cy="1468307"/>
            <a:chOff x="3192999" y="3056592"/>
            <a:chExt cx="571133" cy="146830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D01435-0EFD-40DA-8CAD-E37238963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2999" y="3056592"/>
              <a:ext cx="571133" cy="672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1BA09B-3142-4A14-8EAF-F971B9FBE246}"/>
                </a:ext>
              </a:extLst>
            </p:cNvPr>
            <p:cNvCxnSpPr>
              <a:cxnSpLocks/>
            </p:cNvCxnSpPr>
            <p:nvPr/>
          </p:nvCxnSpPr>
          <p:spPr>
            <a:xfrm>
              <a:off x="3204839" y="3728621"/>
              <a:ext cx="559293" cy="796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/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EF91D88-E608-46A8-8EEC-EEDE2A70C9E8}"/>
                  </a:ext>
                </a:extLst>
              </p:cNvPr>
              <p:cNvSpPr txBox="1"/>
              <p:nvPr/>
            </p:nvSpPr>
            <p:spPr>
              <a:xfrm>
                <a:off x="3568823" y="5727861"/>
                <a:ext cx="5157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Treatment Effect = E[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r>
                  <a:rPr lang="en-US" b="1" dirty="0"/>
                  <a:t>i.e. the average of both of the true treatment effects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EF91D88-E608-46A8-8EEC-EEDE2A70C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23" y="5727861"/>
                <a:ext cx="5157927" cy="923330"/>
              </a:xfrm>
              <a:prstGeom prst="rect">
                <a:avLst/>
              </a:prstGeom>
              <a:blipFill>
                <a:blip r:embed="rId6"/>
                <a:stretch>
                  <a:fillRect l="-945" t="-3974" r="-82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05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			        Individual 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BA09B-3142-4A14-8EAF-F971B9FBE246}"/>
              </a:ext>
            </a:extLst>
          </p:cNvPr>
          <p:cNvCxnSpPr>
            <a:cxnSpLocks/>
          </p:cNvCxnSpPr>
          <p:nvPr/>
        </p:nvCxnSpPr>
        <p:spPr>
          <a:xfrm>
            <a:off x="7991382" y="3881308"/>
            <a:ext cx="559293" cy="796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06AEE9-D6C4-418D-BAB7-B0D68E2EB401}"/>
              </a:ext>
            </a:extLst>
          </p:cNvPr>
          <p:cNvSpPr txBox="1"/>
          <p:nvPr/>
        </p:nvSpPr>
        <p:spPr>
          <a:xfrm>
            <a:off x="8637973" y="870012"/>
            <a:ext cx="308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Back to the real world!</a:t>
            </a:r>
          </a:p>
        </p:txBody>
      </p:sp>
    </p:spTree>
    <p:extLst>
      <p:ext uri="{BB962C8B-B14F-4D97-AF65-F5344CB8AC3E}">
        <p14:creationId xmlns:p14="http://schemas.microsoft.com/office/powerpoint/2010/main" val="2107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			        Individual 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BA09B-3142-4A14-8EAF-F971B9FBE246}"/>
              </a:ext>
            </a:extLst>
          </p:cNvPr>
          <p:cNvCxnSpPr>
            <a:cxnSpLocks/>
          </p:cNvCxnSpPr>
          <p:nvPr/>
        </p:nvCxnSpPr>
        <p:spPr>
          <a:xfrm>
            <a:off x="7991382" y="3881308"/>
            <a:ext cx="559293" cy="796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AB14183-78B1-4022-B9A6-C32DD16C8E41}"/>
              </a:ext>
            </a:extLst>
          </p:cNvPr>
          <p:cNvSpPr txBox="1"/>
          <p:nvPr/>
        </p:nvSpPr>
        <p:spPr>
          <a:xfrm>
            <a:off x="3613211" y="5651506"/>
            <a:ext cx="480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would you estimate the treatment effect if you ONLY had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296290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			        Individual 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BA09B-3142-4A14-8EAF-F971B9FBE246}"/>
              </a:ext>
            </a:extLst>
          </p:cNvPr>
          <p:cNvCxnSpPr>
            <a:cxnSpLocks/>
          </p:cNvCxnSpPr>
          <p:nvPr/>
        </p:nvCxnSpPr>
        <p:spPr>
          <a:xfrm>
            <a:off x="7991382" y="3881308"/>
            <a:ext cx="559293" cy="796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6474A0-4ABE-4075-A978-3DD09D092F2C}"/>
                  </a:ext>
                </a:extLst>
              </p:cNvPr>
              <p:cNvSpPr/>
              <p:nvPr/>
            </p:nvSpPr>
            <p:spPr>
              <a:xfrm>
                <a:off x="3176078" y="5838704"/>
                <a:ext cx="5509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Estimate Treatment Effect =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6474A0-4ABE-4075-A978-3DD09D092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78" y="5838704"/>
                <a:ext cx="5509586" cy="369332"/>
              </a:xfrm>
              <a:prstGeom prst="rect">
                <a:avLst/>
              </a:prstGeom>
              <a:blipFill>
                <a:blip r:embed="rId4"/>
                <a:stretch>
                  <a:fillRect l="-22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5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			        Individual 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BA09B-3142-4A14-8EAF-F971B9FBE246}"/>
              </a:ext>
            </a:extLst>
          </p:cNvPr>
          <p:cNvCxnSpPr>
            <a:cxnSpLocks/>
          </p:cNvCxnSpPr>
          <p:nvPr/>
        </p:nvCxnSpPr>
        <p:spPr>
          <a:xfrm>
            <a:off x="7991382" y="3881308"/>
            <a:ext cx="559293" cy="796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6474A0-4ABE-4075-A978-3DD09D092F2C}"/>
                  </a:ext>
                </a:extLst>
              </p:cNvPr>
              <p:cNvSpPr/>
              <p:nvPr/>
            </p:nvSpPr>
            <p:spPr>
              <a:xfrm>
                <a:off x="3097031" y="5584198"/>
                <a:ext cx="5667705" cy="1123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Estimate Treatment Effect =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r>
                  <a:rPr lang="en-US" b="1" dirty="0"/>
                  <a:t>What are we assuming is true for this to work? </a:t>
                </a:r>
              </a:p>
              <a:p>
                <a:pPr algn="ctr"/>
                <a:r>
                  <a:rPr lang="en-US" sz="1300" b="1" dirty="0"/>
                  <a:t>(think about how we would estimate the treatment effect for individual B only)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6474A0-4ABE-4075-A978-3DD09D092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031" y="5584198"/>
                <a:ext cx="5667705" cy="1123384"/>
              </a:xfrm>
              <a:prstGeom prst="rect">
                <a:avLst/>
              </a:prstGeom>
              <a:blipFill>
                <a:blip r:embed="rId4"/>
                <a:stretch>
                  <a:fillRect t="-2717" b="-3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89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			        Individual 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BA09B-3142-4A14-8EAF-F971B9FBE246}"/>
              </a:ext>
            </a:extLst>
          </p:cNvPr>
          <p:cNvCxnSpPr>
            <a:cxnSpLocks/>
          </p:cNvCxnSpPr>
          <p:nvPr/>
        </p:nvCxnSpPr>
        <p:spPr>
          <a:xfrm>
            <a:off x="7991382" y="3881308"/>
            <a:ext cx="559293" cy="796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6474A0-4ABE-4075-A978-3DD09D092F2C}"/>
                  </a:ext>
                </a:extLst>
              </p:cNvPr>
              <p:cNvSpPr/>
              <p:nvPr/>
            </p:nvSpPr>
            <p:spPr>
              <a:xfrm>
                <a:off x="3188915" y="5584198"/>
                <a:ext cx="5483937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Estimate Treatment Effect =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r>
                  <a:rPr lang="en-US" b="1" dirty="0"/>
                  <a:t>What are we assuming is true for this to work? </a:t>
                </a:r>
              </a:p>
              <a:p>
                <a:pPr algn="ctr"/>
                <a:r>
                  <a:rPr lang="en-US" sz="1300" b="1" dirty="0"/>
                  <a:t>ANSWER: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300" b="1" dirty="0"/>
                  <a:t>)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6474A0-4ABE-4075-A978-3DD09D092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15" y="5584198"/>
                <a:ext cx="5483937" cy="1138773"/>
              </a:xfrm>
              <a:prstGeom prst="rect">
                <a:avLst/>
              </a:prstGeom>
              <a:blipFill>
                <a:blip r:embed="rId4"/>
                <a:stretch>
                  <a:fillRect l="-444" t="-2674" r="-111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03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EC0E-D520-44C4-84D8-1B8719B8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09C32-92B8-47B3-AA66-71EFDC633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83" y="2228942"/>
            <a:ext cx="7186233" cy="332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2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			        Individual 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BA09B-3142-4A14-8EAF-F971B9FBE246}"/>
              </a:ext>
            </a:extLst>
          </p:cNvPr>
          <p:cNvCxnSpPr>
            <a:cxnSpLocks/>
          </p:cNvCxnSpPr>
          <p:nvPr/>
        </p:nvCxnSpPr>
        <p:spPr>
          <a:xfrm>
            <a:off x="7991382" y="3881308"/>
            <a:ext cx="559293" cy="796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16474A0-4ABE-4075-A978-3DD09D092F2C}"/>
              </a:ext>
            </a:extLst>
          </p:cNvPr>
          <p:cNvSpPr/>
          <p:nvPr/>
        </p:nvSpPr>
        <p:spPr>
          <a:xfrm>
            <a:off x="199530" y="5584198"/>
            <a:ext cx="11462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Observed Treatment Effect = (Real Treatment Effect for Individual B) – (Difference in baseline Y for Individuals A and B) 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70938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			        Individual 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BA09B-3142-4A14-8EAF-F971B9FBE246}"/>
              </a:ext>
            </a:extLst>
          </p:cNvPr>
          <p:cNvCxnSpPr>
            <a:cxnSpLocks/>
          </p:cNvCxnSpPr>
          <p:nvPr/>
        </p:nvCxnSpPr>
        <p:spPr>
          <a:xfrm>
            <a:off x="7991382" y="3881308"/>
            <a:ext cx="559293" cy="796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16474A0-4ABE-4075-A978-3DD09D092F2C}"/>
              </a:ext>
            </a:extLst>
          </p:cNvPr>
          <p:cNvSpPr/>
          <p:nvPr/>
        </p:nvSpPr>
        <p:spPr>
          <a:xfrm>
            <a:off x="199530" y="5584198"/>
            <a:ext cx="11462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Observed Treatment Effect = (Real Treatment Effect for Individual B) – (Difference in baseline Y for Individuals A and B) </a:t>
            </a:r>
            <a:endParaRPr lang="en-US" sz="13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1CE71-55F6-4FC6-ACFE-7CA06CA02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905" y="5912527"/>
            <a:ext cx="6708001" cy="7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9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 (untreated)		       Individual B (treated)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BA09B-3142-4A14-8EAF-F971B9FBE246}"/>
              </a:ext>
            </a:extLst>
          </p:cNvPr>
          <p:cNvCxnSpPr>
            <a:cxnSpLocks/>
          </p:cNvCxnSpPr>
          <p:nvPr/>
        </p:nvCxnSpPr>
        <p:spPr>
          <a:xfrm>
            <a:off x="7991382" y="3881308"/>
            <a:ext cx="559293" cy="796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E31CE71-55F6-4FC6-ACFE-7CA06CA02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92" y="5536669"/>
            <a:ext cx="9920336" cy="11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3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 (untreated)			Individual B (treated)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BA09B-3142-4A14-8EAF-F971B9FBE246}"/>
              </a:ext>
            </a:extLst>
          </p:cNvPr>
          <p:cNvCxnSpPr>
            <a:cxnSpLocks/>
          </p:cNvCxnSpPr>
          <p:nvPr/>
        </p:nvCxnSpPr>
        <p:spPr>
          <a:xfrm>
            <a:off x="7991382" y="3881308"/>
            <a:ext cx="559293" cy="796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599AD417-68D5-4079-89A9-D8BF0D0D3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92" y="5536669"/>
            <a:ext cx="9920336" cy="11607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059D0A-95D9-41D4-A8DF-C022CE928EF9}"/>
              </a:ext>
            </a:extLst>
          </p:cNvPr>
          <p:cNvCxnSpPr/>
          <p:nvPr/>
        </p:nvCxnSpPr>
        <p:spPr>
          <a:xfrm>
            <a:off x="2175029" y="208625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C871F8-6DE1-4DF3-AEAC-45ABECDE1DE7}"/>
              </a:ext>
            </a:extLst>
          </p:cNvPr>
          <p:cNvCxnSpPr>
            <a:cxnSpLocks/>
          </p:cNvCxnSpPr>
          <p:nvPr/>
        </p:nvCxnSpPr>
        <p:spPr>
          <a:xfrm flipH="1">
            <a:off x="3877690" y="3330606"/>
            <a:ext cx="383592" cy="240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16AB63-C483-4BD7-AA4B-E3E304AFCA98}"/>
              </a:ext>
            </a:extLst>
          </p:cNvPr>
          <p:cNvCxnSpPr>
            <a:cxnSpLocks/>
          </p:cNvCxnSpPr>
          <p:nvPr/>
        </p:nvCxnSpPr>
        <p:spPr>
          <a:xfrm flipH="1">
            <a:off x="2557506" y="4774135"/>
            <a:ext cx="5993169" cy="96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6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 (untreated)			Individual B (treated)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ECB688-3F81-4CD2-A145-221A098EF1FE}"/>
              </a:ext>
            </a:extLst>
          </p:cNvPr>
          <p:cNvGrpSpPr/>
          <p:nvPr/>
        </p:nvGrpSpPr>
        <p:grpSpPr>
          <a:xfrm>
            <a:off x="7979542" y="3209279"/>
            <a:ext cx="571133" cy="1468307"/>
            <a:chOff x="3192999" y="3056592"/>
            <a:chExt cx="571133" cy="146830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D01435-0EFD-40DA-8CAD-E37238963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2999" y="3056592"/>
              <a:ext cx="571133" cy="672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1BA09B-3142-4A14-8EAF-F971B9FBE246}"/>
                </a:ext>
              </a:extLst>
            </p:cNvPr>
            <p:cNvCxnSpPr>
              <a:cxnSpLocks/>
            </p:cNvCxnSpPr>
            <p:nvPr/>
          </p:nvCxnSpPr>
          <p:spPr>
            <a:xfrm>
              <a:off x="3204839" y="3728621"/>
              <a:ext cx="559293" cy="796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/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599AD417-68D5-4079-89A9-D8BF0D0D3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92" y="5536669"/>
            <a:ext cx="9920336" cy="11607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059D0A-95D9-41D4-A8DF-C022CE928EF9}"/>
              </a:ext>
            </a:extLst>
          </p:cNvPr>
          <p:cNvCxnSpPr/>
          <p:nvPr/>
        </p:nvCxnSpPr>
        <p:spPr>
          <a:xfrm>
            <a:off x="2175029" y="208625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C871F8-6DE1-4DF3-AEAC-45ABECDE1DE7}"/>
              </a:ext>
            </a:extLst>
          </p:cNvPr>
          <p:cNvCxnSpPr>
            <a:cxnSpLocks/>
          </p:cNvCxnSpPr>
          <p:nvPr/>
        </p:nvCxnSpPr>
        <p:spPr>
          <a:xfrm flipH="1">
            <a:off x="7234192" y="3340704"/>
            <a:ext cx="1850438" cy="239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16AB63-C483-4BD7-AA4B-E3E304AFCA98}"/>
              </a:ext>
            </a:extLst>
          </p:cNvPr>
          <p:cNvCxnSpPr>
            <a:cxnSpLocks/>
          </p:cNvCxnSpPr>
          <p:nvPr/>
        </p:nvCxnSpPr>
        <p:spPr>
          <a:xfrm flipH="1">
            <a:off x="5605878" y="4774135"/>
            <a:ext cx="2944798" cy="96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1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 (untreated)			Individual B (treated)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ECB688-3F81-4CD2-A145-221A098EF1FE}"/>
              </a:ext>
            </a:extLst>
          </p:cNvPr>
          <p:cNvGrpSpPr/>
          <p:nvPr/>
        </p:nvGrpSpPr>
        <p:grpSpPr>
          <a:xfrm>
            <a:off x="7979542" y="3209279"/>
            <a:ext cx="571133" cy="1468307"/>
            <a:chOff x="3192999" y="3056592"/>
            <a:chExt cx="571133" cy="146830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D01435-0EFD-40DA-8CAD-E37238963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2999" y="3056592"/>
              <a:ext cx="571133" cy="672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1BA09B-3142-4A14-8EAF-F971B9FBE246}"/>
                </a:ext>
              </a:extLst>
            </p:cNvPr>
            <p:cNvCxnSpPr>
              <a:cxnSpLocks/>
            </p:cNvCxnSpPr>
            <p:nvPr/>
          </p:nvCxnSpPr>
          <p:spPr>
            <a:xfrm>
              <a:off x="3204839" y="3728621"/>
              <a:ext cx="559293" cy="796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/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599AD417-68D5-4079-89A9-D8BF0D0D3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92" y="5536669"/>
            <a:ext cx="9920336" cy="11607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059D0A-95D9-41D4-A8DF-C022CE928EF9}"/>
              </a:ext>
            </a:extLst>
          </p:cNvPr>
          <p:cNvCxnSpPr/>
          <p:nvPr/>
        </p:nvCxnSpPr>
        <p:spPr>
          <a:xfrm>
            <a:off x="2175029" y="208625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C871F8-6DE1-4DF3-AEAC-45ABECDE1DE7}"/>
              </a:ext>
            </a:extLst>
          </p:cNvPr>
          <p:cNvCxnSpPr>
            <a:cxnSpLocks/>
          </p:cNvCxnSpPr>
          <p:nvPr/>
        </p:nvCxnSpPr>
        <p:spPr>
          <a:xfrm flipH="1">
            <a:off x="8655728" y="3340704"/>
            <a:ext cx="428902" cy="234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EAE4F-0329-4065-AB50-F7DC271E6288}"/>
              </a:ext>
            </a:extLst>
          </p:cNvPr>
          <p:cNvCxnSpPr/>
          <p:nvPr/>
        </p:nvCxnSpPr>
        <p:spPr>
          <a:xfrm>
            <a:off x="4323425" y="3330606"/>
            <a:ext cx="5699464" cy="241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7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 (untreated)			Individual B (treated)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058425-8D7A-4462-842D-2FCF0B372093}"/>
              </a:ext>
            </a:extLst>
          </p:cNvPr>
          <p:cNvGrpSpPr/>
          <p:nvPr/>
        </p:nvGrpSpPr>
        <p:grpSpPr>
          <a:xfrm>
            <a:off x="1411549" y="2503503"/>
            <a:ext cx="1070497" cy="2734322"/>
            <a:chOff x="1411549" y="2503503"/>
            <a:chExt cx="1070497" cy="2734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CBA7A4-DB84-4020-AB6B-A30B72015CF0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A431C-7764-4BB0-BBDC-B83E643FEFD0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07B291-A268-4058-BB02-717786F280E4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DAD465-3124-418E-9C79-8A5201F7E898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0B9024-153B-4F32-9C1D-643AA33C5E71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28478-77D2-4030-9E34-0AA7FBF4C5ED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>
            <a:cxnSpLocks/>
          </p:cNvCxnSpPr>
          <p:nvPr/>
        </p:nvCxnSpPr>
        <p:spPr>
          <a:xfrm flipV="1">
            <a:off x="3192999" y="3056592"/>
            <a:ext cx="571133" cy="672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32" y="2871018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229D1EB-2F65-475C-BA52-4DF09B823948}"/>
              </a:ext>
            </a:extLst>
          </p:cNvPr>
          <p:cNvGrpSpPr/>
          <p:nvPr/>
        </p:nvGrpSpPr>
        <p:grpSpPr>
          <a:xfrm>
            <a:off x="6488468" y="2503503"/>
            <a:ext cx="1070497" cy="2734322"/>
            <a:chOff x="1411549" y="2503503"/>
            <a:chExt cx="1070497" cy="2734322"/>
          </a:xfrm>
          <a:solidFill>
            <a:srgbClr val="00B05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6A9B7C-5001-4744-B76E-23F48C3E8684}"/>
                </a:ext>
              </a:extLst>
            </p:cNvPr>
            <p:cNvSpPr/>
            <p:nvPr/>
          </p:nvSpPr>
          <p:spPr>
            <a:xfrm>
              <a:off x="1509204" y="2503503"/>
              <a:ext cx="781235" cy="736847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1D8D95-B8ED-4E49-AE1A-676713E14F17}"/>
                </a:ext>
              </a:extLst>
            </p:cNvPr>
            <p:cNvCxnSpPr/>
            <p:nvPr/>
          </p:nvCxnSpPr>
          <p:spPr>
            <a:xfrm>
              <a:off x="1908699" y="3240350"/>
              <a:ext cx="0" cy="1411549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6D372E-1B83-4F2F-8782-A5BCB81B10C5}"/>
                </a:ext>
              </a:extLst>
            </p:cNvPr>
            <p:cNvCxnSpPr/>
            <p:nvPr/>
          </p:nvCxnSpPr>
          <p:spPr>
            <a:xfrm flipH="1">
              <a:off x="1509204" y="4651899"/>
              <a:ext cx="399495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5D21E6-BF3A-42CA-A472-5744C6E8BBBB}"/>
                </a:ext>
              </a:extLst>
            </p:cNvPr>
            <p:cNvCxnSpPr/>
            <p:nvPr/>
          </p:nvCxnSpPr>
          <p:spPr>
            <a:xfrm>
              <a:off x="1908698" y="4651899"/>
              <a:ext cx="497151" cy="58592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C7B27-98F3-474A-8548-6F41BF1C09A8}"/>
                </a:ext>
              </a:extLst>
            </p:cNvPr>
            <p:cNvCxnSpPr/>
            <p:nvPr/>
          </p:nvCxnSpPr>
          <p:spPr>
            <a:xfrm flipV="1">
              <a:off x="1411549" y="3617651"/>
              <a:ext cx="497148" cy="359546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05C3B1-701E-4C55-B2EE-5093AD5866C5}"/>
                </a:ext>
              </a:extLst>
            </p:cNvPr>
            <p:cNvCxnSpPr/>
            <p:nvPr/>
          </p:nvCxnSpPr>
          <p:spPr>
            <a:xfrm>
              <a:off x="1908696" y="3617651"/>
              <a:ext cx="573350" cy="297401"/>
            </a:xfrm>
            <a:prstGeom prst="line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ECB688-3F81-4CD2-A145-221A098EF1FE}"/>
              </a:ext>
            </a:extLst>
          </p:cNvPr>
          <p:cNvGrpSpPr/>
          <p:nvPr/>
        </p:nvGrpSpPr>
        <p:grpSpPr>
          <a:xfrm>
            <a:off x="7979542" y="3209279"/>
            <a:ext cx="571133" cy="1468307"/>
            <a:chOff x="3192999" y="3056592"/>
            <a:chExt cx="571133" cy="146830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D01435-0EFD-40DA-8CAD-E37238963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2999" y="3056592"/>
              <a:ext cx="571133" cy="6720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1BA09B-3142-4A14-8EAF-F971B9FBE246}"/>
                </a:ext>
              </a:extLst>
            </p:cNvPr>
            <p:cNvCxnSpPr>
              <a:cxnSpLocks/>
            </p:cNvCxnSpPr>
            <p:nvPr/>
          </p:nvCxnSpPr>
          <p:spPr>
            <a:xfrm>
              <a:off x="3204839" y="3728621"/>
              <a:ext cx="559293" cy="7962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/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FA0F4B-1370-45D7-9073-C8F0333E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2961274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/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4A8B7B-46A3-4B32-BE01-61CE3A4D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83" y="4430490"/>
                <a:ext cx="264554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599AD417-68D5-4079-89A9-D8BF0D0D3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92" y="5536669"/>
            <a:ext cx="9920336" cy="11607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059D0A-95D9-41D4-A8DF-C022CE928EF9}"/>
              </a:ext>
            </a:extLst>
          </p:cNvPr>
          <p:cNvCxnSpPr/>
          <p:nvPr/>
        </p:nvCxnSpPr>
        <p:spPr>
          <a:xfrm>
            <a:off x="2175029" y="208625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C871F8-6DE1-4DF3-AEAC-45ABECDE1DE7}"/>
              </a:ext>
            </a:extLst>
          </p:cNvPr>
          <p:cNvCxnSpPr>
            <a:cxnSpLocks/>
          </p:cNvCxnSpPr>
          <p:nvPr/>
        </p:nvCxnSpPr>
        <p:spPr>
          <a:xfrm flipH="1">
            <a:off x="8655728" y="3340704"/>
            <a:ext cx="428902" cy="234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8EAE4F-0329-4065-AB50-F7DC271E6288}"/>
              </a:ext>
            </a:extLst>
          </p:cNvPr>
          <p:cNvCxnSpPr/>
          <p:nvPr/>
        </p:nvCxnSpPr>
        <p:spPr>
          <a:xfrm>
            <a:off x="4323425" y="3330606"/>
            <a:ext cx="5699464" cy="241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E1FEB2-9907-4525-8D0A-0622B6EF2BAE}"/>
              </a:ext>
            </a:extLst>
          </p:cNvPr>
          <p:cNvSpPr txBox="1"/>
          <p:nvPr/>
        </p:nvSpPr>
        <p:spPr>
          <a:xfrm>
            <a:off x="2965142" y="3977197"/>
            <a:ext cx="2627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Notice that the Y for Individual A under treatment never comes into play!</a:t>
            </a:r>
          </a:p>
        </p:txBody>
      </p:sp>
    </p:spTree>
    <p:extLst>
      <p:ext uri="{BB962C8B-B14F-4D97-AF65-F5344CB8AC3E}">
        <p14:creationId xmlns:p14="http://schemas.microsoft.com/office/powerpoint/2010/main" val="224419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8F51-9AC9-4FB8-A181-DB73E1C6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D862-3052-4635-9660-B3C76A50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EC0E-D520-44C4-84D8-1B8719B8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09C32-92B8-47B3-AA66-71EFDC633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83" y="2228942"/>
            <a:ext cx="7186233" cy="3324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896C0-2404-4778-A13D-FF94C041819B}"/>
              </a:ext>
            </a:extLst>
          </p:cNvPr>
          <p:cNvSpPr txBox="1"/>
          <p:nvPr/>
        </p:nvSpPr>
        <p:spPr>
          <a:xfrm>
            <a:off x="470517" y="1882066"/>
            <a:ext cx="2308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every individual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The value of the variable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indicating treatment is either 0 (not treated) or 1 (treated)</a:t>
            </a:r>
          </a:p>
        </p:txBody>
      </p:sp>
    </p:spTree>
    <p:extLst>
      <p:ext uri="{BB962C8B-B14F-4D97-AF65-F5344CB8AC3E}">
        <p14:creationId xmlns:p14="http://schemas.microsoft.com/office/powerpoint/2010/main" val="154684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EC0E-D520-44C4-84D8-1B8719B8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09C32-92B8-47B3-AA66-71EFDC633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83" y="2228942"/>
            <a:ext cx="7186233" cy="3324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F39DD-B8BB-4809-B960-DE2627ADC361}"/>
              </a:ext>
            </a:extLst>
          </p:cNvPr>
          <p:cNvSpPr txBox="1"/>
          <p:nvPr/>
        </p:nvSpPr>
        <p:spPr>
          <a:xfrm>
            <a:off x="9410331" y="3229007"/>
            <a:ext cx="2308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each individual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there are two potential values of Y. One in the world where they receive treatment (D=1) and one in the world where they do not receive treatment (D=0)</a:t>
            </a:r>
          </a:p>
        </p:txBody>
      </p:sp>
    </p:spTree>
    <p:extLst>
      <p:ext uri="{BB962C8B-B14F-4D97-AF65-F5344CB8AC3E}">
        <p14:creationId xmlns:p14="http://schemas.microsoft.com/office/powerpoint/2010/main" val="150347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1BC1-9681-4838-BC5A-176D927D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51BB-D52A-4773-81CE-5AE31746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“The role of imagination in facilitating deductive reasoning in 2-, 3- and 4-year-olds”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Richards &amp; Sanderson (1999)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“All sheep ride bicycles. Bill is a sheep. Does Bill walk or ride a bicycle?” </a:t>
            </a:r>
          </a:p>
          <a:p>
            <a:pPr marL="0" indent="0" algn="ctr">
              <a:buNone/>
            </a:pPr>
            <a:r>
              <a:rPr lang="en-US" dirty="0"/>
              <a:t>Vs.</a:t>
            </a:r>
          </a:p>
          <a:p>
            <a:pPr marL="0" indent="0" algn="ctr">
              <a:buNone/>
            </a:pPr>
            <a:r>
              <a:rPr lang="en-US" dirty="0"/>
              <a:t>“All sheep ride bicycles. Bill is a sheep. In the </a:t>
            </a:r>
            <a:r>
              <a:rPr lang="en-US" i="1" dirty="0"/>
              <a:t>pretend story, d</a:t>
            </a:r>
            <a:r>
              <a:rPr lang="en-US" dirty="0"/>
              <a:t>oes Bill walk or ride a bicycle?” </a:t>
            </a:r>
          </a:p>
        </p:txBody>
      </p:sp>
    </p:spTree>
    <p:extLst>
      <p:ext uri="{BB962C8B-B14F-4D97-AF65-F5344CB8AC3E}">
        <p14:creationId xmlns:p14="http://schemas.microsoft.com/office/powerpoint/2010/main" val="358580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EC0E-D520-44C4-84D8-1B8719B8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09C32-92B8-47B3-AA66-71EFDC633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883" y="2228942"/>
            <a:ext cx="7186233" cy="3324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97DA0-7EE3-4A62-89BB-D485D980FE54}"/>
              </a:ext>
            </a:extLst>
          </p:cNvPr>
          <p:cNvSpPr txBox="1"/>
          <p:nvPr/>
        </p:nvSpPr>
        <p:spPr>
          <a:xfrm>
            <a:off x="9410331" y="3229007"/>
            <a:ext cx="2308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Pretend</a:t>
            </a:r>
            <a:r>
              <a:rPr lang="en-US" dirty="0">
                <a:solidFill>
                  <a:srgbClr val="FF0000"/>
                </a:solidFill>
              </a:rPr>
              <a:t> that we live in a world where we can see what happens to individual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without treatment, then go back in time, give them the treatment, and observe them again</a:t>
            </a:r>
          </a:p>
        </p:txBody>
      </p:sp>
    </p:spTree>
    <p:extLst>
      <p:ext uri="{BB962C8B-B14F-4D97-AF65-F5344CB8AC3E}">
        <p14:creationId xmlns:p14="http://schemas.microsoft.com/office/powerpoint/2010/main" val="155665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CBA7A4-DB84-4020-AB6B-A30B72015CF0}"/>
              </a:ext>
            </a:extLst>
          </p:cNvPr>
          <p:cNvSpPr/>
          <p:nvPr/>
        </p:nvSpPr>
        <p:spPr>
          <a:xfrm>
            <a:off x="1509204" y="2503503"/>
            <a:ext cx="781235" cy="73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A431C-7764-4BB0-BBDC-B83E643FEFD0}"/>
              </a:ext>
            </a:extLst>
          </p:cNvPr>
          <p:cNvCxnSpPr/>
          <p:nvPr/>
        </p:nvCxnSpPr>
        <p:spPr>
          <a:xfrm>
            <a:off x="1908699" y="3240350"/>
            <a:ext cx="0" cy="1411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07B291-A268-4058-BB02-717786F280E4}"/>
              </a:ext>
            </a:extLst>
          </p:cNvPr>
          <p:cNvCxnSpPr/>
          <p:nvPr/>
        </p:nvCxnSpPr>
        <p:spPr>
          <a:xfrm flipH="1">
            <a:off x="1509204" y="4651899"/>
            <a:ext cx="399495" cy="585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DAD465-3124-418E-9C79-8A5201F7E898}"/>
              </a:ext>
            </a:extLst>
          </p:cNvPr>
          <p:cNvCxnSpPr/>
          <p:nvPr/>
        </p:nvCxnSpPr>
        <p:spPr>
          <a:xfrm>
            <a:off x="1908698" y="4651899"/>
            <a:ext cx="497151" cy="585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B9024-153B-4F32-9C1D-643AA33C5E71}"/>
              </a:ext>
            </a:extLst>
          </p:cNvPr>
          <p:cNvCxnSpPr/>
          <p:nvPr/>
        </p:nvCxnSpPr>
        <p:spPr>
          <a:xfrm flipV="1">
            <a:off x="1411549" y="3617651"/>
            <a:ext cx="497148" cy="3595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8478-77D2-4030-9E34-0AA7FBF4C5ED}"/>
              </a:ext>
            </a:extLst>
          </p:cNvPr>
          <p:cNvCxnSpPr/>
          <p:nvPr/>
        </p:nvCxnSpPr>
        <p:spPr>
          <a:xfrm>
            <a:off x="1908696" y="3617651"/>
            <a:ext cx="573350" cy="297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3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CBA7A4-DB84-4020-AB6B-A30B72015CF0}"/>
              </a:ext>
            </a:extLst>
          </p:cNvPr>
          <p:cNvSpPr/>
          <p:nvPr/>
        </p:nvSpPr>
        <p:spPr>
          <a:xfrm>
            <a:off x="1509204" y="2503503"/>
            <a:ext cx="781235" cy="73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A431C-7764-4BB0-BBDC-B83E643FEFD0}"/>
              </a:ext>
            </a:extLst>
          </p:cNvPr>
          <p:cNvCxnSpPr/>
          <p:nvPr/>
        </p:nvCxnSpPr>
        <p:spPr>
          <a:xfrm>
            <a:off x="1908699" y="3240350"/>
            <a:ext cx="0" cy="1411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07B291-A268-4058-BB02-717786F280E4}"/>
              </a:ext>
            </a:extLst>
          </p:cNvPr>
          <p:cNvCxnSpPr/>
          <p:nvPr/>
        </p:nvCxnSpPr>
        <p:spPr>
          <a:xfrm flipH="1">
            <a:off x="1509204" y="4651899"/>
            <a:ext cx="399495" cy="585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DAD465-3124-418E-9C79-8A5201F7E898}"/>
              </a:ext>
            </a:extLst>
          </p:cNvPr>
          <p:cNvCxnSpPr/>
          <p:nvPr/>
        </p:nvCxnSpPr>
        <p:spPr>
          <a:xfrm>
            <a:off x="1908698" y="4651899"/>
            <a:ext cx="497151" cy="585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B9024-153B-4F32-9C1D-643AA33C5E71}"/>
              </a:ext>
            </a:extLst>
          </p:cNvPr>
          <p:cNvCxnSpPr/>
          <p:nvPr/>
        </p:nvCxnSpPr>
        <p:spPr>
          <a:xfrm flipV="1">
            <a:off x="1411549" y="3617651"/>
            <a:ext cx="497148" cy="3595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8478-77D2-4030-9E34-0AA7FBF4C5ED}"/>
              </a:ext>
            </a:extLst>
          </p:cNvPr>
          <p:cNvCxnSpPr/>
          <p:nvPr/>
        </p:nvCxnSpPr>
        <p:spPr>
          <a:xfrm>
            <a:off x="1908696" y="3617651"/>
            <a:ext cx="573350" cy="297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/>
          <p:nvPr/>
        </p:nvCxnSpPr>
        <p:spPr>
          <a:xfrm flipV="1">
            <a:off x="3204839" y="2858610"/>
            <a:ext cx="1411549" cy="852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57E24B-A36B-468B-8487-D0574F58443D}"/>
              </a:ext>
            </a:extLst>
          </p:cNvPr>
          <p:cNvCxnSpPr>
            <a:cxnSpLocks/>
          </p:cNvCxnSpPr>
          <p:nvPr/>
        </p:nvCxnSpPr>
        <p:spPr>
          <a:xfrm>
            <a:off x="3204839" y="3728621"/>
            <a:ext cx="1411549" cy="789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BE0306-3723-4C1C-869C-00F6AC7C1E3D}"/>
              </a:ext>
            </a:extLst>
          </p:cNvPr>
          <p:cNvSpPr txBox="1"/>
          <p:nvPr/>
        </p:nvSpPr>
        <p:spPr>
          <a:xfrm>
            <a:off x="4811697" y="2503503"/>
            <a:ext cx="237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Receive Treatment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0DD7E-6BAD-4C47-88ED-4EEE992FF1FC}"/>
              </a:ext>
            </a:extLst>
          </p:cNvPr>
          <p:cNvSpPr txBox="1"/>
          <p:nvPr/>
        </p:nvSpPr>
        <p:spPr>
          <a:xfrm>
            <a:off x="4758061" y="4340233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Receives Treatment</a:t>
            </a:r>
          </a:p>
        </p:txBody>
      </p:sp>
    </p:spTree>
    <p:extLst>
      <p:ext uri="{BB962C8B-B14F-4D97-AF65-F5344CB8AC3E}">
        <p14:creationId xmlns:p14="http://schemas.microsoft.com/office/powerpoint/2010/main" val="49042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ED91-B554-41B7-B2C8-C656CBCC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75E0-E8C8-4906-9837-FFCB38F0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Individual 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CBA7A4-DB84-4020-AB6B-A30B72015CF0}"/>
              </a:ext>
            </a:extLst>
          </p:cNvPr>
          <p:cNvSpPr/>
          <p:nvPr/>
        </p:nvSpPr>
        <p:spPr>
          <a:xfrm>
            <a:off x="1509204" y="2503503"/>
            <a:ext cx="781235" cy="736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A431C-7764-4BB0-BBDC-B83E643FEFD0}"/>
              </a:ext>
            </a:extLst>
          </p:cNvPr>
          <p:cNvCxnSpPr/>
          <p:nvPr/>
        </p:nvCxnSpPr>
        <p:spPr>
          <a:xfrm>
            <a:off x="1908699" y="3240350"/>
            <a:ext cx="0" cy="1411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07B291-A268-4058-BB02-717786F280E4}"/>
              </a:ext>
            </a:extLst>
          </p:cNvPr>
          <p:cNvCxnSpPr/>
          <p:nvPr/>
        </p:nvCxnSpPr>
        <p:spPr>
          <a:xfrm flipH="1">
            <a:off x="1509204" y="4651899"/>
            <a:ext cx="399495" cy="585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DAD465-3124-418E-9C79-8A5201F7E898}"/>
              </a:ext>
            </a:extLst>
          </p:cNvPr>
          <p:cNvCxnSpPr/>
          <p:nvPr/>
        </p:nvCxnSpPr>
        <p:spPr>
          <a:xfrm>
            <a:off x="1908698" y="4651899"/>
            <a:ext cx="497151" cy="585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B9024-153B-4F32-9C1D-643AA33C5E71}"/>
              </a:ext>
            </a:extLst>
          </p:cNvPr>
          <p:cNvCxnSpPr/>
          <p:nvPr/>
        </p:nvCxnSpPr>
        <p:spPr>
          <a:xfrm flipV="1">
            <a:off x="1411549" y="3617651"/>
            <a:ext cx="497148" cy="3595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8478-77D2-4030-9E34-0AA7FBF4C5ED}"/>
              </a:ext>
            </a:extLst>
          </p:cNvPr>
          <p:cNvCxnSpPr/>
          <p:nvPr/>
        </p:nvCxnSpPr>
        <p:spPr>
          <a:xfrm>
            <a:off x="1908696" y="3617651"/>
            <a:ext cx="573350" cy="297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A7CA9A-C089-4C8B-B76A-C57C25320448}"/>
              </a:ext>
            </a:extLst>
          </p:cNvPr>
          <p:cNvCxnSpPr/>
          <p:nvPr/>
        </p:nvCxnSpPr>
        <p:spPr>
          <a:xfrm flipV="1">
            <a:off x="3204839" y="2858610"/>
            <a:ext cx="1411549" cy="852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57E24B-A36B-468B-8487-D0574F58443D}"/>
              </a:ext>
            </a:extLst>
          </p:cNvPr>
          <p:cNvCxnSpPr>
            <a:cxnSpLocks/>
          </p:cNvCxnSpPr>
          <p:nvPr/>
        </p:nvCxnSpPr>
        <p:spPr>
          <a:xfrm>
            <a:off x="3204839" y="3728621"/>
            <a:ext cx="1411549" cy="789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BE0306-3723-4C1C-869C-00F6AC7C1E3D}"/>
              </a:ext>
            </a:extLst>
          </p:cNvPr>
          <p:cNvSpPr txBox="1"/>
          <p:nvPr/>
        </p:nvSpPr>
        <p:spPr>
          <a:xfrm>
            <a:off x="4811697" y="2503503"/>
            <a:ext cx="237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Receive Treatment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0DD7E-6BAD-4C47-88ED-4EEE992FF1FC}"/>
              </a:ext>
            </a:extLst>
          </p:cNvPr>
          <p:cNvSpPr txBox="1"/>
          <p:nvPr/>
        </p:nvSpPr>
        <p:spPr>
          <a:xfrm>
            <a:off x="4758061" y="4340233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Receives Treatment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1E20BA-6048-4B8A-9E98-0FB65854E4BE}"/>
              </a:ext>
            </a:extLst>
          </p:cNvPr>
          <p:cNvCxnSpPr>
            <a:cxnSpLocks/>
          </p:cNvCxnSpPr>
          <p:nvPr/>
        </p:nvCxnSpPr>
        <p:spPr>
          <a:xfrm>
            <a:off x="6739631" y="2881087"/>
            <a:ext cx="16586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5A3C52-EE1A-434B-BA5A-CF7D9EE8CC94}"/>
              </a:ext>
            </a:extLst>
          </p:cNvPr>
          <p:cNvCxnSpPr>
            <a:cxnSpLocks/>
          </p:cNvCxnSpPr>
          <p:nvPr/>
        </p:nvCxnSpPr>
        <p:spPr>
          <a:xfrm flipV="1">
            <a:off x="6892031" y="4524899"/>
            <a:ext cx="1639410" cy="6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/>
              <p:nvPr/>
            </p:nvSpPr>
            <p:spPr>
              <a:xfrm>
                <a:off x="8398276" y="2687260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Observed 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252FD-8EA5-4A6B-83DB-EB0A1749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276" y="2687260"/>
                <a:ext cx="2645545" cy="369332"/>
              </a:xfrm>
              <a:prstGeom prst="rect">
                <a:avLst/>
              </a:prstGeom>
              <a:blipFill>
                <a:blip r:embed="rId2"/>
                <a:stretch>
                  <a:fillRect l="-20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/>
              <p:nvPr/>
            </p:nvSpPr>
            <p:spPr>
              <a:xfrm>
                <a:off x="8561589" y="4340233"/>
                <a:ext cx="2645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Observed 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E6CA6B-D5C1-4DAF-8DD2-15533F28D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89" y="4340233"/>
                <a:ext cx="2645545" cy="369332"/>
              </a:xfrm>
              <a:prstGeom prst="rect">
                <a:avLst/>
              </a:prstGeom>
              <a:blipFill>
                <a:blip r:embed="rId3"/>
                <a:stretch>
                  <a:fillRect l="-184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8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809</Words>
  <Application>Microsoft Office PowerPoint</Application>
  <PresentationFormat>Widescreen</PresentationFormat>
  <Paragraphs>132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Quant II TA Section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Potential Outcomes Framework</vt:lpstr>
      <vt:lpstr>`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 II TA Section</dc:title>
  <dc:creator>Cora Wigger</dc:creator>
  <cp:lastModifiedBy>Cora Wigger</cp:lastModifiedBy>
  <cp:revision>14</cp:revision>
  <dcterms:created xsi:type="dcterms:W3CDTF">2019-01-14T15:52:20Z</dcterms:created>
  <dcterms:modified xsi:type="dcterms:W3CDTF">2019-01-14T17:02:45Z</dcterms:modified>
</cp:coreProperties>
</file>