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63" r:id="rId3"/>
    <p:sldId id="312" r:id="rId4"/>
    <p:sldId id="313" r:id="rId5"/>
    <p:sldId id="315" r:id="rId6"/>
    <p:sldId id="329" r:id="rId7"/>
    <p:sldId id="326" r:id="rId8"/>
    <p:sldId id="327" r:id="rId9"/>
    <p:sldId id="328" r:id="rId10"/>
    <p:sldId id="307" r:id="rId11"/>
    <p:sldId id="308" r:id="rId12"/>
    <p:sldId id="316" r:id="rId13"/>
    <p:sldId id="286" r:id="rId14"/>
    <p:sldId id="287" r:id="rId15"/>
    <p:sldId id="309" r:id="rId16"/>
    <p:sldId id="288" r:id="rId17"/>
    <p:sldId id="289" r:id="rId18"/>
    <p:sldId id="317" r:id="rId19"/>
    <p:sldId id="291" r:id="rId20"/>
    <p:sldId id="318" r:id="rId21"/>
    <p:sldId id="319" r:id="rId22"/>
    <p:sldId id="294" r:id="rId23"/>
    <p:sldId id="295" r:id="rId24"/>
    <p:sldId id="320" r:id="rId25"/>
    <p:sldId id="322" r:id="rId26"/>
    <p:sldId id="296" r:id="rId27"/>
    <p:sldId id="297" r:id="rId28"/>
    <p:sldId id="323" r:id="rId29"/>
    <p:sldId id="299" r:id="rId30"/>
    <p:sldId id="330" r:id="rId31"/>
    <p:sldId id="306" r:id="rId32"/>
    <p:sldId id="257" r:id="rId33"/>
    <p:sldId id="258" r:id="rId34"/>
    <p:sldId id="259" r:id="rId35"/>
    <p:sldId id="260" r:id="rId36"/>
    <p:sldId id="261" r:id="rId37"/>
    <p:sldId id="265" r:id="rId38"/>
    <p:sldId id="280" r:id="rId39"/>
    <p:sldId id="331" r:id="rId40"/>
    <p:sldId id="332" r:id="rId41"/>
    <p:sldId id="333" r:id="rId42"/>
    <p:sldId id="334" r:id="rId43"/>
    <p:sldId id="324" r:id="rId44"/>
    <p:sldId id="300" r:id="rId45"/>
    <p:sldId id="301" r:id="rId46"/>
    <p:sldId id="302" r:id="rId47"/>
    <p:sldId id="310" r:id="rId48"/>
    <p:sldId id="303" r:id="rId49"/>
    <p:sldId id="304" r:id="rId50"/>
    <p:sldId id="325" r:id="rId51"/>
    <p:sldId id="30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331" autoAdjust="0"/>
  </p:normalViewPr>
  <p:slideViewPr>
    <p:cSldViewPr snapToGrid="0">
      <p:cViewPr varScale="1">
        <p:scale>
          <a:sx n="59" d="100"/>
          <a:sy n="59" d="100"/>
        </p:scale>
        <p:origin x="3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3F97B-B03A-4ED6-9C25-D733D6EC42AE}"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BE834-B6A4-4ECF-A1EC-6C442FCAF81C}" type="slidenum">
              <a:rPr lang="en-US" smtClean="0"/>
              <a:t>‹#›</a:t>
            </a:fld>
            <a:endParaRPr lang="en-US"/>
          </a:p>
        </p:txBody>
      </p:sp>
    </p:spTree>
    <p:extLst>
      <p:ext uri="{BB962C8B-B14F-4D97-AF65-F5344CB8AC3E}">
        <p14:creationId xmlns:p14="http://schemas.microsoft.com/office/powerpoint/2010/main" val="3950301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the equation on the board</a:t>
            </a:r>
          </a:p>
        </p:txBody>
      </p:sp>
      <p:sp>
        <p:nvSpPr>
          <p:cNvPr id="4" name="Slide Number Placeholder 3"/>
          <p:cNvSpPr>
            <a:spLocks noGrp="1"/>
          </p:cNvSpPr>
          <p:nvPr>
            <p:ph type="sldNum" sz="quarter" idx="5"/>
          </p:nvPr>
        </p:nvSpPr>
        <p:spPr/>
        <p:txBody>
          <a:bodyPr/>
          <a:lstStyle/>
          <a:p>
            <a:fld id="{6C6BE834-B6A4-4ECF-A1EC-6C442FCAF81C}" type="slidenum">
              <a:rPr lang="en-US" smtClean="0"/>
              <a:t>18</a:t>
            </a:fld>
            <a:endParaRPr lang="en-US"/>
          </a:p>
        </p:txBody>
      </p:sp>
    </p:spTree>
    <p:extLst>
      <p:ext uri="{BB962C8B-B14F-4D97-AF65-F5344CB8AC3E}">
        <p14:creationId xmlns:p14="http://schemas.microsoft.com/office/powerpoint/2010/main" val="4094825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if we just controlled for the intercept difference. Now we are effectively controlling for being a woman, and the slope of the  line now matches the actual relationship between years of ed and income, net gender</a:t>
            </a:r>
          </a:p>
        </p:txBody>
      </p:sp>
      <p:sp>
        <p:nvSpPr>
          <p:cNvPr id="4" name="Slide Number Placeholder 3"/>
          <p:cNvSpPr>
            <a:spLocks noGrp="1"/>
          </p:cNvSpPr>
          <p:nvPr>
            <p:ph type="sldNum" sz="quarter" idx="5"/>
          </p:nvPr>
        </p:nvSpPr>
        <p:spPr/>
        <p:txBody>
          <a:bodyPr/>
          <a:lstStyle/>
          <a:p>
            <a:fld id="{6C6BE834-B6A4-4ECF-A1EC-6C442FCAF81C}" type="slidenum">
              <a:rPr lang="en-US" smtClean="0"/>
              <a:t>36</a:t>
            </a:fld>
            <a:endParaRPr lang="en-US"/>
          </a:p>
        </p:txBody>
      </p:sp>
    </p:spTree>
    <p:extLst>
      <p:ext uri="{BB962C8B-B14F-4D97-AF65-F5344CB8AC3E}">
        <p14:creationId xmlns:p14="http://schemas.microsoft.com/office/powerpoint/2010/main" val="2768669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some true causal effect of x on y</a:t>
            </a:r>
          </a:p>
        </p:txBody>
      </p:sp>
      <p:sp>
        <p:nvSpPr>
          <p:cNvPr id="4" name="Slide Number Placeholder 3"/>
          <p:cNvSpPr>
            <a:spLocks noGrp="1"/>
          </p:cNvSpPr>
          <p:nvPr>
            <p:ph type="sldNum" sz="quarter" idx="5"/>
          </p:nvPr>
        </p:nvSpPr>
        <p:spPr/>
        <p:txBody>
          <a:bodyPr/>
          <a:lstStyle/>
          <a:p>
            <a:fld id="{6C6BE834-B6A4-4ECF-A1EC-6C442FCAF81C}" type="slidenum">
              <a:rPr lang="en-US" smtClean="0"/>
              <a:t>37</a:t>
            </a:fld>
            <a:endParaRPr lang="en-US"/>
          </a:p>
        </p:txBody>
      </p:sp>
    </p:spTree>
    <p:extLst>
      <p:ext uri="{BB962C8B-B14F-4D97-AF65-F5344CB8AC3E}">
        <p14:creationId xmlns:p14="http://schemas.microsoft.com/office/powerpoint/2010/main" val="1818108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also some variable Z that has independent effects on both X and Y </a:t>
            </a:r>
          </a:p>
        </p:txBody>
      </p:sp>
      <p:sp>
        <p:nvSpPr>
          <p:cNvPr id="4" name="Slide Number Placeholder 3"/>
          <p:cNvSpPr>
            <a:spLocks noGrp="1"/>
          </p:cNvSpPr>
          <p:nvPr>
            <p:ph type="sldNum" sz="quarter" idx="5"/>
          </p:nvPr>
        </p:nvSpPr>
        <p:spPr/>
        <p:txBody>
          <a:bodyPr/>
          <a:lstStyle/>
          <a:p>
            <a:fld id="{6C6BE834-B6A4-4ECF-A1EC-6C442FCAF81C}" type="slidenum">
              <a:rPr lang="en-US" smtClean="0"/>
              <a:t>38</a:t>
            </a:fld>
            <a:endParaRPr lang="en-US"/>
          </a:p>
        </p:txBody>
      </p:sp>
    </p:spTree>
    <p:extLst>
      <p:ext uri="{BB962C8B-B14F-4D97-AF65-F5344CB8AC3E}">
        <p14:creationId xmlns:p14="http://schemas.microsoft.com/office/powerpoint/2010/main" val="2090067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also some variable Z that has independent effects on both X and Y </a:t>
            </a:r>
          </a:p>
        </p:txBody>
      </p:sp>
      <p:sp>
        <p:nvSpPr>
          <p:cNvPr id="4" name="Slide Number Placeholder 3"/>
          <p:cNvSpPr>
            <a:spLocks noGrp="1"/>
          </p:cNvSpPr>
          <p:nvPr>
            <p:ph type="sldNum" sz="quarter" idx="5"/>
          </p:nvPr>
        </p:nvSpPr>
        <p:spPr/>
        <p:txBody>
          <a:bodyPr/>
          <a:lstStyle/>
          <a:p>
            <a:fld id="{6C6BE834-B6A4-4ECF-A1EC-6C442FCAF81C}" type="slidenum">
              <a:rPr lang="en-US" smtClean="0"/>
              <a:t>39</a:t>
            </a:fld>
            <a:endParaRPr lang="en-US"/>
          </a:p>
        </p:txBody>
      </p:sp>
    </p:spTree>
    <p:extLst>
      <p:ext uri="{BB962C8B-B14F-4D97-AF65-F5344CB8AC3E}">
        <p14:creationId xmlns:p14="http://schemas.microsoft.com/office/powerpoint/2010/main" val="3720905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also some variable Z that has independent effects on both X and Y </a:t>
            </a:r>
          </a:p>
        </p:txBody>
      </p:sp>
      <p:sp>
        <p:nvSpPr>
          <p:cNvPr id="4" name="Slide Number Placeholder 3"/>
          <p:cNvSpPr>
            <a:spLocks noGrp="1"/>
          </p:cNvSpPr>
          <p:nvPr>
            <p:ph type="sldNum" sz="quarter" idx="5"/>
          </p:nvPr>
        </p:nvSpPr>
        <p:spPr/>
        <p:txBody>
          <a:bodyPr/>
          <a:lstStyle/>
          <a:p>
            <a:fld id="{6C6BE834-B6A4-4ECF-A1EC-6C442FCAF81C}" type="slidenum">
              <a:rPr lang="en-US" smtClean="0"/>
              <a:t>40</a:t>
            </a:fld>
            <a:endParaRPr lang="en-US"/>
          </a:p>
        </p:txBody>
      </p:sp>
    </p:spTree>
    <p:extLst>
      <p:ext uri="{BB962C8B-B14F-4D97-AF65-F5344CB8AC3E}">
        <p14:creationId xmlns:p14="http://schemas.microsoft.com/office/powerpoint/2010/main" val="3976889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also some variable Z that has independent effects on both X and Y </a:t>
            </a:r>
          </a:p>
        </p:txBody>
      </p:sp>
      <p:sp>
        <p:nvSpPr>
          <p:cNvPr id="4" name="Slide Number Placeholder 3"/>
          <p:cNvSpPr>
            <a:spLocks noGrp="1"/>
          </p:cNvSpPr>
          <p:nvPr>
            <p:ph type="sldNum" sz="quarter" idx="5"/>
          </p:nvPr>
        </p:nvSpPr>
        <p:spPr/>
        <p:txBody>
          <a:bodyPr/>
          <a:lstStyle/>
          <a:p>
            <a:fld id="{6C6BE834-B6A4-4ECF-A1EC-6C442FCAF81C}" type="slidenum">
              <a:rPr lang="en-US" smtClean="0"/>
              <a:t>41</a:t>
            </a:fld>
            <a:endParaRPr lang="en-US"/>
          </a:p>
        </p:txBody>
      </p:sp>
    </p:spTree>
    <p:extLst>
      <p:ext uri="{BB962C8B-B14F-4D97-AF65-F5344CB8AC3E}">
        <p14:creationId xmlns:p14="http://schemas.microsoft.com/office/powerpoint/2010/main" val="688089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also some variable Z that has independent effects on both X and Y </a:t>
            </a:r>
          </a:p>
        </p:txBody>
      </p:sp>
      <p:sp>
        <p:nvSpPr>
          <p:cNvPr id="4" name="Slide Number Placeholder 3"/>
          <p:cNvSpPr>
            <a:spLocks noGrp="1"/>
          </p:cNvSpPr>
          <p:nvPr>
            <p:ph type="sldNum" sz="quarter" idx="5"/>
          </p:nvPr>
        </p:nvSpPr>
        <p:spPr/>
        <p:txBody>
          <a:bodyPr/>
          <a:lstStyle/>
          <a:p>
            <a:fld id="{6C6BE834-B6A4-4ECF-A1EC-6C442FCAF81C}" type="slidenum">
              <a:rPr lang="en-US" smtClean="0"/>
              <a:t>42</a:t>
            </a:fld>
            <a:endParaRPr lang="en-US"/>
          </a:p>
        </p:txBody>
      </p:sp>
    </p:spTree>
    <p:extLst>
      <p:ext uri="{BB962C8B-B14F-4D97-AF65-F5344CB8AC3E}">
        <p14:creationId xmlns:p14="http://schemas.microsoft.com/office/powerpoint/2010/main" val="3789612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on board</a:t>
            </a:r>
          </a:p>
        </p:txBody>
      </p:sp>
      <p:sp>
        <p:nvSpPr>
          <p:cNvPr id="4" name="Slide Number Placeholder 3"/>
          <p:cNvSpPr>
            <a:spLocks noGrp="1"/>
          </p:cNvSpPr>
          <p:nvPr>
            <p:ph type="sldNum" sz="quarter" idx="5"/>
          </p:nvPr>
        </p:nvSpPr>
        <p:spPr/>
        <p:txBody>
          <a:bodyPr/>
          <a:lstStyle/>
          <a:p>
            <a:fld id="{6C6BE834-B6A4-4ECF-A1EC-6C442FCAF81C}" type="slidenum">
              <a:rPr lang="en-US" smtClean="0"/>
              <a:t>43</a:t>
            </a:fld>
            <a:endParaRPr lang="en-US"/>
          </a:p>
        </p:txBody>
      </p:sp>
    </p:spTree>
    <p:extLst>
      <p:ext uri="{BB962C8B-B14F-4D97-AF65-F5344CB8AC3E}">
        <p14:creationId xmlns:p14="http://schemas.microsoft.com/office/powerpoint/2010/main" val="3057056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increase years of education by y, we expect income to increase by 9.5%</a:t>
            </a:r>
          </a:p>
        </p:txBody>
      </p:sp>
      <p:sp>
        <p:nvSpPr>
          <p:cNvPr id="4" name="Slide Number Placeholder 3"/>
          <p:cNvSpPr>
            <a:spLocks noGrp="1"/>
          </p:cNvSpPr>
          <p:nvPr>
            <p:ph type="sldNum" sz="quarter" idx="5"/>
          </p:nvPr>
        </p:nvSpPr>
        <p:spPr/>
        <p:txBody>
          <a:bodyPr/>
          <a:lstStyle/>
          <a:p>
            <a:fld id="{6C6BE834-B6A4-4ECF-A1EC-6C442FCAF81C}" type="slidenum">
              <a:rPr lang="en-US" smtClean="0"/>
              <a:t>48</a:t>
            </a:fld>
            <a:endParaRPr lang="en-US"/>
          </a:p>
        </p:txBody>
      </p:sp>
    </p:spTree>
    <p:extLst>
      <p:ext uri="{BB962C8B-B14F-4D97-AF65-F5344CB8AC3E}">
        <p14:creationId xmlns:p14="http://schemas.microsoft.com/office/powerpoint/2010/main" val="215323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increase years of education by 1%, we expect income to change by 1.33%</a:t>
            </a:r>
          </a:p>
        </p:txBody>
      </p:sp>
      <p:sp>
        <p:nvSpPr>
          <p:cNvPr id="4" name="Slide Number Placeholder 3"/>
          <p:cNvSpPr>
            <a:spLocks noGrp="1"/>
          </p:cNvSpPr>
          <p:nvPr>
            <p:ph type="sldNum" sz="quarter" idx="5"/>
          </p:nvPr>
        </p:nvSpPr>
        <p:spPr/>
        <p:txBody>
          <a:bodyPr/>
          <a:lstStyle/>
          <a:p>
            <a:fld id="{6C6BE834-B6A4-4ECF-A1EC-6C442FCAF81C}" type="slidenum">
              <a:rPr lang="en-US" smtClean="0"/>
              <a:t>49</a:t>
            </a:fld>
            <a:endParaRPr lang="en-US"/>
          </a:p>
        </p:txBody>
      </p:sp>
    </p:spTree>
    <p:extLst>
      <p:ext uri="{BB962C8B-B14F-4D97-AF65-F5344CB8AC3E}">
        <p14:creationId xmlns:p14="http://schemas.microsoft.com/office/powerpoint/2010/main" val="362698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on the board for the next questions:</a:t>
            </a:r>
          </a:p>
          <a:p>
            <a:endParaRPr lang="en-US" dirty="0"/>
          </a:p>
        </p:txBody>
      </p:sp>
      <p:sp>
        <p:nvSpPr>
          <p:cNvPr id="4" name="Slide Number Placeholder 3"/>
          <p:cNvSpPr>
            <a:spLocks noGrp="1"/>
          </p:cNvSpPr>
          <p:nvPr>
            <p:ph type="sldNum" sz="quarter" idx="5"/>
          </p:nvPr>
        </p:nvSpPr>
        <p:spPr/>
        <p:txBody>
          <a:bodyPr/>
          <a:lstStyle/>
          <a:p>
            <a:fld id="{6C6BE834-B6A4-4ECF-A1EC-6C442FCAF81C}" type="slidenum">
              <a:rPr lang="en-US" smtClean="0"/>
              <a:t>19</a:t>
            </a:fld>
            <a:endParaRPr lang="en-US"/>
          </a:p>
        </p:txBody>
      </p:sp>
    </p:spTree>
    <p:extLst>
      <p:ext uri="{BB962C8B-B14F-4D97-AF65-F5344CB8AC3E}">
        <p14:creationId xmlns:p14="http://schemas.microsoft.com/office/powerpoint/2010/main" val="1641359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increase years of education by 1%, we expect income to change by 1.33%</a:t>
            </a:r>
          </a:p>
        </p:txBody>
      </p:sp>
      <p:sp>
        <p:nvSpPr>
          <p:cNvPr id="4" name="Slide Number Placeholder 3"/>
          <p:cNvSpPr>
            <a:spLocks noGrp="1"/>
          </p:cNvSpPr>
          <p:nvPr>
            <p:ph type="sldNum" sz="quarter" idx="5"/>
          </p:nvPr>
        </p:nvSpPr>
        <p:spPr/>
        <p:txBody>
          <a:bodyPr/>
          <a:lstStyle/>
          <a:p>
            <a:fld id="{6C6BE834-B6A4-4ECF-A1EC-6C442FCAF81C}" type="slidenum">
              <a:rPr lang="en-US" smtClean="0"/>
              <a:t>50</a:t>
            </a:fld>
            <a:endParaRPr lang="en-US"/>
          </a:p>
        </p:txBody>
      </p:sp>
    </p:spTree>
    <p:extLst>
      <p:ext uri="{BB962C8B-B14F-4D97-AF65-F5344CB8AC3E}">
        <p14:creationId xmlns:p14="http://schemas.microsoft.com/office/powerpoint/2010/main" val="134101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second column on the board</a:t>
            </a:r>
          </a:p>
        </p:txBody>
      </p:sp>
      <p:sp>
        <p:nvSpPr>
          <p:cNvPr id="4" name="Slide Number Placeholder 3"/>
          <p:cNvSpPr>
            <a:spLocks noGrp="1"/>
          </p:cNvSpPr>
          <p:nvPr>
            <p:ph type="sldNum" sz="quarter" idx="5"/>
          </p:nvPr>
        </p:nvSpPr>
        <p:spPr/>
        <p:txBody>
          <a:bodyPr/>
          <a:lstStyle/>
          <a:p>
            <a:fld id="{6C6BE834-B6A4-4ECF-A1EC-6C442FCAF81C}" type="slidenum">
              <a:rPr lang="en-US" smtClean="0"/>
              <a:t>23</a:t>
            </a:fld>
            <a:endParaRPr lang="en-US"/>
          </a:p>
        </p:txBody>
      </p:sp>
    </p:spTree>
    <p:extLst>
      <p:ext uri="{BB962C8B-B14F-4D97-AF65-F5344CB8AC3E}">
        <p14:creationId xmlns:p14="http://schemas.microsoft.com/office/powerpoint/2010/main" val="3452560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in data browser what this does</a:t>
            </a:r>
          </a:p>
        </p:txBody>
      </p:sp>
      <p:sp>
        <p:nvSpPr>
          <p:cNvPr id="4" name="Slide Number Placeholder 3"/>
          <p:cNvSpPr>
            <a:spLocks noGrp="1"/>
          </p:cNvSpPr>
          <p:nvPr>
            <p:ph type="sldNum" sz="quarter" idx="5"/>
          </p:nvPr>
        </p:nvSpPr>
        <p:spPr/>
        <p:txBody>
          <a:bodyPr/>
          <a:lstStyle/>
          <a:p>
            <a:fld id="{6C6BE834-B6A4-4ECF-A1EC-6C442FCAF81C}" type="slidenum">
              <a:rPr lang="en-US" smtClean="0"/>
              <a:t>27</a:t>
            </a:fld>
            <a:endParaRPr lang="en-US"/>
          </a:p>
        </p:txBody>
      </p:sp>
    </p:spTree>
    <p:extLst>
      <p:ext uri="{BB962C8B-B14F-4D97-AF65-F5344CB8AC3E}">
        <p14:creationId xmlns:p14="http://schemas.microsoft.com/office/powerpoint/2010/main" val="4019334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in </a:t>
            </a:r>
            <a:r>
              <a:rPr lang="en-US" dirty="0" err="1"/>
              <a:t>stata</a:t>
            </a:r>
            <a:r>
              <a:rPr lang="en-US" dirty="0"/>
              <a:t>: sum u if </a:t>
            </a:r>
            <a:r>
              <a:rPr lang="en-US" dirty="0" err="1"/>
              <a:t>yeared</a:t>
            </a:r>
            <a:r>
              <a:rPr lang="en-US" dirty="0"/>
              <a:t>==9</a:t>
            </a:r>
          </a:p>
        </p:txBody>
      </p:sp>
      <p:sp>
        <p:nvSpPr>
          <p:cNvPr id="4" name="Slide Number Placeholder 3"/>
          <p:cNvSpPr>
            <a:spLocks noGrp="1"/>
          </p:cNvSpPr>
          <p:nvPr>
            <p:ph type="sldNum" sz="quarter" idx="5"/>
          </p:nvPr>
        </p:nvSpPr>
        <p:spPr/>
        <p:txBody>
          <a:bodyPr/>
          <a:lstStyle/>
          <a:p>
            <a:fld id="{6C6BE834-B6A4-4ECF-A1EC-6C442FCAF81C}" type="slidenum">
              <a:rPr lang="en-US" smtClean="0"/>
              <a:t>29</a:t>
            </a:fld>
            <a:endParaRPr lang="en-US"/>
          </a:p>
        </p:txBody>
      </p:sp>
    </p:spTree>
    <p:extLst>
      <p:ext uri="{BB962C8B-B14F-4D97-AF65-F5344CB8AC3E}">
        <p14:creationId xmlns:p14="http://schemas.microsoft.com/office/powerpoint/2010/main" val="3832665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6BE834-B6A4-4ECF-A1EC-6C442FCAF81C}" type="slidenum">
              <a:rPr lang="en-US" smtClean="0"/>
              <a:t>30</a:t>
            </a:fld>
            <a:endParaRPr lang="en-US"/>
          </a:p>
        </p:txBody>
      </p:sp>
    </p:spTree>
    <p:extLst>
      <p:ext uri="{BB962C8B-B14F-4D97-AF65-F5344CB8AC3E}">
        <p14:creationId xmlns:p14="http://schemas.microsoft.com/office/powerpoint/2010/main" val="848677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 x=</a:t>
            </a:r>
            <a:r>
              <a:rPr lang="en-US" dirty="0" err="1"/>
              <a:t>yeared</a:t>
            </a:r>
            <a:r>
              <a:rPr lang="en-US" dirty="0"/>
              <a:t> y=inc95</a:t>
            </a:r>
          </a:p>
          <a:p>
            <a:r>
              <a:rPr lang="en-US" dirty="0"/>
              <a:t>How would you draw a line through these points?</a:t>
            </a:r>
          </a:p>
        </p:txBody>
      </p:sp>
      <p:sp>
        <p:nvSpPr>
          <p:cNvPr id="4" name="Slide Number Placeholder 3"/>
          <p:cNvSpPr>
            <a:spLocks noGrp="1"/>
          </p:cNvSpPr>
          <p:nvPr>
            <p:ph type="sldNum" sz="quarter" idx="5"/>
          </p:nvPr>
        </p:nvSpPr>
        <p:spPr/>
        <p:txBody>
          <a:bodyPr/>
          <a:lstStyle/>
          <a:p>
            <a:fld id="{6C6BE834-B6A4-4ECF-A1EC-6C442FCAF81C}" type="slidenum">
              <a:rPr lang="en-US" smtClean="0"/>
              <a:t>32</a:t>
            </a:fld>
            <a:endParaRPr lang="en-US"/>
          </a:p>
        </p:txBody>
      </p:sp>
    </p:spTree>
    <p:extLst>
      <p:ext uri="{BB962C8B-B14F-4D97-AF65-F5344CB8AC3E}">
        <p14:creationId xmlns:p14="http://schemas.microsoft.com/office/powerpoint/2010/main" val="338712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Black dots are men, blue dots are women. Do you still think this is the relationship between x and y? What’s another way to think about drawing regression lines?</a:t>
            </a:r>
          </a:p>
        </p:txBody>
      </p:sp>
      <p:sp>
        <p:nvSpPr>
          <p:cNvPr id="4" name="Slide Number Placeholder 3"/>
          <p:cNvSpPr>
            <a:spLocks noGrp="1"/>
          </p:cNvSpPr>
          <p:nvPr>
            <p:ph type="sldNum" sz="quarter" idx="5"/>
          </p:nvPr>
        </p:nvSpPr>
        <p:spPr/>
        <p:txBody>
          <a:bodyPr/>
          <a:lstStyle/>
          <a:p>
            <a:fld id="{6C6BE834-B6A4-4ECF-A1EC-6C442FCAF81C}" type="slidenum">
              <a:rPr lang="en-US" smtClean="0"/>
              <a:t>34</a:t>
            </a:fld>
            <a:endParaRPr lang="en-US"/>
          </a:p>
        </p:txBody>
      </p:sp>
    </p:spTree>
    <p:extLst>
      <p:ext uri="{BB962C8B-B14F-4D97-AF65-F5344CB8AC3E}">
        <p14:creationId xmlns:p14="http://schemas.microsoft.com/office/powerpoint/2010/main" val="3550742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in this totally stylized example, the slope of the line is about the same, but the intercept is different for women. i.e. women probably just make less than men, but they still get a payoff for additional years of education, AND they tend to get more education on average than men</a:t>
            </a:r>
          </a:p>
        </p:txBody>
      </p:sp>
      <p:sp>
        <p:nvSpPr>
          <p:cNvPr id="4" name="Slide Number Placeholder 3"/>
          <p:cNvSpPr>
            <a:spLocks noGrp="1"/>
          </p:cNvSpPr>
          <p:nvPr>
            <p:ph type="sldNum" sz="quarter" idx="5"/>
          </p:nvPr>
        </p:nvSpPr>
        <p:spPr/>
        <p:txBody>
          <a:bodyPr/>
          <a:lstStyle/>
          <a:p>
            <a:fld id="{6C6BE834-B6A4-4ECF-A1EC-6C442FCAF81C}" type="slidenum">
              <a:rPr lang="en-US" smtClean="0"/>
              <a:t>35</a:t>
            </a:fld>
            <a:endParaRPr lang="en-US"/>
          </a:p>
        </p:txBody>
      </p:sp>
    </p:spTree>
    <p:extLst>
      <p:ext uri="{BB962C8B-B14F-4D97-AF65-F5344CB8AC3E}">
        <p14:creationId xmlns:p14="http://schemas.microsoft.com/office/powerpoint/2010/main" val="147687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057DC-3483-4E1E-9D64-ED8C32B011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DA6596-866C-4E67-8300-B66B18ACB4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F77839-BF96-453E-B44B-ADDA26966091}"/>
              </a:ext>
            </a:extLst>
          </p:cNvPr>
          <p:cNvSpPr>
            <a:spLocks noGrp="1"/>
          </p:cNvSpPr>
          <p:nvPr>
            <p:ph type="dt" sz="half" idx="10"/>
          </p:nvPr>
        </p:nvSpPr>
        <p:spPr/>
        <p:txBody>
          <a:bodyPr/>
          <a:lstStyle/>
          <a:p>
            <a:fld id="{8F49ED7B-30FC-4A99-B551-1F853D2C9644}" type="datetimeFigureOut">
              <a:rPr lang="en-US" smtClean="0"/>
              <a:t>8/19/2020</a:t>
            </a:fld>
            <a:endParaRPr lang="en-US"/>
          </a:p>
        </p:txBody>
      </p:sp>
      <p:sp>
        <p:nvSpPr>
          <p:cNvPr id="5" name="Footer Placeholder 4">
            <a:extLst>
              <a:ext uri="{FF2B5EF4-FFF2-40B4-BE49-F238E27FC236}">
                <a16:creationId xmlns:a16="http://schemas.microsoft.com/office/drawing/2014/main" id="{37BC7C1F-8149-496C-9C28-F8AB713F2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D6DF2-299E-4364-9D6B-E52E9FBDBE7E}"/>
              </a:ext>
            </a:extLst>
          </p:cNvPr>
          <p:cNvSpPr>
            <a:spLocks noGrp="1"/>
          </p:cNvSpPr>
          <p:nvPr>
            <p:ph type="sldNum" sz="quarter" idx="12"/>
          </p:nvPr>
        </p:nvSpPr>
        <p:spPr/>
        <p:txBody>
          <a:bodyPr/>
          <a:lstStyle/>
          <a:p>
            <a:fld id="{9A9FB79B-5BA6-4B60-A6B4-5065315BA490}" type="slidenum">
              <a:rPr lang="en-US" smtClean="0"/>
              <a:t>‹#›</a:t>
            </a:fld>
            <a:endParaRPr lang="en-US"/>
          </a:p>
        </p:txBody>
      </p:sp>
    </p:spTree>
    <p:extLst>
      <p:ext uri="{BB962C8B-B14F-4D97-AF65-F5344CB8AC3E}">
        <p14:creationId xmlns:p14="http://schemas.microsoft.com/office/powerpoint/2010/main" val="1141653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EAEA-0300-4942-84F7-310DD7C1AB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7FE6AE-2657-489F-9727-47E0CC7A7D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5765D9-EFC1-4360-B1EE-660F12E8358B}"/>
              </a:ext>
            </a:extLst>
          </p:cNvPr>
          <p:cNvSpPr>
            <a:spLocks noGrp="1"/>
          </p:cNvSpPr>
          <p:nvPr>
            <p:ph type="dt" sz="half" idx="10"/>
          </p:nvPr>
        </p:nvSpPr>
        <p:spPr/>
        <p:txBody>
          <a:bodyPr/>
          <a:lstStyle/>
          <a:p>
            <a:fld id="{8F49ED7B-30FC-4A99-B551-1F853D2C9644}" type="datetimeFigureOut">
              <a:rPr lang="en-US" smtClean="0"/>
              <a:t>8/19/2020</a:t>
            </a:fld>
            <a:endParaRPr lang="en-US"/>
          </a:p>
        </p:txBody>
      </p:sp>
      <p:sp>
        <p:nvSpPr>
          <p:cNvPr id="5" name="Footer Placeholder 4">
            <a:extLst>
              <a:ext uri="{FF2B5EF4-FFF2-40B4-BE49-F238E27FC236}">
                <a16:creationId xmlns:a16="http://schemas.microsoft.com/office/drawing/2014/main" id="{1E48D4C8-70C8-407C-A44F-A46FCFE50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D8BFF-F547-4044-AFBE-C11C19BEFB52}"/>
              </a:ext>
            </a:extLst>
          </p:cNvPr>
          <p:cNvSpPr>
            <a:spLocks noGrp="1"/>
          </p:cNvSpPr>
          <p:nvPr>
            <p:ph type="sldNum" sz="quarter" idx="12"/>
          </p:nvPr>
        </p:nvSpPr>
        <p:spPr/>
        <p:txBody>
          <a:bodyPr/>
          <a:lstStyle/>
          <a:p>
            <a:fld id="{9A9FB79B-5BA6-4B60-A6B4-5065315BA490}" type="slidenum">
              <a:rPr lang="en-US" smtClean="0"/>
              <a:t>‹#›</a:t>
            </a:fld>
            <a:endParaRPr lang="en-US"/>
          </a:p>
        </p:txBody>
      </p:sp>
    </p:spTree>
    <p:extLst>
      <p:ext uri="{BB962C8B-B14F-4D97-AF65-F5344CB8AC3E}">
        <p14:creationId xmlns:p14="http://schemas.microsoft.com/office/powerpoint/2010/main" val="245972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55B7F-9671-4F29-BBA5-80900FF3A7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03AFF0-5DCB-4A06-8462-1E82BC46D2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137E9-8BF5-4E4E-B34A-3607BF1919CF}"/>
              </a:ext>
            </a:extLst>
          </p:cNvPr>
          <p:cNvSpPr>
            <a:spLocks noGrp="1"/>
          </p:cNvSpPr>
          <p:nvPr>
            <p:ph type="dt" sz="half" idx="10"/>
          </p:nvPr>
        </p:nvSpPr>
        <p:spPr/>
        <p:txBody>
          <a:bodyPr/>
          <a:lstStyle/>
          <a:p>
            <a:fld id="{8F49ED7B-30FC-4A99-B551-1F853D2C9644}" type="datetimeFigureOut">
              <a:rPr lang="en-US" smtClean="0"/>
              <a:t>8/19/2020</a:t>
            </a:fld>
            <a:endParaRPr lang="en-US"/>
          </a:p>
        </p:txBody>
      </p:sp>
      <p:sp>
        <p:nvSpPr>
          <p:cNvPr id="5" name="Footer Placeholder 4">
            <a:extLst>
              <a:ext uri="{FF2B5EF4-FFF2-40B4-BE49-F238E27FC236}">
                <a16:creationId xmlns:a16="http://schemas.microsoft.com/office/drawing/2014/main" id="{3432A84C-067C-474D-99F8-AAF71F8A1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76655-43C8-48AD-879C-65B7E776D14D}"/>
              </a:ext>
            </a:extLst>
          </p:cNvPr>
          <p:cNvSpPr>
            <a:spLocks noGrp="1"/>
          </p:cNvSpPr>
          <p:nvPr>
            <p:ph type="sldNum" sz="quarter" idx="12"/>
          </p:nvPr>
        </p:nvSpPr>
        <p:spPr/>
        <p:txBody>
          <a:bodyPr/>
          <a:lstStyle/>
          <a:p>
            <a:fld id="{9A9FB79B-5BA6-4B60-A6B4-5065315BA490}" type="slidenum">
              <a:rPr lang="en-US" smtClean="0"/>
              <a:t>‹#›</a:t>
            </a:fld>
            <a:endParaRPr lang="en-US"/>
          </a:p>
        </p:txBody>
      </p:sp>
    </p:spTree>
    <p:extLst>
      <p:ext uri="{BB962C8B-B14F-4D97-AF65-F5344CB8AC3E}">
        <p14:creationId xmlns:p14="http://schemas.microsoft.com/office/powerpoint/2010/main" val="2235033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03BB-122D-479D-9A25-5B8F70E45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005578-C88C-428C-ACAB-BA73AA4BDC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7BB08-13B3-47AC-AA85-A5682D9F1D23}"/>
              </a:ext>
            </a:extLst>
          </p:cNvPr>
          <p:cNvSpPr>
            <a:spLocks noGrp="1"/>
          </p:cNvSpPr>
          <p:nvPr>
            <p:ph type="dt" sz="half" idx="10"/>
          </p:nvPr>
        </p:nvSpPr>
        <p:spPr/>
        <p:txBody>
          <a:bodyPr/>
          <a:lstStyle/>
          <a:p>
            <a:fld id="{8F49ED7B-30FC-4A99-B551-1F853D2C9644}" type="datetimeFigureOut">
              <a:rPr lang="en-US" smtClean="0"/>
              <a:t>8/19/2020</a:t>
            </a:fld>
            <a:endParaRPr lang="en-US"/>
          </a:p>
        </p:txBody>
      </p:sp>
      <p:sp>
        <p:nvSpPr>
          <p:cNvPr id="5" name="Footer Placeholder 4">
            <a:extLst>
              <a:ext uri="{FF2B5EF4-FFF2-40B4-BE49-F238E27FC236}">
                <a16:creationId xmlns:a16="http://schemas.microsoft.com/office/drawing/2014/main" id="{97513C5B-8AA6-4BAD-A864-7B2A6D241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38D06-C990-42EF-90AC-4328B63720CD}"/>
              </a:ext>
            </a:extLst>
          </p:cNvPr>
          <p:cNvSpPr>
            <a:spLocks noGrp="1"/>
          </p:cNvSpPr>
          <p:nvPr>
            <p:ph type="sldNum" sz="quarter" idx="12"/>
          </p:nvPr>
        </p:nvSpPr>
        <p:spPr/>
        <p:txBody>
          <a:bodyPr/>
          <a:lstStyle/>
          <a:p>
            <a:fld id="{9A9FB79B-5BA6-4B60-A6B4-5065315BA490}" type="slidenum">
              <a:rPr lang="en-US" smtClean="0"/>
              <a:t>‹#›</a:t>
            </a:fld>
            <a:endParaRPr lang="en-US"/>
          </a:p>
        </p:txBody>
      </p:sp>
    </p:spTree>
    <p:extLst>
      <p:ext uri="{BB962C8B-B14F-4D97-AF65-F5344CB8AC3E}">
        <p14:creationId xmlns:p14="http://schemas.microsoft.com/office/powerpoint/2010/main" val="1944592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2819-E398-4D20-B193-DC37611291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F35CDF-4E2A-49DC-9A21-BB72DB58C3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BC7F32-7E49-460F-8AF7-44B57050CF39}"/>
              </a:ext>
            </a:extLst>
          </p:cNvPr>
          <p:cNvSpPr>
            <a:spLocks noGrp="1"/>
          </p:cNvSpPr>
          <p:nvPr>
            <p:ph type="dt" sz="half" idx="10"/>
          </p:nvPr>
        </p:nvSpPr>
        <p:spPr/>
        <p:txBody>
          <a:bodyPr/>
          <a:lstStyle/>
          <a:p>
            <a:fld id="{8F49ED7B-30FC-4A99-B551-1F853D2C9644}" type="datetimeFigureOut">
              <a:rPr lang="en-US" smtClean="0"/>
              <a:t>8/19/2020</a:t>
            </a:fld>
            <a:endParaRPr lang="en-US"/>
          </a:p>
        </p:txBody>
      </p:sp>
      <p:sp>
        <p:nvSpPr>
          <p:cNvPr id="5" name="Footer Placeholder 4">
            <a:extLst>
              <a:ext uri="{FF2B5EF4-FFF2-40B4-BE49-F238E27FC236}">
                <a16:creationId xmlns:a16="http://schemas.microsoft.com/office/drawing/2014/main" id="{4E86154E-FA98-4AF5-992A-37921A529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74A1C-8208-4877-B3C7-7BA221564EF9}"/>
              </a:ext>
            </a:extLst>
          </p:cNvPr>
          <p:cNvSpPr>
            <a:spLocks noGrp="1"/>
          </p:cNvSpPr>
          <p:nvPr>
            <p:ph type="sldNum" sz="quarter" idx="12"/>
          </p:nvPr>
        </p:nvSpPr>
        <p:spPr/>
        <p:txBody>
          <a:bodyPr/>
          <a:lstStyle/>
          <a:p>
            <a:fld id="{9A9FB79B-5BA6-4B60-A6B4-5065315BA490}" type="slidenum">
              <a:rPr lang="en-US" smtClean="0"/>
              <a:t>‹#›</a:t>
            </a:fld>
            <a:endParaRPr lang="en-US"/>
          </a:p>
        </p:txBody>
      </p:sp>
    </p:spTree>
    <p:extLst>
      <p:ext uri="{BB962C8B-B14F-4D97-AF65-F5344CB8AC3E}">
        <p14:creationId xmlns:p14="http://schemas.microsoft.com/office/powerpoint/2010/main" val="3115806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0782-785A-4911-B4E5-F1CE186450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867D12-1523-44BE-868E-AD00FBE315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D6BEA6-4566-4409-9062-0F29F07DB9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3636DA-B55E-4C56-9F62-A7916C85F20A}"/>
              </a:ext>
            </a:extLst>
          </p:cNvPr>
          <p:cNvSpPr>
            <a:spLocks noGrp="1"/>
          </p:cNvSpPr>
          <p:nvPr>
            <p:ph type="dt" sz="half" idx="10"/>
          </p:nvPr>
        </p:nvSpPr>
        <p:spPr/>
        <p:txBody>
          <a:bodyPr/>
          <a:lstStyle/>
          <a:p>
            <a:fld id="{8F49ED7B-30FC-4A99-B551-1F853D2C9644}" type="datetimeFigureOut">
              <a:rPr lang="en-US" smtClean="0"/>
              <a:t>8/19/2020</a:t>
            </a:fld>
            <a:endParaRPr lang="en-US"/>
          </a:p>
        </p:txBody>
      </p:sp>
      <p:sp>
        <p:nvSpPr>
          <p:cNvPr id="6" name="Footer Placeholder 5">
            <a:extLst>
              <a:ext uri="{FF2B5EF4-FFF2-40B4-BE49-F238E27FC236}">
                <a16:creationId xmlns:a16="http://schemas.microsoft.com/office/drawing/2014/main" id="{29A20FAE-C891-4C03-B573-E12E330FC1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649B5B-C72B-4E48-8931-0AA253600BAB}"/>
              </a:ext>
            </a:extLst>
          </p:cNvPr>
          <p:cNvSpPr>
            <a:spLocks noGrp="1"/>
          </p:cNvSpPr>
          <p:nvPr>
            <p:ph type="sldNum" sz="quarter" idx="12"/>
          </p:nvPr>
        </p:nvSpPr>
        <p:spPr/>
        <p:txBody>
          <a:bodyPr/>
          <a:lstStyle/>
          <a:p>
            <a:fld id="{9A9FB79B-5BA6-4B60-A6B4-5065315BA490}" type="slidenum">
              <a:rPr lang="en-US" smtClean="0"/>
              <a:t>‹#›</a:t>
            </a:fld>
            <a:endParaRPr lang="en-US"/>
          </a:p>
        </p:txBody>
      </p:sp>
    </p:spTree>
    <p:extLst>
      <p:ext uri="{BB962C8B-B14F-4D97-AF65-F5344CB8AC3E}">
        <p14:creationId xmlns:p14="http://schemas.microsoft.com/office/powerpoint/2010/main" val="7952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03E6-F909-442F-B907-151598552C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A54092-B430-4254-9818-515AE8EDB3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A79781-B8C5-4E0D-A813-5549F697B8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E6624A-A332-4FA5-94E0-F88B90A7F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B50D05B-CB7D-44B1-B664-81C051516B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DBBD7E-8BC7-432E-B273-1B3982D972BC}"/>
              </a:ext>
            </a:extLst>
          </p:cNvPr>
          <p:cNvSpPr>
            <a:spLocks noGrp="1"/>
          </p:cNvSpPr>
          <p:nvPr>
            <p:ph type="dt" sz="half" idx="10"/>
          </p:nvPr>
        </p:nvSpPr>
        <p:spPr/>
        <p:txBody>
          <a:bodyPr/>
          <a:lstStyle/>
          <a:p>
            <a:fld id="{8F49ED7B-30FC-4A99-B551-1F853D2C9644}" type="datetimeFigureOut">
              <a:rPr lang="en-US" smtClean="0"/>
              <a:t>8/19/2020</a:t>
            </a:fld>
            <a:endParaRPr lang="en-US"/>
          </a:p>
        </p:txBody>
      </p:sp>
      <p:sp>
        <p:nvSpPr>
          <p:cNvPr id="8" name="Footer Placeholder 7">
            <a:extLst>
              <a:ext uri="{FF2B5EF4-FFF2-40B4-BE49-F238E27FC236}">
                <a16:creationId xmlns:a16="http://schemas.microsoft.com/office/drawing/2014/main" id="{31B4853C-E05D-4A55-9826-A2D2BF52AC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EAFDB8-A0C7-4E54-99BE-9B5B876D58DE}"/>
              </a:ext>
            </a:extLst>
          </p:cNvPr>
          <p:cNvSpPr>
            <a:spLocks noGrp="1"/>
          </p:cNvSpPr>
          <p:nvPr>
            <p:ph type="sldNum" sz="quarter" idx="12"/>
          </p:nvPr>
        </p:nvSpPr>
        <p:spPr/>
        <p:txBody>
          <a:bodyPr/>
          <a:lstStyle/>
          <a:p>
            <a:fld id="{9A9FB79B-5BA6-4B60-A6B4-5065315BA490}" type="slidenum">
              <a:rPr lang="en-US" smtClean="0"/>
              <a:t>‹#›</a:t>
            </a:fld>
            <a:endParaRPr lang="en-US"/>
          </a:p>
        </p:txBody>
      </p:sp>
    </p:spTree>
    <p:extLst>
      <p:ext uri="{BB962C8B-B14F-4D97-AF65-F5344CB8AC3E}">
        <p14:creationId xmlns:p14="http://schemas.microsoft.com/office/powerpoint/2010/main" val="4074896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210D-D011-4A73-B29A-D71E84D19A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D065A3-72A2-4D34-BEBE-A08F42540D47}"/>
              </a:ext>
            </a:extLst>
          </p:cNvPr>
          <p:cNvSpPr>
            <a:spLocks noGrp="1"/>
          </p:cNvSpPr>
          <p:nvPr>
            <p:ph type="dt" sz="half" idx="10"/>
          </p:nvPr>
        </p:nvSpPr>
        <p:spPr/>
        <p:txBody>
          <a:bodyPr/>
          <a:lstStyle/>
          <a:p>
            <a:fld id="{8F49ED7B-30FC-4A99-B551-1F853D2C9644}" type="datetimeFigureOut">
              <a:rPr lang="en-US" smtClean="0"/>
              <a:t>8/19/2020</a:t>
            </a:fld>
            <a:endParaRPr lang="en-US"/>
          </a:p>
        </p:txBody>
      </p:sp>
      <p:sp>
        <p:nvSpPr>
          <p:cNvPr id="4" name="Footer Placeholder 3">
            <a:extLst>
              <a:ext uri="{FF2B5EF4-FFF2-40B4-BE49-F238E27FC236}">
                <a16:creationId xmlns:a16="http://schemas.microsoft.com/office/drawing/2014/main" id="{312174A0-DB3A-483E-BA99-B2A50CD7A8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2D4F77-B9A4-44CF-9CCE-50D6DFD9744A}"/>
              </a:ext>
            </a:extLst>
          </p:cNvPr>
          <p:cNvSpPr>
            <a:spLocks noGrp="1"/>
          </p:cNvSpPr>
          <p:nvPr>
            <p:ph type="sldNum" sz="quarter" idx="12"/>
          </p:nvPr>
        </p:nvSpPr>
        <p:spPr/>
        <p:txBody>
          <a:bodyPr/>
          <a:lstStyle/>
          <a:p>
            <a:fld id="{9A9FB79B-5BA6-4B60-A6B4-5065315BA490}" type="slidenum">
              <a:rPr lang="en-US" smtClean="0"/>
              <a:t>‹#›</a:t>
            </a:fld>
            <a:endParaRPr lang="en-US"/>
          </a:p>
        </p:txBody>
      </p:sp>
    </p:spTree>
    <p:extLst>
      <p:ext uri="{BB962C8B-B14F-4D97-AF65-F5344CB8AC3E}">
        <p14:creationId xmlns:p14="http://schemas.microsoft.com/office/powerpoint/2010/main" val="1429547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63AA4B-DADD-4AF3-AF98-58CC2955B12D}"/>
              </a:ext>
            </a:extLst>
          </p:cNvPr>
          <p:cNvSpPr>
            <a:spLocks noGrp="1"/>
          </p:cNvSpPr>
          <p:nvPr>
            <p:ph type="dt" sz="half" idx="10"/>
          </p:nvPr>
        </p:nvSpPr>
        <p:spPr/>
        <p:txBody>
          <a:bodyPr/>
          <a:lstStyle/>
          <a:p>
            <a:fld id="{8F49ED7B-30FC-4A99-B551-1F853D2C9644}" type="datetimeFigureOut">
              <a:rPr lang="en-US" smtClean="0"/>
              <a:t>8/19/2020</a:t>
            </a:fld>
            <a:endParaRPr lang="en-US"/>
          </a:p>
        </p:txBody>
      </p:sp>
      <p:sp>
        <p:nvSpPr>
          <p:cNvPr id="3" name="Footer Placeholder 2">
            <a:extLst>
              <a:ext uri="{FF2B5EF4-FFF2-40B4-BE49-F238E27FC236}">
                <a16:creationId xmlns:a16="http://schemas.microsoft.com/office/drawing/2014/main" id="{39EA3CED-0F88-4541-9F59-4892647A62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E4B12B-AA63-40A0-93F9-A53AA3151CD0}"/>
              </a:ext>
            </a:extLst>
          </p:cNvPr>
          <p:cNvSpPr>
            <a:spLocks noGrp="1"/>
          </p:cNvSpPr>
          <p:nvPr>
            <p:ph type="sldNum" sz="quarter" idx="12"/>
          </p:nvPr>
        </p:nvSpPr>
        <p:spPr/>
        <p:txBody>
          <a:bodyPr/>
          <a:lstStyle/>
          <a:p>
            <a:fld id="{9A9FB79B-5BA6-4B60-A6B4-5065315BA490}" type="slidenum">
              <a:rPr lang="en-US" smtClean="0"/>
              <a:t>‹#›</a:t>
            </a:fld>
            <a:endParaRPr lang="en-US"/>
          </a:p>
        </p:txBody>
      </p:sp>
    </p:spTree>
    <p:extLst>
      <p:ext uri="{BB962C8B-B14F-4D97-AF65-F5344CB8AC3E}">
        <p14:creationId xmlns:p14="http://schemas.microsoft.com/office/powerpoint/2010/main" val="412792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78DA-63F2-48CF-B03C-B24DC699D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AFA104-BAD1-41CB-A4F9-D35DF79DC5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E90BF9-5355-4E3B-BB07-119EFBC4F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42F3EA-4539-4779-B54A-3E6C7B0A5480}"/>
              </a:ext>
            </a:extLst>
          </p:cNvPr>
          <p:cNvSpPr>
            <a:spLocks noGrp="1"/>
          </p:cNvSpPr>
          <p:nvPr>
            <p:ph type="dt" sz="half" idx="10"/>
          </p:nvPr>
        </p:nvSpPr>
        <p:spPr/>
        <p:txBody>
          <a:bodyPr/>
          <a:lstStyle/>
          <a:p>
            <a:fld id="{8F49ED7B-30FC-4A99-B551-1F853D2C9644}" type="datetimeFigureOut">
              <a:rPr lang="en-US" smtClean="0"/>
              <a:t>8/19/2020</a:t>
            </a:fld>
            <a:endParaRPr lang="en-US"/>
          </a:p>
        </p:txBody>
      </p:sp>
      <p:sp>
        <p:nvSpPr>
          <p:cNvPr id="6" name="Footer Placeholder 5">
            <a:extLst>
              <a:ext uri="{FF2B5EF4-FFF2-40B4-BE49-F238E27FC236}">
                <a16:creationId xmlns:a16="http://schemas.microsoft.com/office/drawing/2014/main" id="{6B0564DB-7A32-4A1C-B470-162705BFAC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2D2321-EFAF-437F-81E2-35920C49C161}"/>
              </a:ext>
            </a:extLst>
          </p:cNvPr>
          <p:cNvSpPr>
            <a:spLocks noGrp="1"/>
          </p:cNvSpPr>
          <p:nvPr>
            <p:ph type="sldNum" sz="quarter" idx="12"/>
          </p:nvPr>
        </p:nvSpPr>
        <p:spPr/>
        <p:txBody>
          <a:bodyPr/>
          <a:lstStyle/>
          <a:p>
            <a:fld id="{9A9FB79B-5BA6-4B60-A6B4-5065315BA490}" type="slidenum">
              <a:rPr lang="en-US" smtClean="0"/>
              <a:t>‹#›</a:t>
            </a:fld>
            <a:endParaRPr lang="en-US"/>
          </a:p>
        </p:txBody>
      </p:sp>
    </p:spTree>
    <p:extLst>
      <p:ext uri="{BB962C8B-B14F-4D97-AF65-F5344CB8AC3E}">
        <p14:creationId xmlns:p14="http://schemas.microsoft.com/office/powerpoint/2010/main" val="389463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9BE7-E460-4BE3-AEAF-F5D348D5C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07AEF2-A4FE-4189-9B04-ADDF545B3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049280-5548-4481-9CA9-88BFD7152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26148F-32ED-4B7E-BD04-589072BA8521}"/>
              </a:ext>
            </a:extLst>
          </p:cNvPr>
          <p:cNvSpPr>
            <a:spLocks noGrp="1"/>
          </p:cNvSpPr>
          <p:nvPr>
            <p:ph type="dt" sz="half" idx="10"/>
          </p:nvPr>
        </p:nvSpPr>
        <p:spPr/>
        <p:txBody>
          <a:bodyPr/>
          <a:lstStyle/>
          <a:p>
            <a:fld id="{8F49ED7B-30FC-4A99-B551-1F853D2C9644}" type="datetimeFigureOut">
              <a:rPr lang="en-US" smtClean="0"/>
              <a:t>8/19/2020</a:t>
            </a:fld>
            <a:endParaRPr lang="en-US"/>
          </a:p>
        </p:txBody>
      </p:sp>
      <p:sp>
        <p:nvSpPr>
          <p:cNvPr id="6" name="Footer Placeholder 5">
            <a:extLst>
              <a:ext uri="{FF2B5EF4-FFF2-40B4-BE49-F238E27FC236}">
                <a16:creationId xmlns:a16="http://schemas.microsoft.com/office/drawing/2014/main" id="{60CF2B71-4444-4C5B-8C8F-CE51AAF856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1BB8AA-1BFD-4F07-A422-90CBE491840C}"/>
              </a:ext>
            </a:extLst>
          </p:cNvPr>
          <p:cNvSpPr>
            <a:spLocks noGrp="1"/>
          </p:cNvSpPr>
          <p:nvPr>
            <p:ph type="sldNum" sz="quarter" idx="12"/>
          </p:nvPr>
        </p:nvSpPr>
        <p:spPr/>
        <p:txBody>
          <a:bodyPr/>
          <a:lstStyle/>
          <a:p>
            <a:fld id="{9A9FB79B-5BA6-4B60-A6B4-5065315BA490}" type="slidenum">
              <a:rPr lang="en-US" smtClean="0"/>
              <a:t>‹#›</a:t>
            </a:fld>
            <a:endParaRPr lang="en-US"/>
          </a:p>
        </p:txBody>
      </p:sp>
    </p:spTree>
    <p:extLst>
      <p:ext uri="{BB962C8B-B14F-4D97-AF65-F5344CB8AC3E}">
        <p14:creationId xmlns:p14="http://schemas.microsoft.com/office/powerpoint/2010/main" val="1513725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74DE77-09B6-43D4-9642-08DBC6EBF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28CADB-7B2B-4CE7-80A7-4EAE8D209B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ED0D2-C8F1-473B-9526-60BCD32731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9ED7B-30FC-4A99-B551-1F853D2C9644}" type="datetimeFigureOut">
              <a:rPr lang="en-US" smtClean="0"/>
              <a:t>8/19/2020</a:t>
            </a:fld>
            <a:endParaRPr lang="en-US"/>
          </a:p>
        </p:txBody>
      </p:sp>
      <p:sp>
        <p:nvSpPr>
          <p:cNvPr id="5" name="Footer Placeholder 4">
            <a:extLst>
              <a:ext uri="{FF2B5EF4-FFF2-40B4-BE49-F238E27FC236}">
                <a16:creationId xmlns:a16="http://schemas.microsoft.com/office/drawing/2014/main" id="{455F8C12-C6A0-41A3-8041-17EF58B6D4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43FEE2-E991-4964-A7DC-8286E26C44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FB79B-5BA6-4B60-A6B4-5065315BA490}" type="slidenum">
              <a:rPr lang="en-US" smtClean="0"/>
              <a:t>‹#›</a:t>
            </a:fld>
            <a:endParaRPr lang="en-US"/>
          </a:p>
        </p:txBody>
      </p:sp>
    </p:spTree>
    <p:extLst>
      <p:ext uri="{BB962C8B-B14F-4D97-AF65-F5344CB8AC3E}">
        <p14:creationId xmlns:p14="http://schemas.microsoft.com/office/powerpoint/2010/main" val="3084505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D7E95-6B14-4ACA-BEF2-61CED1EE0FC3}"/>
              </a:ext>
            </a:extLst>
          </p:cNvPr>
          <p:cNvSpPr>
            <a:spLocks noGrp="1"/>
          </p:cNvSpPr>
          <p:nvPr>
            <p:ph type="ctrTitle"/>
          </p:nvPr>
        </p:nvSpPr>
        <p:spPr>
          <a:xfrm>
            <a:off x="1524000" y="1122362"/>
            <a:ext cx="9144000" cy="2840037"/>
          </a:xfrm>
        </p:spPr>
        <p:txBody>
          <a:bodyPr>
            <a:normAutofit/>
          </a:bodyPr>
          <a:lstStyle/>
          <a:p>
            <a:r>
              <a:rPr lang="en-US" sz="5800"/>
              <a:t>Quant 2 Section</a:t>
            </a:r>
          </a:p>
        </p:txBody>
      </p:sp>
      <p:sp>
        <p:nvSpPr>
          <p:cNvPr id="3" name="Subtitle 2">
            <a:extLst>
              <a:ext uri="{FF2B5EF4-FFF2-40B4-BE49-F238E27FC236}">
                <a16:creationId xmlns:a16="http://schemas.microsoft.com/office/drawing/2014/main" id="{264ED08F-5689-4B2A-B924-8BE018636FDA}"/>
              </a:ext>
            </a:extLst>
          </p:cNvPr>
          <p:cNvSpPr>
            <a:spLocks noGrp="1"/>
          </p:cNvSpPr>
          <p:nvPr>
            <p:ph type="subTitle" idx="1"/>
          </p:nvPr>
        </p:nvSpPr>
        <p:spPr>
          <a:xfrm>
            <a:off x="1524000" y="4256436"/>
            <a:ext cx="9144000" cy="1600818"/>
          </a:xfrm>
        </p:spPr>
        <p:txBody>
          <a:bodyPr>
            <a:normAutofit/>
          </a:bodyPr>
          <a:lstStyle/>
          <a:p>
            <a:r>
              <a:rPr lang="en-US" dirty="0">
                <a:solidFill>
                  <a:schemeClr val="accent1"/>
                </a:solidFill>
              </a:rPr>
              <a:t>1/28/2019</a:t>
            </a:r>
          </a:p>
          <a:p>
            <a:endParaRPr lang="en-US" dirty="0">
              <a:solidFill>
                <a:schemeClr val="accent1"/>
              </a:solidFill>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7851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49F5A-F0FA-46B6-9E2F-8E6B62959010}"/>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Exploring the Data</a:t>
            </a:r>
          </a:p>
        </p:txBody>
      </p:sp>
      <p:cxnSp>
        <p:nvCxnSpPr>
          <p:cNvPr id="18" name="Straight Connector 17">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2170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49F5A-F0FA-46B6-9E2F-8E6B62959010}"/>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Using Conditionals</a:t>
            </a:r>
          </a:p>
        </p:txBody>
      </p:sp>
      <p:cxnSp>
        <p:nvCxnSpPr>
          <p:cNvPr id="18" name="Straight Connector 17">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3996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3E02F6-4CDE-4BE7-85BC-34D49CDC1EA8}"/>
              </a:ext>
            </a:extLst>
          </p:cNvPr>
          <p:cNvSpPr>
            <a:spLocks noGrp="1"/>
          </p:cNvSpPr>
          <p:nvPr>
            <p:ph type="title"/>
          </p:nvPr>
        </p:nvSpPr>
        <p:spPr>
          <a:xfrm>
            <a:off x="526073" y="466578"/>
            <a:ext cx="11139854" cy="930447"/>
          </a:xfrm>
          <a:prstGeom prst="ellipse">
            <a:avLst/>
          </a:prstGeom>
        </p:spPr>
        <p:txBody>
          <a:bodyPr vert="horz" lIns="91440" tIns="45720" rIns="91440" bIns="45720" rtlCol="0" anchor="b">
            <a:normAutofit/>
          </a:bodyPr>
          <a:lstStyle/>
          <a:p>
            <a:pPr algn="ctr"/>
            <a:r>
              <a:rPr lang="en-US" sz="3800" kern="1200" dirty="0">
                <a:solidFill>
                  <a:srgbClr val="FFFFFF"/>
                </a:solidFill>
                <a:latin typeface="+mj-lt"/>
                <a:ea typeface="+mj-ea"/>
                <a:cs typeface="+mj-cs"/>
              </a:rPr>
              <a:t>Using Conditionals</a:t>
            </a:r>
          </a:p>
        </p:txBody>
      </p:sp>
      <p:cxnSp>
        <p:nvCxnSpPr>
          <p:cNvPr id="22"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7" name="Content Placeholder 3">
            <a:extLst>
              <a:ext uri="{FF2B5EF4-FFF2-40B4-BE49-F238E27FC236}">
                <a16:creationId xmlns:a16="http://schemas.microsoft.com/office/drawing/2014/main" id="{D5BCB4F8-C7BD-437E-8F73-5202728998DB}"/>
              </a:ext>
            </a:extLst>
          </p:cNvPr>
          <p:cNvPicPr>
            <a:picLocks noGrp="1" noChangeAspect="1"/>
          </p:cNvPicPr>
          <p:nvPr>
            <p:ph idx="1"/>
          </p:nvPr>
        </p:nvPicPr>
        <p:blipFill>
          <a:blip r:embed="rId2"/>
          <a:stretch>
            <a:fillRect/>
          </a:stretch>
        </p:blipFill>
        <p:spPr>
          <a:xfrm>
            <a:off x="320040" y="3129110"/>
            <a:ext cx="11496821" cy="2759238"/>
          </a:xfrm>
          <a:prstGeom prst="rect">
            <a:avLst/>
          </a:prstGeom>
        </p:spPr>
      </p:pic>
    </p:spTree>
    <p:extLst>
      <p:ext uri="{BB962C8B-B14F-4D97-AF65-F5344CB8AC3E}">
        <p14:creationId xmlns:p14="http://schemas.microsoft.com/office/powerpoint/2010/main" val="1619342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B5BC3A-8C14-42E5-8C4A-9025AE0019D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800" kern="1200" dirty="0">
                <a:solidFill>
                  <a:srgbClr val="FFFFFF"/>
                </a:solidFill>
                <a:latin typeface="+mj-lt"/>
                <a:ea typeface="+mj-ea"/>
                <a:cs typeface="+mj-cs"/>
              </a:rPr>
              <a:t>Using Conditionals</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8AC558BD-276D-41EA-B0FB-35DF9C78714E}"/>
              </a:ext>
            </a:extLst>
          </p:cNvPr>
          <p:cNvPicPr>
            <a:picLocks noGrp="1" noChangeAspect="1"/>
          </p:cNvPicPr>
          <p:nvPr>
            <p:ph idx="1"/>
          </p:nvPr>
        </p:nvPicPr>
        <p:blipFill>
          <a:blip r:embed="rId2"/>
          <a:stretch>
            <a:fillRect/>
          </a:stretch>
        </p:blipFill>
        <p:spPr>
          <a:xfrm>
            <a:off x="320040" y="2924175"/>
            <a:ext cx="11922646" cy="2819399"/>
          </a:xfrm>
          <a:prstGeom prst="rect">
            <a:avLst/>
          </a:prstGeom>
        </p:spPr>
      </p:pic>
    </p:spTree>
    <p:extLst>
      <p:ext uri="{BB962C8B-B14F-4D97-AF65-F5344CB8AC3E}">
        <p14:creationId xmlns:p14="http://schemas.microsoft.com/office/powerpoint/2010/main" val="3339475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2D50DA-89EC-416C-91CB-56331C4B1993}"/>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800" kern="1200" dirty="0">
                <a:solidFill>
                  <a:srgbClr val="FFFFFF"/>
                </a:solidFill>
                <a:latin typeface="+mj-lt"/>
                <a:ea typeface="+mj-ea"/>
                <a:cs typeface="+mj-cs"/>
              </a:rPr>
              <a:t>Using Conditionals</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98C82143-233D-452A-9F1C-9177F9914C04}"/>
              </a:ext>
            </a:extLst>
          </p:cNvPr>
          <p:cNvPicPr>
            <a:picLocks noGrp="1" noChangeAspect="1"/>
          </p:cNvPicPr>
          <p:nvPr>
            <p:ph idx="1"/>
          </p:nvPr>
        </p:nvPicPr>
        <p:blipFill>
          <a:blip r:embed="rId2"/>
          <a:stretch>
            <a:fillRect/>
          </a:stretch>
        </p:blipFill>
        <p:spPr>
          <a:xfrm>
            <a:off x="1792904" y="2509911"/>
            <a:ext cx="8551093" cy="3997637"/>
          </a:xfrm>
          <a:prstGeom prst="rect">
            <a:avLst/>
          </a:prstGeom>
        </p:spPr>
      </p:pic>
    </p:spTree>
    <p:extLst>
      <p:ext uri="{BB962C8B-B14F-4D97-AF65-F5344CB8AC3E}">
        <p14:creationId xmlns:p14="http://schemas.microsoft.com/office/powerpoint/2010/main" val="562907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49F5A-F0FA-46B6-9E2F-8E6B62959010}"/>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Regression &amp; Variance</a:t>
            </a:r>
          </a:p>
        </p:txBody>
      </p:sp>
      <p:cxnSp>
        <p:nvCxnSpPr>
          <p:cNvPr id="18" name="Straight Connector 17">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14593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3E02F6-4CDE-4BE7-85BC-34D49CDC1EA8}"/>
              </a:ext>
            </a:extLst>
          </p:cNvPr>
          <p:cNvSpPr>
            <a:spLocks noGrp="1"/>
          </p:cNvSpPr>
          <p:nvPr>
            <p:ph type="title"/>
          </p:nvPr>
        </p:nvSpPr>
        <p:spPr>
          <a:xfrm>
            <a:off x="526073" y="466578"/>
            <a:ext cx="11139854" cy="930447"/>
          </a:xfrm>
          <a:prstGeom prst="ellipse">
            <a:avLst/>
          </a:prstGeom>
        </p:spPr>
        <p:txBody>
          <a:bodyPr vert="horz" lIns="91440" tIns="45720" rIns="91440" bIns="45720" rtlCol="0" anchor="b">
            <a:normAutofit/>
          </a:bodyPr>
          <a:lstStyle/>
          <a:p>
            <a:pPr algn="ctr"/>
            <a:r>
              <a:rPr lang="en-US" sz="3800" kern="1200" dirty="0">
                <a:solidFill>
                  <a:srgbClr val="FFFFFF"/>
                </a:solidFill>
                <a:latin typeface="+mj-lt"/>
                <a:ea typeface="+mj-ea"/>
                <a:cs typeface="+mj-cs"/>
              </a:rPr>
              <a:t>Regression</a:t>
            </a:r>
          </a:p>
        </p:txBody>
      </p:sp>
      <p:cxnSp>
        <p:nvCxnSpPr>
          <p:cNvPr id="38" name="Straight Connector 3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4C377F4F-3E1A-42D6-B8B9-CC4AA30156D6}"/>
              </a:ext>
            </a:extLst>
          </p:cNvPr>
          <p:cNvPicPr>
            <a:picLocks noGrp="1" noChangeAspect="1"/>
          </p:cNvPicPr>
          <p:nvPr>
            <p:ph idx="1"/>
          </p:nvPr>
        </p:nvPicPr>
        <p:blipFill>
          <a:blip r:embed="rId2"/>
          <a:stretch>
            <a:fillRect/>
          </a:stretch>
        </p:blipFill>
        <p:spPr>
          <a:xfrm>
            <a:off x="3880555" y="2509911"/>
            <a:ext cx="4375791" cy="3997637"/>
          </a:xfrm>
          <a:prstGeom prst="rect">
            <a:avLst/>
          </a:prstGeom>
        </p:spPr>
      </p:pic>
    </p:spTree>
    <p:extLst>
      <p:ext uri="{BB962C8B-B14F-4D97-AF65-F5344CB8AC3E}">
        <p14:creationId xmlns:p14="http://schemas.microsoft.com/office/powerpoint/2010/main" val="1380772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59D3CC-3CD0-49FF-9EEE-7F00AF3ED315}"/>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800" dirty="0">
                <a:solidFill>
                  <a:srgbClr val="FFFFFF"/>
                </a:solidFill>
              </a:rPr>
              <a:t>Regression</a:t>
            </a:r>
          </a:p>
        </p:txBody>
      </p:sp>
      <p:cxnSp>
        <p:nvCxnSpPr>
          <p:cNvPr id="22"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F5C3A20-5BD2-48BB-BA6C-2EB083D26569}"/>
              </a:ext>
            </a:extLst>
          </p:cNvPr>
          <p:cNvPicPr>
            <a:picLocks noChangeAspect="1"/>
          </p:cNvPicPr>
          <p:nvPr/>
        </p:nvPicPr>
        <p:blipFill>
          <a:blip r:embed="rId2"/>
          <a:stretch>
            <a:fillRect/>
          </a:stretch>
        </p:blipFill>
        <p:spPr>
          <a:xfrm>
            <a:off x="331567" y="2607162"/>
            <a:ext cx="5455917" cy="3636948"/>
          </a:xfrm>
          <a:prstGeom prst="rect">
            <a:avLst/>
          </a:prstGeom>
        </p:spPr>
      </p:pic>
      <p:cxnSp>
        <p:nvCxnSpPr>
          <p:cNvPr id="24"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7DDC84C-EEFB-440B-9C54-30FFAA785D6F}"/>
              </a:ext>
            </a:extLst>
          </p:cNvPr>
          <p:cNvPicPr>
            <a:picLocks noChangeAspect="1"/>
          </p:cNvPicPr>
          <p:nvPr/>
        </p:nvPicPr>
        <p:blipFill>
          <a:blip r:embed="rId3"/>
          <a:stretch>
            <a:fillRect/>
          </a:stretch>
        </p:blipFill>
        <p:spPr>
          <a:xfrm>
            <a:off x="6445073" y="4251743"/>
            <a:ext cx="5455917" cy="347787"/>
          </a:xfrm>
          <a:prstGeom prst="rect">
            <a:avLst/>
          </a:prstGeom>
        </p:spPr>
      </p:pic>
    </p:spTree>
    <p:extLst>
      <p:ext uri="{BB962C8B-B14F-4D97-AF65-F5344CB8AC3E}">
        <p14:creationId xmlns:p14="http://schemas.microsoft.com/office/powerpoint/2010/main" val="616050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59D3CC-3CD0-49FF-9EEE-7F00AF3ED315}"/>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800" dirty="0">
                <a:solidFill>
                  <a:srgbClr val="FFFFFF"/>
                </a:solidFill>
              </a:rPr>
              <a:t>Regression</a:t>
            </a: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F5C3A20-5BD2-48BB-BA6C-2EB083D26569}"/>
              </a:ext>
            </a:extLst>
          </p:cNvPr>
          <p:cNvPicPr>
            <a:picLocks noChangeAspect="1"/>
          </p:cNvPicPr>
          <p:nvPr/>
        </p:nvPicPr>
        <p:blipFill>
          <a:blip r:embed="rId3"/>
          <a:stretch>
            <a:fillRect/>
          </a:stretch>
        </p:blipFill>
        <p:spPr>
          <a:xfrm>
            <a:off x="331567" y="2607162"/>
            <a:ext cx="5455917" cy="3636948"/>
          </a:xfrm>
          <a:prstGeom prst="rect">
            <a:avLst/>
          </a:prstGeom>
        </p:spPr>
      </p:pic>
      <p:cxnSp>
        <p:nvCxnSpPr>
          <p:cNvPr id="21" name="Straight Connector 2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8E5DC4C-657F-46BC-B520-4098FBFB41CB}"/>
              </a:ext>
            </a:extLst>
          </p:cNvPr>
          <p:cNvSpPr txBox="1"/>
          <p:nvPr/>
        </p:nvSpPr>
        <p:spPr>
          <a:xfrm>
            <a:off x="7365969" y="3533042"/>
            <a:ext cx="3453414" cy="1200329"/>
          </a:xfrm>
          <a:prstGeom prst="rect">
            <a:avLst/>
          </a:prstGeom>
          <a:noFill/>
        </p:spPr>
        <p:txBody>
          <a:bodyPr wrap="square" rtlCol="0">
            <a:spAutoFit/>
          </a:bodyPr>
          <a:lstStyle/>
          <a:p>
            <a:pPr algn="ctr"/>
            <a:r>
              <a:rPr lang="en-US" sz="2400" dirty="0"/>
              <a:t>What do you think the equation of the regression line is?</a:t>
            </a:r>
          </a:p>
        </p:txBody>
      </p:sp>
    </p:spTree>
    <p:extLst>
      <p:ext uri="{BB962C8B-B14F-4D97-AF65-F5344CB8AC3E}">
        <p14:creationId xmlns:p14="http://schemas.microsoft.com/office/powerpoint/2010/main" val="4102121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96C9C6-ED9D-4EB5-B366-0772B29FF0E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800" kern="1200" dirty="0">
                <a:solidFill>
                  <a:srgbClr val="FFFFFF"/>
                </a:solidFill>
                <a:latin typeface="+mj-lt"/>
                <a:ea typeface="+mj-ea"/>
                <a:cs typeface="+mj-cs"/>
              </a:rPr>
              <a:t>Regression</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D39FFAC3-5F52-414F-B084-9E2A832F630B}"/>
              </a:ext>
            </a:extLst>
          </p:cNvPr>
          <p:cNvPicPr>
            <a:picLocks noGrp="1" noChangeAspect="1"/>
          </p:cNvPicPr>
          <p:nvPr>
            <p:ph idx="1"/>
          </p:nvPr>
        </p:nvPicPr>
        <p:blipFill>
          <a:blip r:embed="rId3"/>
          <a:stretch>
            <a:fillRect/>
          </a:stretch>
        </p:blipFill>
        <p:spPr>
          <a:xfrm>
            <a:off x="1133095" y="2509911"/>
            <a:ext cx="9870711" cy="3997637"/>
          </a:xfrm>
          <a:prstGeom prst="rect">
            <a:avLst/>
          </a:prstGeom>
        </p:spPr>
      </p:pic>
    </p:spTree>
    <p:extLst>
      <p:ext uri="{BB962C8B-B14F-4D97-AF65-F5344CB8AC3E}">
        <p14:creationId xmlns:p14="http://schemas.microsoft.com/office/powerpoint/2010/main" val="3804010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64F59-81C6-4B32-BD6E-68011213CB3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Pset 2 Skills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3F88F4-E64A-4D4B-ABE0-C67A7A5B065D}"/>
              </a:ext>
            </a:extLst>
          </p:cNvPr>
          <p:cNvSpPr>
            <a:spLocks noGrp="1"/>
          </p:cNvSpPr>
          <p:nvPr>
            <p:ph idx="1"/>
          </p:nvPr>
        </p:nvSpPr>
        <p:spPr>
          <a:xfrm>
            <a:off x="4976031" y="963877"/>
            <a:ext cx="6377769" cy="4930246"/>
          </a:xfrm>
        </p:spPr>
        <p:txBody>
          <a:bodyPr anchor="ctr">
            <a:normAutofit/>
          </a:bodyPr>
          <a:lstStyle/>
          <a:p>
            <a:r>
              <a:rPr lang="en-US" sz="2400" dirty="0"/>
              <a:t>Where to start</a:t>
            </a:r>
          </a:p>
          <a:p>
            <a:r>
              <a:rPr lang="en-US" sz="2400" dirty="0"/>
              <a:t>Copying output</a:t>
            </a:r>
          </a:p>
          <a:p>
            <a:r>
              <a:rPr lang="en-US" sz="2400" dirty="0"/>
              <a:t>Exploring Data</a:t>
            </a:r>
          </a:p>
          <a:p>
            <a:r>
              <a:rPr lang="en-US" sz="2400" dirty="0"/>
              <a:t>Using conditionals</a:t>
            </a:r>
          </a:p>
          <a:p>
            <a:r>
              <a:rPr lang="en-US" sz="2400" dirty="0"/>
              <a:t>Regression</a:t>
            </a:r>
          </a:p>
          <a:p>
            <a:pPr lvl="1"/>
            <a:r>
              <a:rPr lang="en-US" dirty="0"/>
              <a:t>Variance and Error Terms</a:t>
            </a:r>
          </a:p>
          <a:p>
            <a:pPr lvl="1"/>
            <a:r>
              <a:rPr lang="en-US" dirty="0"/>
              <a:t>Heteroskedasticity</a:t>
            </a:r>
          </a:p>
          <a:p>
            <a:pPr lvl="1"/>
            <a:r>
              <a:rPr lang="en-US" dirty="0"/>
              <a:t>Omitted variables bias</a:t>
            </a:r>
          </a:p>
          <a:p>
            <a:r>
              <a:rPr lang="en-US" sz="2400" dirty="0"/>
              <a:t>Transforming Variables</a:t>
            </a:r>
          </a:p>
          <a:p>
            <a:r>
              <a:rPr lang="en-US" sz="2400" dirty="0"/>
              <a:t>Heterogeneous Effects</a:t>
            </a:r>
          </a:p>
          <a:p>
            <a:pPr lvl="1"/>
            <a:endParaRPr lang="en-US" dirty="0"/>
          </a:p>
        </p:txBody>
      </p:sp>
    </p:spTree>
    <p:extLst>
      <p:ext uri="{BB962C8B-B14F-4D97-AF65-F5344CB8AC3E}">
        <p14:creationId xmlns:p14="http://schemas.microsoft.com/office/powerpoint/2010/main" val="1402495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96C9C6-ED9D-4EB5-B366-0772B29FF0E0}"/>
              </a:ext>
            </a:extLst>
          </p:cNvPr>
          <p:cNvSpPr>
            <a:spLocks noGrp="1"/>
          </p:cNvSpPr>
          <p:nvPr>
            <p:ph type="title"/>
          </p:nvPr>
        </p:nvSpPr>
        <p:spPr>
          <a:xfrm>
            <a:off x="526073" y="466578"/>
            <a:ext cx="11139854" cy="930447"/>
          </a:xfrm>
        </p:spPr>
        <p:txBody>
          <a:bodyPr vert="horz" lIns="91440" tIns="45720" rIns="91440" bIns="45720" rtlCol="0" anchor="b">
            <a:noAutofit/>
          </a:bodyPr>
          <a:lstStyle/>
          <a:p>
            <a:pPr algn="ctr"/>
            <a:r>
              <a:rPr lang="en-US" sz="3800" kern="1200" dirty="0">
                <a:solidFill>
                  <a:srgbClr val="FFFFFF"/>
                </a:solidFill>
                <a:latin typeface="+mj-lt"/>
                <a:ea typeface="+mj-ea"/>
                <a:cs typeface="+mj-cs"/>
              </a:rPr>
              <a:t>Regression</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D39FFAC3-5F52-414F-B084-9E2A832F630B}"/>
              </a:ext>
            </a:extLst>
          </p:cNvPr>
          <p:cNvPicPr>
            <a:picLocks noGrp="1" noChangeAspect="1"/>
          </p:cNvPicPr>
          <p:nvPr>
            <p:ph idx="1"/>
          </p:nvPr>
        </p:nvPicPr>
        <p:blipFill>
          <a:blip r:embed="rId2"/>
          <a:stretch>
            <a:fillRect/>
          </a:stretch>
        </p:blipFill>
        <p:spPr>
          <a:xfrm>
            <a:off x="1133095" y="2509911"/>
            <a:ext cx="9870711" cy="3997637"/>
          </a:xfrm>
          <a:prstGeom prst="rect">
            <a:avLst/>
          </a:prstGeom>
        </p:spPr>
      </p:pic>
      <p:sp>
        <p:nvSpPr>
          <p:cNvPr id="8" name="TextBox 7">
            <a:extLst>
              <a:ext uri="{FF2B5EF4-FFF2-40B4-BE49-F238E27FC236}">
                <a16:creationId xmlns:a16="http://schemas.microsoft.com/office/drawing/2014/main" id="{EFFA15D7-8F06-4A77-A8F6-FC6776F075BD}"/>
              </a:ext>
            </a:extLst>
          </p:cNvPr>
          <p:cNvSpPr txBox="1"/>
          <p:nvPr/>
        </p:nvSpPr>
        <p:spPr>
          <a:xfrm>
            <a:off x="2895600" y="6319841"/>
            <a:ext cx="6534150" cy="461665"/>
          </a:xfrm>
          <a:prstGeom prst="rect">
            <a:avLst/>
          </a:prstGeom>
          <a:noFill/>
        </p:spPr>
        <p:txBody>
          <a:bodyPr wrap="square" rtlCol="0">
            <a:spAutoFit/>
          </a:bodyPr>
          <a:lstStyle/>
          <a:p>
            <a:pPr algn="ctr"/>
            <a:r>
              <a:rPr lang="en-US" sz="2400" dirty="0"/>
              <a:t>How many observations?</a:t>
            </a:r>
          </a:p>
        </p:txBody>
      </p:sp>
    </p:spTree>
    <p:extLst>
      <p:ext uri="{BB962C8B-B14F-4D97-AF65-F5344CB8AC3E}">
        <p14:creationId xmlns:p14="http://schemas.microsoft.com/office/powerpoint/2010/main" val="2668374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96C9C6-ED9D-4EB5-B366-0772B29FF0E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800" kern="1200" dirty="0">
                <a:solidFill>
                  <a:srgbClr val="FFFFFF"/>
                </a:solidFill>
                <a:latin typeface="+mj-lt"/>
                <a:ea typeface="+mj-ea"/>
                <a:cs typeface="+mj-cs"/>
              </a:rPr>
              <a:t>Regression</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D39FFAC3-5F52-414F-B084-9E2A832F630B}"/>
              </a:ext>
            </a:extLst>
          </p:cNvPr>
          <p:cNvPicPr>
            <a:picLocks noGrp="1" noChangeAspect="1"/>
          </p:cNvPicPr>
          <p:nvPr>
            <p:ph idx="1"/>
          </p:nvPr>
        </p:nvPicPr>
        <p:blipFill>
          <a:blip r:embed="rId2"/>
          <a:stretch>
            <a:fillRect/>
          </a:stretch>
        </p:blipFill>
        <p:spPr>
          <a:xfrm>
            <a:off x="1133095" y="2509911"/>
            <a:ext cx="9870711" cy="3997637"/>
          </a:xfrm>
          <a:prstGeom prst="rect">
            <a:avLst/>
          </a:prstGeom>
        </p:spPr>
      </p:pic>
      <p:sp>
        <p:nvSpPr>
          <p:cNvPr id="9" name="TextBox 8">
            <a:extLst>
              <a:ext uri="{FF2B5EF4-FFF2-40B4-BE49-F238E27FC236}">
                <a16:creationId xmlns:a16="http://schemas.microsoft.com/office/drawing/2014/main" id="{F6F6B63F-ED78-4B2D-978E-DE0BBA6B9103}"/>
              </a:ext>
            </a:extLst>
          </p:cNvPr>
          <p:cNvSpPr txBox="1"/>
          <p:nvPr/>
        </p:nvSpPr>
        <p:spPr>
          <a:xfrm>
            <a:off x="3105150" y="6283681"/>
            <a:ext cx="6534150" cy="461665"/>
          </a:xfrm>
          <a:prstGeom prst="rect">
            <a:avLst/>
          </a:prstGeom>
          <a:noFill/>
        </p:spPr>
        <p:txBody>
          <a:bodyPr wrap="square" rtlCol="0">
            <a:spAutoFit/>
          </a:bodyPr>
          <a:lstStyle/>
          <a:p>
            <a:pPr algn="ctr"/>
            <a:r>
              <a:rPr lang="en-US" sz="2400" dirty="0"/>
              <a:t>How would you write the equation for this line?</a:t>
            </a:r>
          </a:p>
        </p:txBody>
      </p:sp>
    </p:spTree>
    <p:extLst>
      <p:ext uri="{BB962C8B-B14F-4D97-AF65-F5344CB8AC3E}">
        <p14:creationId xmlns:p14="http://schemas.microsoft.com/office/powerpoint/2010/main" val="900653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96C9C6-ED9D-4EB5-B366-0772B29FF0E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800" kern="1200" dirty="0">
                <a:solidFill>
                  <a:srgbClr val="FFFFFF"/>
                </a:solidFill>
                <a:latin typeface="+mj-lt"/>
                <a:ea typeface="+mj-ea"/>
                <a:cs typeface="+mj-cs"/>
              </a:rPr>
              <a:t>Regression</a:t>
            </a: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D39FFAC3-5F52-414F-B084-9E2A832F630B}"/>
              </a:ext>
            </a:extLst>
          </p:cNvPr>
          <p:cNvPicPr>
            <a:picLocks noGrp="1" noChangeAspect="1"/>
          </p:cNvPicPr>
          <p:nvPr>
            <p:ph idx="1"/>
          </p:nvPr>
        </p:nvPicPr>
        <p:blipFill>
          <a:blip r:embed="rId2"/>
          <a:stretch>
            <a:fillRect/>
          </a:stretch>
        </p:blipFill>
        <p:spPr>
          <a:xfrm>
            <a:off x="1133095" y="2509911"/>
            <a:ext cx="9870711" cy="3997637"/>
          </a:xfrm>
          <a:prstGeom prst="rect">
            <a:avLst/>
          </a:prstGeom>
        </p:spPr>
      </p:pic>
      <p:sp>
        <p:nvSpPr>
          <p:cNvPr id="9" name="TextBox 8">
            <a:extLst>
              <a:ext uri="{FF2B5EF4-FFF2-40B4-BE49-F238E27FC236}">
                <a16:creationId xmlns:a16="http://schemas.microsoft.com/office/drawing/2014/main" id="{5A2985C6-1732-478E-A07D-8208E98A1DEC}"/>
              </a:ext>
            </a:extLst>
          </p:cNvPr>
          <p:cNvSpPr txBox="1"/>
          <p:nvPr/>
        </p:nvSpPr>
        <p:spPr>
          <a:xfrm>
            <a:off x="2590119" y="6276715"/>
            <a:ext cx="7296150" cy="461665"/>
          </a:xfrm>
          <a:prstGeom prst="rect">
            <a:avLst/>
          </a:prstGeom>
          <a:noFill/>
        </p:spPr>
        <p:txBody>
          <a:bodyPr wrap="square" rtlCol="0">
            <a:spAutoFit/>
          </a:bodyPr>
          <a:lstStyle/>
          <a:p>
            <a:pPr algn="ctr"/>
            <a:r>
              <a:rPr lang="en-US" sz="2400" dirty="0"/>
              <a:t>What is the standard error for the coefficient on </a:t>
            </a:r>
            <a:r>
              <a:rPr lang="en-US" sz="2400" dirty="0" err="1"/>
              <a:t>yeared</a:t>
            </a:r>
            <a:r>
              <a:rPr lang="en-US" sz="2400" dirty="0"/>
              <a:t>?</a:t>
            </a:r>
          </a:p>
        </p:txBody>
      </p:sp>
    </p:spTree>
    <p:extLst>
      <p:ext uri="{BB962C8B-B14F-4D97-AF65-F5344CB8AC3E}">
        <p14:creationId xmlns:p14="http://schemas.microsoft.com/office/powerpoint/2010/main" val="562866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1EDDE8-E986-4AB9-832F-40A15D0E5666}"/>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800" kern="1200" dirty="0">
                <a:solidFill>
                  <a:srgbClr val="FFFFFF"/>
                </a:solidFill>
                <a:latin typeface="+mj-lt"/>
                <a:ea typeface="+mj-ea"/>
                <a:cs typeface="+mj-cs"/>
              </a:rPr>
              <a:t>Regression</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61CAFB24-C0EC-4AE7-8169-7DE14E2804EF}"/>
              </a:ext>
            </a:extLst>
          </p:cNvPr>
          <p:cNvPicPr>
            <a:picLocks noGrp="1" noChangeAspect="1"/>
          </p:cNvPicPr>
          <p:nvPr>
            <p:ph idx="1"/>
          </p:nvPr>
        </p:nvPicPr>
        <p:blipFill>
          <a:blip r:embed="rId3"/>
          <a:stretch>
            <a:fillRect/>
          </a:stretch>
        </p:blipFill>
        <p:spPr>
          <a:xfrm>
            <a:off x="2297095" y="2509911"/>
            <a:ext cx="7542711" cy="3997637"/>
          </a:xfrm>
          <a:prstGeom prst="rect">
            <a:avLst/>
          </a:prstGeom>
        </p:spPr>
      </p:pic>
    </p:spTree>
    <p:extLst>
      <p:ext uri="{BB962C8B-B14F-4D97-AF65-F5344CB8AC3E}">
        <p14:creationId xmlns:p14="http://schemas.microsoft.com/office/powerpoint/2010/main" val="453646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1EDDE8-E986-4AB9-832F-40A15D0E5666}"/>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800" kern="1200" dirty="0">
                <a:solidFill>
                  <a:srgbClr val="FFFFFF"/>
                </a:solidFill>
                <a:latin typeface="+mj-lt"/>
                <a:ea typeface="+mj-ea"/>
                <a:cs typeface="+mj-cs"/>
              </a:rPr>
              <a:t>Regression</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61CAFB24-C0EC-4AE7-8169-7DE14E2804EF}"/>
              </a:ext>
            </a:extLst>
          </p:cNvPr>
          <p:cNvPicPr>
            <a:picLocks noGrp="1" noChangeAspect="1"/>
          </p:cNvPicPr>
          <p:nvPr>
            <p:ph idx="1"/>
          </p:nvPr>
        </p:nvPicPr>
        <p:blipFill>
          <a:blip r:embed="rId2"/>
          <a:stretch>
            <a:fillRect/>
          </a:stretch>
        </p:blipFill>
        <p:spPr>
          <a:xfrm>
            <a:off x="2297095" y="2509911"/>
            <a:ext cx="7542711" cy="3997637"/>
          </a:xfrm>
          <a:prstGeom prst="rect">
            <a:avLst/>
          </a:prstGeom>
        </p:spPr>
      </p:pic>
      <p:sp>
        <p:nvSpPr>
          <p:cNvPr id="3" name="Oval 2">
            <a:extLst>
              <a:ext uri="{FF2B5EF4-FFF2-40B4-BE49-F238E27FC236}">
                <a16:creationId xmlns:a16="http://schemas.microsoft.com/office/drawing/2014/main" id="{CA9A6852-2668-4F58-AEB9-7F6A6FD34DF1}"/>
              </a:ext>
            </a:extLst>
          </p:cNvPr>
          <p:cNvSpPr/>
          <p:nvPr/>
        </p:nvSpPr>
        <p:spPr>
          <a:xfrm>
            <a:off x="6667500" y="4705350"/>
            <a:ext cx="581025" cy="3429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C91C461F-5289-46C7-A0D9-A20D50F8337E}"/>
              </a:ext>
            </a:extLst>
          </p:cNvPr>
          <p:cNvCxnSpPr/>
          <p:nvPr/>
        </p:nvCxnSpPr>
        <p:spPr>
          <a:xfrm flipH="1">
            <a:off x="7386221" y="4252404"/>
            <a:ext cx="2814222" cy="5415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8DE245-4360-4E66-97A9-0FD6D90FE1E5}"/>
              </a:ext>
            </a:extLst>
          </p:cNvPr>
          <p:cNvSpPr txBox="1"/>
          <p:nvPr/>
        </p:nvSpPr>
        <p:spPr>
          <a:xfrm>
            <a:off x="10200443" y="3930235"/>
            <a:ext cx="1722268" cy="1200329"/>
          </a:xfrm>
          <a:prstGeom prst="rect">
            <a:avLst/>
          </a:prstGeom>
          <a:noFill/>
        </p:spPr>
        <p:txBody>
          <a:bodyPr wrap="square" rtlCol="0">
            <a:spAutoFit/>
          </a:bodyPr>
          <a:lstStyle/>
          <a:p>
            <a:r>
              <a:rPr lang="en-US" dirty="0"/>
              <a:t>What is the null hypothesis that this p-value is meant to test?</a:t>
            </a:r>
          </a:p>
        </p:txBody>
      </p:sp>
    </p:spTree>
    <p:extLst>
      <p:ext uri="{BB962C8B-B14F-4D97-AF65-F5344CB8AC3E}">
        <p14:creationId xmlns:p14="http://schemas.microsoft.com/office/powerpoint/2010/main" val="2394176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1EDDE8-E986-4AB9-832F-40A15D0E5666}"/>
              </a:ext>
            </a:extLst>
          </p:cNvPr>
          <p:cNvSpPr>
            <a:spLocks noGrp="1"/>
          </p:cNvSpPr>
          <p:nvPr>
            <p:ph type="title"/>
          </p:nvPr>
        </p:nvSpPr>
        <p:spPr>
          <a:xfrm>
            <a:off x="526073" y="466578"/>
            <a:ext cx="11139854" cy="930447"/>
          </a:xfrm>
        </p:spPr>
        <p:txBody>
          <a:bodyPr vert="horz" lIns="91440" tIns="45720" rIns="91440" bIns="45720" rtlCol="0" anchor="b">
            <a:noAutofit/>
          </a:bodyPr>
          <a:lstStyle/>
          <a:p>
            <a:pPr algn="ctr"/>
            <a:r>
              <a:rPr lang="en-US" sz="3800" kern="1200" dirty="0">
                <a:solidFill>
                  <a:srgbClr val="FFFFFF"/>
                </a:solidFill>
                <a:latin typeface="+mj-lt"/>
                <a:ea typeface="+mj-ea"/>
                <a:cs typeface="+mj-cs"/>
              </a:rPr>
              <a:t>Regression</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61CAFB24-C0EC-4AE7-8169-7DE14E2804EF}"/>
              </a:ext>
            </a:extLst>
          </p:cNvPr>
          <p:cNvPicPr>
            <a:picLocks noGrp="1" noChangeAspect="1"/>
          </p:cNvPicPr>
          <p:nvPr>
            <p:ph idx="1"/>
          </p:nvPr>
        </p:nvPicPr>
        <p:blipFill>
          <a:blip r:embed="rId2"/>
          <a:stretch>
            <a:fillRect/>
          </a:stretch>
        </p:blipFill>
        <p:spPr>
          <a:xfrm>
            <a:off x="2297095" y="2509911"/>
            <a:ext cx="7542711" cy="3997637"/>
          </a:xfrm>
          <a:prstGeom prst="rect">
            <a:avLst/>
          </a:prstGeom>
        </p:spPr>
      </p:pic>
      <p:sp>
        <p:nvSpPr>
          <p:cNvPr id="8" name="Oval 7">
            <a:extLst>
              <a:ext uri="{FF2B5EF4-FFF2-40B4-BE49-F238E27FC236}">
                <a16:creationId xmlns:a16="http://schemas.microsoft.com/office/drawing/2014/main" id="{13B7B188-7D82-4E8D-ACF6-97572278CCA6}"/>
              </a:ext>
            </a:extLst>
          </p:cNvPr>
          <p:cNvSpPr/>
          <p:nvPr/>
        </p:nvSpPr>
        <p:spPr>
          <a:xfrm>
            <a:off x="6667500" y="4924425"/>
            <a:ext cx="581025" cy="3429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1ED9F04-4933-40FC-BAFE-F85DED8DE2AD}"/>
              </a:ext>
            </a:extLst>
          </p:cNvPr>
          <p:cNvCxnSpPr/>
          <p:nvPr/>
        </p:nvCxnSpPr>
        <p:spPr>
          <a:xfrm flipH="1">
            <a:off x="7386221" y="4519104"/>
            <a:ext cx="2814222" cy="5415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1CF1B70-E57B-41D2-8621-05F427A65FB4}"/>
              </a:ext>
            </a:extLst>
          </p:cNvPr>
          <p:cNvSpPr txBox="1"/>
          <p:nvPr/>
        </p:nvSpPr>
        <p:spPr>
          <a:xfrm>
            <a:off x="10219493" y="4273135"/>
            <a:ext cx="1722268" cy="369332"/>
          </a:xfrm>
          <a:prstGeom prst="rect">
            <a:avLst/>
          </a:prstGeom>
          <a:noFill/>
        </p:spPr>
        <p:txBody>
          <a:bodyPr wrap="square" rtlCol="0">
            <a:spAutoFit/>
          </a:bodyPr>
          <a:lstStyle/>
          <a:p>
            <a:r>
              <a:rPr lang="en-US" dirty="0"/>
              <a:t>This one?</a:t>
            </a:r>
          </a:p>
        </p:txBody>
      </p:sp>
    </p:spTree>
    <p:extLst>
      <p:ext uri="{BB962C8B-B14F-4D97-AF65-F5344CB8AC3E}">
        <p14:creationId xmlns:p14="http://schemas.microsoft.com/office/powerpoint/2010/main" val="3006424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A0785D-9364-4BBC-9225-46E1892DDC7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800" kern="1200" dirty="0">
                <a:solidFill>
                  <a:srgbClr val="FFFFFF"/>
                </a:solidFill>
                <a:latin typeface="+mj-lt"/>
                <a:ea typeface="+mj-ea"/>
                <a:cs typeface="+mj-cs"/>
              </a:rPr>
              <a:t>Regression</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953E103E-6125-455C-BFD6-DA4469DBC56B}"/>
              </a:ext>
            </a:extLst>
          </p:cNvPr>
          <p:cNvPicPr>
            <a:picLocks noGrp="1" noChangeAspect="1"/>
          </p:cNvPicPr>
          <p:nvPr>
            <p:ph idx="1"/>
          </p:nvPr>
        </p:nvPicPr>
        <p:blipFill>
          <a:blip r:embed="rId2"/>
          <a:stretch>
            <a:fillRect/>
          </a:stretch>
        </p:blipFill>
        <p:spPr>
          <a:xfrm>
            <a:off x="1648299" y="2509911"/>
            <a:ext cx="8840302" cy="3997637"/>
          </a:xfrm>
          <a:prstGeom prst="rect">
            <a:avLst/>
          </a:prstGeom>
        </p:spPr>
      </p:pic>
    </p:spTree>
    <p:extLst>
      <p:ext uri="{BB962C8B-B14F-4D97-AF65-F5344CB8AC3E}">
        <p14:creationId xmlns:p14="http://schemas.microsoft.com/office/powerpoint/2010/main" val="1830293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ADB2E7-7316-4C8C-B8FE-E6E49C0BE1C1}"/>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800" kern="1200" dirty="0">
                <a:solidFill>
                  <a:srgbClr val="FFFFFF"/>
                </a:solidFill>
                <a:latin typeface="+mj-lt"/>
                <a:ea typeface="+mj-ea"/>
                <a:cs typeface="+mj-cs"/>
              </a:rPr>
              <a:t>Errors &amp; Variance</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F59D7689-9C2F-405B-89F2-CED65F382DC1}"/>
              </a:ext>
            </a:extLst>
          </p:cNvPr>
          <p:cNvPicPr>
            <a:picLocks noGrp="1" noChangeAspect="1"/>
          </p:cNvPicPr>
          <p:nvPr>
            <p:ph idx="1"/>
          </p:nvPr>
        </p:nvPicPr>
        <p:blipFill>
          <a:blip r:embed="rId3"/>
          <a:stretch>
            <a:fillRect/>
          </a:stretch>
        </p:blipFill>
        <p:spPr>
          <a:xfrm>
            <a:off x="2261177" y="2509911"/>
            <a:ext cx="7614547" cy="3997637"/>
          </a:xfrm>
          <a:prstGeom prst="rect">
            <a:avLst/>
          </a:prstGeom>
        </p:spPr>
      </p:pic>
    </p:spTree>
    <p:extLst>
      <p:ext uri="{BB962C8B-B14F-4D97-AF65-F5344CB8AC3E}">
        <p14:creationId xmlns:p14="http://schemas.microsoft.com/office/powerpoint/2010/main" val="965857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ADB2E7-7316-4C8C-B8FE-E6E49C0BE1C1}"/>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800" kern="1200" dirty="0">
                <a:solidFill>
                  <a:srgbClr val="FFFFFF"/>
                </a:solidFill>
                <a:latin typeface="+mj-lt"/>
                <a:ea typeface="+mj-ea"/>
                <a:cs typeface="+mj-cs"/>
              </a:rPr>
              <a:t>Errors &amp; Variance</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F59D7689-9C2F-405B-89F2-CED65F382DC1}"/>
              </a:ext>
            </a:extLst>
          </p:cNvPr>
          <p:cNvPicPr>
            <a:picLocks noGrp="1" noChangeAspect="1"/>
          </p:cNvPicPr>
          <p:nvPr>
            <p:ph idx="1"/>
          </p:nvPr>
        </p:nvPicPr>
        <p:blipFill>
          <a:blip r:embed="rId2"/>
          <a:stretch>
            <a:fillRect/>
          </a:stretch>
        </p:blipFill>
        <p:spPr>
          <a:xfrm>
            <a:off x="2261177" y="2509911"/>
            <a:ext cx="7614547" cy="3997637"/>
          </a:xfrm>
          <a:prstGeom prst="rect">
            <a:avLst/>
          </a:prstGeom>
        </p:spPr>
      </p:pic>
      <p:grpSp>
        <p:nvGrpSpPr>
          <p:cNvPr id="8" name="Group 7">
            <a:extLst>
              <a:ext uri="{FF2B5EF4-FFF2-40B4-BE49-F238E27FC236}">
                <a16:creationId xmlns:a16="http://schemas.microsoft.com/office/drawing/2014/main" id="{0FF0574D-7174-4571-982F-DA1E78CBE9AE}"/>
              </a:ext>
            </a:extLst>
          </p:cNvPr>
          <p:cNvGrpSpPr/>
          <p:nvPr/>
        </p:nvGrpSpPr>
        <p:grpSpPr>
          <a:xfrm>
            <a:off x="2209800" y="5619750"/>
            <a:ext cx="2762250" cy="1091323"/>
            <a:chOff x="1819275" y="5114925"/>
            <a:chExt cx="2762250" cy="1091323"/>
          </a:xfrm>
        </p:grpSpPr>
        <p:sp>
          <p:nvSpPr>
            <p:cNvPr id="9" name="Rectangle 8">
              <a:extLst>
                <a:ext uri="{FF2B5EF4-FFF2-40B4-BE49-F238E27FC236}">
                  <a16:creationId xmlns:a16="http://schemas.microsoft.com/office/drawing/2014/main" id="{7EBBA10A-235E-44AA-B1F2-35BCA0C852D1}"/>
                </a:ext>
              </a:extLst>
            </p:cNvPr>
            <p:cNvSpPr/>
            <p:nvPr/>
          </p:nvSpPr>
          <p:spPr>
            <a:xfrm>
              <a:off x="1819275" y="5114925"/>
              <a:ext cx="2762250" cy="1091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2EF6627-758A-41E1-9ADF-B4FF4A9F3513}"/>
                </a:ext>
              </a:extLst>
            </p:cNvPr>
            <p:cNvPicPr>
              <a:picLocks noChangeAspect="1"/>
            </p:cNvPicPr>
            <p:nvPr/>
          </p:nvPicPr>
          <p:blipFill>
            <a:blip r:embed="rId3"/>
            <a:stretch>
              <a:fillRect/>
            </a:stretch>
          </p:blipFill>
          <p:spPr>
            <a:xfrm>
              <a:off x="1911048" y="5327211"/>
              <a:ext cx="1790700" cy="333375"/>
            </a:xfrm>
            <a:prstGeom prst="rect">
              <a:avLst/>
            </a:prstGeom>
          </p:spPr>
        </p:pic>
      </p:grpSp>
    </p:spTree>
    <p:extLst>
      <p:ext uri="{BB962C8B-B14F-4D97-AF65-F5344CB8AC3E}">
        <p14:creationId xmlns:p14="http://schemas.microsoft.com/office/powerpoint/2010/main" val="2420517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FF7ACA-583C-48CC-B85D-7DF1E0A9F90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800" kern="1200" dirty="0">
                <a:solidFill>
                  <a:srgbClr val="FFFFFF"/>
                </a:solidFill>
                <a:latin typeface="+mj-lt"/>
                <a:ea typeface="+mj-ea"/>
                <a:cs typeface="+mj-cs"/>
              </a:rPr>
              <a:t>Errors &amp; Variance</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48013486-209D-430D-89F1-1348EF6EF00F}"/>
              </a:ext>
            </a:extLst>
          </p:cNvPr>
          <p:cNvPicPr>
            <a:picLocks noGrp="1" noChangeAspect="1"/>
          </p:cNvPicPr>
          <p:nvPr>
            <p:ph idx="1"/>
          </p:nvPr>
        </p:nvPicPr>
        <p:blipFill>
          <a:blip r:embed="rId3"/>
          <a:stretch>
            <a:fillRect/>
          </a:stretch>
        </p:blipFill>
        <p:spPr>
          <a:xfrm>
            <a:off x="2434234" y="2509911"/>
            <a:ext cx="7268432" cy="3997637"/>
          </a:xfrm>
          <a:prstGeom prst="rect">
            <a:avLst/>
          </a:prstGeom>
        </p:spPr>
      </p:pic>
    </p:spTree>
    <p:extLst>
      <p:ext uri="{BB962C8B-B14F-4D97-AF65-F5344CB8AC3E}">
        <p14:creationId xmlns:p14="http://schemas.microsoft.com/office/powerpoint/2010/main" val="21049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49F5A-F0FA-46B6-9E2F-8E6B62959010}"/>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Getting Started</a:t>
            </a:r>
          </a:p>
        </p:txBody>
      </p:sp>
      <p:cxnSp>
        <p:nvCxnSpPr>
          <p:cNvPr id="18" name="Straight Connector 17">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037884"/>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DA61D0-D2E1-4BD7-AD43-4A90993E58C8}"/>
              </a:ext>
            </a:extLst>
          </p:cNvPr>
          <p:cNvSpPr>
            <a:spLocks noGrp="1"/>
          </p:cNvSpPr>
          <p:nvPr>
            <p:ph type="title"/>
          </p:nvPr>
        </p:nvSpPr>
        <p:spPr>
          <a:xfrm>
            <a:off x="526073" y="466578"/>
            <a:ext cx="11139854" cy="930447"/>
          </a:xfrm>
        </p:spPr>
        <p:txBody>
          <a:bodyPr vert="horz" lIns="91440" tIns="45720" rIns="91440" bIns="45720" rtlCol="0" anchor="b">
            <a:noAutofit/>
          </a:bodyPr>
          <a:lstStyle/>
          <a:p>
            <a:pPr algn="ctr"/>
            <a:r>
              <a:rPr lang="en-US" sz="3800" dirty="0">
                <a:solidFill>
                  <a:srgbClr val="FFFFFF"/>
                </a:solidFill>
              </a:rPr>
              <a:t>Errors &amp; Variance</a:t>
            </a:r>
            <a:endParaRPr lang="en-US" sz="38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B12ACA36-8E8B-4C8F-84A6-8EDD76E773A1}"/>
              </a:ext>
            </a:extLst>
          </p:cNvPr>
          <p:cNvPicPr>
            <a:picLocks noGrp="1" noChangeAspect="1"/>
          </p:cNvPicPr>
          <p:nvPr>
            <p:ph idx="1"/>
          </p:nvPr>
        </p:nvPicPr>
        <p:blipFill>
          <a:blip r:embed="rId3"/>
          <a:stretch>
            <a:fillRect/>
          </a:stretch>
        </p:blipFill>
        <p:spPr>
          <a:xfrm>
            <a:off x="3069951" y="2509911"/>
            <a:ext cx="5996998" cy="3997637"/>
          </a:xfrm>
          <a:prstGeom prst="rect">
            <a:avLst/>
          </a:prstGeom>
        </p:spPr>
      </p:pic>
      <p:pic>
        <p:nvPicPr>
          <p:cNvPr id="5" name="Picture 4">
            <a:extLst>
              <a:ext uri="{FF2B5EF4-FFF2-40B4-BE49-F238E27FC236}">
                <a16:creationId xmlns:a16="http://schemas.microsoft.com/office/drawing/2014/main" id="{3A69875B-F9E3-43E9-9A81-F18B1305C8FD}"/>
              </a:ext>
            </a:extLst>
          </p:cNvPr>
          <p:cNvPicPr>
            <a:picLocks noChangeAspect="1"/>
          </p:cNvPicPr>
          <p:nvPr/>
        </p:nvPicPr>
        <p:blipFill>
          <a:blip r:embed="rId4"/>
          <a:stretch>
            <a:fillRect/>
          </a:stretch>
        </p:blipFill>
        <p:spPr>
          <a:xfrm>
            <a:off x="378068" y="3429000"/>
            <a:ext cx="2352675" cy="1628775"/>
          </a:xfrm>
          <a:prstGeom prst="rect">
            <a:avLst/>
          </a:prstGeom>
        </p:spPr>
      </p:pic>
    </p:spTree>
    <p:extLst>
      <p:ext uri="{BB962C8B-B14F-4D97-AF65-F5344CB8AC3E}">
        <p14:creationId xmlns:p14="http://schemas.microsoft.com/office/powerpoint/2010/main" val="1896425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49F5A-F0FA-46B6-9E2F-8E6B62959010}"/>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Omitted Variables Bias</a:t>
            </a:r>
          </a:p>
        </p:txBody>
      </p:sp>
      <p:cxnSp>
        <p:nvCxnSpPr>
          <p:cNvPr id="19" name="Straight Connector 18">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133353"/>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Content Placeholder 7">
            <a:extLst>
              <a:ext uri="{FF2B5EF4-FFF2-40B4-BE49-F238E27FC236}">
                <a16:creationId xmlns:a16="http://schemas.microsoft.com/office/drawing/2014/main" id="{034C214C-F0F1-4024-AB94-6827C4F21EF0}"/>
              </a:ext>
            </a:extLst>
          </p:cNvPr>
          <p:cNvPicPr>
            <a:picLocks noGrp="1" noChangeAspect="1"/>
          </p:cNvPicPr>
          <p:nvPr>
            <p:ph idx="1"/>
          </p:nvPr>
        </p:nvPicPr>
        <p:blipFill>
          <a:blip r:embed="rId3"/>
          <a:stretch>
            <a:fillRect/>
          </a:stretch>
        </p:blipFill>
        <p:spPr>
          <a:xfrm>
            <a:off x="1917321" y="643466"/>
            <a:ext cx="8357357" cy="5571067"/>
          </a:xfrm>
          <a:prstGeom prst="rect">
            <a:avLst/>
          </a:prstGeom>
        </p:spPr>
      </p:pic>
    </p:spTree>
    <p:extLst>
      <p:ext uri="{BB962C8B-B14F-4D97-AF65-F5344CB8AC3E}">
        <p14:creationId xmlns:p14="http://schemas.microsoft.com/office/powerpoint/2010/main" val="3856162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Content Placeholder 7">
            <a:extLst>
              <a:ext uri="{FF2B5EF4-FFF2-40B4-BE49-F238E27FC236}">
                <a16:creationId xmlns:a16="http://schemas.microsoft.com/office/drawing/2014/main" id="{85232D92-5345-403F-83D7-246D464AB8EF}"/>
              </a:ext>
            </a:extLst>
          </p:cNvPr>
          <p:cNvPicPr>
            <a:picLocks noGrp="1" noChangeAspect="1"/>
          </p:cNvPicPr>
          <p:nvPr>
            <p:ph idx="1"/>
          </p:nvPr>
        </p:nvPicPr>
        <p:blipFill>
          <a:blip r:embed="rId2"/>
          <a:stretch>
            <a:fillRect/>
          </a:stretch>
        </p:blipFill>
        <p:spPr>
          <a:xfrm>
            <a:off x="1917321" y="643466"/>
            <a:ext cx="8357357" cy="5571067"/>
          </a:xfrm>
          <a:prstGeom prst="rect">
            <a:avLst/>
          </a:prstGeom>
        </p:spPr>
      </p:pic>
    </p:spTree>
    <p:extLst>
      <p:ext uri="{BB962C8B-B14F-4D97-AF65-F5344CB8AC3E}">
        <p14:creationId xmlns:p14="http://schemas.microsoft.com/office/powerpoint/2010/main" val="1279184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Content Placeholder 7">
            <a:extLst>
              <a:ext uri="{FF2B5EF4-FFF2-40B4-BE49-F238E27FC236}">
                <a16:creationId xmlns:a16="http://schemas.microsoft.com/office/drawing/2014/main" id="{C1B448F9-01D1-4ECC-9102-01DE90B3E2EE}"/>
              </a:ext>
            </a:extLst>
          </p:cNvPr>
          <p:cNvPicPr>
            <a:picLocks noGrp="1" noChangeAspect="1"/>
          </p:cNvPicPr>
          <p:nvPr>
            <p:ph idx="1"/>
          </p:nvPr>
        </p:nvPicPr>
        <p:blipFill>
          <a:blip r:embed="rId3"/>
          <a:stretch>
            <a:fillRect/>
          </a:stretch>
        </p:blipFill>
        <p:spPr>
          <a:xfrm>
            <a:off x="1917321" y="643466"/>
            <a:ext cx="8357357" cy="5571067"/>
          </a:xfrm>
          <a:prstGeom prst="rect">
            <a:avLst/>
          </a:prstGeom>
        </p:spPr>
      </p:pic>
    </p:spTree>
    <p:extLst>
      <p:ext uri="{BB962C8B-B14F-4D97-AF65-F5344CB8AC3E}">
        <p14:creationId xmlns:p14="http://schemas.microsoft.com/office/powerpoint/2010/main" val="4270336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Content Placeholder 15">
            <a:extLst>
              <a:ext uri="{FF2B5EF4-FFF2-40B4-BE49-F238E27FC236}">
                <a16:creationId xmlns:a16="http://schemas.microsoft.com/office/drawing/2014/main" id="{1C0B6433-66D1-47F9-8EC2-8D2816D238B2}"/>
              </a:ext>
            </a:extLst>
          </p:cNvPr>
          <p:cNvPicPr>
            <a:picLocks noGrp="1" noChangeAspect="1"/>
          </p:cNvPicPr>
          <p:nvPr>
            <p:ph idx="1"/>
          </p:nvPr>
        </p:nvPicPr>
        <p:blipFill>
          <a:blip r:embed="rId3"/>
          <a:stretch>
            <a:fillRect/>
          </a:stretch>
        </p:blipFill>
        <p:spPr>
          <a:xfrm>
            <a:off x="1917321" y="643466"/>
            <a:ext cx="8357357" cy="5571067"/>
          </a:xfrm>
          <a:prstGeom prst="rect">
            <a:avLst/>
          </a:prstGeom>
        </p:spPr>
      </p:pic>
    </p:spTree>
    <p:extLst>
      <p:ext uri="{BB962C8B-B14F-4D97-AF65-F5344CB8AC3E}">
        <p14:creationId xmlns:p14="http://schemas.microsoft.com/office/powerpoint/2010/main" val="4044274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Content Placeholder 11">
            <a:extLst>
              <a:ext uri="{FF2B5EF4-FFF2-40B4-BE49-F238E27FC236}">
                <a16:creationId xmlns:a16="http://schemas.microsoft.com/office/drawing/2014/main" id="{D95E2B61-F364-4286-98A5-44C100B4B648}"/>
              </a:ext>
            </a:extLst>
          </p:cNvPr>
          <p:cNvPicPr>
            <a:picLocks noGrp="1" noChangeAspect="1"/>
          </p:cNvPicPr>
          <p:nvPr>
            <p:ph idx="1"/>
          </p:nvPr>
        </p:nvPicPr>
        <p:blipFill>
          <a:blip r:embed="rId3"/>
          <a:stretch>
            <a:fillRect/>
          </a:stretch>
        </p:blipFill>
        <p:spPr>
          <a:xfrm>
            <a:off x="1917321" y="643466"/>
            <a:ext cx="8357357" cy="5571067"/>
          </a:xfrm>
          <a:prstGeom prst="rect">
            <a:avLst/>
          </a:prstGeom>
        </p:spPr>
      </p:pic>
    </p:spTree>
    <p:extLst>
      <p:ext uri="{BB962C8B-B14F-4D97-AF65-F5344CB8AC3E}">
        <p14:creationId xmlns:p14="http://schemas.microsoft.com/office/powerpoint/2010/main" val="2157761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Omitted Variables Bias</a:t>
            </a:r>
          </a:p>
        </p:txBody>
      </p:sp>
      <p:sp>
        <p:nvSpPr>
          <p:cNvPr id="3" name="Content Placeholder 2"/>
          <p:cNvSpPr>
            <a:spLocks noGrp="1"/>
          </p:cNvSpPr>
          <p:nvPr>
            <p:ph idx="1"/>
          </p:nvPr>
        </p:nvSpPr>
        <p:spPr/>
        <p:txBody>
          <a:bodyPr>
            <a:normAutofit/>
          </a:bodyPr>
          <a:lstStyle/>
          <a:p>
            <a:pPr marL="0" indent="0" algn="ctr">
              <a:buNone/>
            </a:pPr>
            <a:r>
              <a:rPr lang="en-US" sz="3600" dirty="0"/>
              <a:t> X </a:t>
            </a:r>
            <a:r>
              <a:rPr lang="en-US" sz="3600" dirty="0">
                <a:sym typeface="Wingdings" panose="05000000000000000000" pitchFamily="2" charset="2"/>
              </a:rPr>
              <a:t> 			 Y </a:t>
            </a:r>
            <a:endParaRPr lang="en-US" sz="3600" dirty="0"/>
          </a:p>
        </p:txBody>
      </p:sp>
      <p:cxnSp>
        <p:nvCxnSpPr>
          <p:cNvPr id="5" name="Straight Arrow Connector 4"/>
          <p:cNvCxnSpPr/>
          <p:nvPr/>
        </p:nvCxnSpPr>
        <p:spPr>
          <a:xfrm>
            <a:off x="5105400" y="2082800"/>
            <a:ext cx="2108200" cy="127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73146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Omitted Variables Bias</a:t>
            </a:r>
          </a:p>
        </p:txBody>
      </p:sp>
      <p:sp>
        <p:nvSpPr>
          <p:cNvPr id="3" name="Content Placeholder 2"/>
          <p:cNvSpPr>
            <a:spLocks noGrp="1"/>
          </p:cNvSpPr>
          <p:nvPr>
            <p:ph idx="1"/>
          </p:nvPr>
        </p:nvSpPr>
        <p:spPr/>
        <p:txBody>
          <a:bodyPr>
            <a:normAutofit/>
          </a:bodyPr>
          <a:lstStyle/>
          <a:p>
            <a:pPr marL="0" indent="0" algn="ctr">
              <a:buNone/>
            </a:pPr>
            <a:r>
              <a:rPr lang="en-US" sz="3600" dirty="0"/>
              <a:t> X </a:t>
            </a:r>
            <a:r>
              <a:rPr lang="en-US" sz="3600" dirty="0">
                <a:sym typeface="Wingdings" panose="05000000000000000000" pitchFamily="2" charset="2"/>
              </a:rPr>
              <a:t> 			 Y </a:t>
            </a:r>
          </a:p>
          <a:p>
            <a:pPr marL="0" indent="0" algn="ctr">
              <a:buNone/>
            </a:pPr>
            <a:endParaRPr lang="en-US" sz="3600" dirty="0">
              <a:sym typeface="Wingdings" panose="05000000000000000000" pitchFamily="2" charset="2"/>
            </a:endParaRPr>
          </a:p>
          <a:p>
            <a:pPr marL="0" indent="0" algn="ctr">
              <a:buNone/>
            </a:pPr>
            <a:r>
              <a:rPr lang="en-US" sz="3600" dirty="0">
                <a:sym typeface="Wingdings" panose="05000000000000000000" pitchFamily="2" charset="2"/>
              </a:rPr>
              <a:t>Z</a:t>
            </a:r>
            <a:endParaRPr lang="en-US" sz="3600" dirty="0"/>
          </a:p>
        </p:txBody>
      </p:sp>
      <p:cxnSp>
        <p:nvCxnSpPr>
          <p:cNvPr id="5" name="Straight Arrow Connector 4"/>
          <p:cNvCxnSpPr/>
          <p:nvPr/>
        </p:nvCxnSpPr>
        <p:spPr>
          <a:xfrm>
            <a:off x="5105400" y="2082800"/>
            <a:ext cx="2108200" cy="127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p:cNvCxnSpPr/>
          <p:nvPr/>
        </p:nvCxnSpPr>
        <p:spPr>
          <a:xfrm flipV="1">
            <a:off x="6337300" y="2352675"/>
            <a:ext cx="1066800" cy="8659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flipH="1" flipV="1">
            <a:off x="4876800" y="2352675"/>
            <a:ext cx="1041400" cy="8941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65125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Omitted Variables Bias</a:t>
            </a:r>
          </a:p>
        </p:txBody>
      </p:sp>
      <p:sp>
        <p:nvSpPr>
          <p:cNvPr id="3" name="Content Placeholder 2"/>
          <p:cNvSpPr>
            <a:spLocks noGrp="1"/>
          </p:cNvSpPr>
          <p:nvPr>
            <p:ph idx="1"/>
          </p:nvPr>
        </p:nvSpPr>
        <p:spPr/>
        <p:txBody>
          <a:bodyPr>
            <a:normAutofit/>
          </a:bodyPr>
          <a:lstStyle/>
          <a:p>
            <a:pPr marL="0" indent="0">
              <a:buNone/>
            </a:pPr>
            <a:r>
              <a:rPr lang="en-US" sz="3600" dirty="0"/>
              <a:t>		    Education </a:t>
            </a:r>
            <a:r>
              <a:rPr lang="en-US" sz="3600" dirty="0">
                <a:sym typeface="Wingdings" panose="05000000000000000000" pitchFamily="2" charset="2"/>
              </a:rPr>
              <a:t> 			 Income</a:t>
            </a:r>
          </a:p>
          <a:p>
            <a:pPr marL="0" indent="0" algn="ctr">
              <a:buNone/>
            </a:pPr>
            <a:endParaRPr lang="en-US" sz="3600" dirty="0">
              <a:sym typeface="Wingdings" panose="05000000000000000000" pitchFamily="2" charset="2"/>
            </a:endParaRPr>
          </a:p>
          <a:p>
            <a:pPr marL="0" indent="0" algn="ctr">
              <a:buNone/>
            </a:pPr>
            <a:r>
              <a:rPr lang="en-US" sz="3600" dirty="0">
                <a:sym typeface="Wingdings" panose="05000000000000000000" pitchFamily="2" charset="2"/>
              </a:rPr>
              <a:t>Female</a:t>
            </a:r>
            <a:endParaRPr lang="en-US" sz="3600" dirty="0"/>
          </a:p>
        </p:txBody>
      </p:sp>
      <p:cxnSp>
        <p:nvCxnSpPr>
          <p:cNvPr id="5" name="Straight Arrow Connector 4"/>
          <p:cNvCxnSpPr/>
          <p:nvPr/>
        </p:nvCxnSpPr>
        <p:spPr>
          <a:xfrm>
            <a:off x="5105400" y="2082800"/>
            <a:ext cx="2108200" cy="127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p:cNvCxnSpPr/>
          <p:nvPr/>
        </p:nvCxnSpPr>
        <p:spPr>
          <a:xfrm flipV="1">
            <a:off x="6337300" y="2352675"/>
            <a:ext cx="1066800" cy="8659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flipH="1" flipV="1">
            <a:off x="4876800" y="2352675"/>
            <a:ext cx="1041400" cy="8941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7456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49F5A-F0FA-46B6-9E2F-8E6B62959010}"/>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Use </a:t>
            </a:r>
            <a:r>
              <a:rPr lang="en-US" sz="5400" kern="1200" dirty="0">
                <a:solidFill>
                  <a:schemeClr val="tx1">
                    <a:lumMod val="85000"/>
                    <a:lumOff val="15000"/>
                  </a:schemeClr>
                </a:solidFill>
                <a:latin typeface="Courier New" panose="02070309020205020404" pitchFamily="49" charset="0"/>
                <a:cs typeface="Courier New" panose="02070309020205020404" pitchFamily="49" charset="0"/>
              </a:rPr>
              <a:t>help</a:t>
            </a:r>
            <a:r>
              <a:rPr lang="en-US" sz="5400" kern="1200" dirty="0">
                <a:solidFill>
                  <a:schemeClr val="tx1">
                    <a:lumMod val="85000"/>
                    <a:lumOff val="15000"/>
                  </a:schemeClr>
                </a:solidFill>
                <a:latin typeface="+mj-lt"/>
                <a:ea typeface="+mj-ea"/>
                <a:cs typeface="+mj-cs"/>
              </a:rPr>
              <a:t> command</a:t>
            </a:r>
          </a:p>
        </p:txBody>
      </p:sp>
      <p:cxnSp>
        <p:nvCxnSpPr>
          <p:cNvPr id="23" name="Straight Connector 22">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121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Omitted Variables Bias</a:t>
            </a:r>
          </a:p>
        </p:txBody>
      </p:sp>
      <p:sp>
        <p:nvSpPr>
          <p:cNvPr id="3" name="Content Placeholder 2"/>
          <p:cNvSpPr>
            <a:spLocks noGrp="1"/>
          </p:cNvSpPr>
          <p:nvPr>
            <p:ph idx="1"/>
          </p:nvPr>
        </p:nvSpPr>
        <p:spPr/>
        <p:txBody>
          <a:bodyPr>
            <a:normAutofit/>
          </a:bodyPr>
          <a:lstStyle/>
          <a:p>
            <a:pPr marL="0" indent="0">
              <a:buNone/>
            </a:pPr>
            <a:r>
              <a:rPr lang="en-US" sz="3600" dirty="0"/>
              <a:t>		    Education </a:t>
            </a:r>
            <a:r>
              <a:rPr lang="en-US" sz="3600" dirty="0">
                <a:sym typeface="Wingdings" panose="05000000000000000000" pitchFamily="2" charset="2"/>
              </a:rPr>
              <a:t> 			 Income</a:t>
            </a:r>
          </a:p>
          <a:p>
            <a:pPr marL="0" indent="0" algn="ctr">
              <a:buNone/>
            </a:pPr>
            <a:endParaRPr lang="en-US" sz="3600" dirty="0">
              <a:sym typeface="Wingdings" panose="05000000000000000000" pitchFamily="2" charset="2"/>
            </a:endParaRPr>
          </a:p>
          <a:p>
            <a:pPr marL="0" indent="0" algn="ctr">
              <a:buNone/>
            </a:pPr>
            <a:r>
              <a:rPr lang="en-US" sz="3600" dirty="0">
                <a:sym typeface="Wingdings" panose="05000000000000000000" pitchFamily="2" charset="2"/>
              </a:rPr>
              <a:t>Female</a:t>
            </a:r>
            <a:endParaRPr lang="en-US" sz="3600" dirty="0"/>
          </a:p>
        </p:txBody>
      </p:sp>
      <p:cxnSp>
        <p:nvCxnSpPr>
          <p:cNvPr id="5" name="Straight Arrow Connector 4"/>
          <p:cNvCxnSpPr/>
          <p:nvPr/>
        </p:nvCxnSpPr>
        <p:spPr>
          <a:xfrm>
            <a:off x="5105400" y="2082800"/>
            <a:ext cx="2108200" cy="127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p:cNvCxnSpPr/>
          <p:nvPr/>
        </p:nvCxnSpPr>
        <p:spPr>
          <a:xfrm flipV="1">
            <a:off x="6337300" y="2352675"/>
            <a:ext cx="1066800" cy="8659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flipH="1" flipV="1">
            <a:off x="4876800" y="2352675"/>
            <a:ext cx="1041400" cy="8941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7AB07B9D-B2A6-44A9-AEC3-6D43388B2F04}"/>
              </a:ext>
            </a:extLst>
          </p:cNvPr>
          <p:cNvSpPr txBox="1"/>
          <p:nvPr/>
        </p:nvSpPr>
        <p:spPr>
          <a:xfrm>
            <a:off x="5925721" y="1533237"/>
            <a:ext cx="513549"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4130868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Omitted Variables Bias</a:t>
            </a:r>
          </a:p>
        </p:txBody>
      </p:sp>
      <p:sp>
        <p:nvSpPr>
          <p:cNvPr id="3" name="Content Placeholder 2"/>
          <p:cNvSpPr>
            <a:spLocks noGrp="1"/>
          </p:cNvSpPr>
          <p:nvPr>
            <p:ph idx="1"/>
          </p:nvPr>
        </p:nvSpPr>
        <p:spPr/>
        <p:txBody>
          <a:bodyPr>
            <a:normAutofit/>
          </a:bodyPr>
          <a:lstStyle/>
          <a:p>
            <a:pPr marL="0" indent="0">
              <a:buNone/>
            </a:pPr>
            <a:r>
              <a:rPr lang="en-US" sz="3600" dirty="0"/>
              <a:t>		    Education </a:t>
            </a:r>
            <a:r>
              <a:rPr lang="en-US" sz="3600" dirty="0">
                <a:sym typeface="Wingdings" panose="05000000000000000000" pitchFamily="2" charset="2"/>
              </a:rPr>
              <a:t> 			 Income</a:t>
            </a:r>
          </a:p>
          <a:p>
            <a:pPr marL="0" indent="0" algn="ctr">
              <a:buNone/>
            </a:pPr>
            <a:endParaRPr lang="en-US" sz="3600" dirty="0">
              <a:sym typeface="Wingdings" panose="05000000000000000000" pitchFamily="2" charset="2"/>
            </a:endParaRPr>
          </a:p>
          <a:p>
            <a:pPr marL="0" indent="0" algn="ctr">
              <a:buNone/>
            </a:pPr>
            <a:r>
              <a:rPr lang="en-US" sz="3600" dirty="0">
                <a:sym typeface="Wingdings" panose="05000000000000000000" pitchFamily="2" charset="2"/>
              </a:rPr>
              <a:t>Female</a:t>
            </a:r>
            <a:endParaRPr lang="en-US" sz="3600" dirty="0"/>
          </a:p>
        </p:txBody>
      </p:sp>
      <p:cxnSp>
        <p:nvCxnSpPr>
          <p:cNvPr id="5" name="Straight Arrow Connector 4"/>
          <p:cNvCxnSpPr/>
          <p:nvPr/>
        </p:nvCxnSpPr>
        <p:spPr>
          <a:xfrm>
            <a:off x="5105400" y="2082800"/>
            <a:ext cx="2108200" cy="127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p:cNvCxnSpPr/>
          <p:nvPr/>
        </p:nvCxnSpPr>
        <p:spPr>
          <a:xfrm flipV="1">
            <a:off x="6337300" y="2352675"/>
            <a:ext cx="1066800" cy="8659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flipH="1" flipV="1">
            <a:off x="4876800" y="2352675"/>
            <a:ext cx="1041400" cy="8941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7AB07B9D-B2A6-44A9-AEC3-6D43388B2F04}"/>
              </a:ext>
            </a:extLst>
          </p:cNvPr>
          <p:cNvSpPr txBox="1"/>
          <p:nvPr/>
        </p:nvSpPr>
        <p:spPr>
          <a:xfrm>
            <a:off x="5925721" y="1533237"/>
            <a:ext cx="513549" cy="584775"/>
          </a:xfrm>
          <a:prstGeom prst="rect">
            <a:avLst/>
          </a:prstGeom>
          <a:noFill/>
        </p:spPr>
        <p:txBody>
          <a:bodyPr wrap="square" rtlCol="0">
            <a:spAutoFit/>
          </a:bodyPr>
          <a:lstStyle/>
          <a:p>
            <a:r>
              <a:rPr lang="en-US" sz="3200" dirty="0"/>
              <a:t>+</a:t>
            </a:r>
          </a:p>
        </p:txBody>
      </p:sp>
      <p:sp>
        <p:nvSpPr>
          <p:cNvPr id="8" name="TextBox 7">
            <a:extLst>
              <a:ext uri="{FF2B5EF4-FFF2-40B4-BE49-F238E27FC236}">
                <a16:creationId xmlns:a16="http://schemas.microsoft.com/office/drawing/2014/main" id="{309F3AE1-FC06-41D5-82F7-895803A8160E}"/>
              </a:ext>
            </a:extLst>
          </p:cNvPr>
          <p:cNvSpPr txBox="1"/>
          <p:nvPr/>
        </p:nvSpPr>
        <p:spPr>
          <a:xfrm>
            <a:off x="4848625" y="2570976"/>
            <a:ext cx="513549" cy="584775"/>
          </a:xfrm>
          <a:prstGeom prst="rect">
            <a:avLst/>
          </a:prstGeom>
          <a:noFill/>
        </p:spPr>
        <p:txBody>
          <a:bodyPr wrap="square" rtlCol="0">
            <a:spAutoFit/>
          </a:bodyPr>
          <a:lstStyle/>
          <a:p>
            <a:r>
              <a:rPr lang="en-US" sz="3200" dirty="0"/>
              <a:t>+</a:t>
            </a:r>
          </a:p>
        </p:txBody>
      </p:sp>
      <p:sp>
        <p:nvSpPr>
          <p:cNvPr id="9" name="TextBox 8">
            <a:extLst>
              <a:ext uri="{FF2B5EF4-FFF2-40B4-BE49-F238E27FC236}">
                <a16:creationId xmlns:a16="http://schemas.microsoft.com/office/drawing/2014/main" id="{A5A694D9-2DE0-414B-93BC-BF0676263CCD}"/>
              </a:ext>
            </a:extLst>
          </p:cNvPr>
          <p:cNvSpPr txBox="1"/>
          <p:nvPr/>
        </p:nvSpPr>
        <p:spPr>
          <a:xfrm>
            <a:off x="7072419" y="2585066"/>
            <a:ext cx="513549"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266221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Omitted Variables Bias</a:t>
            </a:r>
          </a:p>
        </p:txBody>
      </p:sp>
      <p:sp>
        <p:nvSpPr>
          <p:cNvPr id="3" name="Content Placeholder 2"/>
          <p:cNvSpPr>
            <a:spLocks noGrp="1"/>
          </p:cNvSpPr>
          <p:nvPr>
            <p:ph idx="1"/>
          </p:nvPr>
        </p:nvSpPr>
        <p:spPr/>
        <p:txBody>
          <a:bodyPr>
            <a:normAutofit/>
          </a:bodyPr>
          <a:lstStyle/>
          <a:p>
            <a:pPr marL="0" indent="0">
              <a:buNone/>
            </a:pPr>
            <a:r>
              <a:rPr lang="en-US" sz="3600" dirty="0"/>
              <a:t>		    Education </a:t>
            </a:r>
            <a:r>
              <a:rPr lang="en-US" sz="3600" dirty="0">
                <a:sym typeface="Wingdings" panose="05000000000000000000" pitchFamily="2" charset="2"/>
              </a:rPr>
              <a:t> 			 Income</a:t>
            </a:r>
          </a:p>
          <a:p>
            <a:pPr marL="0" indent="0" algn="ctr">
              <a:buNone/>
            </a:pPr>
            <a:endParaRPr lang="en-US" sz="3600" dirty="0">
              <a:sym typeface="Wingdings" panose="05000000000000000000" pitchFamily="2" charset="2"/>
            </a:endParaRPr>
          </a:p>
          <a:p>
            <a:pPr marL="0" indent="0" algn="ctr">
              <a:buNone/>
            </a:pPr>
            <a:r>
              <a:rPr lang="en-US" sz="3600" dirty="0">
                <a:sym typeface="Wingdings" panose="05000000000000000000" pitchFamily="2" charset="2"/>
              </a:rPr>
              <a:t>Female</a:t>
            </a:r>
            <a:endParaRPr lang="en-US" sz="3600" dirty="0"/>
          </a:p>
        </p:txBody>
      </p:sp>
      <p:cxnSp>
        <p:nvCxnSpPr>
          <p:cNvPr id="5" name="Straight Arrow Connector 4"/>
          <p:cNvCxnSpPr/>
          <p:nvPr/>
        </p:nvCxnSpPr>
        <p:spPr>
          <a:xfrm>
            <a:off x="5105400" y="2082800"/>
            <a:ext cx="2108200" cy="127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p:cNvCxnSpPr/>
          <p:nvPr/>
        </p:nvCxnSpPr>
        <p:spPr>
          <a:xfrm flipV="1">
            <a:off x="6337300" y="2352675"/>
            <a:ext cx="1066800" cy="8659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flipH="1" flipV="1">
            <a:off x="4876800" y="2352675"/>
            <a:ext cx="1041400" cy="8941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7AB07B9D-B2A6-44A9-AEC3-6D43388B2F04}"/>
              </a:ext>
            </a:extLst>
          </p:cNvPr>
          <p:cNvSpPr txBox="1"/>
          <p:nvPr/>
        </p:nvSpPr>
        <p:spPr>
          <a:xfrm>
            <a:off x="5925721" y="1533237"/>
            <a:ext cx="513549" cy="584775"/>
          </a:xfrm>
          <a:prstGeom prst="rect">
            <a:avLst/>
          </a:prstGeom>
          <a:noFill/>
        </p:spPr>
        <p:txBody>
          <a:bodyPr wrap="square" rtlCol="0">
            <a:spAutoFit/>
          </a:bodyPr>
          <a:lstStyle/>
          <a:p>
            <a:r>
              <a:rPr lang="en-US" sz="3200" dirty="0"/>
              <a:t>+</a:t>
            </a:r>
          </a:p>
        </p:txBody>
      </p:sp>
      <p:sp>
        <p:nvSpPr>
          <p:cNvPr id="8" name="TextBox 7">
            <a:extLst>
              <a:ext uri="{FF2B5EF4-FFF2-40B4-BE49-F238E27FC236}">
                <a16:creationId xmlns:a16="http://schemas.microsoft.com/office/drawing/2014/main" id="{309F3AE1-FC06-41D5-82F7-895803A8160E}"/>
              </a:ext>
            </a:extLst>
          </p:cNvPr>
          <p:cNvSpPr txBox="1"/>
          <p:nvPr/>
        </p:nvSpPr>
        <p:spPr>
          <a:xfrm>
            <a:off x="4848625" y="2570976"/>
            <a:ext cx="513549" cy="584775"/>
          </a:xfrm>
          <a:prstGeom prst="rect">
            <a:avLst/>
          </a:prstGeom>
          <a:noFill/>
        </p:spPr>
        <p:txBody>
          <a:bodyPr wrap="square" rtlCol="0">
            <a:spAutoFit/>
          </a:bodyPr>
          <a:lstStyle/>
          <a:p>
            <a:r>
              <a:rPr lang="en-US" sz="3200" dirty="0"/>
              <a:t>+</a:t>
            </a:r>
          </a:p>
        </p:txBody>
      </p:sp>
      <p:sp>
        <p:nvSpPr>
          <p:cNvPr id="9" name="TextBox 8">
            <a:extLst>
              <a:ext uri="{FF2B5EF4-FFF2-40B4-BE49-F238E27FC236}">
                <a16:creationId xmlns:a16="http://schemas.microsoft.com/office/drawing/2014/main" id="{A5A694D9-2DE0-414B-93BC-BF0676263CCD}"/>
              </a:ext>
            </a:extLst>
          </p:cNvPr>
          <p:cNvSpPr txBox="1"/>
          <p:nvPr/>
        </p:nvSpPr>
        <p:spPr>
          <a:xfrm>
            <a:off x="7072419" y="2585066"/>
            <a:ext cx="513549" cy="584775"/>
          </a:xfrm>
          <a:prstGeom prst="rect">
            <a:avLst/>
          </a:prstGeom>
          <a:noFill/>
        </p:spPr>
        <p:txBody>
          <a:bodyPr wrap="square" rtlCol="0">
            <a:spAutoFit/>
          </a:bodyPr>
          <a:lstStyle/>
          <a:p>
            <a:r>
              <a:rPr lang="en-US" sz="3200" dirty="0"/>
              <a:t>-</a:t>
            </a:r>
          </a:p>
        </p:txBody>
      </p:sp>
      <p:sp>
        <p:nvSpPr>
          <p:cNvPr id="11" name="TextBox 10">
            <a:extLst>
              <a:ext uri="{FF2B5EF4-FFF2-40B4-BE49-F238E27FC236}">
                <a16:creationId xmlns:a16="http://schemas.microsoft.com/office/drawing/2014/main" id="{457B8212-0FB1-4C34-996B-5FF60417498B}"/>
              </a:ext>
            </a:extLst>
          </p:cNvPr>
          <p:cNvSpPr txBox="1"/>
          <p:nvPr/>
        </p:nvSpPr>
        <p:spPr>
          <a:xfrm>
            <a:off x="3886815" y="4393430"/>
            <a:ext cx="5523515" cy="584775"/>
          </a:xfrm>
          <a:prstGeom prst="rect">
            <a:avLst/>
          </a:prstGeom>
          <a:noFill/>
        </p:spPr>
        <p:txBody>
          <a:bodyPr wrap="square" rtlCol="0">
            <a:spAutoFit/>
          </a:bodyPr>
          <a:lstStyle/>
          <a:p>
            <a:r>
              <a:rPr lang="en-US" sz="3200" dirty="0"/>
              <a:t>Direction of Bias = (+)*(-) = (-)</a:t>
            </a:r>
          </a:p>
        </p:txBody>
      </p:sp>
      <p:sp>
        <p:nvSpPr>
          <p:cNvPr id="4" name="Rectangle 3">
            <a:extLst>
              <a:ext uri="{FF2B5EF4-FFF2-40B4-BE49-F238E27FC236}">
                <a16:creationId xmlns:a16="http://schemas.microsoft.com/office/drawing/2014/main" id="{963F65F9-1241-43D0-9CE7-75CCC5AEF6FB}"/>
              </a:ext>
            </a:extLst>
          </p:cNvPr>
          <p:cNvSpPr/>
          <p:nvPr/>
        </p:nvSpPr>
        <p:spPr>
          <a:xfrm>
            <a:off x="4662435" y="2570976"/>
            <a:ext cx="2923533" cy="5988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32A4EA5-FD15-4110-A8FA-E0D5C0A0DE97}"/>
              </a:ext>
            </a:extLst>
          </p:cNvPr>
          <p:cNvSpPr txBox="1"/>
          <p:nvPr/>
        </p:nvSpPr>
        <p:spPr>
          <a:xfrm>
            <a:off x="2438400" y="5191125"/>
            <a:ext cx="8458200" cy="923330"/>
          </a:xfrm>
          <a:prstGeom prst="rect">
            <a:avLst/>
          </a:prstGeom>
          <a:noFill/>
        </p:spPr>
        <p:txBody>
          <a:bodyPr wrap="square" rtlCol="0">
            <a:spAutoFit/>
          </a:bodyPr>
          <a:lstStyle/>
          <a:p>
            <a:r>
              <a:rPr lang="en-US" dirty="0"/>
              <a:t>i.e. Negative bias will make the relationship look more negative than it is (this does not mean it will necessarily make it look negative overall!)</a:t>
            </a:r>
          </a:p>
          <a:p>
            <a:endParaRPr lang="en-US" dirty="0"/>
          </a:p>
        </p:txBody>
      </p:sp>
    </p:spTree>
    <p:extLst>
      <p:ext uri="{BB962C8B-B14F-4D97-AF65-F5344CB8AC3E}">
        <p14:creationId xmlns:p14="http://schemas.microsoft.com/office/powerpoint/2010/main" val="1768215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Omitted Variables Bias</a:t>
            </a:r>
          </a:p>
        </p:txBody>
      </p:sp>
      <p:sp>
        <p:nvSpPr>
          <p:cNvPr id="3" name="Content Placeholder 2"/>
          <p:cNvSpPr>
            <a:spLocks noGrp="1"/>
          </p:cNvSpPr>
          <p:nvPr>
            <p:ph idx="1"/>
          </p:nvPr>
        </p:nvSpPr>
        <p:spPr/>
        <p:txBody>
          <a:bodyPr>
            <a:normAutofit/>
          </a:bodyPr>
          <a:lstStyle/>
          <a:p>
            <a:pPr marL="0" indent="0">
              <a:buNone/>
            </a:pPr>
            <a:r>
              <a:rPr lang="en-US" sz="3600" dirty="0"/>
              <a:t>		    Education </a:t>
            </a:r>
            <a:r>
              <a:rPr lang="en-US" sz="3600" dirty="0">
                <a:sym typeface="Wingdings" panose="05000000000000000000" pitchFamily="2" charset="2"/>
              </a:rPr>
              <a:t> 		 	Income</a:t>
            </a:r>
          </a:p>
          <a:p>
            <a:pPr marL="0" indent="0" algn="ctr">
              <a:buNone/>
            </a:pPr>
            <a:endParaRPr lang="en-US" sz="3600" dirty="0">
              <a:sym typeface="Wingdings" panose="05000000000000000000" pitchFamily="2" charset="2"/>
            </a:endParaRPr>
          </a:p>
          <a:p>
            <a:pPr marL="0" indent="0" algn="ctr">
              <a:buNone/>
            </a:pPr>
            <a:r>
              <a:rPr lang="en-US" sz="3600" dirty="0">
                <a:sym typeface="Wingdings" panose="05000000000000000000" pitchFamily="2" charset="2"/>
              </a:rPr>
              <a:t>AFQT</a:t>
            </a:r>
            <a:endParaRPr lang="en-US" sz="3600" dirty="0"/>
          </a:p>
        </p:txBody>
      </p:sp>
      <p:sp>
        <p:nvSpPr>
          <p:cNvPr id="7" name="TextBox 6">
            <a:extLst>
              <a:ext uri="{FF2B5EF4-FFF2-40B4-BE49-F238E27FC236}">
                <a16:creationId xmlns:a16="http://schemas.microsoft.com/office/drawing/2014/main" id="{C5B00FB3-D838-4210-853E-D37B4201BCEA}"/>
              </a:ext>
            </a:extLst>
          </p:cNvPr>
          <p:cNvSpPr txBox="1"/>
          <p:nvPr/>
        </p:nvSpPr>
        <p:spPr>
          <a:xfrm>
            <a:off x="2438400" y="5191125"/>
            <a:ext cx="8458200" cy="1200329"/>
          </a:xfrm>
          <a:prstGeom prst="rect">
            <a:avLst/>
          </a:prstGeom>
          <a:noFill/>
        </p:spPr>
        <p:txBody>
          <a:bodyPr wrap="square" rtlCol="0">
            <a:spAutoFit/>
          </a:bodyPr>
          <a:lstStyle/>
          <a:p>
            <a:r>
              <a:rPr lang="en-US" dirty="0"/>
              <a:t>How would you map the relationships between years of education, income, and AFQT scores? Would you expect bias if you omit AFQT from the model? What direction would the bias be?</a:t>
            </a:r>
          </a:p>
          <a:p>
            <a:endParaRPr lang="en-US" dirty="0"/>
          </a:p>
        </p:txBody>
      </p:sp>
      <p:cxnSp>
        <p:nvCxnSpPr>
          <p:cNvPr id="12" name="Straight Arrow Connector 11">
            <a:extLst>
              <a:ext uri="{FF2B5EF4-FFF2-40B4-BE49-F238E27FC236}">
                <a16:creationId xmlns:a16="http://schemas.microsoft.com/office/drawing/2014/main" id="{2FA18856-7B2F-410E-A7D6-B403F9A0AFED}"/>
              </a:ext>
            </a:extLst>
          </p:cNvPr>
          <p:cNvCxnSpPr/>
          <p:nvPr/>
        </p:nvCxnSpPr>
        <p:spPr>
          <a:xfrm>
            <a:off x="5105400" y="2082800"/>
            <a:ext cx="2108200" cy="127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DB7F6D58-861F-4BEE-B684-90A0D48CE216}"/>
              </a:ext>
            </a:extLst>
          </p:cNvPr>
          <p:cNvSpPr txBox="1"/>
          <p:nvPr/>
        </p:nvSpPr>
        <p:spPr>
          <a:xfrm>
            <a:off x="5925721" y="1533237"/>
            <a:ext cx="513549"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29794346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D50528-BC16-4481-B89C-126882C40ADF}"/>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Omitted Variables Bias </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7">
            <a:extLst>
              <a:ext uri="{FF2B5EF4-FFF2-40B4-BE49-F238E27FC236}">
                <a16:creationId xmlns:a16="http://schemas.microsoft.com/office/drawing/2014/main" id="{370ECB99-359A-4717-93F6-9DDEC09F9355}"/>
              </a:ext>
            </a:extLst>
          </p:cNvPr>
          <p:cNvPicPr>
            <a:picLocks noGrp="1" noChangeAspect="1"/>
          </p:cNvPicPr>
          <p:nvPr>
            <p:ph idx="1"/>
          </p:nvPr>
        </p:nvPicPr>
        <p:blipFill>
          <a:blip r:embed="rId2"/>
          <a:stretch>
            <a:fillRect/>
          </a:stretch>
        </p:blipFill>
        <p:spPr>
          <a:xfrm>
            <a:off x="1968309" y="2509911"/>
            <a:ext cx="8200282" cy="3997637"/>
          </a:xfrm>
          <a:prstGeom prst="rect">
            <a:avLst/>
          </a:prstGeom>
        </p:spPr>
      </p:pic>
    </p:spTree>
    <p:extLst>
      <p:ext uri="{BB962C8B-B14F-4D97-AF65-F5344CB8AC3E}">
        <p14:creationId xmlns:p14="http://schemas.microsoft.com/office/powerpoint/2010/main" val="7125716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8D8E3C-A8DD-46D7-9856-199DFD42238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Omitted Variables Bias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4FCF46F8-94D5-4A4D-8934-0DD72418848C}"/>
              </a:ext>
            </a:extLst>
          </p:cNvPr>
          <p:cNvPicPr>
            <a:picLocks noGrp="1" noChangeAspect="1"/>
          </p:cNvPicPr>
          <p:nvPr>
            <p:ph idx="1"/>
          </p:nvPr>
        </p:nvPicPr>
        <p:blipFill>
          <a:blip r:embed="rId2"/>
          <a:stretch>
            <a:fillRect/>
          </a:stretch>
        </p:blipFill>
        <p:spPr>
          <a:xfrm>
            <a:off x="1601817" y="2509911"/>
            <a:ext cx="8933267" cy="3997637"/>
          </a:xfrm>
          <a:prstGeom prst="rect">
            <a:avLst/>
          </a:prstGeom>
        </p:spPr>
      </p:pic>
    </p:spTree>
    <p:extLst>
      <p:ext uri="{BB962C8B-B14F-4D97-AF65-F5344CB8AC3E}">
        <p14:creationId xmlns:p14="http://schemas.microsoft.com/office/powerpoint/2010/main" val="4201398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8D8E3C-A8DD-46D7-9856-199DFD42238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Omitted Variables Bias</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Content Placeholder 4">
            <a:extLst>
              <a:ext uri="{FF2B5EF4-FFF2-40B4-BE49-F238E27FC236}">
                <a16:creationId xmlns:a16="http://schemas.microsoft.com/office/drawing/2014/main" id="{4977B907-85D1-40E1-A7C6-DDA4BD73F669}"/>
              </a:ext>
            </a:extLst>
          </p:cNvPr>
          <p:cNvPicPr>
            <a:picLocks noGrp="1" noChangeAspect="1"/>
          </p:cNvPicPr>
          <p:nvPr>
            <p:ph idx="1"/>
          </p:nvPr>
        </p:nvPicPr>
        <p:blipFill>
          <a:blip r:embed="rId2"/>
          <a:stretch>
            <a:fillRect/>
          </a:stretch>
        </p:blipFill>
        <p:spPr>
          <a:xfrm>
            <a:off x="2466975" y="2509911"/>
            <a:ext cx="7202950" cy="3997637"/>
          </a:xfrm>
          <a:prstGeom prst="rect">
            <a:avLst/>
          </a:prstGeom>
        </p:spPr>
      </p:pic>
    </p:spTree>
    <p:extLst>
      <p:ext uri="{BB962C8B-B14F-4D97-AF65-F5344CB8AC3E}">
        <p14:creationId xmlns:p14="http://schemas.microsoft.com/office/powerpoint/2010/main" val="23654447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49F5A-F0FA-46B6-9E2F-8E6B62959010}"/>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Transforming Variables</a:t>
            </a:r>
          </a:p>
        </p:txBody>
      </p:sp>
      <p:cxnSp>
        <p:nvCxnSpPr>
          <p:cNvPr id="18" name="Straight Connector 17">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564121"/>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5AAF76-9DD7-47A9-A69E-E501E1AF0F7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Transformations</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36231955-FADE-41E9-A05B-F6957A935AE5}"/>
              </a:ext>
            </a:extLst>
          </p:cNvPr>
          <p:cNvPicPr>
            <a:picLocks noGrp="1" noChangeAspect="1"/>
          </p:cNvPicPr>
          <p:nvPr>
            <p:ph idx="1"/>
          </p:nvPr>
        </p:nvPicPr>
        <p:blipFill>
          <a:blip r:embed="rId3"/>
          <a:stretch>
            <a:fillRect/>
          </a:stretch>
        </p:blipFill>
        <p:spPr>
          <a:xfrm>
            <a:off x="2434234" y="2509911"/>
            <a:ext cx="7268432" cy="3997637"/>
          </a:xfrm>
          <a:prstGeom prst="rect">
            <a:avLst/>
          </a:prstGeom>
        </p:spPr>
      </p:pic>
    </p:spTree>
    <p:extLst>
      <p:ext uri="{BB962C8B-B14F-4D97-AF65-F5344CB8AC3E}">
        <p14:creationId xmlns:p14="http://schemas.microsoft.com/office/powerpoint/2010/main" val="3581544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5AAF76-9DD7-47A9-A69E-E501E1AF0F7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Transformations</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Content Placeholder 4">
            <a:extLst>
              <a:ext uri="{FF2B5EF4-FFF2-40B4-BE49-F238E27FC236}">
                <a16:creationId xmlns:a16="http://schemas.microsoft.com/office/drawing/2014/main" id="{C90151D8-5039-4D91-B437-9435BA2A440D}"/>
              </a:ext>
            </a:extLst>
          </p:cNvPr>
          <p:cNvPicPr>
            <a:picLocks noGrp="1" noChangeAspect="1"/>
          </p:cNvPicPr>
          <p:nvPr>
            <p:ph idx="1"/>
          </p:nvPr>
        </p:nvPicPr>
        <p:blipFill>
          <a:blip r:embed="rId3"/>
          <a:stretch>
            <a:fillRect/>
          </a:stretch>
        </p:blipFill>
        <p:spPr>
          <a:xfrm>
            <a:off x="2709091" y="2509911"/>
            <a:ext cx="6718719" cy="3997637"/>
          </a:xfrm>
          <a:prstGeom prst="rect">
            <a:avLst/>
          </a:prstGeom>
        </p:spPr>
      </p:pic>
    </p:spTree>
    <p:extLst>
      <p:ext uri="{BB962C8B-B14F-4D97-AF65-F5344CB8AC3E}">
        <p14:creationId xmlns:p14="http://schemas.microsoft.com/office/powerpoint/2010/main" val="295266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49F5A-F0FA-46B6-9E2F-8E6B62959010}"/>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Google it</a:t>
            </a:r>
          </a:p>
        </p:txBody>
      </p:sp>
      <p:cxnSp>
        <p:nvCxnSpPr>
          <p:cNvPr id="16" name="Straight Connector 15">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1018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5AAF76-9DD7-47A9-A69E-E501E1AF0F7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Transformations</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Content Placeholder 4">
            <a:extLst>
              <a:ext uri="{FF2B5EF4-FFF2-40B4-BE49-F238E27FC236}">
                <a16:creationId xmlns:a16="http://schemas.microsoft.com/office/drawing/2014/main" id="{C90151D8-5039-4D91-B437-9435BA2A440D}"/>
              </a:ext>
            </a:extLst>
          </p:cNvPr>
          <p:cNvPicPr>
            <a:picLocks noGrp="1" noChangeAspect="1"/>
          </p:cNvPicPr>
          <p:nvPr>
            <p:ph idx="1"/>
          </p:nvPr>
        </p:nvPicPr>
        <p:blipFill>
          <a:blip r:embed="rId3"/>
          <a:stretch>
            <a:fillRect/>
          </a:stretch>
        </p:blipFill>
        <p:spPr>
          <a:xfrm>
            <a:off x="2709091" y="2509911"/>
            <a:ext cx="6718719" cy="3997637"/>
          </a:xfrm>
          <a:prstGeom prst="rect">
            <a:avLst/>
          </a:prstGeom>
        </p:spPr>
      </p:pic>
      <p:sp>
        <p:nvSpPr>
          <p:cNvPr id="3" name="TextBox 2">
            <a:extLst>
              <a:ext uri="{FF2B5EF4-FFF2-40B4-BE49-F238E27FC236}">
                <a16:creationId xmlns:a16="http://schemas.microsoft.com/office/drawing/2014/main" id="{60A9115B-F561-4B16-869D-3BC646BE0299}"/>
              </a:ext>
            </a:extLst>
          </p:cNvPr>
          <p:cNvSpPr txBox="1"/>
          <p:nvPr/>
        </p:nvSpPr>
        <p:spPr>
          <a:xfrm>
            <a:off x="9696659" y="3667648"/>
            <a:ext cx="2240783" cy="2308324"/>
          </a:xfrm>
          <a:prstGeom prst="rect">
            <a:avLst/>
          </a:prstGeom>
          <a:noFill/>
        </p:spPr>
        <p:txBody>
          <a:bodyPr wrap="square" rtlCol="0">
            <a:spAutoFit/>
          </a:bodyPr>
          <a:lstStyle/>
          <a:p>
            <a:r>
              <a:rPr lang="en-US" dirty="0"/>
              <a:t>Be careful about “percent” and “percentage points”!</a:t>
            </a:r>
          </a:p>
          <a:p>
            <a:endParaRPr lang="en-US" dirty="0"/>
          </a:p>
          <a:p>
            <a:r>
              <a:rPr lang="en-US" dirty="0"/>
              <a:t>When could you interpret using a 1 percentage point change in X?</a:t>
            </a:r>
          </a:p>
        </p:txBody>
      </p:sp>
    </p:spTree>
    <p:extLst>
      <p:ext uri="{BB962C8B-B14F-4D97-AF65-F5344CB8AC3E}">
        <p14:creationId xmlns:p14="http://schemas.microsoft.com/office/powerpoint/2010/main" val="1792803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5AAF76-9DD7-47A9-A69E-E501E1AF0F7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Transformations</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Content Placeholder 4">
            <a:extLst>
              <a:ext uri="{FF2B5EF4-FFF2-40B4-BE49-F238E27FC236}">
                <a16:creationId xmlns:a16="http://schemas.microsoft.com/office/drawing/2014/main" id="{2DC6632C-E8D3-4F5C-A5AC-6B4AE5AB3DE0}"/>
              </a:ext>
            </a:extLst>
          </p:cNvPr>
          <p:cNvPicPr>
            <a:picLocks noGrp="1" noChangeAspect="1"/>
          </p:cNvPicPr>
          <p:nvPr>
            <p:ph idx="1"/>
          </p:nvPr>
        </p:nvPicPr>
        <p:blipFill>
          <a:blip r:embed="rId2"/>
          <a:stretch>
            <a:fillRect/>
          </a:stretch>
        </p:blipFill>
        <p:spPr>
          <a:xfrm>
            <a:off x="2514995" y="2509911"/>
            <a:ext cx="7106911" cy="3997637"/>
          </a:xfrm>
          <a:prstGeom prst="rect">
            <a:avLst/>
          </a:prstGeom>
        </p:spPr>
      </p:pic>
    </p:spTree>
    <p:extLst>
      <p:ext uri="{BB962C8B-B14F-4D97-AF65-F5344CB8AC3E}">
        <p14:creationId xmlns:p14="http://schemas.microsoft.com/office/powerpoint/2010/main" val="194832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49F5A-F0FA-46B6-9E2F-8E6B62959010}"/>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dirty="0">
                <a:solidFill>
                  <a:schemeClr val="tx1">
                    <a:lumMod val="85000"/>
                    <a:lumOff val="15000"/>
                  </a:schemeClr>
                </a:solidFill>
              </a:rPr>
              <a:t>Ask your classmates or students who have taken the class</a:t>
            </a:r>
            <a:endParaRPr lang="en-US" sz="5400" kern="1200" dirty="0">
              <a:solidFill>
                <a:schemeClr val="tx1">
                  <a:lumMod val="85000"/>
                  <a:lumOff val="15000"/>
                </a:schemeClr>
              </a:solidFill>
              <a:latin typeface="+mj-lt"/>
              <a:ea typeface="+mj-ea"/>
              <a:cs typeface="+mj-cs"/>
            </a:endParaRPr>
          </a:p>
        </p:txBody>
      </p:sp>
      <p:cxnSp>
        <p:nvCxnSpPr>
          <p:cNvPr id="9" name="Straight Connector 8">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289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49F5A-F0FA-46B6-9E2F-8E6B62959010}"/>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Copying Output</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58070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E732E0-1ED7-4A3F-B86F-99CB80DC59E8}"/>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Copy &amp; Paste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97F0B3-0589-4360-AAED-2859DEA49FF5}"/>
              </a:ext>
            </a:extLst>
          </p:cNvPr>
          <p:cNvSpPr>
            <a:spLocks noGrp="1"/>
          </p:cNvSpPr>
          <p:nvPr>
            <p:ph idx="1"/>
          </p:nvPr>
        </p:nvSpPr>
        <p:spPr>
          <a:xfrm>
            <a:off x="4976031" y="963877"/>
            <a:ext cx="6377769" cy="4930246"/>
          </a:xfrm>
        </p:spPr>
        <p:txBody>
          <a:bodyPr anchor="ctr">
            <a:normAutofit/>
          </a:bodyPr>
          <a:lstStyle/>
          <a:p>
            <a:r>
              <a:rPr lang="en-US" sz="2400" dirty="0"/>
              <a:t>From your completed log file or the output window, highlight the output you want</a:t>
            </a:r>
          </a:p>
          <a:p>
            <a:r>
              <a:rPr lang="en-US" sz="2400" dirty="0"/>
              <a:t>Copy and Paste into a word doc</a:t>
            </a:r>
          </a:p>
          <a:p>
            <a:r>
              <a:rPr lang="en-US" sz="2400" dirty="0"/>
              <a:t>Highlight the text again in the word doc and change the font to </a:t>
            </a:r>
            <a:r>
              <a:rPr lang="en-US" sz="2400" dirty="0">
                <a:latin typeface="Courier New" panose="02070309020205020404" pitchFamily="49" charset="0"/>
                <a:cs typeface="Courier New" panose="02070309020205020404" pitchFamily="49" charset="0"/>
              </a:rPr>
              <a:t>Courier New </a:t>
            </a:r>
            <a:r>
              <a:rPr lang="en-US" sz="2400" dirty="0"/>
              <a:t>size 9</a:t>
            </a:r>
          </a:p>
          <a:p>
            <a:r>
              <a:rPr lang="en-US" sz="2400" dirty="0"/>
              <a:t>Adjust spacing, if necessary</a:t>
            </a:r>
          </a:p>
          <a:p>
            <a:pPr marL="0" indent="0">
              <a:buNone/>
            </a:pPr>
            <a:endParaRPr lang="en-US" sz="2400" dirty="0"/>
          </a:p>
        </p:txBody>
      </p:sp>
    </p:spTree>
    <p:extLst>
      <p:ext uri="{BB962C8B-B14F-4D97-AF65-F5344CB8AC3E}">
        <p14:creationId xmlns:p14="http://schemas.microsoft.com/office/powerpoint/2010/main" val="3307949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E732E0-1ED7-4A3F-B86F-99CB80DC59E8}"/>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Screenshot</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97F0B3-0589-4360-AAED-2859DEA49FF5}"/>
              </a:ext>
            </a:extLst>
          </p:cNvPr>
          <p:cNvSpPr>
            <a:spLocks noGrp="1"/>
          </p:cNvSpPr>
          <p:nvPr>
            <p:ph idx="1"/>
          </p:nvPr>
        </p:nvSpPr>
        <p:spPr>
          <a:xfrm>
            <a:off x="4976031" y="963877"/>
            <a:ext cx="6377769" cy="4930246"/>
          </a:xfrm>
        </p:spPr>
        <p:txBody>
          <a:bodyPr anchor="ctr">
            <a:normAutofit/>
          </a:bodyPr>
          <a:lstStyle/>
          <a:p>
            <a:pPr marL="0" indent="0">
              <a:buNone/>
            </a:pPr>
            <a:r>
              <a:rPr lang="en-US" sz="2400" dirty="0"/>
              <a:t>From your log or the output window, use your snipping tool (windows) or Shift-Command-4 (Mac) to take a screenshot </a:t>
            </a:r>
            <a:r>
              <a:rPr lang="en-US" sz="2400" i="1" dirty="0"/>
              <a:t>just</a:t>
            </a:r>
            <a:r>
              <a:rPr lang="en-US" sz="2400" dirty="0"/>
              <a:t> of the output you need to copy</a:t>
            </a:r>
          </a:p>
        </p:txBody>
      </p:sp>
    </p:spTree>
    <p:extLst>
      <p:ext uri="{BB962C8B-B14F-4D97-AF65-F5344CB8AC3E}">
        <p14:creationId xmlns:p14="http://schemas.microsoft.com/office/powerpoint/2010/main" val="4165520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777</Words>
  <Application>Microsoft Office PowerPoint</Application>
  <PresentationFormat>Widescreen</PresentationFormat>
  <Paragraphs>141</Paragraphs>
  <Slides>51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Courier New</vt:lpstr>
      <vt:lpstr>Office Theme</vt:lpstr>
      <vt:lpstr>Quant 2 Section</vt:lpstr>
      <vt:lpstr>Pset 2 Skills</vt:lpstr>
      <vt:lpstr>Getting Started</vt:lpstr>
      <vt:lpstr>Use help command</vt:lpstr>
      <vt:lpstr>Google it</vt:lpstr>
      <vt:lpstr>Ask your classmates or students who have taken the class</vt:lpstr>
      <vt:lpstr>Copying Output</vt:lpstr>
      <vt:lpstr>Copy &amp; Paste</vt:lpstr>
      <vt:lpstr>Screenshot</vt:lpstr>
      <vt:lpstr>Exploring the Data</vt:lpstr>
      <vt:lpstr>Using Conditionals</vt:lpstr>
      <vt:lpstr>Using Conditionals</vt:lpstr>
      <vt:lpstr>Using Conditionals</vt:lpstr>
      <vt:lpstr>Using Conditionals</vt:lpstr>
      <vt:lpstr>Regression &amp; Variance</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Errors &amp; Variance</vt:lpstr>
      <vt:lpstr>Errors &amp; Variance</vt:lpstr>
      <vt:lpstr>Errors &amp; Variance</vt:lpstr>
      <vt:lpstr>Errors &amp; Variance</vt:lpstr>
      <vt:lpstr>Omitted Variables Bias</vt:lpstr>
      <vt:lpstr>PowerPoint Presentation</vt:lpstr>
      <vt:lpstr>PowerPoint Presentation</vt:lpstr>
      <vt:lpstr>PowerPoint Presentation</vt:lpstr>
      <vt:lpstr>PowerPoint Presentation</vt:lpstr>
      <vt:lpstr>PowerPoint Presentation</vt:lpstr>
      <vt:lpstr>Omitted Variables Bias</vt:lpstr>
      <vt:lpstr>Omitted Variables Bias</vt:lpstr>
      <vt:lpstr>Omitted Variables Bias</vt:lpstr>
      <vt:lpstr>Omitted Variables Bias</vt:lpstr>
      <vt:lpstr>Omitted Variables Bias</vt:lpstr>
      <vt:lpstr>Omitted Variables Bias</vt:lpstr>
      <vt:lpstr>Omitted Variables Bias</vt:lpstr>
      <vt:lpstr>Omitted Variables Bias </vt:lpstr>
      <vt:lpstr>Omitted Variables Bias</vt:lpstr>
      <vt:lpstr>Omitted Variables Bias</vt:lpstr>
      <vt:lpstr>Transforming Variables</vt:lpstr>
      <vt:lpstr>Transformations</vt:lpstr>
      <vt:lpstr>Transformations</vt:lpstr>
      <vt:lpstr>Transformations</vt:lpstr>
      <vt:lpstr>Transformations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 2 Section</dc:title>
  <dc:creator>Cora Wigger</dc:creator>
  <cp:lastModifiedBy>Cora Wigger</cp:lastModifiedBy>
  <cp:revision>4</cp:revision>
  <dcterms:created xsi:type="dcterms:W3CDTF">2019-01-28T17:25:43Z</dcterms:created>
  <dcterms:modified xsi:type="dcterms:W3CDTF">2020-08-19T19:11:15Z</dcterms:modified>
</cp:coreProperties>
</file>