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70" r:id="rId12"/>
    <p:sldId id="266" r:id="rId13"/>
    <p:sldId id="268" r:id="rId14"/>
    <p:sldId id="269"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5" r:id="rId28"/>
    <p:sldId id="286" r:id="rId29"/>
    <p:sldId id="287" r:id="rId30"/>
    <p:sldId id="284" r:id="rId31"/>
    <p:sldId id="288" r:id="rId32"/>
    <p:sldId id="289" r:id="rId33"/>
    <p:sldId id="290" r:id="rId34"/>
    <p:sldId id="291" r:id="rId35"/>
    <p:sldId id="292" r:id="rId36"/>
    <p:sldId id="293" r:id="rId37"/>
    <p:sldId id="294" r:id="rId38"/>
    <p:sldId id="29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A327E-4799-47C8-9323-23BC71FDDE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68A3D7-95AE-4202-BCFB-A1D7C1C826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2EB8C7-7AED-41BE-859D-4CDB47BC1D2C}"/>
              </a:ext>
            </a:extLst>
          </p:cNvPr>
          <p:cNvSpPr>
            <a:spLocks noGrp="1"/>
          </p:cNvSpPr>
          <p:nvPr>
            <p:ph type="dt" sz="half" idx="10"/>
          </p:nvPr>
        </p:nvSpPr>
        <p:spPr/>
        <p:txBody>
          <a:bodyPr/>
          <a:lstStyle/>
          <a:p>
            <a:fld id="{D74714DE-3B34-4464-BB7B-60E6922C1B2B}" type="datetimeFigureOut">
              <a:rPr lang="en-US" smtClean="0"/>
              <a:t>8/19/2020</a:t>
            </a:fld>
            <a:endParaRPr lang="en-US"/>
          </a:p>
        </p:txBody>
      </p:sp>
      <p:sp>
        <p:nvSpPr>
          <p:cNvPr id="5" name="Footer Placeholder 4">
            <a:extLst>
              <a:ext uri="{FF2B5EF4-FFF2-40B4-BE49-F238E27FC236}">
                <a16:creationId xmlns:a16="http://schemas.microsoft.com/office/drawing/2014/main" id="{765074AA-3D17-4A95-83B1-5F5227D08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4CDA34-25B4-4211-9986-CD9F79DE0911}"/>
              </a:ext>
            </a:extLst>
          </p:cNvPr>
          <p:cNvSpPr>
            <a:spLocks noGrp="1"/>
          </p:cNvSpPr>
          <p:nvPr>
            <p:ph type="sldNum" sz="quarter" idx="12"/>
          </p:nvPr>
        </p:nvSpPr>
        <p:spPr/>
        <p:txBody>
          <a:bodyPr/>
          <a:lstStyle/>
          <a:p>
            <a:fld id="{03BDA5F7-3BAC-4554-A3F9-4C3B6C256A34}" type="slidenum">
              <a:rPr lang="en-US" smtClean="0"/>
              <a:t>‹#›</a:t>
            </a:fld>
            <a:endParaRPr lang="en-US"/>
          </a:p>
        </p:txBody>
      </p:sp>
    </p:spTree>
    <p:extLst>
      <p:ext uri="{BB962C8B-B14F-4D97-AF65-F5344CB8AC3E}">
        <p14:creationId xmlns:p14="http://schemas.microsoft.com/office/powerpoint/2010/main" val="3061679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5C4B-98B0-4F78-BD53-F06E02BEB9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1E6884-DD4F-482A-9118-042C6854EFA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5A105B-733A-4734-88C8-D719D038513D}"/>
              </a:ext>
            </a:extLst>
          </p:cNvPr>
          <p:cNvSpPr>
            <a:spLocks noGrp="1"/>
          </p:cNvSpPr>
          <p:nvPr>
            <p:ph type="dt" sz="half" idx="10"/>
          </p:nvPr>
        </p:nvSpPr>
        <p:spPr/>
        <p:txBody>
          <a:bodyPr/>
          <a:lstStyle/>
          <a:p>
            <a:fld id="{D74714DE-3B34-4464-BB7B-60E6922C1B2B}" type="datetimeFigureOut">
              <a:rPr lang="en-US" smtClean="0"/>
              <a:t>8/19/2020</a:t>
            </a:fld>
            <a:endParaRPr lang="en-US"/>
          </a:p>
        </p:txBody>
      </p:sp>
      <p:sp>
        <p:nvSpPr>
          <p:cNvPr id="5" name="Footer Placeholder 4">
            <a:extLst>
              <a:ext uri="{FF2B5EF4-FFF2-40B4-BE49-F238E27FC236}">
                <a16:creationId xmlns:a16="http://schemas.microsoft.com/office/drawing/2014/main" id="{CDE28926-9EE1-46E0-8433-D1619DC105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B33F8F-0E91-4CF1-A673-2ADAEDAFA791}"/>
              </a:ext>
            </a:extLst>
          </p:cNvPr>
          <p:cNvSpPr>
            <a:spLocks noGrp="1"/>
          </p:cNvSpPr>
          <p:nvPr>
            <p:ph type="sldNum" sz="quarter" idx="12"/>
          </p:nvPr>
        </p:nvSpPr>
        <p:spPr/>
        <p:txBody>
          <a:bodyPr/>
          <a:lstStyle/>
          <a:p>
            <a:fld id="{03BDA5F7-3BAC-4554-A3F9-4C3B6C256A34}" type="slidenum">
              <a:rPr lang="en-US" smtClean="0"/>
              <a:t>‹#›</a:t>
            </a:fld>
            <a:endParaRPr lang="en-US"/>
          </a:p>
        </p:txBody>
      </p:sp>
    </p:spTree>
    <p:extLst>
      <p:ext uri="{BB962C8B-B14F-4D97-AF65-F5344CB8AC3E}">
        <p14:creationId xmlns:p14="http://schemas.microsoft.com/office/powerpoint/2010/main" val="2114710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B519D4-85DD-42EB-B73A-EA6FF2CEFE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A6A0D0-157A-478F-85FD-DDA955CFF2A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8F93AD-5350-4A20-91E1-DDB90F907EFB}"/>
              </a:ext>
            </a:extLst>
          </p:cNvPr>
          <p:cNvSpPr>
            <a:spLocks noGrp="1"/>
          </p:cNvSpPr>
          <p:nvPr>
            <p:ph type="dt" sz="half" idx="10"/>
          </p:nvPr>
        </p:nvSpPr>
        <p:spPr/>
        <p:txBody>
          <a:bodyPr/>
          <a:lstStyle/>
          <a:p>
            <a:fld id="{D74714DE-3B34-4464-BB7B-60E6922C1B2B}" type="datetimeFigureOut">
              <a:rPr lang="en-US" smtClean="0"/>
              <a:t>8/19/2020</a:t>
            </a:fld>
            <a:endParaRPr lang="en-US"/>
          </a:p>
        </p:txBody>
      </p:sp>
      <p:sp>
        <p:nvSpPr>
          <p:cNvPr id="5" name="Footer Placeholder 4">
            <a:extLst>
              <a:ext uri="{FF2B5EF4-FFF2-40B4-BE49-F238E27FC236}">
                <a16:creationId xmlns:a16="http://schemas.microsoft.com/office/drawing/2014/main" id="{E38799D8-AA1F-450B-8322-A06DA82FE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2AA7D-0994-4926-A401-22EA4CBD7902}"/>
              </a:ext>
            </a:extLst>
          </p:cNvPr>
          <p:cNvSpPr>
            <a:spLocks noGrp="1"/>
          </p:cNvSpPr>
          <p:nvPr>
            <p:ph type="sldNum" sz="quarter" idx="12"/>
          </p:nvPr>
        </p:nvSpPr>
        <p:spPr/>
        <p:txBody>
          <a:bodyPr/>
          <a:lstStyle/>
          <a:p>
            <a:fld id="{03BDA5F7-3BAC-4554-A3F9-4C3B6C256A34}" type="slidenum">
              <a:rPr lang="en-US" smtClean="0"/>
              <a:t>‹#›</a:t>
            </a:fld>
            <a:endParaRPr lang="en-US"/>
          </a:p>
        </p:txBody>
      </p:sp>
    </p:spTree>
    <p:extLst>
      <p:ext uri="{BB962C8B-B14F-4D97-AF65-F5344CB8AC3E}">
        <p14:creationId xmlns:p14="http://schemas.microsoft.com/office/powerpoint/2010/main" val="111890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17263-423C-4E9C-8E0A-5B424887B3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36F47B-B7FA-4EDC-80B2-42AB6FCC275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1B5C8C-2C46-40D5-B197-758019024784}"/>
              </a:ext>
            </a:extLst>
          </p:cNvPr>
          <p:cNvSpPr>
            <a:spLocks noGrp="1"/>
          </p:cNvSpPr>
          <p:nvPr>
            <p:ph type="dt" sz="half" idx="10"/>
          </p:nvPr>
        </p:nvSpPr>
        <p:spPr/>
        <p:txBody>
          <a:bodyPr/>
          <a:lstStyle/>
          <a:p>
            <a:fld id="{D74714DE-3B34-4464-BB7B-60E6922C1B2B}" type="datetimeFigureOut">
              <a:rPr lang="en-US" smtClean="0"/>
              <a:t>8/19/2020</a:t>
            </a:fld>
            <a:endParaRPr lang="en-US"/>
          </a:p>
        </p:txBody>
      </p:sp>
      <p:sp>
        <p:nvSpPr>
          <p:cNvPr id="5" name="Footer Placeholder 4">
            <a:extLst>
              <a:ext uri="{FF2B5EF4-FFF2-40B4-BE49-F238E27FC236}">
                <a16:creationId xmlns:a16="http://schemas.microsoft.com/office/drawing/2014/main" id="{E35FC842-FCD7-4F6B-BEFD-EFF6535051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9A14EE-0D89-4F9E-8F39-255C7ED383BD}"/>
              </a:ext>
            </a:extLst>
          </p:cNvPr>
          <p:cNvSpPr>
            <a:spLocks noGrp="1"/>
          </p:cNvSpPr>
          <p:nvPr>
            <p:ph type="sldNum" sz="quarter" idx="12"/>
          </p:nvPr>
        </p:nvSpPr>
        <p:spPr/>
        <p:txBody>
          <a:bodyPr/>
          <a:lstStyle/>
          <a:p>
            <a:fld id="{03BDA5F7-3BAC-4554-A3F9-4C3B6C256A34}" type="slidenum">
              <a:rPr lang="en-US" smtClean="0"/>
              <a:t>‹#›</a:t>
            </a:fld>
            <a:endParaRPr lang="en-US"/>
          </a:p>
        </p:txBody>
      </p:sp>
    </p:spTree>
    <p:extLst>
      <p:ext uri="{BB962C8B-B14F-4D97-AF65-F5344CB8AC3E}">
        <p14:creationId xmlns:p14="http://schemas.microsoft.com/office/powerpoint/2010/main" val="2979566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E5B6-64BA-48C6-85CD-59BEAF4911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5E4F81-6D01-4821-92B6-CF548AF2A2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30D449-D18D-4CBC-8ACD-5635D372093E}"/>
              </a:ext>
            </a:extLst>
          </p:cNvPr>
          <p:cNvSpPr>
            <a:spLocks noGrp="1"/>
          </p:cNvSpPr>
          <p:nvPr>
            <p:ph type="dt" sz="half" idx="10"/>
          </p:nvPr>
        </p:nvSpPr>
        <p:spPr/>
        <p:txBody>
          <a:bodyPr/>
          <a:lstStyle/>
          <a:p>
            <a:fld id="{D74714DE-3B34-4464-BB7B-60E6922C1B2B}" type="datetimeFigureOut">
              <a:rPr lang="en-US" smtClean="0"/>
              <a:t>8/19/2020</a:t>
            </a:fld>
            <a:endParaRPr lang="en-US"/>
          </a:p>
        </p:txBody>
      </p:sp>
      <p:sp>
        <p:nvSpPr>
          <p:cNvPr id="5" name="Footer Placeholder 4">
            <a:extLst>
              <a:ext uri="{FF2B5EF4-FFF2-40B4-BE49-F238E27FC236}">
                <a16:creationId xmlns:a16="http://schemas.microsoft.com/office/drawing/2014/main" id="{FBA05973-0DEF-4700-803C-832510E05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8AFF3-F182-444F-9F51-3D77339B2151}"/>
              </a:ext>
            </a:extLst>
          </p:cNvPr>
          <p:cNvSpPr>
            <a:spLocks noGrp="1"/>
          </p:cNvSpPr>
          <p:nvPr>
            <p:ph type="sldNum" sz="quarter" idx="12"/>
          </p:nvPr>
        </p:nvSpPr>
        <p:spPr/>
        <p:txBody>
          <a:bodyPr/>
          <a:lstStyle/>
          <a:p>
            <a:fld id="{03BDA5F7-3BAC-4554-A3F9-4C3B6C256A34}" type="slidenum">
              <a:rPr lang="en-US" smtClean="0"/>
              <a:t>‹#›</a:t>
            </a:fld>
            <a:endParaRPr lang="en-US"/>
          </a:p>
        </p:txBody>
      </p:sp>
    </p:spTree>
    <p:extLst>
      <p:ext uri="{BB962C8B-B14F-4D97-AF65-F5344CB8AC3E}">
        <p14:creationId xmlns:p14="http://schemas.microsoft.com/office/powerpoint/2010/main" val="327214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7FFD-6D2F-4B9F-85BE-4C88BA5A47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83C2E1-9BAD-4DC0-B770-FC4143C66C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61B031-2C8B-4325-AB78-9DF8DD5FA9D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860A02-5776-4347-A649-FAC6A8D5F176}"/>
              </a:ext>
            </a:extLst>
          </p:cNvPr>
          <p:cNvSpPr>
            <a:spLocks noGrp="1"/>
          </p:cNvSpPr>
          <p:nvPr>
            <p:ph type="dt" sz="half" idx="10"/>
          </p:nvPr>
        </p:nvSpPr>
        <p:spPr/>
        <p:txBody>
          <a:bodyPr/>
          <a:lstStyle/>
          <a:p>
            <a:fld id="{D74714DE-3B34-4464-BB7B-60E6922C1B2B}" type="datetimeFigureOut">
              <a:rPr lang="en-US" smtClean="0"/>
              <a:t>8/19/2020</a:t>
            </a:fld>
            <a:endParaRPr lang="en-US"/>
          </a:p>
        </p:txBody>
      </p:sp>
      <p:sp>
        <p:nvSpPr>
          <p:cNvPr id="6" name="Footer Placeholder 5">
            <a:extLst>
              <a:ext uri="{FF2B5EF4-FFF2-40B4-BE49-F238E27FC236}">
                <a16:creationId xmlns:a16="http://schemas.microsoft.com/office/drawing/2014/main" id="{6CAD4E56-F74D-4C26-84FF-B209B189D4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B394BB-0DDE-4BF1-B846-51B22E603A35}"/>
              </a:ext>
            </a:extLst>
          </p:cNvPr>
          <p:cNvSpPr>
            <a:spLocks noGrp="1"/>
          </p:cNvSpPr>
          <p:nvPr>
            <p:ph type="sldNum" sz="quarter" idx="12"/>
          </p:nvPr>
        </p:nvSpPr>
        <p:spPr/>
        <p:txBody>
          <a:bodyPr/>
          <a:lstStyle/>
          <a:p>
            <a:fld id="{03BDA5F7-3BAC-4554-A3F9-4C3B6C256A34}" type="slidenum">
              <a:rPr lang="en-US" smtClean="0"/>
              <a:t>‹#›</a:t>
            </a:fld>
            <a:endParaRPr lang="en-US"/>
          </a:p>
        </p:txBody>
      </p:sp>
    </p:spTree>
    <p:extLst>
      <p:ext uri="{BB962C8B-B14F-4D97-AF65-F5344CB8AC3E}">
        <p14:creationId xmlns:p14="http://schemas.microsoft.com/office/powerpoint/2010/main" val="2996738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F864-E0FF-4E03-90C8-6AD31A032F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6C2F81-A044-4239-A4D4-16588049FD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6C9326-3BF4-4673-AB4B-3E15B22545F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E782AD-CD83-4618-A1C3-1440BEE776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67A65D8-4378-415D-929D-820B5F80EDE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73CC2A-F295-4065-AE8B-991DE5913E1B}"/>
              </a:ext>
            </a:extLst>
          </p:cNvPr>
          <p:cNvSpPr>
            <a:spLocks noGrp="1"/>
          </p:cNvSpPr>
          <p:nvPr>
            <p:ph type="dt" sz="half" idx="10"/>
          </p:nvPr>
        </p:nvSpPr>
        <p:spPr/>
        <p:txBody>
          <a:bodyPr/>
          <a:lstStyle/>
          <a:p>
            <a:fld id="{D74714DE-3B34-4464-BB7B-60E6922C1B2B}" type="datetimeFigureOut">
              <a:rPr lang="en-US" smtClean="0"/>
              <a:t>8/19/2020</a:t>
            </a:fld>
            <a:endParaRPr lang="en-US"/>
          </a:p>
        </p:txBody>
      </p:sp>
      <p:sp>
        <p:nvSpPr>
          <p:cNvPr id="8" name="Footer Placeholder 7">
            <a:extLst>
              <a:ext uri="{FF2B5EF4-FFF2-40B4-BE49-F238E27FC236}">
                <a16:creationId xmlns:a16="http://schemas.microsoft.com/office/drawing/2014/main" id="{D4668C6B-7FD8-4E35-B479-3B15805F59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F7B47F-67BE-426F-84AB-EA2C7329ACCC}"/>
              </a:ext>
            </a:extLst>
          </p:cNvPr>
          <p:cNvSpPr>
            <a:spLocks noGrp="1"/>
          </p:cNvSpPr>
          <p:nvPr>
            <p:ph type="sldNum" sz="quarter" idx="12"/>
          </p:nvPr>
        </p:nvSpPr>
        <p:spPr/>
        <p:txBody>
          <a:bodyPr/>
          <a:lstStyle/>
          <a:p>
            <a:fld id="{03BDA5F7-3BAC-4554-A3F9-4C3B6C256A34}" type="slidenum">
              <a:rPr lang="en-US" smtClean="0"/>
              <a:t>‹#›</a:t>
            </a:fld>
            <a:endParaRPr lang="en-US"/>
          </a:p>
        </p:txBody>
      </p:sp>
    </p:spTree>
    <p:extLst>
      <p:ext uri="{BB962C8B-B14F-4D97-AF65-F5344CB8AC3E}">
        <p14:creationId xmlns:p14="http://schemas.microsoft.com/office/powerpoint/2010/main" val="237299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D9132-77FA-4EF4-B59F-4A713F12C5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C20A3F-0C75-4E13-9318-E818E9245E39}"/>
              </a:ext>
            </a:extLst>
          </p:cNvPr>
          <p:cNvSpPr>
            <a:spLocks noGrp="1"/>
          </p:cNvSpPr>
          <p:nvPr>
            <p:ph type="dt" sz="half" idx="10"/>
          </p:nvPr>
        </p:nvSpPr>
        <p:spPr/>
        <p:txBody>
          <a:bodyPr/>
          <a:lstStyle/>
          <a:p>
            <a:fld id="{D74714DE-3B34-4464-BB7B-60E6922C1B2B}" type="datetimeFigureOut">
              <a:rPr lang="en-US" smtClean="0"/>
              <a:t>8/19/2020</a:t>
            </a:fld>
            <a:endParaRPr lang="en-US"/>
          </a:p>
        </p:txBody>
      </p:sp>
      <p:sp>
        <p:nvSpPr>
          <p:cNvPr id="4" name="Footer Placeholder 3">
            <a:extLst>
              <a:ext uri="{FF2B5EF4-FFF2-40B4-BE49-F238E27FC236}">
                <a16:creationId xmlns:a16="http://schemas.microsoft.com/office/drawing/2014/main" id="{0E9134D7-3AEC-4BB8-8786-E37614849E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92039C-7797-49D0-A3FF-D2D288824878}"/>
              </a:ext>
            </a:extLst>
          </p:cNvPr>
          <p:cNvSpPr>
            <a:spLocks noGrp="1"/>
          </p:cNvSpPr>
          <p:nvPr>
            <p:ph type="sldNum" sz="quarter" idx="12"/>
          </p:nvPr>
        </p:nvSpPr>
        <p:spPr/>
        <p:txBody>
          <a:bodyPr/>
          <a:lstStyle/>
          <a:p>
            <a:fld id="{03BDA5F7-3BAC-4554-A3F9-4C3B6C256A34}" type="slidenum">
              <a:rPr lang="en-US" smtClean="0"/>
              <a:t>‹#›</a:t>
            </a:fld>
            <a:endParaRPr lang="en-US"/>
          </a:p>
        </p:txBody>
      </p:sp>
    </p:spTree>
    <p:extLst>
      <p:ext uri="{BB962C8B-B14F-4D97-AF65-F5344CB8AC3E}">
        <p14:creationId xmlns:p14="http://schemas.microsoft.com/office/powerpoint/2010/main" val="2462450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CA71A4-9AC4-4ABB-B446-853F7878AF8E}"/>
              </a:ext>
            </a:extLst>
          </p:cNvPr>
          <p:cNvSpPr>
            <a:spLocks noGrp="1"/>
          </p:cNvSpPr>
          <p:nvPr>
            <p:ph type="dt" sz="half" idx="10"/>
          </p:nvPr>
        </p:nvSpPr>
        <p:spPr/>
        <p:txBody>
          <a:bodyPr/>
          <a:lstStyle/>
          <a:p>
            <a:fld id="{D74714DE-3B34-4464-BB7B-60E6922C1B2B}" type="datetimeFigureOut">
              <a:rPr lang="en-US" smtClean="0"/>
              <a:t>8/19/2020</a:t>
            </a:fld>
            <a:endParaRPr lang="en-US"/>
          </a:p>
        </p:txBody>
      </p:sp>
      <p:sp>
        <p:nvSpPr>
          <p:cNvPr id="3" name="Footer Placeholder 2">
            <a:extLst>
              <a:ext uri="{FF2B5EF4-FFF2-40B4-BE49-F238E27FC236}">
                <a16:creationId xmlns:a16="http://schemas.microsoft.com/office/drawing/2014/main" id="{FD1FCD4A-0465-469F-BD31-03FBC35736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9FACF7-8569-46FD-B825-73EC3CD13B99}"/>
              </a:ext>
            </a:extLst>
          </p:cNvPr>
          <p:cNvSpPr>
            <a:spLocks noGrp="1"/>
          </p:cNvSpPr>
          <p:nvPr>
            <p:ph type="sldNum" sz="quarter" idx="12"/>
          </p:nvPr>
        </p:nvSpPr>
        <p:spPr/>
        <p:txBody>
          <a:bodyPr/>
          <a:lstStyle/>
          <a:p>
            <a:fld id="{03BDA5F7-3BAC-4554-A3F9-4C3B6C256A34}" type="slidenum">
              <a:rPr lang="en-US" smtClean="0"/>
              <a:t>‹#›</a:t>
            </a:fld>
            <a:endParaRPr lang="en-US"/>
          </a:p>
        </p:txBody>
      </p:sp>
    </p:spTree>
    <p:extLst>
      <p:ext uri="{BB962C8B-B14F-4D97-AF65-F5344CB8AC3E}">
        <p14:creationId xmlns:p14="http://schemas.microsoft.com/office/powerpoint/2010/main" val="249315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3A95-F2AD-4EE5-93E2-265B3B2F5D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4F40E6-8EA2-4716-BE9B-01E4DFAABB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9F3635-C6A3-4F25-AC36-4B25144DC1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40EA7A-6986-4080-A081-7A6F68CF7096}"/>
              </a:ext>
            </a:extLst>
          </p:cNvPr>
          <p:cNvSpPr>
            <a:spLocks noGrp="1"/>
          </p:cNvSpPr>
          <p:nvPr>
            <p:ph type="dt" sz="half" idx="10"/>
          </p:nvPr>
        </p:nvSpPr>
        <p:spPr/>
        <p:txBody>
          <a:bodyPr/>
          <a:lstStyle/>
          <a:p>
            <a:fld id="{D74714DE-3B34-4464-BB7B-60E6922C1B2B}" type="datetimeFigureOut">
              <a:rPr lang="en-US" smtClean="0"/>
              <a:t>8/19/2020</a:t>
            </a:fld>
            <a:endParaRPr lang="en-US"/>
          </a:p>
        </p:txBody>
      </p:sp>
      <p:sp>
        <p:nvSpPr>
          <p:cNvPr id="6" name="Footer Placeholder 5">
            <a:extLst>
              <a:ext uri="{FF2B5EF4-FFF2-40B4-BE49-F238E27FC236}">
                <a16:creationId xmlns:a16="http://schemas.microsoft.com/office/drawing/2014/main" id="{EBC1AA03-B9D7-4245-A1CA-D894119973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7E1F05-5D23-4A56-B966-282631381AA9}"/>
              </a:ext>
            </a:extLst>
          </p:cNvPr>
          <p:cNvSpPr>
            <a:spLocks noGrp="1"/>
          </p:cNvSpPr>
          <p:nvPr>
            <p:ph type="sldNum" sz="quarter" idx="12"/>
          </p:nvPr>
        </p:nvSpPr>
        <p:spPr/>
        <p:txBody>
          <a:bodyPr/>
          <a:lstStyle/>
          <a:p>
            <a:fld id="{03BDA5F7-3BAC-4554-A3F9-4C3B6C256A34}" type="slidenum">
              <a:rPr lang="en-US" smtClean="0"/>
              <a:t>‹#›</a:t>
            </a:fld>
            <a:endParaRPr lang="en-US"/>
          </a:p>
        </p:txBody>
      </p:sp>
    </p:spTree>
    <p:extLst>
      <p:ext uri="{BB962C8B-B14F-4D97-AF65-F5344CB8AC3E}">
        <p14:creationId xmlns:p14="http://schemas.microsoft.com/office/powerpoint/2010/main" val="345237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A0A47-E6BC-4DCF-8817-3C3208DF26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D63560-331F-4B19-A670-89E487CD12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02814F-F432-4C2D-A630-14FDBDA52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9AB3CB-9D50-4F8B-AC06-21FA5EFBC983}"/>
              </a:ext>
            </a:extLst>
          </p:cNvPr>
          <p:cNvSpPr>
            <a:spLocks noGrp="1"/>
          </p:cNvSpPr>
          <p:nvPr>
            <p:ph type="dt" sz="half" idx="10"/>
          </p:nvPr>
        </p:nvSpPr>
        <p:spPr/>
        <p:txBody>
          <a:bodyPr/>
          <a:lstStyle/>
          <a:p>
            <a:fld id="{D74714DE-3B34-4464-BB7B-60E6922C1B2B}" type="datetimeFigureOut">
              <a:rPr lang="en-US" smtClean="0"/>
              <a:t>8/19/2020</a:t>
            </a:fld>
            <a:endParaRPr lang="en-US"/>
          </a:p>
        </p:txBody>
      </p:sp>
      <p:sp>
        <p:nvSpPr>
          <p:cNvPr id="6" name="Footer Placeholder 5">
            <a:extLst>
              <a:ext uri="{FF2B5EF4-FFF2-40B4-BE49-F238E27FC236}">
                <a16:creationId xmlns:a16="http://schemas.microsoft.com/office/drawing/2014/main" id="{479E4AFB-B036-4DB9-9FEE-866CD2AEFA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854474-237F-4B7E-AD08-3ADE9C60FF86}"/>
              </a:ext>
            </a:extLst>
          </p:cNvPr>
          <p:cNvSpPr>
            <a:spLocks noGrp="1"/>
          </p:cNvSpPr>
          <p:nvPr>
            <p:ph type="sldNum" sz="quarter" idx="12"/>
          </p:nvPr>
        </p:nvSpPr>
        <p:spPr/>
        <p:txBody>
          <a:bodyPr/>
          <a:lstStyle/>
          <a:p>
            <a:fld id="{03BDA5F7-3BAC-4554-A3F9-4C3B6C256A34}" type="slidenum">
              <a:rPr lang="en-US" smtClean="0"/>
              <a:t>‹#›</a:t>
            </a:fld>
            <a:endParaRPr lang="en-US"/>
          </a:p>
        </p:txBody>
      </p:sp>
    </p:spTree>
    <p:extLst>
      <p:ext uri="{BB962C8B-B14F-4D97-AF65-F5344CB8AC3E}">
        <p14:creationId xmlns:p14="http://schemas.microsoft.com/office/powerpoint/2010/main" val="1330006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7FBF5E-D697-4BF9-9012-48C1AF027F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C974CE-1822-4A7B-97A3-4EC9DE36D2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BA699E-4A4C-4F8F-8DC2-8C28486215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714DE-3B34-4464-BB7B-60E6922C1B2B}" type="datetimeFigureOut">
              <a:rPr lang="en-US" smtClean="0"/>
              <a:t>8/19/2020</a:t>
            </a:fld>
            <a:endParaRPr lang="en-US"/>
          </a:p>
        </p:txBody>
      </p:sp>
      <p:sp>
        <p:nvSpPr>
          <p:cNvPr id="5" name="Footer Placeholder 4">
            <a:extLst>
              <a:ext uri="{FF2B5EF4-FFF2-40B4-BE49-F238E27FC236}">
                <a16:creationId xmlns:a16="http://schemas.microsoft.com/office/drawing/2014/main" id="{8F239339-B126-448D-9D9A-101D7D6A3E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990ECD-35D3-4F7A-A5B2-6F4A93928B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BDA5F7-3BAC-4554-A3F9-4C3B6C256A34}" type="slidenum">
              <a:rPr lang="en-US" smtClean="0"/>
              <a:t>‹#›</a:t>
            </a:fld>
            <a:endParaRPr lang="en-US"/>
          </a:p>
        </p:txBody>
      </p:sp>
    </p:spTree>
    <p:extLst>
      <p:ext uri="{BB962C8B-B14F-4D97-AF65-F5344CB8AC3E}">
        <p14:creationId xmlns:p14="http://schemas.microsoft.com/office/powerpoint/2010/main" val="3594981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BB756-51F5-4203-8A73-F0148BF10736}"/>
              </a:ext>
            </a:extLst>
          </p:cNvPr>
          <p:cNvSpPr>
            <a:spLocks noGrp="1"/>
          </p:cNvSpPr>
          <p:nvPr>
            <p:ph type="ctrTitle"/>
          </p:nvPr>
        </p:nvSpPr>
        <p:spPr/>
        <p:txBody>
          <a:bodyPr/>
          <a:lstStyle/>
          <a:p>
            <a:r>
              <a:rPr lang="en-US" dirty="0"/>
              <a:t>Quant II Section</a:t>
            </a:r>
          </a:p>
        </p:txBody>
      </p:sp>
      <p:sp>
        <p:nvSpPr>
          <p:cNvPr id="3" name="Subtitle 2">
            <a:extLst>
              <a:ext uri="{FF2B5EF4-FFF2-40B4-BE49-F238E27FC236}">
                <a16:creationId xmlns:a16="http://schemas.microsoft.com/office/drawing/2014/main" id="{CE834F57-1B7E-4BA8-957E-EEB473064AF6}"/>
              </a:ext>
            </a:extLst>
          </p:cNvPr>
          <p:cNvSpPr>
            <a:spLocks noGrp="1"/>
          </p:cNvSpPr>
          <p:nvPr>
            <p:ph type="subTitle" idx="1"/>
          </p:nvPr>
        </p:nvSpPr>
        <p:spPr/>
        <p:txBody>
          <a:bodyPr/>
          <a:lstStyle/>
          <a:p>
            <a:r>
              <a:rPr lang="en-US" dirty="0"/>
              <a:t>Week 8</a:t>
            </a:r>
          </a:p>
          <a:p>
            <a:r>
              <a:rPr lang="en-US" dirty="0"/>
              <a:t>2/25/19</a:t>
            </a:r>
          </a:p>
        </p:txBody>
      </p:sp>
    </p:spTree>
    <p:extLst>
      <p:ext uri="{BB962C8B-B14F-4D97-AF65-F5344CB8AC3E}">
        <p14:creationId xmlns:p14="http://schemas.microsoft.com/office/powerpoint/2010/main" val="3185000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B72E-13AD-4772-9676-835AE09A5C77}"/>
              </a:ext>
            </a:extLst>
          </p:cNvPr>
          <p:cNvSpPr>
            <a:spLocks noGrp="1"/>
          </p:cNvSpPr>
          <p:nvPr>
            <p:ph type="title"/>
          </p:nvPr>
        </p:nvSpPr>
        <p:spPr/>
        <p:txBody>
          <a:bodyPr/>
          <a:lstStyle/>
          <a:p>
            <a:r>
              <a:rPr lang="en-US" dirty="0"/>
              <a:t>Concepts</a:t>
            </a:r>
          </a:p>
        </p:txBody>
      </p:sp>
      <p:sp>
        <p:nvSpPr>
          <p:cNvPr id="3" name="Content Placeholder 2">
            <a:extLst>
              <a:ext uri="{FF2B5EF4-FFF2-40B4-BE49-F238E27FC236}">
                <a16:creationId xmlns:a16="http://schemas.microsoft.com/office/drawing/2014/main" id="{217330B2-3955-4571-BE01-9CADD90F08E8}"/>
              </a:ext>
            </a:extLst>
          </p:cNvPr>
          <p:cNvSpPr>
            <a:spLocks noGrp="1"/>
          </p:cNvSpPr>
          <p:nvPr>
            <p:ph idx="1"/>
          </p:nvPr>
        </p:nvSpPr>
        <p:spPr/>
        <p:txBody>
          <a:bodyPr anchor="t"/>
          <a:lstStyle/>
          <a:p>
            <a:pPr marL="0" lvl="0" indent="0" algn="ctr">
              <a:buNone/>
            </a:pPr>
            <a:r>
              <a:rPr lang="en-US" dirty="0"/>
              <a:t>2. Just because it’s not the most important factor doesn’t mean it doesn’t matter</a:t>
            </a:r>
          </a:p>
          <a:p>
            <a:pPr marL="0" indent="0">
              <a:buNone/>
            </a:pPr>
            <a:endParaRPr lang="en-US" b="1" dirty="0"/>
          </a:p>
        </p:txBody>
      </p:sp>
      <p:pic>
        <p:nvPicPr>
          <p:cNvPr id="4" name="Picture 3">
            <a:extLst>
              <a:ext uri="{FF2B5EF4-FFF2-40B4-BE49-F238E27FC236}">
                <a16:creationId xmlns:a16="http://schemas.microsoft.com/office/drawing/2014/main" id="{14BA38EB-A73A-4C72-9D19-94478068E280}"/>
              </a:ext>
            </a:extLst>
          </p:cNvPr>
          <p:cNvPicPr>
            <a:picLocks noChangeAspect="1"/>
          </p:cNvPicPr>
          <p:nvPr/>
        </p:nvPicPr>
        <p:blipFill>
          <a:blip r:embed="rId2"/>
          <a:stretch>
            <a:fillRect/>
          </a:stretch>
        </p:blipFill>
        <p:spPr>
          <a:xfrm>
            <a:off x="2373682" y="2682257"/>
            <a:ext cx="7444636" cy="4000379"/>
          </a:xfrm>
          <a:prstGeom prst="rect">
            <a:avLst/>
          </a:prstGeom>
          <a:ln w="19050">
            <a:solidFill>
              <a:srgbClr val="FF0000"/>
            </a:solidFill>
          </a:ln>
        </p:spPr>
      </p:pic>
    </p:spTree>
    <p:extLst>
      <p:ext uri="{BB962C8B-B14F-4D97-AF65-F5344CB8AC3E}">
        <p14:creationId xmlns:p14="http://schemas.microsoft.com/office/powerpoint/2010/main" val="191395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B72E-13AD-4772-9676-835AE09A5C77}"/>
              </a:ext>
            </a:extLst>
          </p:cNvPr>
          <p:cNvSpPr>
            <a:spLocks noGrp="1"/>
          </p:cNvSpPr>
          <p:nvPr>
            <p:ph type="title"/>
          </p:nvPr>
        </p:nvSpPr>
        <p:spPr/>
        <p:txBody>
          <a:bodyPr/>
          <a:lstStyle/>
          <a:p>
            <a:r>
              <a:rPr lang="en-US" dirty="0"/>
              <a:t>Concepts</a:t>
            </a:r>
          </a:p>
        </p:txBody>
      </p:sp>
      <p:sp>
        <p:nvSpPr>
          <p:cNvPr id="3" name="Content Placeholder 2">
            <a:extLst>
              <a:ext uri="{FF2B5EF4-FFF2-40B4-BE49-F238E27FC236}">
                <a16:creationId xmlns:a16="http://schemas.microsoft.com/office/drawing/2014/main" id="{217330B2-3955-4571-BE01-9CADD90F08E8}"/>
              </a:ext>
            </a:extLst>
          </p:cNvPr>
          <p:cNvSpPr>
            <a:spLocks noGrp="1"/>
          </p:cNvSpPr>
          <p:nvPr>
            <p:ph idx="1"/>
          </p:nvPr>
        </p:nvSpPr>
        <p:spPr/>
        <p:txBody>
          <a:bodyPr anchor="t"/>
          <a:lstStyle/>
          <a:p>
            <a:pPr marL="0" lvl="0" indent="0" algn="ctr">
              <a:buNone/>
            </a:pPr>
            <a:r>
              <a:rPr lang="en-US" dirty="0"/>
              <a:t>2. Just because it’s not the most important factor doesn’t mean it doesn’t matter</a:t>
            </a:r>
          </a:p>
          <a:p>
            <a:pPr marL="0" lvl="0" indent="0" algn="ctr">
              <a:buNone/>
            </a:pPr>
            <a:endParaRPr lang="en-US" dirty="0"/>
          </a:p>
          <a:p>
            <a:pPr marL="0" lvl="0" indent="0" algn="ctr">
              <a:buNone/>
            </a:pPr>
            <a:r>
              <a:rPr lang="en-US" i="1" dirty="0"/>
              <a:t>Just because child’s skills will be more important for their earnings than their mother’s education does not mean that there was no effect of mom’s education </a:t>
            </a:r>
          </a:p>
          <a:p>
            <a:pPr marL="0" indent="0">
              <a:buNone/>
            </a:pPr>
            <a:endParaRPr lang="en-US" b="1" dirty="0"/>
          </a:p>
        </p:txBody>
      </p:sp>
    </p:spTree>
    <p:extLst>
      <p:ext uri="{BB962C8B-B14F-4D97-AF65-F5344CB8AC3E}">
        <p14:creationId xmlns:p14="http://schemas.microsoft.com/office/powerpoint/2010/main" val="2790366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B72E-13AD-4772-9676-835AE09A5C77}"/>
              </a:ext>
            </a:extLst>
          </p:cNvPr>
          <p:cNvSpPr>
            <a:spLocks noGrp="1"/>
          </p:cNvSpPr>
          <p:nvPr>
            <p:ph type="title"/>
          </p:nvPr>
        </p:nvSpPr>
        <p:spPr/>
        <p:txBody>
          <a:bodyPr/>
          <a:lstStyle/>
          <a:p>
            <a:r>
              <a:rPr lang="en-US" dirty="0"/>
              <a:t>Concepts</a:t>
            </a:r>
          </a:p>
        </p:txBody>
      </p:sp>
      <p:sp>
        <p:nvSpPr>
          <p:cNvPr id="3" name="Content Placeholder 2">
            <a:extLst>
              <a:ext uri="{FF2B5EF4-FFF2-40B4-BE49-F238E27FC236}">
                <a16:creationId xmlns:a16="http://schemas.microsoft.com/office/drawing/2014/main" id="{217330B2-3955-4571-BE01-9CADD90F08E8}"/>
              </a:ext>
            </a:extLst>
          </p:cNvPr>
          <p:cNvSpPr>
            <a:spLocks noGrp="1"/>
          </p:cNvSpPr>
          <p:nvPr>
            <p:ph idx="1"/>
          </p:nvPr>
        </p:nvSpPr>
        <p:spPr/>
        <p:txBody>
          <a:bodyPr anchor="ctr"/>
          <a:lstStyle/>
          <a:p>
            <a:pPr marL="0" lvl="0" indent="0" algn="ctr">
              <a:buNone/>
            </a:pPr>
            <a:r>
              <a:rPr lang="en-US" dirty="0"/>
              <a:t>2* Just because it matters, doesn’t mean it’s the most important factor</a:t>
            </a:r>
          </a:p>
          <a:p>
            <a:pPr marL="0" indent="0">
              <a:buNone/>
            </a:pPr>
            <a:endParaRPr lang="en-US" b="1" dirty="0"/>
          </a:p>
        </p:txBody>
      </p:sp>
    </p:spTree>
    <p:extLst>
      <p:ext uri="{BB962C8B-B14F-4D97-AF65-F5344CB8AC3E}">
        <p14:creationId xmlns:p14="http://schemas.microsoft.com/office/powerpoint/2010/main" val="288712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B72E-13AD-4772-9676-835AE09A5C77}"/>
              </a:ext>
            </a:extLst>
          </p:cNvPr>
          <p:cNvSpPr>
            <a:spLocks noGrp="1"/>
          </p:cNvSpPr>
          <p:nvPr>
            <p:ph type="title"/>
          </p:nvPr>
        </p:nvSpPr>
        <p:spPr/>
        <p:txBody>
          <a:bodyPr/>
          <a:lstStyle/>
          <a:p>
            <a:r>
              <a:rPr lang="en-US" dirty="0"/>
              <a:t>Concepts</a:t>
            </a:r>
          </a:p>
        </p:txBody>
      </p:sp>
      <p:sp>
        <p:nvSpPr>
          <p:cNvPr id="3" name="Content Placeholder 2">
            <a:extLst>
              <a:ext uri="{FF2B5EF4-FFF2-40B4-BE49-F238E27FC236}">
                <a16:creationId xmlns:a16="http://schemas.microsoft.com/office/drawing/2014/main" id="{217330B2-3955-4571-BE01-9CADD90F08E8}"/>
              </a:ext>
            </a:extLst>
          </p:cNvPr>
          <p:cNvSpPr>
            <a:spLocks noGrp="1"/>
          </p:cNvSpPr>
          <p:nvPr>
            <p:ph idx="1"/>
          </p:nvPr>
        </p:nvSpPr>
        <p:spPr/>
        <p:txBody>
          <a:bodyPr anchor="ctr"/>
          <a:lstStyle/>
          <a:p>
            <a:pPr marL="0" lvl="0" indent="0" algn="ctr">
              <a:buNone/>
            </a:pPr>
            <a:r>
              <a:rPr lang="en-US" dirty="0"/>
              <a:t>2** Just because an effect is small, doesn’t mean it can’t be statistically significant</a:t>
            </a:r>
          </a:p>
          <a:p>
            <a:pPr marL="0" indent="0">
              <a:buNone/>
            </a:pPr>
            <a:endParaRPr lang="en-US" b="1" dirty="0"/>
          </a:p>
        </p:txBody>
      </p:sp>
    </p:spTree>
    <p:extLst>
      <p:ext uri="{BB962C8B-B14F-4D97-AF65-F5344CB8AC3E}">
        <p14:creationId xmlns:p14="http://schemas.microsoft.com/office/powerpoint/2010/main" val="3415850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B72E-13AD-4772-9676-835AE09A5C77}"/>
              </a:ext>
            </a:extLst>
          </p:cNvPr>
          <p:cNvSpPr>
            <a:spLocks noGrp="1"/>
          </p:cNvSpPr>
          <p:nvPr>
            <p:ph type="title"/>
          </p:nvPr>
        </p:nvSpPr>
        <p:spPr/>
        <p:txBody>
          <a:bodyPr/>
          <a:lstStyle/>
          <a:p>
            <a:r>
              <a:rPr lang="en-US" dirty="0"/>
              <a:t>Concepts</a:t>
            </a:r>
          </a:p>
        </p:txBody>
      </p:sp>
      <p:sp>
        <p:nvSpPr>
          <p:cNvPr id="3" name="Content Placeholder 2">
            <a:extLst>
              <a:ext uri="{FF2B5EF4-FFF2-40B4-BE49-F238E27FC236}">
                <a16:creationId xmlns:a16="http://schemas.microsoft.com/office/drawing/2014/main" id="{217330B2-3955-4571-BE01-9CADD90F08E8}"/>
              </a:ext>
            </a:extLst>
          </p:cNvPr>
          <p:cNvSpPr>
            <a:spLocks noGrp="1"/>
          </p:cNvSpPr>
          <p:nvPr>
            <p:ph idx="1"/>
          </p:nvPr>
        </p:nvSpPr>
        <p:spPr/>
        <p:txBody>
          <a:bodyPr anchor="ctr"/>
          <a:lstStyle/>
          <a:p>
            <a:pPr marL="0" lvl="0" indent="0" algn="ctr">
              <a:buNone/>
            </a:pPr>
            <a:r>
              <a:rPr lang="en-US" dirty="0"/>
              <a:t>3. One causal relationship does not preclude another from existing</a:t>
            </a:r>
          </a:p>
          <a:p>
            <a:pPr marL="0" indent="0">
              <a:buNone/>
            </a:pPr>
            <a:endParaRPr lang="en-US" b="1" dirty="0"/>
          </a:p>
        </p:txBody>
      </p:sp>
    </p:spTree>
    <p:extLst>
      <p:ext uri="{BB962C8B-B14F-4D97-AF65-F5344CB8AC3E}">
        <p14:creationId xmlns:p14="http://schemas.microsoft.com/office/powerpoint/2010/main" val="1582175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B72E-13AD-4772-9676-835AE09A5C77}"/>
              </a:ext>
            </a:extLst>
          </p:cNvPr>
          <p:cNvSpPr>
            <a:spLocks noGrp="1"/>
          </p:cNvSpPr>
          <p:nvPr>
            <p:ph type="title"/>
          </p:nvPr>
        </p:nvSpPr>
        <p:spPr/>
        <p:txBody>
          <a:bodyPr/>
          <a:lstStyle/>
          <a:p>
            <a:r>
              <a:rPr lang="en-US" dirty="0"/>
              <a:t>Concepts</a:t>
            </a:r>
          </a:p>
        </p:txBody>
      </p:sp>
      <p:sp>
        <p:nvSpPr>
          <p:cNvPr id="3" name="Content Placeholder 2">
            <a:extLst>
              <a:ext uri="{FF2B5EF4-FFF2-40B4-BE49-F238E27FC236}">
                <a16:creationId xmlns:a16="http://schemas.microsoft.com/office/drawing/2014/main" id="{217330B2-3955-4571-BE01-9CADD90F08E8}"/>
              </a:ext>
            </a:extLst>
          </p:cNvPr>
          <p:cNvSpPr>
            <a:spLocks noGrp="1"/>
          </p:cNvSpPr>
          <p:nvPr>
            <p:ph idx="1"/>
          </p:nvPr>
        </p:nvSpPr>
        <p:spPr/>
        <p:txBody>
          <a:bodyPr anchor="t"/>
          <a:lstStyle/>
          <a:p>
            <a:pPr marL="0" lvl="0" indent="0" algn="ctr">
              <a:buNone/>
            </a:pPr>
            <a:r>
              <a:rPr lang="en-US" dirty="0"/>
              <a:t>3. One causal relationship does not preclude another from existing</a:t>
            </a:r>
          </a:p>
          <a:p>
            <a:pPr marL="0" lvl="0" indent="0" algn="ctr">
              <a:buNone/>
            </a:pPr>
            <a:endParaRPr lang="en-US" dirty="0"/>
          </a:p>
          <a:p>
            <a:pPr marL="0" lvl="0" indent="0" algn="ctr">
              <a:buNone/>
            </a:pPr>
            <a:r>
              <a:rPr lang="en-US" dirty="0"/>
              <a:t>*</a:t>
            </a:r>
            <a:r>
              <a:rPr lang="en-US" i="1" dirty="0"/>
              <a:t>Especially relevant to mechanisms and controlling for endogenous regressors</a:t>
            </a:r>
            <a:endParaRPr lang="en-US" dirty="0"/>
          </a:p>
          <a:p>
            <a:pPr marL="0" lvl="0" indent="0" algn="ctr">
              <a:buNone/>
            </a:pPr>
            <a:endParaRPr lang="en-US" dirty="0"/>
          </a:p>
          <a:p>
            <a:pPr marL="0" lvl="0" indent="0" algn="ctr">
              <a:buNone/>
            </a:pPr>
            <a:endParaRPr lang="en-US" dirty="0"/>
          </a:p>
          <a:p>
            <a:pPr marL="0" indent="0">
              <a:buNone/>
            </a:pPr>
            <a:endParaRPr lang="en-US" b="1" dirty="0"/>
          </a:p>
        </p:txBody>
      </p:sp>
    </p:spTree>
    <p:extLst>
      <p:ext uri="{BB962C8B-B14F-4D97-AF65-F5344CB8AC3E}">
        <p14:creationId xmlns:p14="http://schemas.microsoft.com/office/powerpoint/2010/main" val="3497773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B72E-13AD-4772-9676-835AE09A5C77}"/>
              </a:ext>
            </a:extLst>
          </p:cNvPr>
          <p:cNvSpPr>
            <a:spLocks noGrp="1"/>
          </p:cNvSpPr>
          <p:nvPr>
            <p:ph type="title"/>
          </p:nvPr>
        </p:nvSpPr>
        <p:spPr/>
        <p:txBody>
          <a:bodyPr/>
          <a:lstStyle/>
          <a:p>
            <a:r>
              <a:rPr lang="en-US" dirty="0"/>
              <a:t>Concepts</a:t>
            </a:r>
          </a:p>
        </p:txBody>
      </p:sp>
      <p:sp>
        <p:nvSpPr>
          <p:cNvPr id="3" name="Content Placeholder 2">
            <a:extLst>
              <a:ext uri="{FF2B5EF4-FFF2-40B4-BE49-F238E27FC236}">
                <a16:creationId xmlns:a16="http://schemas.microsoft.com/office/drawing/2014/main" id="{217330B2-3955-4571-BE01-9CADD90F08E8}"/>
              </a:ext>
            </a:extLst>
          </p:cNvPr>
          <p:cNvSpPr>
            <a:spLocks noGrp="1"/>
          </p:cNvSpPr>
          <p:nvPr>
            <p:ph idx="1"/>
          </p:nvPr>
        </p:nvSpPr>
        <p:spPr/>
        <p:txBody>
          <a:bodyPr anchor="t"/>
          <a:lstStyle/>
          <a:p>
            <a:pPr marL="0" lvl="0" indent="0" algn="ctr">
              <a:buNone/>
            </a:pPr>
            <a:r>
              <a:rPr lang="en-US" dirty="0"/>
              <a:t>3. One causal relationship does not preclude another from existing</a:t>
            </a:r>
          </a:p>
          <a:p>
            <a:pPr marL="0" lvl="0" indent="0" algn="ctr">
              <a:buNone/>
            </a:pPr>
            <a:endParaRPr lang="en-US" dirty="0"/>
          </a:p>
          <a:p>
            <a:pPr marL="0" lvl="0" indent="0" algn="ctr">
              <a:buNone/>
            </a:pPr>
            <a:r>
              <a:rPr lang="en-US" dirty="0"/>
              <a:t>Example: </a:t>
            </a:r>
            <a:r>
              <a:rPr lang="en-US" i="1" dirty="0"/>
              <a:t>Mother’s additional education causes her to make more money. The higher income and socioeconomic status of the family are what then cause the child’s earnings to rise</a:t>
            </a:r>
          </a:p>
          <a:p>
            <a:pPr marL="0" lvl="0" indent="0" algn="ctr">
              <a:buNone/>
            </a:pPr>
            <a:endParaRPr lang="en-US" i="1" dirty="0"/>
          </a:p>
          <a:p>
            <a:pPr marL="0" lvl="0" indent="0" algn="ctr">
              <a:buNone/>
            </a:pPr>
            <a:endParaRPr lang="en-US" dirty="0"/>
          </a:p>
          <a:p>
            <a:pPr marL="0" lvl="0" indent="0" algn="ctr">
              <a:buNone/>
            </a:pPr>
            <a:endParaRPr lang="en-US" dirty="0"/>
          </a:p>
          <a:p>
            <a:pPr marL="0" lvl="0" indent="0" algn="ctr">
              <a:buNone/>
            </a:pPr>
            <a:endParaRPr lang="en-US" dirty="0"/>
          </a:p>
          <a:p>
            <a:pPr marL="0" indent="0">
              <a:buNone/>
            </a:pPr>
            <a:endParaRPr lang="en-US" b="1" dirty="0"/>
          </a:p>
        </p:txBody>
      </p:sp>
    </p:spTree>
    <p:extLst>
      <p:ext uri="{BB962C8B-B14F-4D97-AF65-F5344CB8AC3E}">
        <p14:creationId xmlns:p14="http://schemas.microsoft.com/office/powerpoint/2010/main" val="3136180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B72E-13AD-4772-9676-835AE09A5C77}"/>
              </a:ext>
            </a:extLst>
          </p:cNvPr>
          <p:cNvSpPr>
            <a:spLocks noGrp="1"/>
          </p:cNvSpPr>
          <p:nvPr>
            <p:ph type="title"/>
          </p:nvPr>
        </p:nvSpPr>
        <p:spPr/>
        <p:txBody>
          <a:bodyPr/>
          <a:lstStyle/>
          <a:p>
            <a:r>
              <a:rPr lang="en-US" dirty="0"/>
              <a:t>Concepts</a:t>
            </a:r>
          </a:p>
        </p:txBody>
      </p:sp>
      <p:sp>
        <p:nvSpPr>
          <p:cNvPr id="3" name="Content Placeholder 2">
            <a:extLst>
              <a:ext uri="{FF2B5EF4-FFF2-40B4-BE49-F238E27FC236}">
                <a16:creationId xmlns:a16="http://schemas.microsoft.com/office/drawing/2014/main" id="{217330B2-3955-4571-BE01-9CADD90F08E8}"/>
              </a:ext>
            </a:extLst>
          </p:cNvPr>
          <p:cNvSpPr>
            <a:spLocks noGrp="1"/>
          </p:cNvSpPr>
          <p:nvPr>
            <p:ph idx="1"/>
          </p:nvPr>
        </p:nvSpPr>
        <p:spPr/>
        <p:txBody>
          <a:bodyPr anchor="t"/>
          <a:lstStyle/>
          <a:p>
            <a:pPr marL="0" lvl="0" indent="0" algn="ctr">
              <a:buNone/>
            </a:pPr>
            <a:r>
              <a:rPr lang="en-US" dirty="0"/>
              <a:t>3. One causal relationship does not preclude another from existing</a:t>
            </a:r>
          </a:p>
          <a:p>
            <a:pPr marL="0" lvl="0" indent="0" algn="ctr">
              <a:buNone/>
            </a:pPr>
            <a:endParaRPr lang="en-US" dirty="0"/>
          </a:p>
          <a:p>
            <a:pPr marL="0" lvl="0" indent="0" algn="ctr">
              <a:buNone/>
            </a:pPr>
            <a:r>
              <a:rPr lang="en-US" dirty="0"/>
              <a:t>Example: </a:t>
            </a:r>
            <a:r>
              <a:rPr lang="en-US" i="1" dirty="0"/>
              <a:t>Mother’s additional education causes her to make more money. The higher income and socioeconomic status of the family are what then cause the child’s earnings to rise</a:t>
            </a:r>
          </a:p>
          <a:p>
            <a:pPr marL="0" lvl="0" indent="0" algn="ctr">
              <a:buNone/>
            </a:pPr>
            <a:endParaRPr lang="en-US" i="1" dirty="0"/>
          </a:p>
          <a:p>
            <a:pPr marL="0" lvl="0" indent="0" algn="ctr">
              <a:buNone/>
            </a:pPr>
            <a:endParaRPr lang="en-US" dirty="0"/>
          </a:p>
          <a:p>
            <a:pPr marL="0" lvl="0" indent="0" algn="ctr">
              <a:buNone/>
            </a:pPr>
            <a:endParaRPr lang="en-US" dirty="0"/>
          </a:p>
          <a:p>
            <a:pPr marL="0" lvl="0" indent="0" algn="ctr">
              <a:buNone/>
            </a:pPr>
            <a:endParaRPr lang="en-US" dirty="0"/>
          </a:p>
          <a:p>
            <a:pPr marL="0" indent="0">
              <a:buNone/>
            </a:pPr>
            <a:endParaRPr lang="en-US" b="1" dirty="0"/>
          </a:p>
        </p:txBody>
      </p:sp>
      <p:sp>
        <p:nvSpPr>
          <p:cNvPr id="4" name="TextBox 3">
            <a:extLst>
              <a:ext uri="{FF2B5EF4-FFF2-40B4-BE49-F238E27FC236}">
                <a16:creationId xmlns:a16="http://schemas.microsoft.com/office/drawing/2014/main" id="{65B9F666-194D-407A-9EF3-B1596D0D81B5}"/>
              </a:ext>
            </a:extLst>
          </p:cNvPr>
          <p:cNvSpPr txBox="1"/>
          <p:nvPr/>
        </p:nvSpPr>
        <p:spPr>
          <a:xfrm>
            <a:off x="3324225" y="4629150"/>
            <a:ext cx="1685925" cy="369332"/>
          </a:xfrm>
          <a:prstGeom prst="rect">
            <a:avLst/>
          </a:prstGeom>
          <a:noFill/>
        </p:spPr>
        <p:txBody>
          <a:bodyPr wrap="square" rtlCol="0">
            <a:spAutoFit/>
          </a:bodyPr>
          <a:lstStyle/>
          <a:p>
            <a:r>
              <a:rPr lang="en-US" dirty="0"/>
              <a:t>MOMED</a:t>
            </a:r>
          </a:p>
        </p:txBody>
      </p:sp>
      <p:sp>
        <p:nvSpPr>
          <p:cNvPr id="5" name="TextBox 4">
            <a:extLst>
              <a:ext uri="{FF2B5EF4-FFF2-40B4-BE49-F238E27FC236}">
                <a16:creationId xmlns:a16="http://schemas.microsoft.com/office/drawing/2014/main" id="{03605FA2-9633-4EC2-B357-22066C60026E}"/>
              </a:ext>
            </a:extLst>
          </p:cNvPr>
          <p:cNvSpPr txBox="1"/>
          <p:nvPr/>
        </p:nvSpPr>
        <p:spPr>
          <a:xfrm>
            <a:off x="7181852" y="4629150"/>
            <a:ext cx="1685925" cy="369332"/>
          </a:xfrm>
          <a:prstGeom prst="rect">
            <a:avLst/>
          </a:prstGeom>
          <a:noFill/>
        </p:spPr>
        <p:txBody>
          <a:bodyPr wrap="square" rtlCol="0">
            <a:spAutoFit/>
          </a:bodyPr>
          <a:lstStyle/>
          <a:p>
            <a:r>
              <a:rPr lang="en-US" dirty="0"/>
              <a:t>CHILD INCOME</a:t>
            </a:r>
          </a:p>
        </p:txBody>
      </p:sp>
      <p:sp>
        <p:nvSpPr>
          <p:cNvPr id="6" name="TextBox 5">
            <a:extLst>
              <a:ext uri="{FF2B5EF4-FFF2-40B4-BE49-F238E27FC236}">
                <a16:creationId xmlns:a16="http://schemas.microsoft.com/office/drawing/2014/main" id="{B7AE8095-C4D0-4412-883E-F262425F8A1E}"/>
              </a:ext>
            </a:extLst>
          </p:cNvPr>
          <p:cNvSpPr txBox="1"/>
          <p:nvPr/>
        </p:nvSpPr>
        <p:spPr>
          <a:xfrm>
            <a:off x="5010150" y="5807631"/>
            <a:ext cx="1685925" cy="369332"/>
          </a:xfrm>
          <a:prstGeom prst="rect">
            <a:avLst/>
          </a:prstGeom>
          <a:noFill/>
        </p:spPr>
        <p:txBody>
          <a:bodyPr wrap="square" rtlCol="0">
            <a:spAutoFit/>
          </a:bodyPr>
          <a:lstStyle/>
          <a:p>
            <a:r>
              <a:rPr lang="en-US" dirty="0"/>
              <a:t>MOM INCOME</a:t>
            </a:r>
          </a:p>
        </p:txBody>
      </p:sp>
      <p:cxnSp>
        <p:nvCxnSpPr>
          <p:cNvPr id="8" name="Straight Arrow Connector 7">
            <a:extLst>
              <a:ext uri="{FF2B5EF4-FFF2-40B4-BE49-F238E27FC236}">
                <a16:creationId xmlns:a16="http://schemas.microsoft.com/office/drawing/2014/main" id="{5D954402-DE6F-413B-8D86-7454869A4C2B}"/>
              </a:ext>
            </a:extLst>
          </p:cNvPr>
          <p:cNvCxnSpPr/>
          <p:nvPr/>
        </p:nvCxnSpPr>
        <p:spPr>
          <a:xfrm>
            <a:off x="3952875" y="4998482"/>
            <a:ext cx="1057275" cy="809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9C9D56F-E5FC-4367-98F6-7F3F153A093E}"/>
              </a:ext>
            </a:extLst>
          </p:cNvPr>
          <p:cNvCxnSpPr/>
          <p:nvPr/>
        </p:nvCxnSpPr>
        <p:spPr>
          <a:xfrm flipV="1">
            <a:off x="6696075" y="4998482"/>
            <a:ext cx="1000125" cy="809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195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B72E-13AD-4772-9676-835AE09A5C77}"/>
              </a:ext>
            </a:extLst>
          </p:cNvPr>
          <p:cNvSpPr>
            <a:spLocks noGrp="1"/>
          </p:cNvSpPr>
          <p:nvPr>
            <p:ph type="title"/>
          </p:nvPr>
        </p:nvSpPr>
        <p:spPr/>
        <p:txBody>
          <a:bodyPr/>
          <a:lstStyle/>
          <a:p>
            <a:r>
              <a:rPr lang="en-US" dirty="0"/>
              <a:t>Concepts</a:t>
            </a:r>
          </a:p>
        </p:txBody>
      </p:sp>
      <p:sp>
        <p:nvSpPr>
          <p:cNvPr id="3" name="Content Placeholder 2">
            <a:extLst>
              <a:ext uri="{FF2B5EF4-FFF2-40B4-BE49-F238E27FC236}">
                <a16:creationId xmlns:a16="http://schemas.microsoft.com/office/drawing/2014/main" id="{217330B2-3955-4571-BE01-9CADD90F08E8}"/>
              </a:ext>
            </a:extLst>
          </p:cNvPr>
          <p:cNvSpPr>
            <a:spLocks noGrp="1"/>
          </p:cNvSpPr>
          <p:nvPr>
            <p:ph idx="1"/>
          </p:nvPr>
        </p:nvSpPr>
        <p:spPr/>
        <p:txBody>
          <a:bodyPr anchor="t"/>
          <a:lstStyle/>
          <a:p>
            <a:pPr marL="0" lvl="0" indent="0" algn="ctr">
              <a:buNone/>
            </a:pPr>
            <a:r>
              <a:rPr lang="en-US" dirty="0"/>
              <a:t>3. One causal relationship does not preclude another from existing</a:t>
            </a:r>
          </a:p>
          <a:p>
            <a:pPr marL="0" lvl="0" indent="0" algn="ctr">
              <a:buNone/>
            </a:pPr>
            <a:endParaRPr lang="en-US" dirty="0"/>
          </a:p>
          <a:p>
            <a:pPr marL="0" lvl="0" indent="0" algn="ctr">
              <a:buNone/>
            </a:pPr>
            <a:r>
              <a:rPr lang="en-US" dirty="0"/>
              <a:t>Example: </a:t>
            </a:r>
            <a:r>
              <a:rPr lang="en-US" i="1" dirty="0"/>
              <a:t>Mother’s additional education causes her to make more money. The higher income and socioeconomic status of the family are what then cause the child’s earnings to rise</a:t>
            </a:r>
          </a:p>
          <a:p>
            <a:pPr marL="0" lvl="0" indent="0" algn="ctr">
              <a:buNone/>
            </a:pPr>
            <a:endParaRPr lang="en-US" i="1" dirty="0"/>
          </a:p>
          <a:p>
            <a:pPr marL="0" lvl="0" indent="0" algn="ctr">
              <a:buNone/>
            </a:pPr>
            <a:endParaRPr lang="en-US" dirty="0"/>
          </a:p>
          <a:p>
            <a:pPr marL="0" lvl="0" indent="0" algn="ctr">
              <a:buNone/>
            </a:pPr>
            <a:endParaRPr lang="en-US" dirty="0"/>
          </a:p>
          <a:p>
            <a:pPr marL="0" lvl="0" indent="0" algn="ctr">
              <a:buNone/>
            </a:pPr>
            <a:endParaRPr lang="en-US" dirty="0"/>
          </a:p>
          <a:p>
            <a:pPr marL="0" indent="0">
              <a:buNone/>
            </a:pPr>
            <a:endParaRPr lang="en-US" b="1" dirty="0"/>
          </a:p>
        </p:txBody>
      </p:sp>
      <p:sp>
        <p:nvSpPr>
          <p:cNvPr id="4" name="TextBox 3">
            <a:extLst>
              <a:ext uri="{FF2B5EF4-FFF2-40B4-BE49-F238E27FC236}">
                <a16:creationId xmlns:a16="http://schemas.microsoft.com/office/drawing/2014/main" id="{65B9F666-194D-407A-9EF3-B1596D0D81B5}"/>
              </a:ext>
            </a:extLst>
          </p:cNvPr>
          <p:cNvSpPr txBox="1"/>
          <p:nvPr/>
        </p:nvSpPr>
        <p:spPr>
          <a:xfrm>
            <a:off x="3324225" y="4629150"/>
            <a:ext cx="1685925" cy="369332"/>
          </a:xfrm>
          <a:prstGeom prst="rect">
            <a:avLst/>
          </a:prstGeom>
          <a:noFill/>
        </p:spPr>
        <p:txBody>
          <a:bodyPr wrap="square" rtlCol="0">
            <a:spAutoFit/>
          </a:bodyPr>
          <a:lstStyle/>
          <a:p>
            <a:r>
              <a:rPr lang="en-US" dirty="0"/>
              <a:t>MOMED</a:t>
            </a:r>
          </a:p>
        </p:txBody>
      </p:sp>
      <p:sp>
        <p:nvSpPr>
          <p:cNvPr id="5" name="TextBox 4">
            <a:extLst>
              <a:ext uri="{FF2B5EF4-FFF2-40B4-BE49-F238E27FC236}">
                <a16:creationId xmlns:a16="http://schemas.microsoft.com/office/drawing/2014/main" id="{03605FA2-9633-4EC2-B357-22066C60026E}"/>
              </a:ext>
            </a:extLst>
          </p:cNvPr>
          <p:cNvSpPr txBox="1"/>
          <p:nvPr/>
        </p:nvSpPr>
        <p:spPr>
          <a:xfrm>
            <a:off x="7181852" y="4629150"/>
            <a:ext cx="1685925" cy="369332"/>
          </a:xfrm>
          <a:prstGeom prst="rect">
            <a:avLst/>
          </a:prstGeom>
          <a:noFill/>
        </p:spPr>
        <p:txBody>
          <a:bodyPr wrap="square" rtlCol="0">
            <a:spAutoFit/>
          </a:bodyPr>
          <a:lstStyle/>
          <a:p>
            <a:r>
              <a:rPr lang="en-US" dirty="0"/>
              <a:t>CHILD INCOME</a:t>
            </a:r>
          </a:p>
        </p:txBody>
      </p:sp>
      <p:sp>
        <p:nvSpPr>
          <p:cNvPr id="6" name="TextBox 5">
            <a:extLst>
              <a:ext uri="{FF2B5EF4-FFF2-40B4-BE49-F238E27FC236}">
                <a16:creationId xmlns:a16="http://schemas.microsoft.com/office/drawing/2014/main" id="{B7AE8095-C4D0-4412-883E-F262425F8A1E}"/>
              </a:ext>
            </a:extLst>
          </p:cNvPr>
          <p:cNvSpPr txBox="1"/>
          <p:nvPr/>
        </p:nvSpPr>
        <p:spPr>
          <a:xfrm>
            <a:off x="5010150" y="5807631"/>
            <a:ext cx="1685925" cy="369332"/>
          </a:xfrm>
          <a:prstGeom prst="rect">
            <a:avLst/>
          </a:prstGeom>
          <a:noFill/>
        </p:spPr>
        <p:txBody>
          <a:bodyPr wrap="square" rtlCol="0">
            <a:spAutoFit/>
          </a:bodyPr>
          <a:lstStyle/>
          <a:p>
            <a:r>
              <a:rPr lang="en-US" dirty="0"/>
              <a:t>MOM INCOME</a:t>
            </a:r>
          </a:p>
        </p:txBody>
      </p:sp>
      <p:cxnSp>
        <p:nvCxnSpPr>
          <p:cNvPr id="8" name="Straight Arrow Connector 7">
            <a:extLst>
              <a:ext uri="{FF2B5EF4-FFF2-40B4-BE49-F238E27FC236}">
                <a16:creationId xmlns:a16="http://schemas.microsoft.com/office/drawing/2014/main" id="{5D954402-DE6F-413B-8D86-7454869A4C2B}"/>
              </a:ext>
            </a:extLst>
          </p:cNvPr>
          <p:cNvCxnSpPr/>
          <p:nvPr/>
        </p:nvCxnSpPr>
        <p:spPr>
          <a:xfrm>
            <a:off x="3952875" y="4998482"/>
            <a:ext cx="1057275" cy="809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9C9D56F-E5FC-4367-98F6-7F3F153A093E}"/>
              </a:ext>
            </a:extLst>
          </p:cNvPr>
          <p:cNvCxnSpPr/>
          <p:nvPr/>
        </p:nvCxnSpPr>
        <p:spPr>
          <a:xfrm flipV="1">
            <a:off x="6696075" y="4998482"/>
            <a:ext cx="1000125" cy="809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D741514-F617-4F31-AAF3-0BD071C5A759}"/>
              </a:ext>
            </a:extLst>
          </p:cNvPr>
          <p:cNvSpPr txBox="1"/>
          <p:nvPr/>
        </p:nvSpPr>
        <p:spPr>
          <a:xfrm>
            <a:off x="9772650" y="4762500"/>
            <a:ext cx="2066927" cy="1200329"/>
          </a:xfrm>
          <a:prstGeom prst="rect">
            <a:avLst/>
          </a:prstGeom>
          <a:noFill/>
        </p:spPr>
        <p:txBody>
          <a:bodyPr wrap="square" rtlCol="0">
            <a:spAutoFit/>
          </a:bodyPr>
          <a:lstStyle/>
          <a:p>
            <a:r>
              <a:rPr lang="en-US" dirty="0"/>
              <a:t>MOMED has an indirect causal effect on CHILD INCOME</a:t>
            </a:r>
          </a:p>
        </p:txBody>
      </p:sp>
    </p:spTree>
    <p:extLst>
      <p:ext uri="{BB962C8B-B14F-4D97-AF65-F5344CB8AC3E}">
        <p14:creationId xmlns:p14="http://schemas.microsoft.com/office/powerpoint/2010/main" val="1447777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AE7A3-C796-4B93-A741-2339E4B6F41B}"/>
              </a:ext>
            </a:extLst>
          </p:cNvPr>
          <p:cNvSpPr>
            <a:spLocks noGrp="1"/>
          </p:cNvSpPr>
          <p:nvPr>
            <p:ph type="title"/>
          </p:nvPr>
        </p:nvSpPr>
        <p:spPr/>
        <p:txBody>
          <a:bodyPr/>
          <a:lstStyle/>
          <a:p>
            <a:r>
              <a:rPr lang="en-US" dirty="0"/>
              <a:t>Concepts</a:t>
            </a:r>
          </a:p>
        </p:txBody>
      </p:sp>
      <p:sp>
        <p:nvSpPr>
          <p:cNvPr id="3" name="Content Placeholder 2">
            <a:extLst>
              <a:ext uri="{FF2B5EF4-FFF2-40B4-BE49-F238E27FC236}">
                <a16:creationId xmlns:a16="http://schemas.microsoft.com/office/drawing/2014/main" id="{44A8B7CF-A832-4243-9E4E-DD194959B7F5}"/>
              </a:ext>
            </a:extLst>
          </p:cNvPr>
          <p:cNvSpPr>
            <a:spLocks noGrp="1"/>
          </p:cNvSpPr>
          <p:nvPr>
            <p:ph idx="1"/>
          </p:nvPr>
        </p:nvSpPr>
        <p:spPr/>
        <p:txBody>
          <a:bodyPr/>
          <a:lstStyle/>
          <a:p>
            <a:pPr marL="3657600" lvl="8" indent="0">
              <a:buNone/>
            </a:pPr>
            <a:r>
              <a:rPr lang="en-US" dirty="0"/>
              <a:t>       3. One causal relationship does not preclude another from existing</a:t>
            </a:r>
          </a:p>
          <a:p>
            <a:pPr marL="3657600" lvl="8" indent="0">
              <a:buNone/>
            </a:pPr>
            <a:endParaRPr lang="en-US" dirty="0"/>
          </a:p>
        </p:txBody>
      </p:sp>
      <p:pic>
        <p:nvPicPr>
          <p:cNvPr id="5" name="Picture 4">
            <a:extLst>
              <a:ext uri="{FF2B5EF4-FFF2-40B4-BE49-F238E27FC236}">
                <a16:creationId xmlns:a16="http://schemas.microsoft.com/office/drawing/2014/main" id="{40B1E32C-61A1-4BC8-8007-4347A2D5D6FC}"/>
              </a:ext>
            </a:extLst>
          </p:cNvPr>
          <p:cNvPicPr>
            <a:picLocks noChangeAspect="1"/>
          </p:cNvPicPr>
          <p:nvPr/>
        </p:nvPicPr>
        <p:blipFill>
          <a:blip r:embed="rId2"/>
          <a:stretch>
            <a:fillRect/>
          </a:stretch>
        </p:blipFill>
        <p:spPr>
          <a:xfrm>
            <a:off x="603983" y="1690688"/>
            <a:ext cx="3844200" cy="1511833"/>
          </a:xfrm>
          <a:prstGeom prst="rect">
            <a:avLst/>
          </a:prstGeom>
        </p:spPr>
      </p:pic>
      <p:pic>
        <p:nvPicPr>
          <p:cNvPr id="6" name="Picture 5">
            <a:extLst>
              <a:ext uri="{FF2B5EF4-FFF2-40B4-BE49-F238E27FC236}">
                <a16:creationId xmlns:a16="http://schemas.microsoft.com/office/drawing/2014/main" id="{7A6E481E-FDD0-47B3-9A82-D0CB80E693AF}"/>
              </a:ext>
            </a:extLst>
          </p:cNvPr>
          <p:cNvPicPr>
            <a:picLocks noChangeAspect="1"/>
          </p:cNvPicPr>
          <p:nvPr/>
        </p:nvPicPr>
        <p:blipFill>
          <a:blip r:embed="rId3"/>
          <a:stretch>
            <a:fillRect/>
          </a:stretch>
        </p:blipFill>
        <p:spPr>
          <a:xfrm>
            <a:off x="3805774" y="2870066"/>
            <a:ext cx="7636801" cy="3441834"/>
          </a:xfrm>
          <a:prstGeom prst="rect">
            <a:avLst/>
          </a:prstGeom>
        </p:spPr>
      </p:pic>
    </p:spTree>
    <p:extLst>
      <p:ext uri="{BB962C8B-B14F-4D97-AF65-F5344CB8AC3E}">
        <p14:creationId xmlns:p14="http://schemas.microsoft.com/office/powerpoint/2010/main" val="196569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11882-D2BE-4D55-B436-55FAF9DBA8F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AA185B3-FF86-4688-AED5-304E213EF238}"/>
              </a:ext>
            </a:extLst>
          </p:cNvPr>
          <p:cNvSpPr>
            <a:spLocks noGrp="1"/>
          </p:cNvSpPr>
          <p:nvPr>
            <p:ph idx="1"/>
          </p:nvPr>
        </p:nvSpPr>
        <p:spPr/>
        <p:txBody>
          <a:bodyPr/>
          <a:lstStyle/>
          <a:p>
            <a:r>
              <a:rPr lang="en-US" dirty="0"/>
              <a:t>Fundamental Concepts About Regression</a:t>
            </a:r>
          </a:p>
          <a:p>
            <a:r>
              <a:rPr lang="en-US" dirty="0"/>
              <a:t>A note on controlling for endogenous regressors</a:t>
            </a:r>
          </a:p>
          <a:p>
            <a:r>
              <a:rPr lang="en-US" dirty="0"/>
              <a:t>Interpreting Results</a:t>
            </a:r>
          </a:p>
          <a:p>
            <a:r>
              <a:rPr lang="en-US" dirty="0"/>
              <a:t>Bias vs. Precision, expanded</a:t>
            </a:r>
          </a:p>
          <a:p>
            <a:r>
              <a:rPr lang="en-US" dirty="0"/>
              <a:t>Precision in Multivariate Regression (Midterm Q.1.A)</a:t>
            </a:r>
          </a:p>
          <a:p>
            <a:r>
              <a:rPr lang="en-US" dirty="0"/>
              <a:t>Measuring Omitted Variables Bias (Midterm Q.3.E)</a:t>
            </a:r>
          </a:p>
        </p:txBody>
      </p:sp>
    </p:spTree>
    <p:extLst>
      <p:ext uri="{BB962C8B-B14F-4D97-AF65-F5344CB8AC3E}">
        <p14:creationId xmlns:p14="http://schemas.microsoft.com/office/powerpoint/2010/main" val="2427659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AE7A3-C796-4B93-A741-2339E4B6F41B}"/>
              </a:ext>
            </a:extLst>
          </p:cNvPr>
          <p:cNvSpPr>
            <a:spLocks noGrp="1"/>
          </p:cNvSpPr>
          <p:nvPr>
            <p:ph type="title"/>
          </p:nvPr>
        </p:nvSpPr>
        <p:spPr/>
        <p:txBody>
          <a:bodyPr/>
          <a:lstStyle/>
          <a:p>
            <a:r>
              <a:rPr lang="en-US" dirty="0"/>
              <a:t>Concepts</a:t>
            </a:r>
          </a:p>
        </p:txBody>
      </p:sp>
      <p:sp>
        <p:nvSpPr>
          <p:cNvPr id="3" name="Content Placeholder 2">
            <a:extLst>
              <a:ext uri="{FF2B5EF4-FFF2-40B4-BE49-F238E27FC236}">
                <a16:creationId xmlns:a16="http://schemas.microsoft.com/office/drawing/2014/main" id="{44A8B7CF-A832-4243-9E4E-DD194959B7F5}"/>
              </a:ext>
            </a:extLst>
          </p:cNvPr>
          <p:cNvSpPr>
            <a:spLocks noGrp="1"/>
          </p:cNvSpPr>
          <p:nvPr>
            <p:ph idx="1"/>
          </p:nvPr>
        </p:nvSpPr>
        <p:spPr/>
        <p:txBody>
          <a:bodyPr/>
          <a:lstStyle/>
          <a:p>
            <a:pPr marL="3657600" lvl="8" indent="0">
              <a:buNone/>
            </a:pPr>
            <a:r>
              <a:rPr lang="en-US" dirty="0"/>
              <a:t>       3. One causal relationship does not preclude another from existing</a:t>
            </a:r>
          </a:p>
          <a:p>
            <a:pPr marL="3657600" lvl="8" indent="0">
              <a:buNone/>
            </a:pPr>
            <a:endParaRPr lang="en-US" dirty="0"/>
          </a:p>
        </p:txBody>
      </p:sp>
      <p:pic>
        <p:nvPicPr>
          <p:cNvPr id="5" name="Picture 4">
            <a:extLst>
              <a:ext uri="{FF2B5EF4-FFF2-40B4-BE49-F238E27FC236}">
                <a16:creationId xmlns:a16="http://schemas.microsoft.com/office/drawing/2014/main" id="{40B1E32C-61A1-4BC8-8007-4347A2D5D6FC}"/>
              </a:ext>
            </a:extLst>
          </p:cNvPr>
          <p:cNvPicPr>
            <a:picLocks noChangeAspect="1"/>
          </p:cNvPicPr>
          <p:nvPr/>
        </p:nvPicPr>
        <p:blipFill>
          <a:blip r:embed="rId2"/>
          <a:stretch>
            <a:fillRect/>
          </a:stretch>
        </p:blipFill>
        <p:spPr>
          <a:xfrm>
            <a:off x="603983" y="1690688"/>
            <a:ext cx="3844200" cy="1511833"/>
          </a:xfrm>
          <a:prstGeom prst="rect">
            <a:avLst/>
          </a:prstGeom>
        </p:spPr>
      </p:pic>
      <p:pic>
        <p:nvPicPr>
          <p:cNvPr id="6" name="Picture 5">
            <a:extLst>
              <a:ext uri="{FF2B5EF4-FFF2-40B4-BE49-F238E27FC236}">
                <a16:creationId xmlns:a16="http://schemas.microsoft.com/office/drawing/2014/main" id="{7A6E481E-FDD0-47B3-9A82-D0CB80E693AF}"/>
              </a:ext>
            </a:extLst>
          </p:cNvPr>
          <p:cNvPicPr>
            <a:picLocks noChangeAspect="1"/>
          </p:cNvPicPr>
          <p:nvPr/>
        </p:nvPicPr>
        <p:blipFill>
          <a:blip r:embed="rId3"/>
          <a:stretch>
            <a:fillRect/>
          </a:stretch>
        </p:blipFill>
        <p:spPr>
          <a:xfrm>
            <a:off x="3805774" y="2870066"/>
            <a:ext cx="7636801" cy="3441834"/>
          </a:xfrm>
          <a:prstGeom prst="rect">
            <a:avLst/>
          </a:prstGeom>
        </p:spPr>
      </p:pic>
      <p:sp>
        <p:nvSpPr>
          <p:cNvPr id="7" name="TextBox 6">
            <a:extLst>
              <a:ext uri="{FF2B5EF4-FFF2-40B4-BE49-F238E27FC236}">
                <a16:creationId xmlns:a16="http://schemas.microsoft.com/office/drawing/2014/main" id="{1FE374B2-6F6A-4ABA-969C-F21D8A1F007F}"/>
              </a:ext>
            </a:extLst>
          </p:cNvPr>
          <p:cNvSpPr txBox="1"/>
          <p:nvPr/>
        </p:nvSpPr>
        <p:spPr>
          <a:xfrm>
            <a:off x="1479025" y="3470814"/>
            <a:ext cx="1083199" cy="369332"/>
          </a:xfrm>
          <a:prstGeom prst="rect">
            <a:avLst/>
          </a:prstGeom>
          <a:noFill/>
        </p:spPr>
        <p:txBody>
          <a:bodyPr wrap="square" rtlCol="0">
            <a:spAutoFit/>
          </a:bodyPr>
          <a:lstStyle/>
          <a:p>
            <a:r>
              <a:rPr lang="en-US" dirty="0"/>
              <a:t>Redlining</a:t>
            </a:r>
          </a:p>
        </p:txBody>
      </p:sp>
      <p:sp>
        <p:nvSpPr>
          <p:cNvPr id="8" name="TextBox 7">
            <a:extLst>
              <a:ext uri="{FF2B5EF4-FFF2-40B4-BE49-F238E27FC236}">
                <a16:creationId xmlns:a16="http://schemas.microsoft.com/office/drawing/2014/main" id="{2185236E-B922-4D2E-9834-28DCE0F6C517}"/>
              </a:ext>
            </a:extLst>
          </p:cNvPr>
          <p:cNvSpPr txBox="1"/>
          <p:nvPr/>
        </p:nvSpPr>
        <p:spPr>
          <a:xfrm>
            <a:off x="1228725" y="5690434"/>
            <a:ext cx="1905000" cy="646331"/>
          </a:xfrm>
          <a:prstGeom prst="rect">
            <a:avLst/>
          </a:prstGeom>
          <a:noFill/>
        </p:spPr>
        <p:txBody>
          <a:bodyPr wrap="square" rtlCol="0">
            <a:spAutoFit/>
          </a:bodyPr>
          <a:lstStyle/>
          <a:p>
            <a:r>
              <a:rPr lang="en-US" dirty="0"/>
              <a:t>Neighborhood Development</a:t>
            </a:r>
          </a:p>
        </p:txBody>
      </p:sp>
      <p:cxnSp>
        <p:nvCxnSpPr>
          <p:cNvPr id="9" name="Straight Arrow Connector 8">
            <a:extLst>
              <a:ext uri="{FF2B5EF4-FFF2-40B4-BE49-F238E27FC236}">
                <a16:creationId xmlns:a16="http://schemas.microsoft.com/office/drawing/2014/main" id="{833347ED-EA22-4042-B3D9-55339EFDCA31}"/>
              </a:ext>
            </a:extLst>
          </p:cNvPr>
          <p:cNvCxnSpPr/>
          <p:nvPr/>
        </p:nvCxnSpPr>
        <p:spPr>
          <a:xfrm>
            <a:off x="2000250" y="3943350"/>
            <a:ext cx="0" cy="166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100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AE7A3-C796-4B93-A741-2339E4B6F41B}"/>
              </a:ext>
            </a:extLst>
          </p:cNvPr>
          <p:cNvSpPr>
            <a:spLocks noGrp="1"/>
          </p:cNvSpPr>
          <p:nvPr>
            <p:ph type="title"/>
          </p:nvPr>
        </p:nvSpPr>
        <p:spPr/>
        <p:txBody>
          <a:bodyPr/>
          <a:lstStyle/>
          <a:p>
            <a:r>
              <a:rPr lang="en-US" dirty="0"/>
              <a:t>Concepts</a:t>
            </a:r>
          </a:p>
        </p:txBody>
      </p:sp>
      <p:sp>
        <p:nvSpPr>
          <p:cNvPr id="3" name="Content Placeholder 2">
            <a:extLst>
              <a:ext uri="{FF2B5EF4-FFF2-40B4-BE49-F238E27FC236}">
                <a16:creationId xmlns:a16="http://schemas.microsoft.com/office/drawing/2014/main" id="{44A8B7CF-A832-4243-9E4E-DD194959B7F5}"/>
              </a:ext>
            </a:extLst>
          </p:cNvPr>
          <p:cNvSpPr>
            <a:spLocks noGrp="1"/>
          </p:cNvSpPr>
          <p:nvPr>
            <p:ph idx="1"/>
          </p:nvPr>
        </p:nvSpPr>
        <p:spPr/>
        <p:txBody>
          <a:bodyPr/>
          <a:lstStyle/>
          <a:p>
            <a:pPr marL="3657600" lvl="8" indent="0">
              <a:buNone/>
            </a:pPr>
            <a:r>
              <a:rPr lang="en-US" dirty="0"/>
              <a:t>       3. One causal relationship does not preclude another from existing</a:t>
            </a:r>
          </a:p>
          <a:p>
            <a:pPr marL="3657600" lvl="8" indent="0">
              <a:buNone/>
            </a:pPr>
            <a:endParaRPr lang="en-US" dirty="0"/>
          </a:p>
        </p:txBody>
      </p:sp>
      <p:pic>
        <p:nvPicPr>
          <p:cNvPr id="5" name="Picture 4">
            <a:extLst>
              <a:ext uri="{FF2B5EF4-FFF2-40B4-BE49-F238E27FC236}">
                <a16:creationId xmlns:a16="http://schemas.microsoft.com/office/drawing/2014/main" id="{40B1E32C-61A1-4BC8-8007-4347A2D5D6FC}"/>
              </a:ext>
            </a:extLst>
          </p:cNvPr>
          <p:cNvPicPr>
            <a:picLocks noChangeAspect="1"/>
          </p:cNvPicPr>
          <p:nvPr/>
        </p:nvPicPr>
        <p:blipFill>
          <a:blip r:embed="rId2"/>
          <a:stretch>
            <a:fillRect/>
          </a:stretch>
        </p:blipFill>
        <p:spPr>
          <a:xfrm>
            <a:off x="603983" y="1690688"/>
            <a:ext cx="3844200" cy="1511833"/>
          </a:xfrm>
          <a:prstGeom prst="rect">
            <a:avLst/>
          </a:prstGeom>
        </p:spPr>
      </p:pic>
      <p:pic>
        <p:nvPicPr>
          <p:cNvPr id="6" name="Picture 5">
            <a:extLst>
              <a:ext uri="{FF2B5EF4-FFF2-40B4-BE49-F238E27FC236}">
                <a16:creationId xmlns:a16="http://schemas.microsoft.com/office/drawing/2014/main" id="{7A6E481E-FDD0-47B3-9A82-D0CB80E693AF}"/>
              </a:ext>
            </a:extLst>
          </p:cNvPr>
          <p:cNvPicPr>
            <a:picLocks noChangeAspect="1"/>
          </p:cNvPicPr>
          <p:nvPr/>
        </p:nvPicPr>
        <p:blipFill>
          <a:blip r:embed="rId3"/>
          <a:stretch>
            <a:fillRect/>
          </a:stretch>
        </p:blipFill>
        <p:spPr>
          <a:xfrm>
            <a:off x="3805774" y="2870066"/>
            <a:ext cx="7636801" cy="3441834"/>
          </a:xfrm>
          <a:prstGeom prst="rect">
            <a:avLst/>
          </a:prstGeom>
        </p:spPr>
      </p:pic>
      <p:sp>
        <p:nvSpPr>
          <p:cNvPr id="7" name="TextBox 6">
            <a:extLst>
              <a:ext uri="{FF2B5EF4-FFF2-40B4-BE49-F238E27FC236}">
                <a16:creationId xmlns:a16="http://schemas.microsoft.com/office/drawing/2014/main" id="{1FE374B2-6F6A-4ABA-969C-F21D8A1F007F}"/>
              </a:ext>
            </a:extLst>
          </p:cNvPr>
          <p:cNvSpPr txBox="1"/>
          <p:nvPr/>
        </p:nvSpPr>
        <p:spPr>
          <a:xfrm>
            <a:off x="1479025" y="3470814"/>
            <a:ext cx="1083199" cy="369332"/>
          </a:xfrm>
          <a:prstGeom prst="rect">
            <a:avLst/>
          </a:prstGeom>
          <a:noFill/>
        </p:spPr>
        <p:txBody>
          <a:bodyPr wrap="square" rtlCol="0">
            <a:spAutoFit/>
          </a:bodyPr>
          <a:lstStyle/>
          <a:p>
            <a:r>
              <a:rPr lang="en-US" dirty="0"/>
              <a:t>Redlining</a:t>
            </a:r>
          </a:p>
        </p:txBody>
      </p:sp>
      <p:sp>
        <p:nvSpPr>
          <p:cNvPr id="8" name="TextBox 7">
            <a:extLst>
              <a:ext uri="{FF2B5EF4-FFF2-40B4-BE49-F238E27FC236}">
                <a16:creationId xmlns:a16="http://schemas.microsoft.com/office/drawing/2014/main" id="{2185236E-B922-4D2E-9834-28DCE0F6C517}"/>
              </a:ext>
            </a:extLst>
          </p:cNvPr>
          <p:cNvSpPr txBox="1"/>
          <p:nvPr/>
        </p:nvSpPr>
        <p:spPr>
          <a:xfrm>
            <a:off x="1228725" y="5690434"/>
            <a:ext cx="1905000" cy="646331"/>
          </a:xfrm>
          <a:prstGeom prst="rect">
            <a:avLst/>
          </a:prstGeom>
          <a:noFill/>
        </p:spPr>
        <p:txBody>
          <a:bodyPr wrap="square" rtlCol="0">
            <a:spAutoFit/>
          </a:bodyPr>
          <a:lstStyle/>
          <a:p>
            <a:r>
              <a:rPr lang="en-US" dirty="0"/>
              <a:t>Neighborhood Development</a:t>
            </a:r>
          </a:p>
        </p:txBody>
      </p:sp>
      <p:cxnSp>
        <p:nvCxnSpPr>
          <p:cNvPr id="9" name="Straight Arrow Connector 8">
            <a:extLst>
              <a:ext uri="{FF2B5EF4-FFF2-40B4-BE49-F238E27FC236}">
                <a16:creationId xmlns:a16="http://schemas.microsoft.com/office/drawing/2014/main" id="{833347ED-EA22-4042-B3D9-55339EFDCA31}"/>
              </a:ext>
            </a:extLst>
          </p:cNvPr>
          <p:cNvCxnSpPr>
            <a:cxnSpLocks/>
          </p:cNvCxnSpPr>
          <p:nvPr/>
        </p:nvCxnSpPr>
        <p:spPr>
          <a:xfrm>
            <a:off x="2000250" y="3943350"/>
            <a:ext cx="0" cy="438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7DB1EA8-0D93-4E17-A1AB-582437931C8A}"/>
              </a:ext>
            </a:extLst>
          </p:cNvPr>
          <p:cNvSpPr txBox="1"/>
          <p:nvPr/>
        </p:nvSpPr>
        <p:spPr>
          <a:xfrm>
            <a:off x="1047750" y="4484704"/>
            <a:ext cx="1905000" cy="369332"/>
          </a:xfrm>
          <a:prstGeom prst="rect">
            <a:avLst/>
          </a:prstGeom>
          <a:noFill/>
        </p:spPr>
        <p:txBody>
          <a:bodyPr wrap="square" rtlCol="0">
            <a:spAutoFit/>
          </a:bodyPr>
          <a:lstStyle/>
          <a:p>
            <a:pPr algn="ctr"/>
            <a:r>
              <a:rPr lang="en-US" dirty="0"/>
              <a:t>Credit Access</a:t>
            </a:r>
          </a:p>
        </p:txBody>
      </p:sp>
      <p:cxnSp>
        <p:nvCxnSpPr>
          <p:cNvPr id="11" name="Straight Arrow Connector 10">
            <a:extLst>
              <a:ext uri="{FF2B5EF4-FFF2-40B4-BE49-F238E27FC236}">
                <a16:creationId xmlns:a16="http://schemas.microsoft.com/office/drawing/2014/main" id="{E2C14072-38C4-49F4-89C6-DBF0996A8EC0}"/>
              </a:ext>
            </a:extLst>
          </p:cNvPr>
          <p:cNvCxnSpPr>
            <a:cxnSpLocks/>
          </p:cNvCxnSpPr>
          <p:nvPr/>
        </p:nvCxnSpPr>
        <p:spPr>
          <a:xfrm>
            <a:off x="1990725" y="4854036"/>
            <a:ext cx="9525" cy="765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451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AE7A3-C796-4B93-A741-2339E4B6F41B}"/>
              </a:ext>
            </a:extLst>
          </p:cNvPr>
          <p:cNvSpPr>
            <a:spLocks noGrp="1"/>
          </p:cNvSpPr>
          <p:nvPr>
            <p:ph type="title"/>
          </p:nvPr>
        </p:nvSpPr>
        <p:spPr/>
        <p:txBody>
          <a:bodyPr/>
          <a:lstStyle/>
          <a:p>
            <a:r>
              <a:rPr lang="en-US" dirty="0"/>
              <a:t>Concepts</a:t>
            </a:r>
          </a:p>
        </p:txBody>
      </p:sp>
      <p:sp>
        <p:nvSpPr>
          <p:cNvPr id="3" name="Content Placeholder 2">
            <a:extLst>
              <a:ext uri="{FF2B5EF4-FFF2-40B4-BE49-F238E27FC236}">
                <a16:creationId xmlns:a16="http://schemas.microsoft.com/office/drawing/2014/main" id="{44A8B7CF-A832-4243-9E4E-DD194959B7F5}"/>
              </a:ext>
            </a:extLst>
          </p:cNvPr>
          <p:cNvSpPr>
            <a:spLocks noGrp="1"/>
          </p:cNvSpPr>
          <p:nvPr>
            <p:ph idx="1"/>
          </p:nvPr>
        </p:nvSpPr>
        <p:spPr/>
        <p:txBody>
          <a:bodyPr/>
          <a:lstStyle/>
          <a:p>
            <a:pPr marL="3657600" lvl="8" indent="0">
              <a:buNone/>
            </a:pPr>
            <a:r>
              <a:rPr lang="en-US" dirty="0"/>
              <a:t>       3. One causal relationship does not preclude another from existing</a:t>
            </a:r>
          </a:p>
          <a:p>
            <a:pPr marL="3657600" lvl="8" indent="0">
              <a:buNone/>
            </a:pPr>
            <a:endParaRPr lang="en-US" dirty="0"/>
          </a:p>
        </p:txBody>
      </p:sp>
      <p:pic>
        <p:nvPicPr>
          <p:cNvPr id="5" name="Picture 4">
            <a:extLst>
              <a:ext uri="{FF2B5EF4-FFF2-40B4-BE49-F238E27FC236}">
                <a16:creationId xmlns:a16="http://schemas.microsoft.com/office/drawing/2014/main" id="{40B1E32C-61A1-4BC8-8007-4347A2D5D6FC}"/>
              </a:ext>
            </a:extLst>
          </p:cNvPr>
          <p:cNvPicPr>
            <a:picLocks noChangeAspect="1"/>
          </p:cNvPicPr>
          <p:nvPr/>
        </p:nvPicPr>
        <p:blipFill>
          <a:blip r:embed="rId2"/>
          <a:stretch>
            <a:fillRect/>
          </a:stretch>
        </p:blipFill>
        <p:spPr>
          <a:xfrm>
            <a:off x="603983" y="1690688"/>
            <a:ext cx="3844200" cy="1511833"/>
          </a:xfrm>
          <a:prstGeom prst="rect">
            <a:avLst/>
          </a:prstGeom>
        </p:spPr>
      </p:pic>
      <p:pic>
        <p:nvPicPr>
          <p:cNvPr id="6" name="Picture 5">
            <a:extLst>
              <a:ext uri="{FF2B5EF4-FFF2-40B4-BE49-F238E27FC236}">
                <a16:creationId xmlns:a16="http://schemas.microsoft.com/office/drawing/2014/main" id="{7A6E481E-FDD0-47B3-9A82-D0CB80E693AF}"/>
              </a:ext>
            </a:extLst>
          </p:cNvPr>
          <p:cNvPicPr>
            <a:picLocks noChangeAspect="1"/>
          </p:cNvPicPr>
          <p:nvPr/>
        </p:nvPicPr>
        <p:blipFill>
          <a:blip r:embed="rId3"/>
          <a:stretch>
            <a:fillRect/>
          </a:stretch>
        </p:blipFill>
        <p:spPr>
          <a:xfrm>
            <a:off x="3805774" y="2870066"/>
            <a:ext cx="7636801" cy="3441834"/>
          </a:xfrm>
          <a:prstGeom prst="rect">
            <a:avLst/>
          </a:prstGeom>
        </p:spPr>
      </p:pic>
      <p:sp>
        <p:nvSpPr>
          <p:cNvPr id="7" name="TextBox 6">
            <a:extLst>
              <a:ext uri="{FF2B5EF4-FFF2-40B4-BE49-F238E27FC236}">
                <a16:creationId xmlns:a16="http://schemas.microsoft.com/office/drawing/2014/main" id="{1FE374B2-6F6A-4ABA-969C-F21D8A1F007F}"/>
              </a:ext>
            </a:extLst>
          </p:cNvPr>
          <p:cNvSpPr txBox="1"/>
          <p:nvPr/>
        </p:nvSpPr>
        <p:spPr>
          <a:xfrm>
            <a:off x="1479025" y="3470814"/>
            <a:ext cx="1083199" cy="369332"/>
          </a:xfrm>
          <a:prstGeom prst="rect">
            <a:avLst/>
          </a:prstGeom>
          <a:noFill/>
        </p:spPr>
        <p:txBody>
          <a:bodyPr wrap="square" rtlCol="0">
            <a:spAutoFit/>
          </a:bodyPr>
          <a:lstStyle/>
          <a:p>
            <a:r>
              <a:rPr lang="en-US" dirty="0"/>
              <a:t>Redlining</a:t>
            </a:r>
          </a:p>
        </p:txBody>
      </p:sp>
      <p:sp>
        <p:nvSpPr>
          <p:cNvPr id="8" name="TextBox 7">
            <a:extLst>
              <a:ext uri="{FF2B5EF4-FFF2-40B4-BE49-F238E27FC236}">
                <a16:creationId xmlns:a16="http://schemas.microsoft.com/office/drawing/2014/main" id="{2185236E-B922-4D2E-9834-28DCE0F6C517}"/>
              </a:ext>
            </a:extLst>
          </p:cNvPr>
          <p:cNvSpPr txBox="1"/>
          <p:nvPr/>
        </p:nvSpPr>
        <p:spPr>
          <a:xfrm>
            <a:off x="1228725" y="5690434"/>
            <a:ext cx="1905000" cy="646331"/>
          </a:xfrm>
          <a:prstGeom prst="rect">
            <a:avLst/>
          </a:prstGeom>
          <a:noFill/>
        </p:spPr>
        <p:txBody>
          <a:bodyPr wrap="square" rtlCol="0">
            <a:spAutoFit/>
          </a:bodyPr>
          <a:lstStyle/>
          <a:p>
            <a:r>
              <a:rPr lang="en-US" dirty="0"/>
              <a:t>Neighborhood Development</a:t>
            </a:r>
          </a:p>
        </p:txBody>
      </p:sp>
      <p:cxnSp>
        <p:nvCxnSpPr>
          <p:cNvPr id="9" name="Straight Arrow Connector 8">
            <a:extLst>
              <a:ext uri="{FF2B5EF4-FFF2-40B4-BE49-F238E27FC236}">
                <a16:creationId xmlns:a16="http://schemas.microsoft.com/office/drawing/2014/main" id="{833347ED-EA22-4042-B3D9-55339EFDCA31}"/>
              </a:ext>
            </a:extLst>
          </p:cNvPr>
          <p:cNvCxnSpPr>
            <a:cxnSpLocks/>
          </p:cNvCxnSpPr>
          <p:nvPr/>
        </p:nvCxnSpPr>
        <p:spPr>
          <a:xfrm>
            <a:off x="2000250" y="3943350"/>
            <a:ext cx="0" cy="438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7DB1EA8-0D93-4E17-A1AB-582437931C8A}"/>
              </a:ext>
            </a:extLst>
          </p:cNvPr>
          <p:cNvSpPr txBox="1"/>
          <p:nvPr/>
        </p:nvSpPr>
        <p:spPr>
          <a:xfrm>
            <a:off x="1047750" y="4484704"/>
            <a:ext cx="1905000" cy="369332"/>
          </a:xfrm>
          <a:prstGeom prst="rect">
            <a:avLst/>
          </a:prstGeom>
          <a:noFill/>
        </p:spPr>
        <p:txBody>
          <a:bodyPr wrap="square" rtlCol="0">
            <a:spAutoFit/>
          </a:bodyPr>
          <a:lstStyle/>
          <a:p>
            <a:pPr algn="ctr"/>
            <a:r>
              <a:rPr lang="en-US" dirty="0"/>
              <a:t>Credit Access</a:t>
            </a:r>
          </a:p>
        </p:txBody>
      </p:sp>
      <p:cxnSp>
        <p:nvCxnSpPr>
          <p:cNvPr id="11" name="Straight Arrow Connector 10">
            <a:extLst>
              <a:ext uri="{FF2B5EF4-FFF2-40B4-BE49-F238E27FC236}">
                <a16:creationId xmlns:a16="http://schemas.microsoft.com/office/drawing/2014/main" id="{E2C14072-38C4-49F4-89C6-DBF0996A8EC0}"/>
              </a:ext>
            </a:extLst>
          </p:cNvPr>
          <p:cNvCxnSpPr>
            <a:cxnSpLocks/>
          </p:cNvCxnSpPr>
          <p:nvPr/>
        </p:nvCxnSpPr>
        <p:spPr>
          <a:xfrm>
            <a:off x="1990725" y="4854036"/>
            <a:ext cx="9525" cy="765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56AC8D45-1B40-4F65-B4AC-72BFAAE50582}"/>
              </a:ext>
            </a:extLst>
          </p:cNvPr>
          <p:cNvSpPr/>
          <p:nvPr/>
        </p:nvSpPr>
        <p:spPr>
          <a:xfrm>
            <a:off x="3805774" y="5690434"/>
            <a:ext cx="7636801" cy="486529"/>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9946689-93B5-4E63-835D-A17A2930CDA4}"/>
              </a:ext>
            </a:extLst>
          </p:cNvPr>
          <p:cNvSpPr txBox="1"/>
          <p:nvPr/>
        </p:nvSpPr>
        <p:spPr>
          <a:xfrm>
            <a:off x="3886199" y="6223834"/>
            <a:ext cx="7636801" cy="646331"/>
          </a:xfrm>
          <a:prstGeom prst="rect">
            <a:avLst/>
          </a:prstGeom>
          <a:noFill/>
        </p:spPr>
        <p:txBody>
          <a:bodyPr wrap="square" rtlCol="0">
            <a:spAutoFit/>
          </a:bodyPr>
          <a:lstStyle/>
          <a:p>
            <a:pPr algn="ctr"/>
            <a:r>
              <a:rPr lang="en-US" dirty="0"/>
              <a:t>This does not mean that redlining did not cause changes to neighborhood development, it just means we have an idea of how it happened</a:t>
            </a:r>
          </a:p>
        </p:txBody>
      </p:sp>
    </p:spTree>
    <p:extLst>
      <p:ext uri="{BB962C8B-B14F-4D97-AF65-F5344CB8AC3E}">
        <p14:creationId xmlns:p14="http://schemas.microsoft.com/office/powerpoint/2010/main" val="3559873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AE7A3-C796-4B93-A741-2339E4B6F41B}"/>
              </a:ext>
            </a:extLst>
          </p:cNvPr>
          <p:cNvSpPr>
            <a:spLocks noGrp="1"/>
          </p:cNvSpPr>
          <p:nvPr>
            <p:ph type="title"/>
          </p:nvPr>
        </p:nvSpPr>
        <p:spPr/>
        <p:txBody>
          <a:bodyPr/>
          <a:lstStyle/>
          <a:p>
            <a:r>
              <a:rPr lang="en-US" dirty="0"/>
              <a:t>Controlling for Endogenous Regressors</a:t>
            </a:r>
          </a:p>
        </p:txBody>
      </p:sp>
      <p:sp>
        <p:nvSpPr>
          <p:cNvPr id="3" name="Content Placeholder 2">
            <a:extLst>
              <a:ext uri="{FF2B5EF4-FFF2-40B4-BE49-F238E27FC236}">
                <a16:creationId xmlns:a16="http://schemas.microsoft.com/office/drawing/2014/main" id="{44A8B7CF-A832-4243-9E4E-DD194959B7F5}"/>
              </a:ext>
            </a:extLst>
          </p:cNvPr>
          <p:cNvSpPr>
            <a:spLocks noGrp="1"/>
          </p:cNvSpPr>
          <p:nvPr>
            <p:ph idx="1"/>
          </p:nvPr>
        </p:nvSpPr>
        <p:spPr/>
        <p:txBody>
          <a:bodyPr/>
          <a:lstStyle/>
          <a:p>
            <a:pPr marL="3657600" lvl="8" indent="0">
              <a:buNone/>
            </a:pPr>
            <a:r>
              <a:rPr lang="en-US" dirty="0"/>
              <a:t>       If you control for credit access, you are controlling for an endogenous variable. Controlling will make it look like Redlining didn’t have an effect, when in fact it just operated through credit access. </a:t>
            </a:r>
          </a:p>
          <a:p>
            <a:pPr marL="3657600" lvl="8" indent="0">
              <a:buNone/>
            </a:pPr>
            <a:endParaRPr lang="en-US" dirty="0"/>
          </a:p>
        </p:txBody>
      </p:sp>
      <p:pic>
        <p:nvPicPr>
          <p:cNvPr id="5" name="Picture 4">
            <a:extLst>
              <a:ext uri="{FF2B5EF4-FFF2-40B4-BE49-F238E27FC236}">
                <a16:creationId xmlns:a16="http://schemas.microsoft.com/office/drawing/2014/main" id="{40B1E32C-61A1-4BC8-8007-4347A2D5D6FC}"/>
              </a:ext>
            </a:extLst>
          </p:cNvPr>
          <p:cNvPicPr>
            <a:picLocks noChangeAspect="1"/>
          </p:cNvPicPr>
          <p:nvPr/>
        </p:nvPicPr>
        <p:blipFill>
          <a:blip r:embed="rId2"/>
          <a:stretch>
            <a:fillRect/>
          </a:stretch>
        </p:blipFill>
        <p:spPr>
          <a:xfrm>
            <a:off x="603983" y="1690688"/>
            <a:ext cx="3844200" cy="1511833"/>
          </a:xfrm>
          <a:prstGeom prst="rect">
            <a:avLst/>
          </a:prstGeom>
        </p:spPr>
      </p:pic>
      <p:pic>
        <p:nvPicPr>
          <p:cNvPr id="6" name="Picture 5">
            <a:extLst>
              <a:ext uri="{FF2B5EF4-FFF2-40B4-BE49-F238E27FC236}">
                <a16:creationId xmlns:a16="http://schemas.microsoft.com/office/drawing/2014/main" id="{7A6E481E-FDD0-47B3-9A82-D0CB80E693AF}"/>
              </a:ext>
            </a:extLst>
          </p:cNvPr>
          <p:cNvPicPr>
            <a:picLocks noChangeAspect="1"/>
          </p:cNvPicPr>
          <p:nvPr/>
        </p:nvPicPr>
        <p:blipFill>
          <a:blip r:embed="rId3"/>
          <a:stretch>
            <a:fillRect/>
          </a:stretch>
        </p:blipFill>
        <p:spPr>
          <a:xfrm>
            <a:off x="3805774" y="2870066"/>
            <a:ext cx="7636801" cy="3441834"/>
          </a:xfrm>
          <a:prstGeom prst="rect">
            <a:avLst/>
          </a:prstGeom>
        </p:spPr>
      </p:pic>
      <p:sp>
        <p:nvSpPr>
          <p:cNvPr id="7" name="TextBox 6">
            <a:extLst>
              <a:ext uri="{FF2B5EF4-FFF2-40B4-BE49-F238E27FC236}">
                <a16:creationId xmlns:a16="http://schemas.microsoft.com/office/drawing/2014/main" id="{1FE374B2-6F6A-4ABA-969C-F21D8A1F007F}"/>
              </a:ext>
            </a:extLst>
          </p:cNvPr>
          <p:cNvSpPr txBox="1"/>
          <p:nvPr/>
        </p:nvSpPr>
        <p:spPr>
          <a:xfrm>
            <a:off x="1479025" y="3470814"/>
            <a:ext cx="1083199" cy="369332"/>
          </a:xfrm>
          <a:prstGeom prst="rect">
            <a:avLst/>
          </a:prstGeom>
          <a:noFill/>
        </p:spPr>
        <p:txBody>
          <a:bodyPr wrap="square" rtlCol="0">
            <a:spAutoFit/>
          </a:bodyPr>
          <a:lstStyle/>
          <a:p>
            <a:r>
              <a:rPr lang="en-US" dirty="0"/>
              <a:t>Redlining</a:t>
            </a:r>
          </a:p>
        </p:txBody>
      </p:sp>
      <p:sp>
        <p:nvSpPr>
          <p:cNvPr id="8" name="TextBox 7">
            <a:extLst>
              <a:ext uri="{FF2B5EF4-FFF2-40B4-BE49-F238E27FC236}">
                <a16:creationId xmlns:a16="http://schemas.microsoft.com/office/drawing/2014/main" id="{2185236E-B922-4D2E-9834-28DCE0F6C517}"/>
              </a:ext>
            </a:extLst>
          </p:cNvPr>
          <p:cNvSpPr txBox="1"/>
          <p:nvPr/>
        </p:nvSpPr>
        <p:spPr>
          <a:xfrm>
            <a:off x="1228725" y="5690434"/>
            <a:ext cx="1905000" cy="646331"/>
          </a:xfrm>
          <a:prstGeom prst="rect">
            <a:avLst/>
          </a:prstGeom>
          <a:noFill/>
        </p:spPr>
        <p:txBody>
          <a:bodyPr wrap="square" rtlCol="0">
            <a:spAutoFit/>
          </a:bodyPr>
          <a:lstStyle/>
          <a:p>
            <a:r>
              <a:rPr lang="en-US" dirty="0"/>
              <a:t>Neighborhood Development</a:t>
            </a:r>
          </a:p>
        </p:txBody>
      </p:sp>
      <p:cxnSp>
        <p:nvCxnSpPr>
          <p:cNvPr id="9" name="Straight Arrow Connector 8">
            <a:extLst>
              <a:ext uri="{FF2B5EF4-FFF2-40B4-BE49-F238E27FC236}">
                <a16:creationId xmlns:a16="http://schemas.microsoft.com/office/drawing/2014/main" id="{833347ED-EA22-4042-B3D9-55339EFDCA31}"/>
              </a:ext>
            </a:extLst>
          </p:cNvPr>
          <p:cNvCxnSpPr>
            <a:cxnSpLocks/>
          </p:cNvCxnSpPr>
          <p:nvPr/>
        </p:nvCxnSpPr>
        <p:spPr>
          <a:xfrm>
            <a:off x="2000250" y="3943350"/>
            <a:ext cx="0" cy="438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7DB1EA8-0D93-4E17-A1AB-582437931C8A}"/>
              </a:ext>
            </a:extLst>
          </p:cNvPr>
          <p:cNvSpPr txBox="1"/>
          <p:nvPr/>
        </p:nvSpPr>
        <p:spPr>
          <a:xfrm>
            <a:off x="1047750" y="4484704"/>
            <a:ext cx="1905000" cy="369332"/>
          </a:xfrm>
          <a:prstGeom prst="rect">
            <a:avLst/>
          </a:prstGeom>
          <a:noFill/>
        </p:spPr>
        <p:txBody>
          <a:bodyPr wrap="square" rtlCol="0">
            <a:spAutoFit/>
          </a:bodyPr>
          <a:lstStyle/>
          <a:p>
            <a:pPr algn="ctr"/>
            <a:r>
              <a:rPr lang="en-US" dirty="0"/>
              <a:t>Credit Access</a:t>
            </a:r>
          </a:p>
        </p:txBody>
      </p:sp>
      <p:cxnSp>
        <p:nvCxnSpPr>
          <p:cNvPr id="11" name="Straight Arrow Connector 10">
            <a:extLst>
              <a:ext uri="{FF2B5EF4-FFF2-40B4-BE49-F238E27FC236}">
                <a16:creationId xmlns:a16="http://schemas.microsoft.com/office/drawing/2014/main" id="{E2C14072-38C4-49F4-89C6-DBF0996A8EC0}"/>
              </a:ext>
            </a:extLst>
          </p:cNvPr>
          <p:cNvCxnSpPr>
            <a:cxnSpLocks/>
          </p:cNvCxnSpPr>
          <p:nvPr/>
        </p:nvCxnSpPr>
        <p:spPr>
          <a:xfrm>
            <a:off x="1990725" y="4854036"/>
            <a:ext cx="9525" cy="765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111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AE7A3-C796-4B93-A741-2339E4B6F41B}"/>
              </a:ext>
            </a:extLst>
          </p:cNvPr>
          <p:cNvSpPr>
            <a:spLocks noGrp="1"/>
          </p:cNvSpPr>
          <p:nvPr>
            <p:ph type="title"/>
          </p:nvPr>
        </p:nvSpPr>
        <p:spPr/>
        <p:txBody>
          <a:bodyPr/>
          <a:lstStyle/>
          <a:p>
            <a:r>
              <a:rPr lang="en-US" dirty="0"/>
              <a:t>Controlling for Endogenous Regressors</a:t>
            </a:r>
          </a:p>
        </p:txBody>
      </p:sp>
      <p:sp>
        <p:nvSpPr>
          <p:cNvPr id="3" name="Content Placeholder 2">
            <a:extLst>
              <a:ext uri="{FF2B5EF4-FFF2-40B4-BE49-F238E27FC236}">
                <a16:creationId xmlns:a16="http://schemas.microsoft.com/office/drawing/2014/main" id="{44A8B7CF-A832-4243-9E4E-DD194959B7F5}"/>
              </a:ext>
            </a:extLst>
          </p:cNvPr>
          <p:cNvSpPr>
            <a:spLocks noGrp="1"/>
          </p:cNvSpPr>
          <p:nvPr>
            <p:ph idx="1"/>
          </p:nvPr>
        </p:nvSpPr>
        <p:spPr/>
        <p:txBody>
          <a:bodyPr/>
          <a:lstStyle/>
          <a:p>
            <a:pPr marL="3657600" lvl="8" indent="0">
              <a:buNone/>
            </a:pPr>
            <a:r>
              <a:rPr lang="en-US" dirty="0"/>
              <a:t>       “Failing” to control for Credit Access will not cause Omitted Variables Bias! (there are plenty of things that could cause OVB here, but this is not one of them)</a:t>
            </a:r>
          </a:p>
          <a:p>
            <a:pPr marL="3657600" lvl="8" indent="0">
              <a:buNone/>
            </a:pPr>
            <a:endParaRPr lang="en-US" dirty="0"/>
          </a:p>
        </p:txBody>
      </p:sp>
      <p:pic>
        <p:nvPicPr>
          <p:cNvPr id="5" name="Picture 4">
            <a:extLst>
              <a:ext uri="{FF2B5EF4-FFF2-40B4-BE49-F238E27FC236}">
                <a16:creationId xmlns:a16="http://schemas.microsoft.com/office/drawing/2014/main" id="{40B1E32C-61A1-4BC8-8007-4347A2D5D6FC}"/>
              </a:ext>
            </a:extLst>
          </p:cNvPr>
          <p:cNvPicPr>
            <a:picLocks noChangeAspect="1"/>
          </p:cNvPicPr>
          <p:nvPr/>
        </p:nvPicPr>
        <p:blipFill>
          <a:blip r:embed="rId2"/>
          <a:stretch>
            <a:fillRect/>
          </a:stretch>
        </p:blipFill>
        <p:spPr>
          <a:xfrm>
            <a:off x="603983" y="1690688"/>
            <a:ext cx="3844200" cy="1511833"/>
          </a:xfrm>
          <a:prstGeom prst="rect">
            <a:avLst/>
          </a:prstGeom>
        </p:spPr>
      </p:pic>
      <p:pic>
        <p:nvPicPr>
          <p:cNvPr id="6" name="Picture 5">
            <a:extLst>
              <a:ext uri="{FF2B5EF4-FFF2-40B4-BE49-F238E27FC236}">
                <a16:creationId xmlns:a16="http://schemas.microsoft.com/office/drawing/2014/main" id="{7A6E481E-FDD0-47B3-9A82-D0CB80E693AF}"/>
              </a:ext>
            </a:extLst>
          </p:cNvPr>
          <p:cNvPicPr>
            <a:picLocks noChangeAspect="1"/>
          </p:cNvPicPr>
          <p:nvPr/>
        </p:nvPicPr>
        <p:blipFill>
          <a:blip r:embed="rId3"/>
          <a:stretch>
            <a:fillRect/>
          </a:stretch>
        </p:blipFill>
        <p:spPr>
          <a:xfrm>
            <a:off x="3805774" y="2870066"/>
            <a:ext cx="7636801" cy="3441834"/>
          </a:xfrm>
          <a:prstGeom prst="rect">
            <a:avLst/>
          </a:prstGeom>
        </p:spPr>
      </p:pic>
      <p:sp>
        <p:nvSpPr>
          <p:cNvPr id="7" name="TextBox 6">
            <a:extLst>
              <a:ext uri="{FF2B5EF4-FFF2-40B4-BE49-F238E27FC236}">
                <a16:creationId xmlns:a16="http://schemas.microsoft.com/office/drawing/2014/main" id="{1FE374B2-6F6A-4ABA-969C-F21D8A1F007F}"/>
              </a:ext>
            </a:extLst>
          </p:cNvPr>
          <p:cNvSpPr txBox="1"/>
          <p:nvPr/>
        </p:nvSpPr>
        <p:spPr>
          <a:xfrm>
            <a:off x="1479025" y="3470814"/>
            <a:ext cx="1083199" cy="369332"/>
          </a:xfrm>
          <a:prstGeom prst="rect">
            <a:avLst/>
          </a:prstGeom>
          <a:noFill/>
        </p:spPr>
        <p:txBody>
          <a:bodyPr wrap="square" rtlCol="0">
            <a:spAutoFit/>
          </a:bodyPr>
          <a:lstStyle/>
          <a:p>
            <a:r>
              <a:rPr lang="en-US" dirty="0"/>
              <a:t>Redlining</a:t>
            </a:r>
          </a:p>
        </p:txBody>
      </p:sp>
      <p:sp>
        <p:nvSpPr>
          <p:cNvPr id="8" name="TextBox 7">
            <a:extLst>
              <a:ext uri="{FF2B5EF4-FFF2-40B4-BE49-F238E27FC236}">
                <a16:creationId xmlns:a16="http://schemas.microsoft.com/office/drawing/2014/main" id="{2185236E-B922-4D2E-9834-28DCE0F6C517}"/>
              </a:ext>
            </a:extLst>
          </p:cNvPr>
          <p:cNvSpPr txBox="1"/>
          <p:nvPr/>
        </p:nvSpPr>
        <p:spPr>
          <a:xfrm>
            <a:off x="1228725" y="5690434"/>
            <a:ext cx="1905000" cy="646331"/>
          </a:xfrm>
          <a:prstGeom prst="rect">
            <a:avLst/>
          </a:prstGeom>
          <a:noFill/>
        </p:spPr>
        <p:txBody>
          <a:bodyPr wrap="square" rtlCol="0">
            <a:spAutoFit/>
          </a:bodyPr>
          <a:lstStyle/>
          <a:p>
            <a:r>
              <a:rPr lang="en-US" dirty="0"/>
              <a:t>Neighborhood Development</a:t>
            </a:r>
          </a:p>
        </p:txBody>
      </p:sp>
      <p:cxnSp>
        <p:nvCxnSpPr>
          <p:cNvPr id="9" name="Straight Arrow Connector 8">
            <a:extLst>
              <a:ext uri="{FF2B5EF4-FFF2-40B4-BE49-F238E27FC236}">
                <a16:creationId xmlns:a16="http://schemas.microsoft.com/office/drawing/2014/main" id="{833347ED-EA22-4042-B3D9-55339EFDCA31}"/>
              </a:ext>
            </a:extLst>
          </p:cNvPr>
          <p:cNvCxnSpPr>
            <a:cxnSpLocks/>
          </p:cNvCxnSpPr>
          <p:nvPr/>
        </p:nvCxnSpPr>
        <p:spPr>
          <a:xfrm>
            <a:off x="2000250" y="3943350"/>
            <a:ext cx="0" cy="438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7DB1EA8-0D93-4E17-A1AB-582437931C8A}"/>
              </a:ext>
            </a:extLst>
          </p:cNvPr>
          <p:cNvSpPr txBox="1"/>
          <p:nvPr/>
        </p:nvSpPr>
        <p:spPr>
          <a:xfrm>
            <a:off x="1047750" y="4484704"/>
            <a:ext cx="1905000" cy="369332"/>
          </a:xfrm>
          <a:prstGeom prst="rect">
            <a:avLst/>
          </a:prstGeom>
          <a:noFill/>
        </p:spPr>
        <p:txBody>
          <a:bodyPr wrap="square" rtlCol="0">
            <a:spAutoFit/>
          </a:bodyPr>
          <a:lstStyle/>
          <a:p>
            <a:pPr algn="ctr"/>
            <a:r>
              <a:rPr lang="en-US" dirty="0"/>
              <a:t>Credit Access</a:t>
            </a:r>
          </a:p>
        </p:txBody>
      </p:sp>
      <p:cxnSp>
        <p:nvCxnSpPr>
          <p:cNvPr id="11" name="Straight Arrow Connector 10">
            <a:extLst>
              <a:ext uri="{FF2B5EF4-FFF2-40B4-BE49-F238E27FC236}">
                <a16:creationId xmlns:a16="http://schemas.microsoft.com/office/drawing/2014/main" id="{E2C14072-38C4-49F4-89C6-DBF0996A8EC0}"/>
              </a:ext>
            </a:extLst>
          </p:cNvPr>
          <p:cNvCxnSpPr>
            <a:cxnSpLocks/>
          </p:cNvCxnSpPr>
          <p:nvPr/>
        </p:nvCxnSpPr>
        <p:spPr>
          <a:xfrm>
            <a:off x="1990725" y="4854036"/>
            <a:ext cx="9525" cy="765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171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B72E-13AD-4772-9676-835AE09A5C77}"/>
              </a:ext>
            </a:extLst>
          </p:cNvPr>
          <p:cNvSpPr>
            <a:spLocks noGrp="1"/>
          </p:cNvSpPr>
          <p:nvPr>
            <p:ph type="title"/>
          </p:nvPr>
        </p:nvSpPr>
        <p:spPr/>
        <p:txBody>
          <a:bodyPr/>
          <a:lstStyle/>
          <a:p>
            <a:r>
              <a:rPr lang="en-US" dirty="0"/>
              <a:t>Controlling for Endogenous Regressors</a:t>
            </a:r>
          </a:p>
        </p:txBody>
      </p:sp>
      <p:sp>
        <p:nvSpPr>
          <p:cNvPr id="3" name="Content Placeholder 2">
            <a:extLst>
              <a:ext uri="{FF2B5EF4-FFF2-40B4-BE49-F238E27FC236}">
                <a16:creationId xmlns:a16="http://schemas.microsoft.com/office/drawing/2014/main" id="{217330B2-3955-4571-BE01-9CADD90F08E8}"/>
              </a:ext>
            </a:extLst>
          </p:cNvPr>
          <p:cNvSpPr>
            <a:spLocks noGrp="1"/>
          </p:cNvSpPr>
          <p:nvPr>
            <p:ph idx="1"/>
          </p:nvPr>
        </p:nvSpPr>
        <p:spPr/>
        <p:txBody>
          <a:bodyPr anchor="t"/>
          <a:lstStyle/>
          <a:p>
            <a:pPr marL="0" lvl="0" indent="0" algn="ctr">
              <a:buNone/>
            </a:pPr>
            <a:endParaRPr lang="en-US" i="1" dirty="0"/>
          </a:p>
          <a:p>
            <a:pPr marL="0" lvl="0" indent="0" algn="ctr">
              <a:buNone/>
            </a:pPr>
            <a:endParaRPr lang="en-US" dirty="0"/>
          </a:p>
          <a:p>
            <a:pPr marL="0" lvl="0" indent="0" algn="ctr">
              <a:buNone/>
            </a:pPr>
            <a:endParaRPr lang="en-US" dirty="0"/>
          </a:p>
          <a:p>
            <a:pPr marL="0" lvl="0" indent="0" algn="ctr">
              <a:buNone/>
            </a:pPr>
            <a:endParaRPr lang="en-US" dirty="0"/>
          </a:p>
          <a:p>
            <a:pPr marL="0" indent="0">
              <a:buNone/>
            </a:pPr>
            <a:endParaRPr lang="en-US" b="1" dirty="0"/>
          </a:p>
        </p:txBody>
      </p:sp>
      <p:sp>
        <p:nvSpPr>
          <p:cNvPr id="4" name="TextBox 3">
            <a:extLst>
              <a:ext uri="{FF2B5EF4-FFF2-40B4-BE49-F238E27FC236}">
                <a16:creationId xmlns:a16="http://schemas.microsoft.com/office/drawing/2014/main" id="{65B9F666-194D-407A-9EF3-B1596D0D81B5}"/>
              </a:ext>
            </a:extLst>
          </p:cNvPr>
          <p:cNvSpPr txBox="1"/>
          <p:nvPr/>
        </p:nvSpPr>
        <p:spPr>
          <a:xfrm>
            <a:off x="2886075" y="2858056"/>
            <a:ext cx="1685925" cy="369332"/>
          </a:xfrm>
          <a:prstGeom prst="rect">
            <a:avLst/>
          </a:prstGeom>
          <a:noFill/>
        </p:spPr>
        <p:txBody>
          <a:bodyPr wrap="square" rtlCol="0">
            <a:spAutoFit/>
          </a:bodyPr>
          <a:lstStyle/>
          <a:p>
            <a:r>
              <a:rPr lang="en-US" dirty="0"/>
              <a:t>MOMED</a:t>
            </a:r>
          </a:p>
        </p:txBody>
      </p:sp>
      <p:sp>
        <p:nvSpPr>
          <p:cNvPr id="5" name="TextBox 4">
            <a:extLst>
              <a:ext uri="{FF2B5EF4-FFF2-40B4-BE49-F238E27FC236}">
                <a16:creationId xmlns:a16="http://schemas.microsoft.com/office/drawing/2014/main" id="{03605FA2-9633-4EC2-B357-22066C60026E}"/>
              </a:ext>
            </a:extLst>
          </p:cNvPr>
          <p:cNvSpPr txBox="1"/>
          <p:nvPr/>
        </p:nvSpPr>
        <p:spPr>
          <a:xfrm>
            <a:off x="7620002" y="2858056"/>
            <a:ext cx="1685925" cy="369332"/>
          </a:xfrm>
          <a:prstGeom prst="rect">
            <a:avLst/>
          </a:prstGeom>
          <a:noFill/>
        </p:spPr>
        <p:txBody>
          <a:bodyPr wrap="square" rtlCol="0">
            <a:spAutoFit/>
          </a:bodyPr>
          <a:lstStyle/>
          <a:p>
            <a:r>
              <a:rPr lang="en-US" dirty="0"/>
              <a:t>CHILD INCOME</a:t>
            </a:r>
          </a:p>
        </p:txBody>
      </p:sp>
      <p:sp>
        <p:nvSpPr>
          <p:cNvPr id="6" name="TextBox 5">
            <a:extLst>
              <a:ext uri="{FF2B5EF4-FFF2-40B4-BE49-F238E27FC236}">
                <a16:creationId xmlns:a16="http://schemas.microsoft.com/office/drawing/2014/main" id="{B7AE8095-C4D0-4412-883E-F262425F8A1E}"/>
              </a:ext>
            </a:extLst>
          </p:cNvPr>
          <p:cNvSpPr txBox="1"/>
          <p:nvPr/>
        </p:nvSpPr>
        <p:spPr>
          <a:xfrm>
            <a:off x="5153024" y="4629150"/>
            <a:ext cx="1685925" cy="369332"/>
          </a:xfrm>
          <a:prstGeom prst="rect">
            <a:avLst/>
          </a:prstGeom>
          <a:noFill/>
        </p:spPr>
        <p:txBody>
          <a:bodyPr wrap="square" rtlCol="0">
            <a:spAutoFit/>
          </a:bodyPr>
          <a:lstStyle/>
          <a:p>
            <a:r>
              <a:rPr lang="en-US" dirty="0"/>
              <a:t>CHILD YEARS ED</a:t>
            </a:r>
          </a:p>
        </p:txBody>
      </p:sp>
      <p:cxnSp>
        <p:nvCxnSpPr>
          <p:cNvPr id="11" name="Straight Arrow Connector 10">
            <a:extLst>
              <a:ext uri="{FF2B5EF4-FFF2-40B4-BE49-F238E27FC236}">
                <a16:creationId xmlns:a16="http://schemas.microsoft.com/office/drawing/2014/main" id="{398A6747-3814-4C3D-8949-4F556DBF082E}"/>
              </a:ext>
            </a:extLst>
          </p:cNvPr>
          <p:cNvCxnSpPr/>
          <p:nvPr/>
        </p:nvCxnSpPr>
        <p:spPr>
          <a:xfrm>
            <a:off x="4057650" y="3042722"/>
            <a:ext cx="3371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897C99F-8323-4F4E-BD56-4740F9A6A734}"/>
              </a:ext>
            </a:extLst>
          </p:cNvPr>
          <p:cNvSpPr txBox="1"/>
          <p:nvPr/>
        </p:nvSpPr>
        <p:spPr>
          <a:xfrm flipH="1">
            <a:off x="9734550" y="4001294"/>
            <a:ext cx="2078356" cy="923330"/>
          </a:xfrm>
          <a:prstGeom prst="rect">
            <a:avLst/>
          </a:prstGeom>
          <a:noFill/>
        </p:spPr>
        <p:txBody>
          <a:bodyPr wrap="square" rtlCol="0">
            <a:spAutoFit/>
          </a:bodyPr>
          <a:lstStyle/>
          <a:p>
            <a:pPr algn="ctr"/>
            <a:r>
              <a:rPr lang="en-US" dirty="0"/>
              <a:t>Is Child’s Years Education an omitted variable?</a:t>
            </a:r>
          </a:p>
        </p:txBody>
      </p:sp>
    </p:spTree>
    <p:extLst>
      <p:ext uri="{BB962C8B-B14F-4D97-AF65-F5344CB8AC3E}">
        <p14:creationId xmlns:p14="http://schemas.microsoft.com/office/powerpoint/2010/main" val="4062796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B72E-13AD-4772-9676-835AE09A5C77}"/>
              </a:ext>
            </a:extLst>
          </p:cNvPr>
          <p:cNvSpPr>
            <a:spLocks noGrp="1"/>
          </p:cNvSpPr>
          <p:nvPr>
            <p:ph type="title"/>
          </p:nvPr>
        </p:nvSpPr>
        <p:spPr/>
        <p:txBody>
          <a:bodyPr/>
          <a:lstStyle/>
          <a:p>
            <a:r>
              <a:rPr lang="en-US" dirty="0"/>
              <a:t>Controlling for Endogenous Regressors</a:t>
            </a:r>
          </a:p>
        </p:txBody>
      </p:sp>
      <p:sp>
        <p:nvSpPr>
          <p:cNvPr id="3" name="Content Placeholder 2">
            <a:extLst>
              <a:ext uri="{FF2B5EF4-FFF2-40B4-BE49-F238E27FC236}">
                <a16:creationId xmlns:a16="http://schemas.microsoft.com/office/drawing/2014/main" id="{217330B2-3955-4571-BE01-9CADD90F08E8}"/>
              </a:ext>
            </a:extLst>
          </p:cNvPr>
          <p:cNvSpPr>
            <a:spLocks noGrp="1"/>
          </p:cNvSpPr>
          <p:nvPr>
            <p:ph idx="1"/>
          </p:nvPr>
        </p:nvSpPr>
        <p:spPr/>
        <p:txBody>
          <a:bodyPr anchor="t"/>
          <a:lstStyle/>
          <a:p>
            <a:pPr marL="0" lvl="0" indent="0" algn="ctr">
              <a:buNone/>
            </a:pPr>
            <a:endParaRPr lang="en-US" i="1" dirty="0"/>
          </a:p>
          <a:p>
            <a:pPr marL="0" lvl="0" indent="0" algn="ctr">
              <a:buNone/>
            </a:pPr>
            <a:endParaRPr lang="en-US" dirty="0"/>
          </a:p>
          <a:p>
            <a:pPr marL="0" lvl="0" indent="0" algn="ctr">
              <a:buNone/>
            </a:pPr>
            <a:endParaRPr lang="en-US" dirty="0"/>
          </a:p>
          <a:p>
            <a:pPr marL="0" lvl="0" indent="0" algn="ctr">
              <a:buNone/>
            </a:pPr>
            <a:endParaRPr lang="en-US" dirty="0"/>
          </a:p>
          <a:p>
            <a:pPr marL="0" indent="0">
              <a:buNone/>
            </a:pPr>
            <a:endParaRPr lang="en-US" b="1" dirty="0"/>
          </a:p>
        </p:txBody>
      </p:sp>
      <p:sp>
        <p:nvSpPr>
          <p:cNvPr id="4" name="TextBox 3">
            <a:extLst>
              <a:ext uri="{FF2B5EF4-FFF2-40B4-BE49-F238E27FC236}">
                <a16:creationId xmlns:a16="http://schemas.microsoft.com/office/drawing/2014/main" id="{65B9F666-194D-407A-9EF3-B1596D0D81B5}"/>
              </a:ext>
            </a:extLst>
          </p:cNvPr>
          <p:cNvSpPr txBox="1"/>
          <p:nvPr/>
        </p:nvSpPr>
        <p:spPr>
          <a:xfrm>
            <a:off x="2886075" y="2858056"/>
            <a:ext cx="1685925" cy="369332"/>
          </a:xfrm>
          <a:prstGeom prst="rect">
            <a:avLst/>
          </a:prstGeom>
          <a:noFill/>
        </p:spPr>
        <p:txBody>
          <a:bodyPr wrap="square" rtlCol="0">
            <a:spAutoFit/>
          </a:bodyPr>
          <a:lstStyle/>
          <a:p>
            <a:r>
              <a:rPr lang="en-US" dirty="0"/>
              <a:t>MOMED</a:t>
            </a:r>
          </a:p>
        </p:txBody>
      </p:sp>
      <p:sp>
        <p:nvSpPr>
          <p:cNvPr id="5" name="TextBox 4">
            <a:extLst>
              <a:ext uri="{FF2B5EF4-FFF2-40B4-BE49-F238E27FC236}">
                <a16:creationId xmlns:a16="http://schemas.microsoft.com/office/drawing/2014/main" id="{03605FA2-9633-4EC2-B357-22066C60026E}"/>
              </a:ext>
            </a:extLst>
          </p:cNvPr>
          <p:cNvSpPr txBox="1"/>
          <p:nvPr/>
        </p:nvSpPr>
        <p:spPr>
          <a:xfrm>
            <a:off x="7620002" y="2858056"/>
            <a:ext cx="1685925" cy="369332"/>
          </a:xfrm>
          <a:prstGeom prst="rect">
            <a:avLst/>
          </a:prstGeom>
          <a:noFill/>
        </p:spPr>
        <p:txBody>
          <a:bodyPr wrap="square" rtlCol="0">
            <a:spAutoFit/>
          </a:bodyPr>
          <a:lstStyle/>
          <a:p>
            <a:r>
              <a:rPr lang="en-US" dirty="0"/>
              <a:t>CHILD INCOME</a:t>
            </a:r>
          </a:p>
        </p:txBody>
      </p:sp>
      <p:sp>
        <p:nvSpPr>
          <p:cNvPr id="6" name="TextBox 5">
            <a:extLst>
              <a:ext uri="{FF2B5EF4-FFF2-40B4-BE49-F238E27FC236}">
                <a16:creationId xmlns:a16="http://schemas.microsoft.com/office/drawing/2014/main" id="{B7AE8095-C4D0-4412-883E-F262425F8A1E}"/>
              </a:ext>
            </a:extLst>
          </p:cNvPr>
          <p:cNvSpPr txBox="1"/>
          <p:nvPr/>
        </p:nvSpPr>
        <p:spPr>
          <a:xfrm>
            <a:off x="5153024" y="4629150"/>
            <a:ext cx="1685925" cy="369332"/>
          </a:xfrm>
          <a:prstGeom prst="rect">
            <a:avLst/>
          </a:prstGeom>
          <a:noFill/>
        </p:spPr>
        <p:txBody>
          <a:bodyPr wrap="square" rtlCol="0">
            <a:spAutoFit/>
          </a:bodyPr>
          <a:lstStyle/>
          <a:p>
            <a:r>
              <a:rPr lang="en-US" dirty="0"/>
              <a:t>CHILD YEARS ED</a:t>
            </a:r>
          </a:p>
        </p:txBody>
      </p:sp>
      <p:cxnSp>
        <p:nvCxnSpPr>
          <p:cNvPr id="11" name="Straight Arrow Connector 10">
            <a:extLst>
              <a:ext uri="{FF2B5EF4-FFF2-40B4-BE49-F238E27FC236}">
                <a16:creationId xmlns:a16="http://schemas.microsoft.com/office/drawing/2014/main" id="{398A6747-3814-4C3D-8949-4F556DBF082E}"/>
              </a:ext>
            </a:extLst>
          </p:cNvPr>
          <p:cNvCxnSpPr/>
          <p:nvPr/>
        </p:nvCxnSpPr>
        <p:spPr>
          <a:xfrm>
            <a:off x="4057650" y="3042722"/>
            <a:ext cx="3371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897C99F-8323-4F4E-BD56-4740F9A6A734}"/>
              </a:ext>
            </a:extLst>
          </p:cNvPr>
          <p:cNvSpPr txBox="1"/>
          <p:nvPr/>
        </p:nvSpPr>
        <p:spPr>
          <a:xfrm flipH="1">
            <a:off x="9734550" y="4001294"/>
            <a:ext cx="2078356" cy="923330"/>
          </a:xfrm>
          <a:prstGeom prst="rect">
            <a:avLst/>
          </a:prstGeom>
          <a:noFill/>
        </p:spPr>
        <p:txBody>
          <a:bodyPr wrap="square" rtlCol="0">
            <a:spAutoFit/>
          </a:bodyPr>
          <a:lstStyle/>
          <a:p>
            <a:pPr algn="ctr"/>
            <a:r>
              <a:rPr lang="en-US" dirty="0"/>
              <a:t>Is Child’s Years Education an omitted variable?</a:t>
            </a:r>
          </a:p>
        </p:txBody>
      </p:sp>
      <p:cxnSp>
        <p:nvCxnSpPr>
          <p:cNvPr id="8" name="Straight Arrow Connector 7">
            <a:extLst>
              <a:ext uri="{FF2B5EF4-FFF2-40B4-BE49-F238E27FC236}">
                <a16:creationId xmlns:a16="http://schemas.microsoft.com/office/drawing/2014/main" id="{7E2B4B3B-070B-41C1-9607-D48C37A7342F}"/>
              </a:ext>
            </a:extLst>
          </p:cNvPr>
          <p:cNvCxnSpPr/>
          <p:nvPr/>
        </p:nvCxnSpPr>
        <p:spPr>
          <a:xfrm>
            <a:off x="3400425" y="3227388"/>
            <a:ext cx="1819275" cy="1401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5318843-6FFA-48E1-8680-380659F0BBCB}"/>
              </a:ext>
            </a:extLst>
          </p:cNvPr>
          <p:cNvCxnSpPr/>
          <p:nvPr/>
        </p:nvCxnSpPr>
        <p:spPr>
          <a:xfrm flipV="1">
            <a:off x="6838949" y="3305175"/>
            <a:ext cx="1228726" cy="132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953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BC16F-050A-4D5F-8362-DB0A407DD844}"/>
              </a:ext>
            </a:extLst>
          </p:cNvPr>
          <p:cNvSpPr>
            <a:spLocks noGrp="1"/>
          </p:cNvSpPr>
          <p:nvPr>
            <p:ph type="title"/>
          </p:nvPr>
        </p:nvSpPr>
        <p:spPr/>
        <p:txBody>
          <a:bodyPr/>
          <a:lstStyle/>
          <a:p>
            <a:r>
              <a:rPr lang="en-US" dirty="0"/>
              <a:t>Interpreting Results</a:t>
            </a:r>
          </a:p>
        </p:txBody>
      </p:sp>
      <p:sp>
        <p:nvSpPr>
          <p:cNvPr id="3" name="Content Placeholder 2">
            <a:extLst>
              <a:ext uri="{FF2B5EF4-FFF2-40B4-BE49-F238E27FC236}">
                <a16:creationId xmlns:a16="http://schemas.microsoft.com/office/drawing/2014/main" id="{9DB28A8E-BB75-4976-8DDE-3DC92713A12F}"/>
              </a:ext>
            </a:extLst>
          </p:cNvPr>
          <p:cNvSpPr>
            <a:spLocks noGrp="1"/>
          </p:cNvSpPr>
          <p:nvPr>
            <p:ph idx="1"/>
          </p:nvPr>
        </p:nvSpPr>
        <p:spPr/>
        <p:txBody>
          <a:bodyPr/>
          <a:lstStyle/>
          <a:p>
            <a:pPr marL="0" indent="0" algn="ctr">
              <a:buNone/>
            </a:pPr>
            <a:r>
              <a:rPr lang="en-US" dirty="0"/>
              <a:t>“When Mom’s Education increases </a:t>
            </a:r>
            <a:r>
              <a:rPr lang="en-US" b="1" dirty="0"/>
              <a:t>1 year</a:t>
            </a:r>
            <a:r>
              <a:rPr lang="en-US" dirty="0"/>
              <a:t>, we </a:t>
            </a:r>
            <a:r>
              <a:rPr lang="en-US" b="1" dirty="0"/>
              <a:t>expect</a:t>
            </a:r>
            <a:r>
              <a:rPr lang="en-US" dirty="0"/>
              <a:t> income to increase </a:t>
            </a:r>
            <a:r>
              <a:rPr lang="en-US" b="1" dirty="0"/>
              <a:t>1.7%, holding own years of education constant.</a:t>
            </a:r>
            <a:r>
              <a:rPr lang="en-US" dirty="0"/>
              <a:t>”</a:t>
            </a:r>
          </a:p>
          <a:p>
            <a:pPr marL="0" indent="0" algn="ctr">
              <a:buNone/>
            </a:pPr>
            <a:endParaRPr lang="en-US" dirty="0"/>
          </a:p>
        </p:txBody>
      </p:sp>
    </p:spTree>
    <p:extLst>
      <p:ext uri="{BB962C8B-B14F-4D97-AF65-F5344CB8AC3E}">
        <p14:creationId xmlns:p14="http://schemas.microsoft.com/office/powerpoint/2010/main" val="3585001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BC16F-050A-4D5F-8362-DB0A407DD844}"/>
              </a:ext>
            </a:extLst>
          </p:cNvPr>
          <p:cNvSpPr>
            <a:spLocks noGrp="1"/>
          </p:cNvSpPr>
          <p:nvPr>
            <p:ph type="title"/>
          </p:nvPr>
        </p:nvSpPr>
        <p:spPr/>
        <p:txBody>
          <a:bodyPr/>
          <a:lstStyle/>
          <a:p>
            <a:r>
              <a:rPr lang="en-US" dirty="0"/>
              <a:t>Interpreting Results</a:t>
            </a:r>
          </a:p>
        </p:txBody>
      </p:sp>
      <p:sp>
        <p:nvSpPr>
          <p:cNvPr id="3" name="Content Placeholder 2">
            <a:extLst>
              <a:ext uri="{FF2B5EF4-FFF2-40B4-BE49-F238E27FC236}">
                <a16:creationId xmlns:a16="http://schemas.microsoft.com/office/drawing/2014/main" id="{9DB28A8E-BB75-4976-8DDE-3DC92713A12F}"/>
              </a:ext>
            </a:extLst>
          </p:cNvPr>
          <p:cNvSpPr>
            <a:spLocks noGrp="1"/>
          </p:cNvSpPr>
          <p:nvPr>
            <p:ph idx="1"/>
          </p:nvPr>
        </p:nvSpPr>
        <p:spPr/>
        <p:txBody>
          <a:bodyPr/>
          <a:lstStyle/>
          <a:p>
            <a:pPr marL="0" indent="0" algn="ctr">
              <a:buNone/>
            </a:pPr>
            <a:r>
              <a:rPr lang="en-US" dirty="0"/>
              <a:t>“When Mom’s Education increases </a:t>
            </a:r>
            <a:r>
              <a:rPr lang="en-US" b="1" dirty="0"/>
              <a:t>1 year</a:t>
            </a:r>
            <a:r>
              <a:rPr lang="en-US" dirty="0"/>
              <a:t>, we </a:t>
            </a:r>
            <a:r>
              <a:rPr lang="en-US" b="1" dirty="0">
                <a:solidFill>
                  <a:srgbClr val="FF0000"/>
                </a:solidFill>
              </a:rPr>
              <a:t>expect</a:t>
            </a:r>
            <a:r>
              <a:rPr lang="en-US" dirty="0"/>
              <a:t> income to increase </a:t>
            </a:r>
            <a:r>
              <a:rPr lang="en-US" b="1" dirty="0"/>
              <a:t>1.7%, holding own years of education constant.</a:t>
            </a:r>
            <a:r>
              <a:rPr lang="en-US" dirty="0"/>
              <a:t>”</a:t>
            </a:r>
          </a:p>
          <a:p>
            <a:pPr marL="0" indent="0" algn="ctr">
              <a:buNone/>
            </a:pPr>
            <a:endParaRPr lang="en-US" dirty="0"/>
          </a:p>
          <a:p>
            <a:pPr marL="0" indent="0" algn="ctr">
              <a:buNone/>
            </a:pPr>
            <a:r>
              <a:rPr lang="en-US" dirty="0">
                <a:solidFill>
                  <a:srgbClr val="FF0000"/>
                </a:solidFill>
              </a:rPr>
              <a:t>Always interpret with a reminder that our estimates are in expectation or on average</a:t>
            </a:r>
          </a:p>
          <a:p>
            <a:pPr algn="ctr"/>
            <a:endParaRPr lang="en-US" dirty="0"/>
          </a:p>
          <a:p>
            <a:pPr marL="0" indent="0" algn="ctr">
              <a:buNone/>
            </a:pPr>
            <a:endParaRPr lang="en-US" dirty="0"/>
          </a:p>
        </p:txBody>
      </p:sp>
    </p:spTree>
    <p:extLst>
      <p:ext uri="{BB962C8B-B14F-4D97-AF65-F5344CB8AC3E}">
        <p14:creationId xmlns:p14="http://schemas.microsoft.com/office/powerpoint/2010/main" val="1971406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BC16F-050A-4D5F-8362-DB0A407DD844}"/>
              </a:ext>
            </a:extLst>
          </p:cNvPr>
          <p:cNvSpPr>
            <a:spLocks noGrp="1"/>
          </p:cNvSpPr>
          <p:nvPr>
            <p:ph type="title"/>
          </p:nvPr>
        </p:nvSpPr>
        <p:spPr/>
        <p:txBody>
          <a:bodyPr/>
          <a:lstStyle/>
          <a:p>
            <a:r>
              <a:rPr lang="en-US" dirty="0"/>
              <a:t>Interpreting Results</a:t>
            </a:r>
          </a:p>
        </p:txBody>
      </p:sp>
      <p:sp>
        <p:nvSpPr>
          <p:cNvPr id="3" name="Content Placeholder 2">
            <a:extLst>
              <a:ext uri="{FF2B5EF4-FFF2-40B4-BE49-F238E27FC236}">
                <a16:creationId xmlns:a16="http://schemas.microsoft.com/office/drawing/2014/main" id="{9DB28A8E-BB75-4976-8DDE-3DC92713A12F}"/>
              </a:ext>
            </a:extLst>
          </p:cNvPr>
          <p:cNvSpPr>
            <a:spLocks noGrp="1"/>
          </p:cNvSpPr>
          <p:nvPr>
            <p:ph idx="1"/>
          </p:nvPr>
        </p:nvSpPr>
        <p:spPr/>
        <p:txBody>
          <a:bodyPr/>
          <a:lstStyle/>
          <a:p>
            <a:pPr marL="0" indent="0" algn="ctr">
              <a:buNone/>
            </a:pPr>
            <a:r>
              <a:rPr lang="en-US" dirty="0"/>
              <a:t>“When Mom’s Education increases </a:t>
            </a:r>
            <a:r>
              <a:rPr lang="en-US" b="1" dirty="0"/>
              <a:t>1 year</a:t>
            </a:r>
            <a:r>
              <a:rPr lang="en-US" dirty="0"/>
              <a:t>, we </a:t>
            </a:r>
            <a:r>
              <a:rPr lang="en-US" b="1" dirty="0">
                <a:solidFill>
                  <a:srgbClr val="FF0000"/>
                </a:solidFill>
              </a:rPr>
              <a:t>expect</a:t>
            </a:r>
            <a:r>
              <a:rPr lang="en-US" dirty="0"/>
              <a:t> income to increase </a:t>
            </a:r>
            <a:r>
              <a:rPr lang="en-US" b="1" dirty="0"/>
              <a:t>1.7%, holding own years of education constant.</a:t>
            </a:r>
            <a:r>
              <a:rPr lang="en-US" dirty="0"/>
              <a:t>”</a:t>
            </a:r>
          </a:p>
          <a:p>
            <a:pPr marL="0" indent="0" algn="ctr">
              <a:buNone/>
            </a:pPr>
            <a:endParaRPr lang="en-US" dirty="0"/>
          </a:p>
          <a:p>
            <a:pPr marL="0" indent="0" algn="ctr">
              <a:buNone/>
            </a:pPr>
            <a:r>
              <a:rPr lang="en-US" dirty="0">
                <a:solidFill>
                  <a:srgbClr val="FF0000"/>
                </a:solidFill>
              </a:rPr>
              <a:t>Always interpret with a reminder that our estimates are in expectation or on average</a:t>
            </a:r>
          </a:p>
          <a:p>
            <a:pPr marL="0" indent="0" algn="ctr">
              <a:buNone/>
            </a:pPr>
            <a:endParaRPr lang="en-US" dirty="0"/>
          </a:p>
          <a:p>
            <a:pPr marL="0" indent="0" algn="ctr">
              <a:buNone/>
            </a:pPr>
            <a:r>
              <a:rPr lang="en-US" dirty="0"/>
              <a:t>There is </a:t>
            </a:r>
            <a:r>
              <a:rPr lang="en-US" i="1" dirty="0"/>
              <a:t>always</a:t>
            </a:r>
            <a:r>
              <a:rPr lang="en-US" dirty="0"/>
              <a:t> variation in the population! Our analyses can be meaningful </a:t>
            </a:r>
            <a:r>
              <a:rPr lang="en-US" i="1" dirty="0"/>
              <a:t>and</a:t>
            </a:r>
            <a:r>
              <a:rPr lang="en-US" dirty="0"/>
              <a:t> respect individual variation</a:t>
            </a:r>
          </a:p>
          <a:p>
            <a:pPr marL="0" indent="0" algn="ctr">
              <a:buNone/>
            </a:pPr>
            <a:endParaRPr lang="en-US" dirty="0"/>
          </a:p>
        </p:txBody>
      </p:sp>
    </p:spTree>
    <p:extLst>
      <p:ext uri="{BB962C8B-B14F-4D97-AF65-F5344CB8AC3E}">
        <p14:creationId xmlns:p14="http://schemas.microsoft.com/office/powerpoint/2010/main" val="3577599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B72E-13AD-4772-9676-835AE09A5C77}"/>
              </a:ext>
            </a:extLst>
          </p:cNvPr>
          <p:cNvSpPr>
            <a:spLocks noGrp="1"/>
          </p:cNvSpPr>
          <p:nvPr>
            <p:ph type="title"/>
          </p:nvPr>
        </p:nvSpPr>
        <p:spPr/>
        <p:txBody>
          <a:bodyPr/>
          <a:lstStyle/>
          <a:p>
            <a:r>
              <a:rPr lang="en-US" dirty="0"/>
              <a:t>Concepts</a:t>
            </a:r>
          </a:p>
        </p:txBody>
      </p:sp>
      <p:sp>
        <p:nvSpPr>
          <p:cNvPr id="3" name="Content Placeholder 2">
            <a:extLst>
              <a:ext uri="{FF2B5EF4-FFF2-40B4-BE49-F238E27FC236}">
                <a16:creationId xmlns:a16="http://schemas.microsoft.com/office/drawing/2014/main" id="{217330B2-3955-4571-BE01-9CADD90F08E8}"/>
              </a:ext>
            </a:extLst>
          </p:cNvPr>
          <p:cNvSpPr>
            <a:spLocks noGrp="1"/>
          </p:cNvSpPr>
          <p:nvPr>
            <p:ph idx="1"/>
          </p:nvPr>
        </p:nvSpPr>
        <p:spPr/>
        <p:txBody>
          <a:bodyPr anchor="ctr"/>
          <a:lstStyle/>
          <a:p>
            <a:pPr marL="0" indent="0" algn="ctr">
              <a:buNone/>
            </a:pPr>
            <a:r>
              <a:rPr lang="en-US" dirty="0"/>
              <a:t>1. Just because we can’t identify it, doesn’t mean it doesn’t exist.</a:t>
            </a:r>
          </a:p>
          <a:p>
            <a:pPr marL="0" indent="0">
              <a:buNone/>
            </a:pPr>
            <a:endParaRPr lang="en-US" b="1" dirty="0"/>
          </a:p>
        </p:txBody>
      </p:sp>
    </p:spTree>
    <p:extLst>
      <p:ext uri="{BB962C8B-B14F-4D97-AF65-F5344CB8AC3E}">
        <p14:creationId xmlns:p14="http://schemas.microsoft.com/office/powerpoint/2010/main" val="4028470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3145-E9F5-4E63-B4B1-C41118BF0E29}"/>
              </a:ext>
            </a:extLst>
          </p:cNvPr>
          <p:cNvSpPr>
            <a:spLocks noGrp="1"/>
          </p:cNvSpPr>
          <p:nvPr>
            <p:ph type="title"/>
          </p:nvPr>
        </p:nvSpPr>
        <p:spPr/>
        <p:txBody>
          <a:bodyPr/>
          <a:lstStyle/>
          <a:p>
            <a:r>
              <a:rPr lang="en-US" dirty="0"/>
              <a:t>Precision vs. Bias</a:t>
            </a:r>
          </a:p>
        </p:txBody>
      </p:sp>
      <p:graphicFrame>
        <p:nvGraphicFramePr>
          <p:cNvPr id="4" name="Content Placeholder 3">
            <a:extLst>
              <a:ext uri="{FF2B5EF4-FFF2-40B4-BE49-F238E27FC236}">
                <a16:creationId xmlns:a16="http://schemas.microsoft.com/office/drawing/2014/main" id="{86AE8F93-B2B1-47D5-A7C6-2D6CB23C28F9}"/>
              </a:ext>
            </a:extLst>
          </p:cNvPr>
          <p:cNvGraphicFramePr>
            <a:graphicFrameLocks noGrp="1"/>
          </p:cNvGraphicFramePr>
          <p:nvPr>
            <p:ph idx="1"/>
            <p:extLst>
              <p:ext uri="{D42A27DB-BD31-4B8C-83A1-F6EECF244321}">
                <p14:modId xmlns:p14="http://schemas.microsoft.com/office/powerpoint/2010/main" val="2507330872"/>
              </p:ext>
            </p:extLst>
          </p:nvPr>
        </p:nvGraphicFramePr>
        <p:xfrm>
          <a:off x="838200" y="1825624"/>
          <a:ext cx="10515600" cy="4251326"/>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742517644"/>
                    </a:ext>
                  </a:extLst>
                </a:gridCol>
                <a:gridCol w="4448175">
                  <a:extLst>
                    <a:ext uri="{9D8B030D-6E8A-4147-A177-3AD203B41FA5}">
                      <a16:colId xmlns:a16="http://schemas.microsoft.com/office/drawing/2014/main" val="2486062165"/>
                    </a:ext>
                  </a:extLst>
                </a:gridCol>
                <a:gridCol w="4219575">
                  <a:extLst>
                    <a:ext uri="{9D8B030D-6E8A-4147-A177-3AD203B41FA5}">
                      <a16:colId xmlns:a16="http://schemas.microsoft.com/office/drawing/2014/main" val="3512441275"/>
                    </a:ext>
                  </a:extLst>
                </a:gridCol>
              </a:tblGrid>
              <a:tr h="510474">
                <a:tc>
                  <a:txBody>
                    <a:bodyPr/>
                    <a:lstStyle/>
                    <a:p>
                      <a:endParaRPr lang="en-US" dirty="0"/>
                    </a:p>
                  </a:txBody>
                  <a:tcPr/>
                </a:tc>
                <a:tc>
                  <a:txBody>
                    <a:bodyPr/>
                    <a:lstStyle/>
                    <a:p>
                      <a:pPr algn="ctr"/>
                      <a:r>
                        <a:rPr lang="en-US" dirty="0"/>
                        <a:t>Precise</a:t>
                      </a:r>
                    </a:p>
                  </a:txBody>
                  <a:tcPr anchor="ctr"/>
                </a:tc>
                <a:tc>
                  <a:txBody>
                    <a:bodyPr/>
                    <a:lstStyle/>
                    <a:p>
                      <a:pPr algn="ctr"/>
                      <a:r>
                        <a:rPr lang="en-US" dirty="0"/>
                        <a:t>Imprecise</a:t>
                      </a:r>
                    </a:p>
                  </a:txBody>
                  <a:tcPr anchor="ctr"/>
                </a:tc>
                <a:extLst>
                  <a:ext uri="{0D108BD9-81ED-4DB2-BD59-A6C34878D82A}">
                    <a16:rowId xmlns:a16="http://schemas.microsoft.com/office/drawing/2014/main" val="2478073729"/>
                  </a:ext>
                </a:extLst>
              </a:tr>
              <a:tr h="1870426">
                <a:tc>
                  <a:txBody>
                    <a:bodyPr/>
                    <a:lstStyle/>
                    <a:p>
                      <a:pPr algn="ctr"/>
                      <a:r>
                        <a:rPr lang="en-US" b="1" dirty="0"/>
                        <a:t>Valid/Unbiased</a:t>
                      </a:r>
                    </a:p>
                  </a:txBody>
                  <a:tcPr anchor="ct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10631855"/>
                  </a:ext>
                </a:extLst>
              </a:tr>
              <a:tr h="1870426">
                <a:tc>
                  <a:txBody>
                    <a:bodyPr/>
                    <a:lstStyle/>
                    <a:p>
                      <a:pPr algn="ctr"/>
                      <a:r>
                        <a:rPr lang="en-US" b="1" dirty="0"/>
                        <a:t>Biased</a:t>
                      </a:r>
                    </a:p>
                  </a:txBody>
                  <a:tcPr anchor="ct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64878973"/>
                  </a:ext>
                </a:extLst>
              </a:tr>
            </a:tbl>
          </a:graphicData>
        </a:graphic>
      </p:graphicFrame>
    </p:spTree>
    <p:extLst>
      <p:ext uri="{BB962C8B-B14F-4D97-AF65-F5344CB8AC3E}">
        <p14:creationId xmlns:p14="http://schemas.microsoft.com/office/powerpoint/2010/main" val="894299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3145-E9F5-4E63-B4B1-C41118BF0E29}"/>
              </a:ext>
            </a:extLst>
          </p:cNvPr>
          <p:cNvSpPr>
            <a:spLocks noGrp="1"/>
          </p:cNvSpPr>
          <p:nvPr>
            <p:ph type="title"/>
          </p:nvPr>
        </p:nvSpPr>
        <p:spPr/>
        <p:txBody>
          <a:bodyPr/>
          <a:lstStyle/>
          <a:p>
            <a:r>
              <a:rPr lang="en-US" dirty="0"/>
              <a:t>Precision vs. Bias</a:t>
            </a:r>
          </a:p>
        </p:txBody>
      </p:sp>
      <p:graphicFrame>
        <p:nvGraphicFramePr>
          <p:cNvPr id="4" name="Content Placeholder 3">
            <a:extLst>
              <a:ext uri="{FF2B5EF4-FFF2-40B4-BE49-F238E27FC236}">
                <a16:creationId xmlns:a16="http://schemas.microsoft.com/office/drawing/2014/main" id="{86AE8F93-B2B1-47D5-A7C6-2D6CB23C28F9}"/>
              </a:ext>
            </a:extLst>
          </p:cNvPr>
          <p:cNvGraphicFramePr>
            <a:graphicFrameLocks noGrp="1"/>
          </p:cNvGraphicFramePr>
          <p:nvPr>
            <p:ph idx="1"/>
            <p:extLst>
              <p:ext uri="{D42A27DB-BD31-4B8C-83A1-F6EECF244321}">
                <p14:modId xmlns:p14="http://schemas.microsoft.com/office/powerpoint/2010/main" val="3401982575"/>
              </p:ext>
            </p:extLst>
          </p:nvPr>
        </p:nvGraphicFramePr>
        <p:xfrm>
          <a:off x="838200" y="1825624"/>
          <a:ext cx="10515600" cy="4251326"/>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742517644"/>
                    </a:ext>
                  </a:extLst>
                </a:gridCol>
                <a:gridCol w="4448175">
                  <a:extLst>
                    <a:ext uri="{9D8B030D-6E8A-4147-A177-3AD203B41FA5}">
                      <a16:colId xmlns:a16="http://schemas.microsoft.com/office/drawing/2014/main" val="2486062165"/>
                    </a:ext>
                  </a:extLst>
                </a:gridCol>
                <a:gridCol w="4219575">
                  <a:extLst>
                    <a:ext uri="{9D8B030D-6E8A-4147-A177-3AD203B41FA5}">
                      <a16:colId xmlns:a16="http://schemas.microsoft.com/office/drawing/2014/main" val="3512441275"/>
                    </a:ext>
                  </a:extLst>
                </a:gridCol>
              </a:tblGrid>
              <a:tr h="510474">
                <a:tc>
                  <a:txBody>
                    <a:bodyPr/>
                    <a:lstStyle/>
                    <a:p>
                      <a:endParaRPr lang="en-US" dirty="0"/>
                    </a:p>
                  </a:txBody>
                  <a:tcPr/>
                </a:tc>
                <a:tc>
                  <a:txBody>
                    <a:bodyPr/>
                    <a:lstStyle/>
                    <a:p>
                      <a:pPr algn="ctr"/>
                      <a:r>
                        <a:rPr lang="en-US" dirty="0"/>
                        <a:t>Precise</a:t>
                      </a:r>
                    </a:p>
                  </a:txBody>
                  <a:tcPr anchor="ctr"/>
                </a:tc>
                <a:tc>
                  <a:txBody>
                    <a:bodyPr/>
                    <a:lstStyle/>
                    <a:p>
                      <a:pPr algn="ctr"/>
                      <a:r>
                        <a:rPr lang="en-US" dirty="0"/>
                        <a:t>Imprecise</a:t>
                      </a:r>
                    </a:p>
                  </a:txBody>
                  <a:tcPr anchor="ctr"/>
                </a:tc>
                <a:extLst>
                  <a:ext uri="{0D108BD9-81ED-4DB2-BD59-A6C34878D82A}">
                    <a16:rowId xmlns:a16="http://schemas.microsoft.com/office/drawing/2014/main" val="2478073729"/>
                  </a:ext>
                </a:extLst>
              </a:tr>
              <a:tr h="1870426">
                <a:tc>
                  <a:txBody>
                    <a:bodyPr/>
                    <a:lstStyle/>
                    <a:p>
                      <a:pPr algn="ctr"/>
                      <a:r>
                        <a:rPr lang="en-US" b="1" dirty="0"/>
                        <a:t>Valid/Unbiased</a:t>
                      </a:r>
                    </a:p>
                  </a:txBody>
                  <a:tcPr anchor="ctr"/>
                </a:tc>
                <a:tc>
                  <a:txBody>
                    <a:bodyPr/>
                    <a:lstStyle/>
                    <a:p>
                      <a:pPr algn="ctr"/>
                      <a:r>
                        <a:rPr lang="en-US" dirty="0"/>
                        <a:t>Correct on Average</a:t>
                      </a:r>
                    </a:p>
                    <a:p>
                      <a:pPr algn="ctr"/>
                      <a:r>
                        <a:rPr lang="en-US" dirty="0"/>
                        <a:t>Small range in confidence interval</a:t>
                      </a:r>
                    </a:p>
                  </a:txBody>
                  <a:tcPr anchor="ctr"/>
                </a:tc>
                <a:tc>
                  <a:txBody>
                    <a:bodyPr/>
                    <a:lstStyle/>
                    <a:p>
                      <a:pPr algn="ctr"/>
                      <a:r>
                        <a:rPr lang="en-US" dirty="0"/>
                        <a:t>Correct on Average</a:t>
                      </a:r>
                    </a:p>
                    <a:p>
                      <a:pPr algn="ctr"/>
                      <a:r>
                        <a:rPr lang="en-US" dirty="0"/>
                        <a:t>Wide range in confidence interval</a:t>
                      </a:r>
                    </a:p>
                  </a:txBody>
                  <a:tcPr anchor="ctr"/>
                </a:tc>
                <a:extLst>
                  <a:ext uri="{0D108BD9-81ED-4DB2-BD59-A6C34878D82A}">
                    <a16:rowId xmlns:a16="http://schemas.microsoft.com/office/drawing/2014/main" val="4210631855"/>
                  </a:ext>
                </a:extLst>
              </a:tr>
              <a:tr h="1870426">
                <a:tc>
                  <a:txBody>
                    <a:bodyPr/>
                    <a:lstStyle/>
                    <a:p>
                      <a:pPr algn="ctr"/>
                      <a:r>
                        <a:rPr lang="en-US" b="1" dirty="0"/>
                        <a:t>Biased</a:t>
                      </a:r>
                    </a:p>
                  </a:txBody>
                  <a:tcPr anchor="ctr"/>
                </a:tc>
                <a:tc>
                  <a:txBody>
                    <a:bodyPr/>
                    <a:lstStyle/>
                    <a:p>
                      <a:pPr algn="ctr"/>
                      <a:r>
                        <a:rPr lang="en-US" dirty="0"/>
                        <a:t>Incorrect on Average</a:t>
                      </a:r>
                    </a:p>
                    <a:p>
                      <a:pPr algn="ctr"/>
                      <a:r>
                        <a:rPr lang="en-US" dirty="0"/>
                        <a:t>Small range in confidence interval</a:t>
                      </a:r>
                    </a:p>
                  </a:txBody>
                  <a:tcPr anchor="ctr"/>
                </a:tc>
                <a:tc>
                  <a:txBody>
                    <a:bodyPr/>
                    <a:lstStyle/>
                    <a:p>
                      <a:pPr algn="ctr"/>
                      <a:r>
                        <a:rPr lang="en-US" dirty="0"/>
                        <a:t>Incorrect on Average</a:t>
                      </a:r>
                    </a:p>
                    <a:p>
                      <a:pPr algn="ctr"/>
                      <a:r>
                        <a:rPr lang="en-US" dirty="0"/>
                        <a:t>Wide range in confidence interval</a:t>
                      </a:r>
                    </a:p>
                  </a:txBody>
                  <a:tcPr anchor="ctr"/>
                </a:tc>
                <a:extLst>
                  <a:ext uri="{0D108BD9-81ED-4DB2-BD59-A6C34878D82A}">
                    <a16:rowId xmlns:a16="http://schemas.microsoft.com/office/drawing/2014/main" val="3164878973"/>
                  </a:ext>
                </a:extLst>
              </a:tr>
            </a:tbl>
          </a:graphicData>
        </a:graphic>
      </p:graphicFrame>
    </p:spTree>
    <p:extLst>
      <p:ext uri="{BB962C8B-B14F-4D97-AF65-F5344CB8AC3E}">
        <p14:creationId xmlns:p14="http://schemas.microsoft.com/office/powerpoint/2010/main" val="3661458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3145-E9F5-4E63-B4B1-C41118BF0E29}"/>
              </a:ext>
            </a:extLst>
          </p:cNvPr>
          <p:cNvSpPr>
            <a:spLocks noGrp="1"/>
          </p:cNvSpPr>
          <p:nvPr>
            <p:ph type="title"/>
          </p:nvPr>
        </p:nvSpPr>
        <p:spPr/>
        <p:txBody>
          <a:bodyPr/>
          <a:lstStyle/>
          <a:p>
            <a:r>
              <a:rPr lang="en-US" dirty="0"/>
              <a:t>Precision vs. Bias</a:t>
            </a:r>
          </a:p>
        </p:txBody>
      </p:sp>
      <p:graphicFrame>
        <p:nvGraphicFramePr>
          <p:cNvPr id="4" name="Content Placeholder 3">
            <a:extLst>
              <a:ext uri="{FF2B5EF4-FFF2-40B4-BE49-F238E27FC236}">
                <a16:creationId xmlns:a16="http://schemas.microsoft.com/office/drawing/2014/main" id="{86AE8F93-B2B1-47D5-A7C6-2D6CB23C28F9}"/>
              </a:ext>
            </a:extLst>
          </p:cNvPr>
          <p:cNvGraphicFramePr>
            <a:graphicFrameLocks noGrp="1"/>
          </p:cNvGraphicFramePr>
          <p:nvPr>
            <p:ph idx="1"/>
            <p:extLst>
              <p:ext uri="{D42A27DB-BD31-4B8C-83A1-F6EECF244321}">
                <p14:modId xmlns:p14="http://schemas.microsoft.com/office/powerpoint/2010/main" val="3720788353"/>
              </p:ext>
            </p:extLst>
          </p:nvPr>
        </p:nvGraphicFramePr>
        <p:xfrm>
          <a:off x="838200" y="1825624"/>
          <a:ext cx="10515600" cy="4251326"/>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742517644"/>
                    </a:ext>
                  </a:extLst>
                </a:gridCol>
                <a:gridCol w="4448175">
                  <a:extLst>
                    <a:ext uri="{9D8B030D-6E8A-4147-A177-3AD203B41FA5}">
                      <a16:colId xmlns:a16="http://schemas.microsoft.com/office/drawing/2014/main" val="2486062165"/>
                    </a:ext>
                  </a:extLst>
                </a:gridCol>
                <a:gridCol w="4219575">
                  <a:extLst>
                    <a:ext uri="{9D8B030D-6E8A-4147-A177-3AD203B41FA5}">
                      <a16:colId xmlns:a16="http://schemas.microsoft.com/office/drawing/2014/main" val="3512441275"/>
                    </a:ext>
                  </a:extLst>
                </a:gridCol>
              </a:tblGrid>
              <a:tr h="510474">
                <a:tc>
                  <a:txBody>
                    <a:bodyPr/>
                    <a:lstStyle/>
                    <a:p>
                      <a:endParaRPr lang="en-US" dirty="0"/>
                    </a:p>
                  </a:txBody>
                  <a:tcPr/>
                </a:tc>
                <a:tc>
                  <a:txBody>
                    <a:bodyPr/>
                    <a:lstStyle/>
                    <a:p>
                      <a:pPr algn="ctr"/>
                      <a:r>
                        <a:rPr lang="en-US" dirty="0"/>
                        <a:t>Precise</a:t>
                      </a:r>
                    </a:p>
                  </a:txBody>
                  <a:tcPr anchor="ctr"/>
                </a:tc>
                <a:tc>
                  <a:txBody>
                    <a:bodyPr/>
                    <a:lstStyle/>
                    <a:p>
                      <a:pPr algn="ctr"/>
                      <a:r>
                        <a:rPr lang="en-US" dirty="0"/>
                        <a:t>Imprecise</a:t>
                      </a:r>
                    </a:p>
                  </a:txBody>
                  <a:tcPr anchor="ctr"/>
                </a:tc>
                <a:extLst>
                  <a:ext uri="{0D108BD9-81ED-4DB2-BD59-A6C34878D82A}">
                    <a16:rowId xmlns:a16="http://schemas.microsoft.com/office/drawing/2014/main" val="2478073729"/>
                  </a:ext>
                </a:extLst>
              </a:tr>
              <a:tr h="1870426">
                <a:tc>
                  <a:txBody>
                    <a:bodyPr/>
                    <a:lstStyle/>
                    <a:p>
                      <a:pPr algn="ctr"/>
                      <a:r>
                        <a:rPr lang="en-US" b="1" dirty="0"/>
                        <a:t>Valid/Unbiased</a:t>
                      </a:r>
                    </a:p>
                  </a:txBody>
                  <a:tcPr anchor="ctr"/>
                </a:tc>
                <a:tc>
                  <a:txBody>
                    <a:bodyPr/>
                    <a:lstStyle/>
                    <a:p>
                      <a:pPr algn="ctr"/>
                      <a:r>
                        <a:rPr lang="en-US" b="1" dirty="0"/>
                        <a:t>IDEAL</a:t>
                      </a:r>
                    </a:p>
                  </a:txBody>
                  <a:tcPr anchor="ctr"/>
                </a:tc>
                <a:tc>
                  <a:txBody>
                    <a:bodyPr/>
                    <a:lstStyle/>
                    <a:p>
                      <a:pPr algn="ctr"/>
                      <a:r>
                        <a:rPr lang="en-US" b="1" dirty="0"/>
                        <a:t>RISK OF TYPE II ERROR</a:t>
                      </a:r>
                    </a:p>
                  </a:txBody>
                  <a:tcPr anchor="ctr"/>
                </a:tc>
                <a:extLst>
                  <a:ext uri="{0D108BD9-81ED-4DB2-BD59-A6C34878D82A}">
                    <a16:rowId xmlns:a16="http://schemas.microsoft.com/office/drawing/2014/main" val="4210631855"/>
                  </a:ext>
                </a:extLst>
              </a:tr>
              <a:tr h="1870426">
                <a:tc>
                  <a:txBody>
                    <a:bodyPr/>
                    <a:lstStyle/>
                    <a:p>
                      <a:pPr algn="ctr"/>
                      <a:r>
                        <a:rPr lang="en-US" b="1" dirty="0"/>
                        <a:t>Biased</a:t>
                      </a:r>
                    </a:p>
                  </a:txBody>
                  <a:tcPr anchor="ctr"/>
                </a:tc>
                <a:tc>
                  <a:txBody>
                    <a:bodyPr/>
                    <a:lstStyle/>
                    <a:p>
                      <a:pPr algn="ctr"/>
                      <a:r>
                        <a:rPr lang="en-US" b="1" dirty="0"/>
                        <a:t>RISK OF TYPE I ERROR</a:t>
                      </a:r>
                    </a:p>
                  </a:txBody>
                  <a:tcPr anchor="ctr"/>
                </a:tc>
                <a:tc>
                  <a:txBody>
                    <a:bodyPr/>
                    <a:lstStyle/>
                    <a:p>
                      <a:pPr algn="ctr"/>
                      <a:endParaRPr lang="en-US" b="1" dirty="0"/>
                    </a:p>
                  </a:txBody>
                  <a:tcPr anchor="ctr"/>
                </a:tc>
                <a:extLst>
                  <a:ext uri="{0D108BD9-81ED-4DB2-BD59-A6C34878D82A}">
                    <a16:rowId xmlns:a16="http://schemas.microsoft.com/office/drawing/2014/main" val="3164878973"/>
                  </a:ext>
                </a:extLst>
              </a:tr>
            </a:tbl>
          </a:graphicData>
        </a:graphic>
      </p:graphicFrame>
    </p:spTree>
    <p:extLst>
      <p:ext uri="{BB962C8B-B14F-4D97-AF65-F5344CB8AC3E}">
        <p14:creationId xmlns:p14="http://schemas.microsoft.com/office/powerpoint/2010/main" val="2389904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3145-E9F5-4E63-B4B1-C41118BF0E29}"/>
              </a:ext>
            </a:extLst>
          </p:cNvPr>
          <p:cNvSpPr>
            <a:spLocks noGrp="1"/>
          </p:cNvSpPr>
          <p:nvPr>
            <p:ph type="title"/>
          </p:nvPr>
        </p:nvSpPr>
        <p:spPr/>
        <p:txBody>
          <a:bodyPr/>
          <a:lstStyle/>
          <a:p>
            <a:r>
              <a:rPr lang="en-US" dirty="0"/>
              <a:t>Precision vs. Bias: Examples</a:t>
            </a:r>
          </a:p>
        </p:txBody>
      </p:sp>
      <p:graphicFrame>
        <p:nvGraphicFramePr>
          <p:cNvPr id="4" name="Content Placeholder 3">
            <a:extLst>
              <a:ext uri="{FF2B5EF4-FFF2-40B4-BE49-F238E27FC236}">
                <a16:creationId xmlns:a16="http://schemas.microsoft.com/office/drawing/2014/main" id="{86AE8F93-B2B1-47D5-A7C6-2D6CB23C28F9}"/>
              </a:ext>
            </a:extLst>
          </p:cNvPr>
          <p:cNvGraphicFramePr>
            <a:graphicFrameLocks noGrp="1"/>
          </p:cNvGraphicFramePr>
          <p:nvPr>
            <p:ph idx="1"/>
            <p:extLst>
              <p:ext uri="{D42A27DB-BD31-4B8C-83A1-F6EECF244321}">
                <p14:modId xmlns:p14="http://schemas.microsoft.com/office/powerpoint/2010/main" val="1596325772"/>
              </p:ext>
            </p:extLst>
          </p:nvPr>
        </p:nvGraphicFramePr>
        <p:xfrm>
          <a:off x="838200" y="1825624"/>
          <a:ext cx="10515600" cy="466690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742517644"/>
                    </a:ext>
                  </a:extLst>
                </a:gridCol>
                <a:gridCol w="4448175">
                  <a:extLst>
                    <a:ext uri="{9D8B030D-6E8A-4147-A177-3AD203B41FA5}">
                      <a16:colId xmlns:a16="http://schemas.microsoft.com/office/drawing/2014/main" val="2486062165"/>
                    </a:ext>
                  </a:extLst>
                </a:gridCol>
                <a:gridCol w="4219575">
                  <a:extLst>
                    <a:ext uri="{9D8B030D-6E8A-4147-A177-3AD203B41FA5}">
                      <a16:colId xmlns:a16="http://schemas.microsoft.com/office/drawing/2014/main" val="3512441275"/>
                    </a:ext>
                  </a:extLst>
                </a:gridCol>
              </a:tblGrid>
              <a:tr h="510474">
                <a:tc>
                  <a:txBody>
                    <a:bodyPr/>
                    <a:lstStyle/>
                    <a:p>
                      <a:endParaRPr lang="en-US" dirty="0"/>
                    </a:p>
                  </a:txBody>
                  <a:tcPr/>
                </a:tc>
                <a:tc>
                  <a:txBody>
                    <a:bodyPr/>
                    <a:lstStyle/>
                    <a:p>
                      <a:pPr algn="ctr"/>
                      <a:r>
                        <a:rPr lang="en-US" dirty="0"/>
                        <a:t>Precise</a:t>
                      </a:r>
                    </a:p>
                  </a:txBody>
                  <a:tcPr anchor="ctr"/>
                </a:tc>
                <a:tc>
                  <a:txBody>
                    <a:bodyPr/>
                    <a:lstStyle/>
                    <a:p>
                      <a:pPr algn="ctr"/>
                      <a:r>
                        <a:rPr lang="en-US" dirty="0"/>
                        <a:t>Imprecise</a:t>
                      </a:r>
                    </a:p>
                  </a:txBody>
                  <a:tcPr anchor="ctr"/>
                </a:tc>
                <a:extLst>
                  <a:ext uri="{0D108BD9-81ED-4DB2-BD59-A6C34878D82A}">
                    <a16:rowId xmlns:a16="http://schemas.microsoft.com/office/drawing/2014/main" val="2478073729"/>
                  </a:ext>
                </a:extLst>
              </a:tr>
              <a:tr h="1870426">
                <a:tc>
                  <a:txBody>
                    <a:bodyPr/>
                    <a:lstStyle/>
                    <a:p>
                      <a:pPr algn="ctr"/>
                      <a:r>
                        <a:rPr lang="en-US" b="1" dirty="0"/>
                        <a:t>Valid/Unbiased</a:t>
                      </a:r>
                    </a:p>
                  </a:txBody>
                  <a:tcPr anchor="ctr"/>
                </a:tc>
                <a:tc>
                  <a:txBody>
                    <a:bodyPr/>
                    <a:lstStyle/>
                    <a:p>
                      <a:r>
                        <a:rPr lang="en-US" sz="1800" i="1" kern="1200" dirty="0">
                          <a:solidFill>
                            <a:schemeClr val="dk1"/>
                          </a:solidFill>
                          <a:effectLst/>
                          <a:latin typeface="+mn-lt"/>
                          <a:ea typeface="+mn-ea"/>
                          <a:cs typeface="+mn-cs"/>
                        </a:rPr>
                        <a:t>RCT with very large sample. We feel confident results are unbiased and our sample is large enough that our standard errors will be low by design. Even if the effect is very small, we will probably be able to reject that it is equal to 0.</a:t>
                      </a:r>
                      <a:endParaRPr lang="en-US" dirty="0"/>
                    </a:p>
                  </a:txBody>
                  <a:tcPr/>
                </a:tc>
                <a:tc>
                  <a:txBody>
                    <a:bodyPr/>
                    <a:lstStyle/>
                    <a:p>
                      <a:r>
                        <a:rPr lang="en-US" sz="1800" i="1" kern="1200" dirty="0">
                          <a:solidFill>
                            <a:schemeClr val="dk1"/>
                          </a:solidFill>
                          <a:effectLst/>
                          <a:latin typeface="+mn-lt"/>
                          <a:ea typeface="+mn-ea"/>
                          <a:cs typeface="+mn-cs"/>
                        </a:rPr>
                        <a:t>RCT with very small sample. We feel confident results are unbiased, but by design we will likely have a very wide confidence interval. It may be hard to reject that the effect = 0</a:t>
                      </a:r>
                      <a:endParaRPr lang="en-US" dirty="0"/>
                    </a:p>
                  </a:txBody>
                  <a:tcPr/>
                </a:tc>
                <a:extLst>
                  <a:ext uri="{0D108BD9-81ED-4DB2-BD59-A6C34878D82A}">
                    <a16:rowId xmlns:a16="http://schemas.microsoft.com/office/drawing/2014/main" val="4210631855"/>
                  </a:ext>
                </a:extLst>
              </a:tr>
              <a:tr h="1870426">
                <a:tc>
                  <a:txBody>
                    <a:bodyPr/>
                    <a:lstStyle/>
                    <a:p>
                      <a:pPr algn="ctr"/>
                      <a:r>
                        <a:rPr lang="en-US" b="1" dirty="0"/>
                        <a:t>Biased</a:t>
                      </a:r>
                    </a:p>
                  </a:txBody>
                  <a:tcPr anchor="ctr"/>
                </a:tc>
                <a:tc>
                  <a:txBody>
                    <a:bodyPr/>
                    <a:lstStyle/>
                    <a:p>
                      <a:r>
                        <a:rPr lang="en-US" sz="1800" i="1" kern="1200" dirty="0">
                          <a:solidFill>
                            <a:schemeClr val="dk1"/>
                          </a:solidFill>
                          <a:effectLst/>
                          <a:latin typeface="+mn-lt"/>
                          <a:ea typeface="+mn-ea"/>
                          <a:cs typeface="+mn-cs"/>
                        </a:rPr>
                        <a:t>We run a regression of earnings on years of education on all 40 year </a:t>
                      </a:r>
                      <a:r>
                        <a:rPr lang="en-US" sz="1800" i="1" kern="1200" dirty="0" err="1">
                          <a:solidFill>
                            <a:schemeClr val="dk1"/>
                          </a:solidFill>
                          <a:effectLst/>
                          <a:latin typeface="+mn-lt"/>
                          <a:ea typeface="+mn-ea"/>
                          <a:cs typeface="+mn-cs"/>
                        </a:rPr>
                        <a:t>olds</a:t>
                      </a:r>
                      <a:r>
                        <a:rPr lang="en-US" sz="1800" i="1" kern="1200" dirty="0">
                          <a:solidFill>
                            <a:schemeClr val="dk1"/>
                          </a:solidFill>
                          <a:effectLst/>
                          <a:latin typeface="+mn-lt"/>
                          <a:ea typeface="+mn-ea"/>
                          <a:cs typeface="+mn-cs"/>
                        </a:rPr>
                        <a:t> in the US and find a coefficient on </a:t>
                      </a:r>
                      <a:r>
                        <a:rPr lang="en-US" sz="1800" i="1" kern="1200" dirty="0" err="1">
                          <a:solidFill>
                            <a:schemeClr val="dk1"/>
                          </a:solidFill>
                          <a:effectLst/>
                          <a:latin typeface="+mn-lt"/>
                          <a:ea typeface="+mn-ea"/>
                          <a:cs typeface="+mn-cs"/>
                        </a:rPr>
                        <a:t>yearsed</a:t>
                      </a:r>
                      <a:r>
                        <a:rPr lang="en-US" sz="1800" i="1" kern="1200" dirty="0">
                          <a:solidFill>
                            <a:schemeClr val="dk1"/>
                          </a:solidFill>
                          <a:effectLst/>
                          <a:latin typeface="+mn-lt"/>
                          <a:ea typeface="+mn-ea"/>
                          <a:cs typeface="+mn-cs"/>
                        </a:rPr>
                        <a:t>=5000. Our SE’s are very small (300) because our sample is so large, but we have not controlled for important factors that underlie education and earnings (like SES growing up), so the estimate is almost certainly biased</a:t>
                      </a:r>
                      <a:endParaRPr lang="en-US" dirty="0"/>
                    </a:p>
                  </a:txBody>
                  <a:tcPr/>
                </a:tc>
                <a:tc>
                  <a:txBody>
                    <a:bodyPr/>
                    <a:lstStyle/>
                    <a:p>
                      <a:r>
                        <a:rPr lang="en-US" sz="1800" i="1" kern="1200" dirty="0">
                          <a:solidFill>
                            <a:schemeClr val="dk1"/>
                          </a:solidFill>
                          <a:effectLst/>
                          <a:latin typeface="+mn-lt"/>
                          <a:ea typeface="+mn-ea"/>
                          <a:cs typeface="+mn-cs"/>
                        </a:rPr>
                        <a:t>We run a regression of earnings on years ed for a random sample of 20 people we called from the phone book. We find a coefficient of 3000 with standard error = 15000. Our estimate is biased (we haven’t controlled for any of the factors that contribute to  years ed and income, and our sample is extremely small</a:t>
                      </a:r>
                      <a:endParaRPr lang="en-US" dirty="0"/>
                    </a:p>
                  </a:txBody>
                  <a:tcPr/>
                </a:tc>
                <a:extLst>
                  <a:ext uri="{0D108BD9-81ED-4DB2-BD59-A6C34878D82A}">
                    <a16:rowId xmlns:a16="http://schemas.microsoft.com/office/drawing/2014/main" val="3164878973"/>
                  </a:ext>
                </a:extLst>
              </a:tr>
            </a:tbl>
          </a:graphicData>
        </a:graphic>
      </p:graphicFrame>
    </p:spTree>
    <p:extLst>
      <p:ext uri="{BB962C8B-B14F-4D97-AF65-F5344CB8AC3E}">
        <p14:creationId xmlns:p14="http://schemas.microsoft.com/office/powerpoint/2010/main" val="4055426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0EBCD-CAE9-4060-BC03-840D25C16C71}"/>
              </a:ext>
            </a:extLst>
          </p:cNvPr>
          <p:cNvSpPr>
            <a:spLocks noGrp="1"/>
          </p:cNvSpPr>
          <p:nvPr>
            <p:ph type="title"/>
          </p:nvPr>
        </p:nvSpPr>
        <p:spPr/>
        <p:txBody>
          <a:bodyPr/>
          <a:lstStyle/>
          <a:p>
            <a:r>
              <a:rPr lang="en-US" dirty="0"/>
              <a:t>Precision vs. Bias</a:t>
            </a:r>
          </a:p>
        </p:txBody>
      </p:sp>
      <p:sp>
        <p:nvSpPr>
          <p:cNvPr id="3" name="Content Placeholder 2">
            <a:extLst>
              <a:ext uri="{FF2B5EF4-FFF2-40B4-BE49-F238E27FC236}">
                <a16:creationId xmlns:a16="http://schemas.microsoft.com/office/drawing/2014/main" id="{34F60208-6B09-4031-9E51-BE27AF03BDC8}"/>
              </a:ext>
            </a:extLst>
          </p:cNvPr>
          <p:cNvSpPr>
            <a:spLocks noGrp="1"/>
          </p:cNvSpPr>
          <p:nvPr>
            <p:ph idx="1"/>
          </p:nvPr>
        </p:nvSpPr>
        <p:spPr/>
        <p:txBody>
          <a:bodyPr/>
          <a:lstStyle/>
          <a:p>
            <a:r>
              <a:rPr lang="en-US" dirty="0"/>
              <a:t>Simulation Source: “The Causal Inference Mix Tape” by Scott Cunningham</a:t>
            </a:r>
          </a:p>
          <a:p>
            <a:r>
              <a:rPr lang="en-US" dirty="0"/>
              <a:t>http://scunning.com/cunningham_mixtape.pdf</a:t>
            </a:r>
          </a:p>
        </p:txBody>
      </p:sp>
    </p:spTree>
    <p:extLst>
      <p:ext uri="{BB962C8B-B14F-4D97-AF65-F5344CB8AC3E}">
        <p14:creationId xmlns:p14="http://schemas.microsoft.com/office/powerpoint/2010/main" val="30505267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1413B7-91D9-4E93-9397-F7D994F151E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5F4EAA2-004D-42B8-A48F-136E4B68049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3227" y="365125"/>
            <a:ext cx="8166970" cy="5811838"/>
          </a:xfrm>
          <a:prstGeom prst="rect">
            <a:avLst/>
          </a:prstGeom>
          <a:noFill/>
          <a:ln>
            <a:noFill/>
          </a:ln>
        </p:spPr>
      </p:pic>
      <p:sp>
        <p:nvSpPr>
          <p:cNvPr id="6" name="Title 5">
            <a:extLst>
              <a:ext uri="{FF2B5EF4-FFF2-40B4-BE49-F238E27FC236}">
                <a16:creationId xmlns:a16="http://schemas.microsoft.com/office/drawing/2014/main" id="{793996CC-B714-4881-B1EA-52C6C5B822F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240396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5ADF8-5C8E-403F-B312-6D46DD6523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6BC35A-834D-4E07-B5F4-019C4D10EAD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001A182-FD94-4BA9-BD80-87D4ADC5D84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1535" y="365125"/>
            <a:ext cx="8004132" cy="5811838"/>
          </a:xfrm>
          <a:prstGeom prst="rect">
            <a:avLst/>
          </a:prstGeom>
          <a:noFill/>
          <a:ln>
            <a:noFill/>
          </a:ln>
        </p:spPr>
      </p:pic>
    </p:spTree>
    <p:extLst>
      <p:ext uri="{BB962C8B-B14F-4D97-AF65-F5344CB8AC3E}">
        <p14:creationId xmlns:p14="http://schemas.microsoft.com/office/powerpoint/2010/main" val="1966242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F5CBC-FB3B-4F34-92DC-BE7E5E7FEB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4E7DCB-3829-4E78-8A5B-8148C2E8957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9E7D8F2-B101-48F2-A51F-0750F586BF7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8696" y="365125"/>
            <a:ext cx="8279704" cy="5811838"/>
          </a:xfrm>
          <a:prstGeom prst="rect">
            <a:avLst/>
          </a:prstGeom>
          <a:noFill/>
          <a:ln>
            <a:noFill/>
          </a:ln>
        </p:spPr>
      </p:pic>
    </p:spTree>
    <p:extLst>
      <p:ext uri="{BB962C8B-B14F-4D97-AF65-F5344CB8AC3E}">
        <p14:creationId xmlns:p14="http://schemas.microsoft.com/office/powerpoint/2010/main" val="791277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24942-A0F0-4AAE-A13B-DC5D73E462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E19951-CDDD-4020-A0BC-4159012C116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C03A8B1-ABA6-4DC1-B1DC-439774619DD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112" y="365125"/>
            <a:ext cx="8179496" cy="5811838"/>
          </a:xfrm>
          <a:prstGeom prst="rect">
            <a:avLst/>
          </a:prstGeom>
          <a:noFill/>
          <a:ln>
            <a:noFill/>
          </a:ln>
        </p:spPr>
      </p:pic>
    </p:spTree>
    <p:extLst>
      <p:ext uri="{BB962C8B-B14F-4D97-AF65-F5344CB8AC3E}">
        <p14:creationId xmlns:p14="http://schemas.microsoft.com/office/powerpoint/2010/main" val="2589844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B72E-13AD-4772-9676-835AE09A5C77}"/>
              </a:ext>
            </a:extLst>
          </p:cNvPr>
          <p:cNvSpPr>
            <a:spLocks noGrp="1"/>
          </p:cNvSpPr>
          <p:nvPr>
            <p:ph type="title"/>
          </p:nvPr>
        </p:nvSpPr>
        <p:spPr/>
        <p:txBody>
          <a:bodyPr/>
          <a:lstStyle/>
          <a:p>
            <a:r>
              <a:rPr lang="en-US" dirty="0"/>
              <a:t>Concepts</a:t>
            </a:r>
          </a:p>
        </p:txBody>
      </p:sp>
      <p:sp>
        <p:nvSpPr>
          <p:cNvPr id="3" name="Content Placeholder 2">
            <a:extLst>
              <a:ext uri="{FF2B5EF4-FFF2-40B4-BE49-F238E27FC236}">
                <a16:creationId xmlns:a16="http://schemas.microsoft.com/office/drawing/2014/main" id="{217330B2-3955-4571-BE01-9CADD90F08E8}"/>
              </a:ext>
            </a:extLst>
          </p:cNvPr>
          <p:cNvSpPr>
            <a:spLocks noGrp="1"/>
          </p:cNvSpPr>
          <p:nvPr>
            <p:ph idx="1"/>
          </p:nvPr>
        </p:nvSpPr>
        <p:spPr/>
        <p:txBody>
          <a:bodyPr anchor="ctr"/>
          <a:lstStyle/>
          <a:p>
            <a:pPr marL="0" indent="0" algn="ctr">
              <a:buNone/>
            </a:pPr>
            <a:r>
              <a:rPr lang="en-US" dirty="0"/>
              <a:t>1. Just because we can’t identify it, doesn’t mean it doesn’t exist.</a:t>
            </a:r>
          </a:p>
          <a:p>
            <a:pPr marL="0" indent="0">
              <a:buNone/>
            </a:pPr>
            <a:endParaRPr lang="en-US" b="1" dirty="0"/>
          </a:p>
        </p:txBody>
      </p:sp>
      <p:sp>
        <p:nvSpPr>
          <p:cNvPr id="4" name="TextBox 3">
            <a:extLst>
              <a:ext uri="{FF2B5EF4-FFF2-40B4-BE49-F238E27FC236}">
                <a16:creationId xmlns:a16="http://schemas.microsoft.com/office/drawing/2014/main" id="{213FCD0C-C2F5-4615-8619-C837432CE024}"/>
              </a:ext>
            </a:extLst>
          </p:cNvPr>
          <p:cNvSpPr txBox="1"/>
          <p:nvPr/>
        </p:nvSpPr>
        <p:spPr>
          <a:xfrm>
            <a:off x="2974019" y="4607511"/>
            <a:ext cx="6667131" cy="369332"/>
          </a:xfrm>
          <a:prstGeom prst="rect">
            <a:avLst/>
          </a:prstGeom>
          <a:noFill/>
        </p:spPr>
        <p:txBody>
          <a:bodyPr wrap="square" rtlCol="0">
            <a:spAutoFit/>
          </a:bodyPr>
          <a:lstStyle/>
          <a:p>
            <a:r>
              <a:rPr lang="en-US" dirty="0"/>
              <a:t>Example: Effect of Mom’s Years of Education on Child’s Earnings</a:t>
            </a:r>
          </a:p>
        </p:txBody>
      </p:sp>
    </p:spTree>
    <p:extLst>
      <p:ext uri="{BB962C8B-B14F-4D97-AF65-F5344CB8AC3E}">
        <p14:creationId xmlns:p14="http://schemas.microsoft.com/office/powerpoint/2010/main" val="3938508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B72E-13AD-4772-9676-835AE09A5C77}"/>
              </a:ext>
            </a:extLst>
          </p:cNvPr>
          <p:cNvSpPr>
            <a:spLocks noGrp="1"/>
          </p:cNvSpPr>
          <p:nvPr>
            <p:ph type="title"/>
          </p:nvPr>
        </p:nvSpPr>
        <p:spPr/>
        <p:txBody>
          <a:bodyPr/>
          <a:lstStyle/>
          <a:p>
            <a:r>
              <a:rPr lang="en-US" dirty="0"/>
              <a:t>Concepts</a:t>
            </a:r>
          </a:p>
        </p:txBody>
      </p:sp>
      <p:sp>
        <p:nvSpPr>
          <p:cNvPr id="3" name="Content Placeholder 2">
            <a:extLst>
              <a:ext uri="{FF2B5EF4-FFF2-40B4-BE49-F238E27FC236}">
                <a16:creationId xmlns:a16="http://schemas.microsoft.com/office/drawing/2014/main" id="{217330B2-3955-4571-BE01-9CADD90F08E8}"/>
              </a:ext>
            </a:extLst>
          </p:cNvPr>
          <p:cNvSpPr>
            <a:spLocks noGrp="1"/>
          </p:cNvSpPr>
          <p:nvPr>
            <p:ph idx="1"/>
          </p:nvPr>
        </p:nvSpPr>
        <p:spPr/>
        <p:txBody>
          <a:bodyPr anchor="t"/>
          <a:lstStyle/>
          <a:p>
            <a:pPr marL="0" indent="0" algn="ctr">
              <a:buNone/>
            </a:pPr>
            <a:r>
              <a:rPr lang="en-US" dirty="0"/>
              <a:t>+ Never rule out that there may be a way to identify it </a:t>
            </a:r>
          </a:p>
          <a:p>
            <a:pPr marL="0" indent="0" algn="ctr">
              <a:buNone/>
            </a:pPr>
            <a:r>
              <a:rPr lang="en-US" dirty="0"/>
              <a:t>(this is what makes applied econometrics interesting)</a:t>
            </a:r>
          </a:p>
          <a:p>
            <a:pPr marL="0" indent="0">
              <a:buNone/>
            </a:pPr>
            <a:endParaRPr lang="en-US" b="1" dirty="0"/>
          </a:p>
        </p:txBody>
      </p:sp>
    </p:spTree>
    <p:extLst>
      <p:ext uri="{BB962C8B-B14F-4D97-AF65-F5344CB8AC3E}">
        <p14:creationId xmlns:p14="http://schemas.microsoft.com/office/powerpoint/2010/main" val="3320716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B72E-13AD-4772-9676-835AE09A5C77}"/>
              </a:ext>
            </a:extLst>
          </p:cNvPr>
          <p:cNvSpPr>
            <a:spLocks noGrp="1"/>
          </p:cNvSpPr>
          <p:nvPr>
            <p:ph type="title"/>
          </p:nvPr>
        </p:nvSpPr>
        <p:spPr/>
        <p:txBody>
          <a:bodyPr/>
          <a:lstStyle/>
          <a:p>
            <a:r>
              <a:rPr lang="en-US" dirty="0"/>
              <a:t>Concepts</a:t>
            </a:r>
          </a:p>
        </p:txBody>
      </p:sp>
      <p:sp>
        <p:nvSpPr>
          <p:cNvPr id="3" name="Content Placeholder 2">
            <a:extLst>
              <a:ext uri="{FF2B5EF4-FFF2-40B4-BE49-F238E27FC236}">
                <a16:creationId xmlns:a16="http://schemas.microsoft.com/office/drawing/2014/main" id="{217330B2-3955-4571-BE01-9CADD90F08E8}"/>
              </a:ext>
            </a:extLst>
          </p:cNvPr>
          <p:cNvSpPr>
            <a:spLocks noGrp="1"/>
          </p:cNvSpPr>
          <p:nvPr>
            <p:ph idx="1"/>
          </p:nvPr>
        </p:nvSpPr>
        <p:spPr/>
        <p:txBody>
          <a:bodyPr anchor="t"/>
          <a:lstStyle/>
          <a:p>
            <a:pPr marL="0" indent="0" algn="ctr">
              <a:buNone/>
            </a:pPr>
            <a:r>
              <a:rPr lang="en-US" dirty="0"/>
              <a:t>+ Never rule out that there may be a way to identify it </a:t>
            </a:r>
          </a:p>
          <a:p>
            <a:pPr marL="0" indent="0" algn="ctr">
              <a:buNone/>
            </a:pPr>
            <a:r>
              <a:rPr lang="en-US" dirty="0"/>
              <a:t>(this is what makes applied econometrics interesting)</a:t>
            </a:r>
          </a:p>
          <a:p>
            <a:pPr marL="0" indent="0">
              <a:buNone/>
            </a:pPr>
            <a:endParaRPr lang="en-US" b="1" dirty="0"/>
          </a:p>
        </p:txBody>
      </p:sp>
      <p:pic>
        <p:nvPicPr>
          <p:cNvPr id="4" name="Picture 3">
            <a:extLst>
              <a:ext uri="{FF2B5EF4-FFF2-40B4-BE49-F238E27FC236}">
                <a16:creationId xmlns:a16="http://schemas.microsoft.com/office/drawing/2014/main" id="{9BC406A3-95F0-491E-BEF7-2696BC04CCE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52699" y="2831941"/>
            <a:ext cx="7267576" cy="3660934"/>
          </a:xfrm>
          <a:prstGeom prst="rect">
            <a:avLst/>
          </a:prstGeom>
          <a:noFill/>
          <a:ln w="22225">
            <a:solidFill>
              <a:srgbClr val="FF0000"/>
            </a:solidFill>
          </a:ln>
          <a:effectLst>
            <a:softEdge rad="12700"/>
          </a:effectLst>
        </p:spPr>
      </p:pic>
    </p:spTree>
    <p:extLst>
      <p:ext uri="{BB962C8B-B14F-4D97-AF65-F5344CB8AC3E}">
        <p14:creationId xmlns:p14="http://schemas.microsoft.com/office/powerpoint/2010/main" val="3632804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B72E-13AD-4772-9676-835AE09A5C77}"/>
              </a:ext>
            </a:extLst>
          </p:cNvPr>
          <p:cNvSpPr>
            <a:spLocks noGrp="1"/>
          </p:cNvSpPr>
          <p:nvPr>
            <p:ph type="title"/>
          </p:nvPr>
        </p:nvSpPr>
        <p:spPr/>
        <p:txBody>
          <a:bodyPr/>
          <a:lstStyle/>
          <a:p>
            <a:r>
              <a:rPr lang="en-US" dirty="0"/>
              <a:t>Concepts</a:t>
            </a:r>
          </a:p>
        </p:txBody>
      </p:sp>
      <p:sp>
        <p:nvSpPr>
          <p:cNvPr id="3" name="Content Placeholder 2">
            <a:extLst>
              <a:ext uri="{FF2B5EF4-FFF2-40B4-BE49-F238E27FC236}">
                <a16:creationId xmlns:a16="http://schemas.microsoft.com/office/drawing/2014/main" id="{217330B2-3955-4571-BE01-9CADD90F08E8}"/>
              </a:ext>
            </a:extLst>
          </p:cNvPr>
          <p:cNvSpPr>
            <a:spLocks noGrp="1"/>
          </p:cNvSpPr>
          <p:nvPr>
            <p:ph idx="1"/>
          </p:nvPr>
        </p:nvSpPr>
        <p:spPr/>
        <p:txBody>
          <a:bodyPr anchor="ctr"/>
          <a:lstStyle/>
          <a:p>
            <a:pPr marL="0" lvl="0" indent="0" algn="ctr">
              <a:buNone/>
            </a:pPr>
            <a:r>
              <a:rPr lang="en-US" dirty="0"/>
              <a:t>2. Just because it’s not the most important factor doesn’t mean it doesn’t matter</a:t>
            </a:r>
          </a:p>
          <a:p>
            <a:pPr marL="0" indent="0">
              <a:buNone/>
            </a:pPr>
            <a:endParaRPr lang="en-US" b="1" dirty="0"/>
          </a:p>
        </p:txBody>
      </p:sp>
    </p:spTree>
    <p:extLst>
      <p:ext uri="{BB962C8B-B14F-4D97-AF65-F5344CB8AC3E}">
        <p14:creationId xmlns:p14="http://schemas.microsoft.com/office/powerpoint/2010/main" val="4211370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B72E-13AD-4772-9676-835AE09A5C77}"/>
              </a:ext>
            </a:extLst>
          </p:cNvPr>
          <p:cNvSpPr>
            <a:spLocks noGrp="1"/>
          </p:cNvSpPr>
          <p:nvPr>
            <p:ph type="title"/>
          </p:nvPr>
        </p:nvSpPr>
        <p:spPr/>
        <p:txBody>
          <a:bodyPr/>
          <a:lstStyle/>
          <a:p>
            <a:r>
              <a:rPr lang="en-US" dirty="0"/>
              <a:t>Concepts</a:t>
            </a:r>
          </a:p>
        </p:txBody>
      </p:sp>
      <p:sp>
        <p:nvSpPr>
          <p:cNvPr id="3" name="Content Placeholder 2">
            <a:extLst>
              <a:ext uri="{FF2B5EF4-FFF2-40B4-BE49-F238E27FC236}">
                <a16:creationId xmlns:a16="http://schemas.microsoft.com/office/drawing/2014/main" id="{217330B2-3955-4571-BE01-9CADD90F08E8}"/>
              </a:ext>
            </a:extLst>
          </p:cNvPr>
          <p:cNvSpPr>
            <a:spLocks noGrp="1"/>
          </p:cNvSpPr>
          <p:nvPr>
            <p:ph idx="1"/>
          </p:nvPr>
        </p:nvSpPr>
        <p:spPr/>
        <p:txBody>
          <a:bodyPr anchor="t"/>
          <a:lstStyle/>
          <a:p>
            <a:pPr marL="0" lvl="0" indent="0" algn="ctr">
              <a:buNone/>
            </a:pPr>
            <a:r>
              <a:rPr lang="en-US" dirty="0"/>
              <a:t>2. Just because it’s not the most important factor doesn’t mean it doesn’t matter</a:t>
            </a:r>
          </a:p>
          <a:p>
            <a:pPr marL="0" indent="0">
              <a:buNone/>
            </a:pPr>
            <a:endParaRPr lang="en-US" b="1" dirty="0"/>
          </a:p>
          <a:p>
            <a:pPr marL="0" indent="0" algn="ctr">
              <a:buNone/>
            </a:pPr>
            <a:r>
              <a:rPr lang="en-US" i="1" dirty="0"/>
              <a:t>Example: Does proximity to a good school affect home prices?</a:t>
            </a:r>
          </a:p>
        </p:txBody>
      </p:sp>
    </p:spTree>
    <p:extLst>
      <p:ext uri="{BB962C8B-B14F-4D97-AF65-F5344CB8AC3E}">
        <p14:creationId xmlns:p14="http://schemas.microsoft.com/office/powerpoint/2010/main" val="3849028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B72E-13AD-4772-9676-835AE09A5C77}"/>
              </a:ext>
            </a:extLst>
          </p:cNvPr>
          <p:cNvSpPr>
            <a:spLocks noGrp="1"/>
          </p:cNvSpPr>
          <p:nvPr>
            <p:ph type="title"/>
          </p:nvPr>
        </p:nvSpPr>
        <p:spPr/>
        <p:txBody>
          <a:bodyPr/>
          <a:lstStyle/>
          <a:p>
            <a:r>
              <a:rPr lang="en-US" dirty="0"/>
              <a:t>Concepts</a:t>
            </a:r>
          </a:p>
        </p:txBody>
      </p:sp>
      <p:sp>
        <p:nvSpPr>
          <p:cNvPr id="3" name="Content Placeholder 2">
            <a:extLst>
              <a:ext uri="{FF2B5EF4-FFF2-40B4-BE49-F238E27FC236}">
                <a16:creationId xmlns:a16="http://schemas.microsoft.com/office/drawing/2014/main" id="{217330B2-3955-4571-BE01-9CADD90F08E8}"/>
              </a:ext>
            </a:extLst>
          </p:cNvPr>
          <p:cNvSpPr>
            <a:spLocks noGrp="1"/>
          </p:cNvSpPr>
          <p:nvPr>
            <p:ph idx="1"/>
          </p:nvPr>
        </p:nvSpPr>
        <p:spPr/>
        <p:txBody>
          <a:bodyPr anchor="t"/>
          <a:lstStyle/>
          <a:p>
            <a:pPr marL="0" lvl="0" indent="0" algn="ctr">
              <a:buNone/>
            </a:pPr>
            <a:r>
              <a:rPr lang="en-US" dirty="0"/>
              <a:t>2. Just because it’s not the most important factor doesn’t mean it doesn’t matter</a:t>
            </a:r>
          </a:p>
          <a:p>
            <a:pPr marL="0" indent="0">
              <a:buNone/>
            </a:pPr>
            <a:endParaRPr lang="en-US" b="1" dirty="0"/>
          </a:p>
          <a:p>
            <a:pPr marL="0" indent="0" algn="ctr">
              <a:buNone/>
            </a:pPr>
            <a:r>
              <a:rPr lang="en-US" i="1" dirty="0"/>
              <a:t>Example: Does proximity to a good school affect home prices?</a:t>
            </a:r>
          </a:p>
          <a:p>
            <a:pPr algn="ctr"/>
            <a:r>
              <a:rPr lang="en-US" dirty="0"/>
              <a:t>People buy homes for the size, number of bedrooms, acreage, neighborhood, where their friends live</a:t>
            </a:r>
          </a:p>
          <a:p>
            <a:pPr algn="ctr"/>
            <a:r>
              <a:rPr lang="en-US" dirty="0"/>
              <a:t>That doesn’t mean they don’t </a:t>
            </a:r>
            <a:r>
              <a:rPr lang="en-US" i="1" dirty="0"/>
              <a:t>also</a:t>
            </a:r>
            <a:r>
              <a:rPr lang="en-US" dirty="0"/>
              <a:t> buy a home for access to a school</a:t>
            </a:r>
          </a:p>
        </p:txBody>
      </p:sp>
    </p:spTree>
    <p:extLst>
      <p:ext uri="{BB962C8B-B14F-4D97-AF65-F5344CB8AC3E}">
        <p14:creationId xmlns:p14="http://schemas.microsoft.com/office/powerpoint/2010/main" val="2864620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TotalTime>
  <Words>1178</Words>
  <Application>Microsoft Office PowerPoint</Application>
  <PresentationFormat>Widescreen</PresentationFormat>
  <Paragraphs>171</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Quant II Section</vt:lpstr>
      <vt:lpstr>Agenda</vt:lpstr>
      <vt:lpstr>Concepts</vt:lpstr>
      <vt:lpstr>Concepts</vt:lpstr>
      <vt:lpstr>Concepts</vt:lpstr>
      <vt:lpstr>Concepts</vt:lpstr>
      <vt:lpstr>Concepts</vt:lpstr>
      <vt:lpstr>Concepts</vt:lpstr>
      <vt:lpstr>Concepts</vt:lpstr>
      <vt:lpstr>Concepts</vt:lpstr>
      <vt:lpstr>Concepts</vt:lpstr>
      <vt:lpstr>Concepts</vt:lpstr>
      <vt:lpstr>Concepts</vt:lpstr>
      <vt:lpstr>Concepts</vt:lpstr>
      <vt:lpstr>Concepts</vt:lpstr>
      <vt:lpstr>Concepts</vt:lpstr>
      <vt:lpstr>Concepts</vt:lpstr>
      <vt:lpstr>Concepts</vt:lpstr>
      <vt:lpstr>Concepts</vt:lpstr>
      <vt:lpstr>Concepts</vt:lpstr>
      <vt:lpstr>Concepts</vt:lpstr>
      <vt:lpstr>Concepts</vt:lpstr>
      <vt:lpstr>Controlling for Endogenous Regressors</vt:lpstr>
      <vt:lpstr>Controlling for Endogenous Regressors</vt:lpstr>
      <vt:lpstr>Controlling for Endogenous Regressors</vt:lpstr>
      <vt:lpstr>Controlling for Endogenous Regressors</vt:lpstr>
      <vt:lpstr>Interpreting Results</vt:lpstr>
      <vt:lpstr>Interpreting Results</vt:lpstr>
      <vt:lpstr>Interpreting Results</vt:lpstr>
      <vt:lpstr>Precision vs. Bias</vt:lpstr>
      <vt:lpstr>Precision vs. Bias</vt:lpstr>
      <vt:lpstr>Precision vs. Bias</vt:lpstr>
      <vt:lpstr>Precision vs. Bias: Examples</vt:lpstr>
      <vt:lpstr>Precision vs. Bias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 II Section</dc:title>
  <dc:creator>Cora Wigger</dc:creator>
  <cp:lastModifiedBy>Cora Wigger</cp:lastModifiedBy>
  <cp:revision>13</cp:revision>
  <dcterms:created xsi:type="dcterms:W3CDTF">2019-02-25T15:40:56Z</dcterms:created>
  <dcterms:modified xsi:type="dcterms:W3CDTF">2020-08-19T19:15:43Z</dcterms:modified>
</cp:coreProperties>
</file>