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314" r:id="rId5"/>
    <p:sldId id="289" r:id="rId6"/>
    <p:sldId id="290" r:id="rId7"/>
    <p:sldId id="291" r:id="rId8"/>
    <p:sldId id="292" r:id="rId9"/>
    <p:sldId id="294" r:id="rId10"/>
    <p:sldId id="315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16" r:id="rId23"/>
    <p:sldId id="305" r:id="rId24"/>
    <p:sldId id="306" r:id="rId25"/>
    <p:sldId id="307" r:id="rId26"/>
    <p:sldId id="317" r:id="rId27"/>
    <p:sldId id="308" r:id="rId28"/>
    <p:sldId id="309" r:id="rId29"/>
    <p:sldId id="311" r:id="rId30"/>
    <p:sldId id="310" r:id="rId31"/>
    <p:sldId id="27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EF87-5395-4196-B1D6-12C8BF3DA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9FA30-4F63-4F4C-BF84-FDD8B436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015F-2271-489E-A2B3-F089004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587B-326E-4205-A4B5-A0DCE0C9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0466-2DB8-433B-9730-33CD32A2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F866-D3F7-4FDF-BB71-71982137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50111-24C7-441B-B0A0-004077F2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3A2A-E01F-4750-A79A-6A703B2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DA33-1E91-42CD-B1D8-C9FAA64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3C03-5B04-4A4A-86D9-0C449374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03E38-6B28-46E8-AB90-72978D8CC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A6E7E-46D7-467B-9371-6795039D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BAB1-8D0E-4D15-9AC9-69875855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F23-1164-414C-BF01-458A8316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8E81-7D6F-4FA8-9309-7FD08204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E7B-6AFA-48BD-B164-9DEF754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A94F-A0AE-4C66-B6DE-D2AC84EE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15FE-EFFE-42D5-A5B7-5CFA74F4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195B-B009-41EC-B57A-2B4BE27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6567-B0F6-4E96-A4E3-7F0CD19E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0CB6-F268-448D-9C68-8AF969F5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CB73-65FD-4E3B-873A-2D1B6CC1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D072-D2CC-486C-8D0C-1A2CDECE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5B3A-46E1-40C9-83BB-3BF5159C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BCF5-1D42-41AA-AE58-F5795982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1A00-6B5C-44B1-9C0C-47A7EEE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54E4-0327-43E7-8232-87761DAA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D347-F05C-4283-9982-1536DFD6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8BFA4-F39C-4972-A684-E6CE1F0F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EA5C0-C92C-4ED8-B221-180719C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5B290-51AC-47D8-8717-DBA9673C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AB39-D1E6-47BA-9C94-76C4453A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9EA6-3CF2-4F95-9B08-F1A24C21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BF5B0-B4DE-44C6-8551-790AE95B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3B6B9-2FC5-4063-978E-BBC7D8A05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3C74A-950F-4C35-A1CE-F0569075F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F2810-8848-40DA-8BFC-147DB25B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4463F-075B-4351-9FFD-438D3838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817E2-4ECE-4E97-BB3B-59C847E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2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406-425D-46A9-AC15-2C1FF85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82B8C-941A-401A-A6BB-E8FF0EF2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726B3-A53A-46B6-9EE6-8CD628D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EAD3A-2B65-4629-8328-34EECC69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887D6-F3C4-4247-9857-65B917CD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A9CD9-66CB-4F1B-8946-3B78E08F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D487-E6AE-4489-9005-37AF9DA6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1BC-8870-4763-A79A-24870AE8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46FE-5B09-469A-8BC4-29FD38A3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A744E-1D15-4D5C-BF11-04A5C8B3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A539-287C-4CA7-92E7-35966DA4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9ED7-F772-4526-95F7-9495AF91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3723-07D3-4873-A1F4-B250DB26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6C3-D426-47CA-BDA2-D16950B0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EB404-8994-4109-881B-F2ACA8206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3878-8B32-4088-8141-614EAEFB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7555-45B6-40E1-AEE1-AF012C07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E4A8-0702-4F62-A59F-1E98C62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D83E-2362-43E6-8178-8A9A39F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CEA0-B526-4601-9914-5DAD0776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CE97-E7E3-4583-82E9-231637D9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9DA5-3814-4143-B5EC-2995EE986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49ED-2076-476E-85BA-2B545B6D2CF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7FE4-7207-4ABC-87ED-40A0B58C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C477-E032-4138-8B30-FF55B7CD4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A362-52B7-478D-98BF-1084C6539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D607-BEEC-4DD4-B289-9E063863B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A58F7-D12B-4140-AD1F-D0542F48A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Section, Week 9</a:t>
            </a:r>
          </a:p>
          <a:p>
            <a:r>
              <a:rPr lang="en-US" dirty="0"/>
              <a:t>3/4/2019</a:t>
            </a:r>
          </a:p>
        </p:txBody>
      </p:sp>
    </p:spTree>
    <p:extLst>
      <p:ext uri="{BB962C8B-B14F-4D97-AF65-F5344CB8AC3E}">
        <p14:creationId xmlns:p14="http://schemas.microsoft.com/office/powerpoint/2010/main" val="404609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might </a:t>
            </a:r>
          </a:p>
          <a:p>
            <a:pPr marL="0" indent="0">
              <a:buNone/>
            </a:pPr>
            <a:r>
              <a:rPr lang="en-US" dirty="0"/>
              <a:t>this be </a:t>
            </a:r>
          </a:p>
          <a:p>
            <a:pPr marL="0" indent="0">
              <a:buNone/>
            </a:pPr>
            <a:r>
              <a:rPr lang="en-US" dirty="0"/>
              <a:t>biased?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5BD99-CA7D-4799-B47E-9829B747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56" y="1641818"/>
            <a:ext cx="7326488" cy="48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4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49211"/>
              </p:ext>
            </p:extLst>
          </p:nvPr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6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9133BC-9AC2-41B1-A7BC-1E6138B9091B}"/>
              </a:ext>
            </a:extLst>
          </p:cNvPr>
          <p:cNvSpPr/>
          <p:nvPr/>
        </p:nvSpPr>
        <p:spPr>
          <a:xfrm>
            <a:off x="970845" y="3951111"/>
            <a:ext cx="5881511" cy="222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9133BC-9AC2-41B1-A7BC-1E6138B9091B}"/>
              </a:ext>
            </a:extLst>
          </p:cNvPr>
          <p:cNvSpPr/>
          <p:nvPr/>
        </p:nvSpPr>
        <p:spPr>
          <a:xfrm>
            <a:off x="970845" y="2888368"/>
            <a:ext cx="5881511" cy="102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3A82E-D73F-4808-B531-F3D50F9A82E3}"/>
              </a:ext>
            </a:extLst>
          </p:cNvPr>
          <p:cNvSpPr/>
          <p:nvPr/>
        </p:nvSpPr>
        <p:spPr>
          <a:xfrm>
            <a:off x="970844" y="5148087"/>
            <a:ext cx="5881511" cy="102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9133BC-9AC2-41B1-A7BC-1E6138B9091B}"/>
              </a:ext>
            </a:extLst>
          </p:cNvPr>
          <p:cNvSpPr/>
          <p:nvPr/>
        </p:nvSpPr>
        <p:spPr>
          <a:xfrm>
            <a:off x="970845" y="2888368"/>
            <a:ext cx="5881511" cy="2225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0378" cy="5080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Is region causing omitted variables bias?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051EE3-D411-4CFA-8B86-153B1A861C72}"/>
              </a:ext>
            </a:extLst>
          </p:cNvPr>
          <p:cNvSpPr txBox="1"/>
          <p:nvPr/>
        </p:nvSpPr>
        <p:spPr>
          <a:xfrm>
            <a:off x="8207023" y="3285068"/>
            <a:ext cx="11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2ED44-23B0-4946-9116-4F200E8C2875}"/>
              </a:ext>
            </a:extLst>
          </p:cNvPr>
          <p:cNvSpPr txBox="1"/>
          <p:nvPr/>
        </p:nvSpPr>
        <p:spPr>
          <a:xfrm>
            <a:off x="10549467" y="3293157"/>
            <a:ext cx="11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84BE5-28C9-4AE4-9A7B-3C725DEB35F2}"/>
              </a:ext>
            </a:extLst>
          </p:cNvPr>
          <p:cNvSpPr txBox="1"/>
          <p:nvPr/>
        </p:nvSpPr>
        <p:spPr>
          <a:xfrm>
            <a:off x="9426223" y="4529290"/>
            <a:ext cx="11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B618A-35A3-461E-98A1-BBD7916C6867}"/>
              </a:ext>
            </a:extLst>
          </p:cNvPr>
          <p:cNvCxnSpPr/>
          <p:nvPr/>
        </p:nvCxnSpPr>
        <p:spPr>
          <a:xfrm>
            <a:off x="9482667" y="3469734"/>
            <a:ext cx="891822" cy="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89809A-0926-4295-856E-923C9CB1835F}"/>
              </a:ext>
            </a:extLst>
          </p:cNvPr>
          <p:cNvCxnSpPr/>
          <p:nvPr/>
        </p:nvCxnSpPr>
        <p:spPr>
          <a:xfrm flipV="1">
            <a:off x="10261600" y="3747911"/>
            <a:ext cx="598311" cy="7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3AD64F-FF3F-4CA7-8D2E-C288E0E9E64F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8768645" y="3654400"/>
            <a:ext cx="657578" cy="86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09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0378" cy="5080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direction will the bias be in?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051EE3-D411-4CFA-8B86-153B1A861C72}"/>
              </a:ext>
            </a:extLst>
          </p:cNvPr>
          <p:cNvSpPr txBox="1"/>
          <p:nvPr/>
        </p:nvSpPr>
        <p:spPr>
          <a:xfrm>
            <a:off x="8207023" y="3285068"/>
            <a:ext cx="11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2ED44-23B0-4946-9116-4F200E8C2875}"/>
              </a:ext>
            </a:extLst>
          </p:cNvPr>
          <p:cNvSpPr txBox="1"/>
          <p:nvPr/>
        </p:nvSpPr>
        <p:spPr>
          <a:xfrm>
            <a:off x="10549467" y="3293157"/>
            <a:ext cx="11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84BE5-28C9-4AE4-9A7B-3C725DEB35F2}"/>
              </a:ext>
            </a:extLst>
          </p:cNvPr>
          <p:cNvSpPr txBox="1"/>
          <p:nvPr/>
        </p:nvSpPr>
        <p:spPr>
          <a:xfrm>
            <a:off x="9426223" y="4529290"/>
            <a:ext cx="112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B618A-35A3-461E-98A1-BBD7916C6867}"/>
              </a:ext>
            </a:extLst>
          </p:cNvPr>
          <p:cNvCxnSpPr/>
          <p:nvPr/>
        </p:nvCxnSpPr>
        <p:spPr>
          <a:xfrm>
            <a:off x="9482667" y="3469734"/>
            <a:ext cx="891822" cy="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89809A-0926-4295-856E-923C9CB1835F}"/>
              </a:ext>
            </a:extLst>
          </p:cNvPr>
          <p:cNvCxnSpPr/>
          <p:nvPr/>
        </p:nvCxnSpPr>
        <p:spPr>
          <a:xfrm flipV="1">
            <a:off x="10261600" y="3747911"/>
            <a:ext cx="598311" cy="7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3AD64F-FF3F-4CA7-8D2E-C288E0E9E64F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8768645" y="3654400"/>
            <a:ext cx="657578" cy="86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A589-8F56-4969-B217-ABB2E6BF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051FE-1A06-45FC-B7EB-8640A7B1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58" y="365125"/>
            <a:ext cx="8728083" cy="58181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1818FD-E266-44B4-9224-EC246EB4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085-2B6E-4268-A36A-52024AD7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5BDA-E614-4797-9B26-AA5DF8A0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A0324-6727-4FC8-A1C6-7190B3E2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26" y="365125"/>
            <a:ext cx="871854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A349-A532-4083-969F-9B15040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C3E-3859-4179-AC15-CDA263B1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579C-3CC3-4DF0-9977-5E98A803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85" y="365125"/>
            <a:ext cx="8761829" cy="58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B479-0792-4984-BAA7-DB2D248D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B771-1BAE-45FA-8D6F-543579D3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Effects</a:t>
            </a:r>
          </a:p>
          <a:p>
            <a:pPr lvl="1"/>
            <a:r>
              <a:rPr lang="en-US" dirty="0"/>
              <a:t>Example: non-panel data</a:t>
            </a:r>
          </a:p>
          <a:p>
            <a:pPr lvl="1"/>
            <a:r>
              <a:rPr lang="en-US" dirty="0"/>
              <a:t>Notation</a:t>
            </a:r>
          </a:p>
          <a:p>
            <a:pPr lvl="1"/>
            <a:r>
              <a:rPr lang="en-US" dirty="0"/>
              <a:t>Example: panel data</a:t>
            </a:r>
          </a:p>
        </p:txBody>
      </p:sp>
    </p:spTree>
    <p:extLst>
      <p:ext uri="{BB962C8B-B14F-4D97-AF65-F5344CB8AC3E}">
        <p14:creationId xmlns:p14="http://schemas.microsoft.com/office/powerpoint/2010/main" val="404849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A86D60-C08F-4A9D-816F-2CF864827D7B}"/>
                  </a:ext>
                </a:extLst>
              </p:cNvPr>
              <p:cNvSpPr/>
              <p:nvPr/>
            </p:nvSpPr>
            <p:spPr>
              <a:xfrm>
                <a:off x="6932506" y="2845435"/>
                <a:ext cx="48376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A86D60-C08F-4A9D-816F-2CF864827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06" y="2845435"/>
                <a:ext cx="48376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50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DE954-42F4-4ECC-A6B6-F78C68A2981B}"/>
                  </a:ext>
                </a:extLst>
              </p:cNvPr>
              <p:cNvSpPr/>
              <p:nvPr/>
            </p:nvSpPr>
            <p:spPr>
              <a:xfrm>
                <a:off x="6852356" y="2845435"/>
                <a:ext cx="499797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OR: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DE954-42F4-4ECC-A6B6-F78C68A29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56" y="2845435"/>
                <a:ext cx="4997971" cy="1477328"/>
              </a:xfrm>
              <a:prstGeom prst="rect">
                <a:avLst/>
              </a:prstGeom>
              <a:blipFill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0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DE954-42F4-4ECC-A6B6-F78C68A2981B}"/>
                  </a:ext>
                </a:extLst>
              </p:cNvPr>
              <p:cNvSpPr/>
              <p:nvPr/>
            </p:nvSpPr>
            <p:spPr>
              <a:xfrm>
                <a:off x="6852356" y="2845435"/>
                <a:ext cx="499797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OR: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2DE954-42F4-4ECC-A6B6-F78C68A29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56" y="2845435"/>
                <a:ext cx="4997971" cy="1477328"/>
              </a:xfrm>
              <a:prstGeom prst="rect">
                <a:avLst/>
              </a:prstGeom>
              <a:blipFill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BEC7CF-C885-4D72-A79A-6AC8D8B97F66}"/>
              </a:ext>
            </a:extLst>
          </p:cNvPr>
          <p:cNvCxnSpPr/>
          <p:nvPr/>
        </p:nvCxnSpPr>
        <p:spPr>
          <a:xfrm>
            <a:off x="9753600" y="3273778"/>
            <a:ext cx="530578" cy="72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98960-54CA-47C8-AFFC-85410EB39DFF}"/>
              </a:ext>
            </a:extLst>
          </p:cNvPr>
          <p:cNvCxnSpPr/>
          <p:nvPr/>
        </p:nvCxnSpPr>
        <p:spPr>
          <a:xfrm flipH="1">
            <a:off x="10272889" y="3262489"/>
            <a:ext cx="711200" cy="73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9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0B8790A-F97F-4ADE-A358-508730C1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57" y="2468563"/>
            <a:ext cx="3790598" cy="37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0B8790A-F97F-4ADE-A358-508730C1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57" y="2468563"/>
            <a:ext cx="3790598" cy="37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9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 - Demeaning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9" name="Arrow: Chevron 8">
            <a:extLst>
              <a:ext uri="{FF2B5EF4-FFF2-40B4-BE49-F238E27FC236}">
                <a16:creationId xmlns:a16="http://schemas.microsoft.com/office/drawing/2014/main" id="{A4CF38DD-6809-4835-8012-5E32BE70251D}"/>
              </a:ext>
            </a:extLst>
          </p:cNvPr>
          <p:cNvSpPr/>
          <p:nvPr/>
        </p:nvSpPr>
        <p:spPr>
          <a:xfrm>
            <a:off x="7066844" y="3000022"/>
            <a:ext cx="349956" cy="857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5E8CF11-1AFF-49FD-9444-4B49E2DF3BF2}"/>
              </a:ext>
            </a:extLst>
          </p:cNvPr>
          <p:cNvSpPr/>
          <p:nvPr/>
        </p:nvSpPr>
        <p:spPr>
          <a:xfrm>
            <a:off x="7089422" y="4174419"/>
            <a:ext cx="349956" cy="857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F4E012C-7C09-424C-AD32-530EC13E392F}"/>
              </a:ext>
            </a:extLst>
          </p:cNvPr>
          <p:cNvSpPr/>
          <p:nvPr/>
        </p:nvSpPr>
        <p:spPr>
          <a:xfrm>
            <a:off x="7066844" y="5319008"/>
            <a:ext cx="349956" cy="857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B0965-52E9-4200-986A-3D4AB12A2F32}"/>
              </a:ext>
            </a:extLst>
          </p:cNvPr>
          <p:cNvSpPr txBox="1"/>
          <p:nvPr/>
        </p:nvSpPr>
        <p:spPr>
          <a:xfrm>
            <a:off x="7703255" y="3137454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Ed = 14, Avg Salary = 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C9F27-9713-4B52-A41D-125A035E8259}"/>
              </a:ext>
            </a:extLst>
          </p:cNvPr>
          <p:cNvSpPr txBox="1"/>
          <p:nvPr/>
        </p:nvSpPr>
        <p:spPr>
          <a:xfrm>
            <a:off x="7703255" y="4174419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Ed = 12, Avg Salary = 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1DD0B-0D4C-4A57-876A-367ADACA61EF}"/>
              </a:ext>
            </a:extLst>
          </p:cNvPr>
          <p:cNvSpPr txBox="1"/>
          <p:nvPr/>
        </p:nvSpPr>
        <p:spPr>
          <a:xfrm>
            <a:off x="7703255" y="5319008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Ed = 18, Avg Salary = 55</a:t>
            </a:r>
          </a:p>
        </p:txBody>
      </p:sp>
    </p:spTree>
    <p:extLst>
      <p:ext uri="{BB962C8B-B14F-4D97-AF65-F5344CB8AC3E}">
        <p14:creationId xmlns:p14="http://schemas.microsoft.com/office/powerpoint/2010/main" val="144874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 - Demeaning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15927"/>
              </p:ext>
            </p:extLst>
          </p:nvPr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12=14 = 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– 40 = 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sp>
        <p:nvSpPr>
          <p:cNvPr id="9" name="Arrow: Chevron 8">
            <a:extLst>
              <a:ext uri="{FF2B5EF4-FFF2-40B4-BE49-F238E27FC236}">
                <a16:creationId xmlns:a16="http://schemas.microsoft.com/office/drawing/2014/main" id="{A4CF38DD-6809-4835-8012-5E32BE70251D}"/>
              </a:ext>
            </a:extLst>
          </p:cNvPr>
          <p:cNvSpPr/>
          <p:nvPr/>
        </p:nvSpPr>
        <p:spPr>
          <a:xfrm>
            <a:off x="7066844" y="3000022"/>
            <a:ext cx="349956" cy="857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5E8CF11-1AFF-49FD-9444-4B49E2DF3BF2}"/>
              </a:ext>
            </a:extLst>
          </p:cNvPr>
          <p:cNvSpPr/>
          <p:nvPr/>
        </p:nvSpPr>
        <p:spPr>
          <a:xfrm>
            <a:off x="7089422" y="4174419"/>
            <a:ext cx="349956" cy="857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F4E012C-7C09-424C-AD32-530EC13E392F}"/>
              </a:ext>
            </a:extLst>
          </p:cNvPr>
          <p:cNvSpPr/>
          <p:nvPr/>
        </p:nvSpPr>
        <p:spPr>
          <a:xfrm>
            <a:off x="7066844" y="5319008"/>
            <a:ext cx="349956" cy="8579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B0965-52E9-4200-986A-3D4AB12A2F32}"/>
              </a:ext>
            </a:extLst>
          </p:cNvPr>
          <p:cNvSpPr txBox="1"/>
          <p:nvPr/>
        </p:nvSpPr>
        <p:spPr>
          <a:xfrm>
            <a:off x="7703255" y="3137454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Ed = 14, Avg Salary = 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C9F27-9713-4B52-A41D-125A035E8259}"/>
              </a:ext>
            </a:extLst>
          </p:cNvPr>
          <p:cNvSpPr txBox="1"/>
          <p:nvPr/>
        </p:nvSpPr>
        <p:spPr>
          <a:xfrm>
            <a:off x="7703255" y="4174419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Ed = 12, Avg Salary = 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1DD0B-0D4C-4A57-876A-367ADACA61EF}"/>
              </a:ext>
            </a:extLst>
          </p:cNvPr>
          <p:cNvSpPr txBox="1"/>
          <p:nvPr/>
        </p:nvSpPr>
        <p:spPr>
          <a:xfrm>
            <a:off x="7703255" y="5319008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Ed = 18, Avg Salary = 55</a:t>
            </a:r>
          </a:p>
        </p:txBody>
      </p:sp>
    </p:spTree>
    <p:extLst>
      <p:ext uri="{BB962C8B-B14F-4D97-AF65-F5344CB8AC3E}">
        <p14:creationId xmlns:p14="http://schemas.microsoft.com/office/powerpoint/2010/main" val="1945907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 - Demeaning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27806"/>
              </p:ext>
            </p:extLst>
          </p:nvPr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DM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DM 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 - Demeaning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indent="0">
              <a:buNone/>
            </a:pPr>
            <a:r>
              <a:rPr lang="en-US" dirty="0"/>
              <a:t>							Fixed Effects is running a</a:t>
            </a:r>
          </a:p>
          <a:p>
            <a:pPr marL="0" indent="0">
              <a:buNone/>
            </a:pPr>
            <a:r>
              <a:rPr lang="en-US" dirty="0"/>
              <a:t>							regression on THESE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DM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DM 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4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 – Panel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3DAB8D-FFC8-4F11-B1FC-35DFC14F4329}"/>
                  </a:ext>
                </a:extLst>
              </p:cNvPr>
              <p:cNvSpPr/>
              <p:nvPr/>
            </p:nvSpPr>
            <p:spPr>
              <a:xfrm>
                <a:off x="6867007" y="2845435"/>
                <a:ext cx="4968668" cy="1521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OR: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3DAB8D-FFC8-4F11-B1FC-35DFC14F4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07" y="2845435"/>
                <a:ext cx="4968668" cy="1521186"/>
              </a:xfrm>
              <a:prstGeom prst="rect">
                <a:avLst/>
              </a:prstGeom>
              <a:blipFill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8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</p:txBody>
      </p:sp>
    </p:spTree>
    <p:extLst>
      <p:ext uri="{BB962C8B-B14F-4D97-AF65-F5344CB8AC3E}">
        <p14:creationId xmlns:p14="http://schemas.microsoft.com/office/powerpoint/2010/main" val="20010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 – Panel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800257"/>
              </p:ext>
            </p:extLst>
          </p:nvPr>
        </p:nvGraphicFramePr>
        <p:xfrm>
          <a:off x="970845" y="2468563"/>
          <a:ext cx="58815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445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617954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1885245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428405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3DAB8D-FFC8-4F11-B1FC-35DFC14F4329}"/>
                  </a:ext>
                </a:extLst>
              </p:cNvPr>
              <p:cNvSpPr/>
              <p:nvPr/>
            </p:nvSpPr>
            <p:spPr>
              <a:xfrm>
                <a:off x="6867007" y="2845435"/>
                <a:ext cx="4968668" cy="1521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OR: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3DAB8D-FFC8-4F11-B1FC-35DFC14F4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07" y="2845435"/>
                <a:ext cx="4968668" cy="1521186"/>
              </a:xfrm>
              <a:prstGeom prst="rect">
                <a:avLst/>
              </a:prstGeom>
              <a:blipFill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3E39F7C-8549-4E99-BB69-4116253DAC5E}"/>
              </a:ext>
            </a:extLst>
          </p:cNvPr>
          <p:cNvSpPr/>
          <p:nvPr/>
        </p:nvSpPr>
        <p:spPr>
          <a:xfrm>
            <a:off x="9742311" y="4109156"/>
            <a:ext cx="225778" cy="257465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81D952-75F7-4D29-8B44-464D59BB5027}"/>
              </a:ext>
            </a:extLst>
          </p:cNvPr>
          <p:cNvCxnSpPr/>
          <p:nvPr/>
        </p:nvCxnSpPr>
        <p:spPr>
          <a:xfrm flipV="1">
            <a:off x="9471378" y="4481689"/>
            <a:ext cx="270933" cy="104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42CF3B-5CB8-46C7-89A2-06C3F61D3B40}"/>
              </a:ext>
            </a:extLst>
          </p:cNvPr>
          <p:cNvSpPr txBox="1"/>
          <p:nvPr/>
        </p:nvSpPr>
        <p:spPr>
          <a:xfrm>
            <a:off x="8139289" y="5521368"/>
            <a:ext cx="2664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the subscripts change – we haven’t done anything with the time variable yet!</a:t>
            </a:r>
          </a:p>
        </p:txBody>
      </p:sp>
    </p:spTree>
    <p:extLst>
      <p:ext uri="{BB962C8B-B14F-4D97-AF65-F5344CB8AC3E}">
        <p14:creationId xmlns:p14="http://schemas.microsoft.com/office/powerpoint/2010/main" val="12460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us to consider using a fixed effects approach because we observe the same entity at multiple time points.</a:t>
            </a:r>
          </a:p>
        </p:txBody>
      </p:sp>
    </p:spTree>
    <p:extLst>
      <p:ext uri="{BB962C8B-B14F-4D97-AF65-F5344CB8AC3E}">
        <p14:creationId xmlns:p14="http://schemas.microsoft.com/office/powerpoint/2010/main" val="2970549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Fixed Effect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35" y="1825624"/>
            <a:ext cx="11331615" cy="5032375"/>
          </a:xfrm>
        </p:spPr>
        <p:txBody>
          <a:bodyPr>
            <a:normAutofit/>
          </a:bodyPr>
          <a:lstStyle/>
          <a:p>
            <a:r>
              <a:rPr lang="en-US" sz="3000" dirty="0">
                <a:sym typeface="Wingdings" panose="05000000000000000000" pitchFamily="2" charset="2"/>
              </a:rPr>
              <a:t>Produces a causal estimate so long as omitted variables that might bias results are fixed over time within the entity. 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Time varying factors can still create bias if they drive changes in X and changes in Y</a:t>
            </a:r>
          </a:p>
          <a:p>
            <a:pPr lvl="1"/>
            <a:endParaRPr lang="en-US" sz="2600" dirty="0">
              <a:sym typeface="Wingdings" panose="05000000000000000000" pitchFamily="2" charset="2"/>
            </a:endParaRPr>
          </a:p>
          <a:p>
            <a:r>
              <a:rPr lang="en-US" sz="2600" dirty="0">
                <a:sym typeface="Wingdings" panose="05000000000000000000" pitchFamily="2" charset="2"/>
              </a:rPr>
              <a:t>Relies on the subsample of data for which there is an observed changed in X over time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Can limit external validity: What if the subsample of data that generates the estimate is very different from the subsample that does not? Would the results found in one subsample generalize to the other?</a:t>
            </a:r>
          </a:p>
          <a:p>
            <a:pPr lvl="1"/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Average GPA: 3.79		Average GPA:  3.05			Average GPA: 2.25</a:t>
            </a:r>
          </a:p>
        </p:txBody>
      </p:sp>
    </p:spTree>
    <p:extLst>
      <p:ext uri="{BB962C8B-B14F-4D97-AF65-F5344CB8AC3E}">
        <p14:creationId xmlns:p14="http://schemas.microsoft.com/office/powerpoint/2010/main" val="28489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Years of School		Salary (thousands)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61172A-9AAE-42F0-9BC3-19D12980FDE0}"/>
              </a:ext>
            </a:extLst>
          </p:cNvPr>
          <p:cNvCxnSpPr/>
          <p:nvPr/>
        </p:nvCxnSpPr>
        <p:spPr>
          <a:xfrm>
            <a:off x="3984978" y="2235200"/>
            <a:ext cx="142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AE7CA-DB58-4C7A-8FB9-692436E680ED}"/>
              </a:ext>
            </a:extLst>
          </p:cNvPr>
          <p:cNvCxnSpPr>
            <a:cxnSpLocks/>
          </p:cNvCxnSpPr>
          <p:nvPr/>
        </p:nvCxnSpPr>
        <p:spPr>
          <a:xfrm>
            <a:off x="6000044" y="2235200"/>
            <a:ext cx="1157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634E2-3B38-4AF2-B3BB-7C3B3D33A350}"/>
              </a:ext>
            </a:extLst>
          </p:cNvPr>
          <p:cNvCxnSpPr/>
          <p:nvPr/>
        </p:nvCxnSpPr>
        <p:spPr>
          <a:xfrm flipV="1">
            <a:off x="3984978" y="2393244"/>
            <a:ext cx="395111" cy="93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D1051-63A8-4DBD-829D-596154471EC2}"/>
              </a:ext>
            </a:extLst>
          </p:cNvPr>
          <p:cNvCxnSpPr>
            <a:cxnSpLocks/>
          </p:cNvCxnSpPr>
          <p:nvPr/>
        </p:nvCxnSpPr>
        <p:spPr>
          <a:xfrm flipH="1" flipV="1">
            <a:off x="6852357" y="2427112"/>
            <a:ext cx="674510" cy="9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0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education on earnings?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lvl="1"/>
            <a:r>
              <a:rPr lang="en-US" dirty="0"/>
              <a:t>N=9</a:t>
            </a:r>
          </a:p>
          <a:p>
            <a:pPr lvl="1"/>
            <a:r>
              <a:rPr lang="en-US" dirty="0"/>
              <a:t>Measured at the individual level</a:t>
            </a:r>
          </a:p>
        </p:txBody>
      </p:sp>
    </p:spTree>
    <p:extLst>
      <p:ext uri="{BB962C8B-B14F-4D97-AF65-F5344CB8AC3E}">
        <p14:creationId xmlns:p14="http://schemas.microsoft.com/office/powerpoint/2010/main" val="254555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156BB-98D1-453B-BE50-05B636AED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effect of education on earnings?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156BB-98D1-453B-BE50-05B636AED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61164"/>
              </p:ext>
            </p:extLst>
          </p:nvPr>
        </p:nvGraphicFramePr>
        <p:xfrm>
          <a:off x="970846" y="2468563"/>
          <a:ext cx="45494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77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93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156BB-98D1-453B-BE50-05B636AED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effect of education on earnings?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156BB-98D1-453B-BE50-05B636AED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6" y="2468563"/>
          <a:ext cx="45494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77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72689E-42F4-48AE-B799-376E7C80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13" y="3429000"/>
            <a:ext cx="5295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2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156BB-98D1-453B-BE50-05B636AED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effect of education on earnings?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𝑆𝑎𝑙𝑎𝑟𝑦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=11.5+3.6∗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156BB-98D1-453B-BE50-05B636AED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BE830-0258-4A2E-B93F-2CF07AACCC1D}"/>
              </a:ext>
            </a:extLst>
          </p:cNvPr>
          <p:cNvGraphicFramePr>
            <a:graphicFrameLocks noGrp="1"/>
          </p:cNvGraphicFramePr>
          <p:nvPr/>
        </p:nvGraphicFramePr>
        <p:xfrm>
          <a:off x="970846" y="2468563"/>
          <a:ext cx="454942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77">
                  <a:extLst>
                    <a:ext uri="{9D8B030D-6E8A-4147-A177-3AD203B41FA5}">
                      <a16:colId xmlns:a16="http://schemas.microsoft.com/office/drawing/2014/main" val="4124820755"/>
                    </a:ext>
                  </a:extLst>
                </a:gridCol>
                <a:gridCol w="1444977">
                  <a:extLst>
                    <a:ext uri="{9D8B030D-6E8A-4147-A177-3AD203B41FA5}">
                      <a16:colId xmlns:a16="http://schemas.microsoft.com/office/drawing/2014/main" val="1671369287"/>
                    </a:ext>
                  </a:extLst>
                </a:gridCol>
                <a:gridCol w="2167467">
                  <a:extLst>
                    <a:ext uri="{9D8B030D-6E8A-4147-A177-3AD203B41FA5}">
                      <a16:colId xmlns:a16="http://schemas.microsoft.com/office/drawing/2014/main" val="332158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326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0676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028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6603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012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07986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1467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66532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8379002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72689E-42F4-48AE-B799-376E7C80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13" y="3429000"/>
            <a:ext cx="5295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5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65-D2CA-47DB-BD3F-74F7C7B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&amp;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56BB-98D1-453B-BE50-05B636AE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5BD99-CA7D-4799-B47E-9829B747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56" y="1641818"/>
            <a:ext cx="7326488" cy="48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1567</Words>
  <Application>Microsoft Office PowerPoint</Application>
  <PresentationFormat>Widescreen</PresentationFormat>
  <Paragraphs>892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Quant 2</vt:lpstr>
      <vt:lpstr>Agenda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PowerPoint Presentation</vt:lpstr>
      <vt:lpstr>PowerPoint Presentation</vt:lpstr>
      <vt:lpstr>PowerPoint Presentation</vt:lpstr>
      <vt:lpstr>Education &amp; Earnings</vt:lpstr>
      <vt:lpstr>Education &amp; Earnings</vt:lpstr>
      <vt:lpstr>Education &amp; Earnings</vt:lpstr>
      <vt:lpstr>Education &amp; Earnings</vt:lpstr>
      <vt:lpstr>Education &amp; Earnings</vt:lpstr>
      <vt:lpstr>Education &amp; Earnings - Demeaning</vt:lpstr>
      <vt:lpstr>Education &amp; Earnings - Demeaning</vt:lpstr>
      <vt:lpstr>Education &amp; Earnings - Demeaning</vt:lpstr>
      <vt:lpstr>Education &amp; Earnings - Demeaning</vt:lpstr>
      <vt:lpstr>Education &amp; Earnings – Panel Data</vt:lpstr>
      <vt:lpstr>Education &amp; Earnings – Panel Data</vt:lpstr>
      <vt:lpstr>Panel data</vt:lpstr>
      <vt:lpstr>Fixed Effect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2</dc:title>
  <dc:creator>Cora Wigger</dc:creator>
  <cp:lastModifiedBy>Cora Wigger</cp:lastModifiedBy>
  <cp:revision>13</cp:revision>
  <dcterms:created xsi:type="dcterms:W3CDTF">2019-03-04T15:52:10Z</dcterms:created>
  <dcterms:modified xsi:type="dcterms:W3CDTF">2020-08-19T19:17:55Z</dcterms:modified>
</cp:coreProperties>
</file>