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4.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Lst>
  <p:notesMasterIdLst>
    <p:notesMasterId r:id="rId19"/>
  </p:notesMasterIdLst>
  <p:sldIdLst>
    <p:sldId id="281" r:id="rId3"/>
    <p:sldId id="320" r:id="rId4"/>
    <p:sldId id="327" r:id="rId5"/>
    <p:sldId id="311" r:id="rId6"/>
    <p:sldId id="285" r:id="rId7"/>
    <p:sldId id="297" r:id="rId8"/>
    <p:sldId id="325" r:id="rId9"/>
    <p:sldId id="326" r:id="rId10"/>
    <p:sldId id="321" r:id="rId11"/>
    <p:sldId id="322" r:id="rId12"/>
    <p:sldId id="324" r:id="rId13"/>
    <p:sldId id="313" r:id="rId14"/>
    <p:sldId id="296" r:id="rId15"/>
    <p:sldId id="300" r:id="rId16"/>
    <p:sldId id="317" r:id="rId17"/>
    <p:sldId id="293"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572">
          <p15:clr>
            <a:srgbClr val="A4A3A4"/>
          </p15:clr>
        </p15:guide>
        <p15:guide id="3" orient="horz" pos="3748">
          <p15:clr>
            <a:srgbClr val="A4A3A4"/>
          </p15:clr>
        </p15:guide>
        <p15:guide id="4" orient="horz" pos="255">
          <p15:clr>
            <a:srgbClr val="A4A3A4"/>
          </p15:clr>
        </p15:guide>
        <p15:guide id="5" pos="2880">
          <p15:clr>
            <a:srgbClr val="A4A3A4"/>
          </p15:clr>
        </p15:guide>
        <p15:guide id="6" pos="884">
          <p15:clr>
            <a:srgbClr val="A4A3A4"/>
          </p15:clr>
        </p15:guide>
        <p15:guide id="7" pos="5556">
          <p15:clr>
            <a:srgbClr val="A4A3A4"/>
          </p15:clr>
        </p15:guide>
        <p15:guide id="8" pos="5511">
          <p15:clr>
            <a:srgbClr val="A4A3A4"/>
          </p15:clr>
        </p15:guide>
        <p15:guide id="9" pos="17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wen Xie" initials="JX" lastIdx="7" clrIdx="0">
    <p:extLst/>
  </p:cmAuthor>
  <p:cmAuthor id="2" name="Jingwen Xie" initials="JX [2]" lastIdx="1" clrIdx="1">
    <p:extLst/>
  </p:cmAuthor>
  <p:cmAuthor id="3" name="Jingwen Xie" initials="JX [3]" lastIdx="1" clrIdx="2">
    <p:extLst/>
  </p:cmAuthor>
  <p:cmAuthor id="4" name="cking0130" initials="c" lastIdx="19"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C8202D"/>
    <a:srgbClr val="4294BE"/>
    <a:srgbClr val="6FBD44"/>
    <a:srgbClr val="EF8F21"/>
    <a:srgbClr val="1F2429"/>
    <a:srgbClr val="FF6B6B"/>
    <a:srgbClr val="556270"/>
    <a:srgbClr val="C7F464"/>
    <a:srgbClr val="C44D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138" autoAdjust="0"/>
    <p:restoredTop sz="92944" autoAdjust="0"/>
  </p:normalViewPr>
  <p:slideViewPr>
    <p:cSldViewPr showGuides="1">
      <p:cViewPr>
        <p:scale>
          <a:sx n="63" d="100"/>
          <a:sy n="63" d="100"/>
        </p:scale>
        <p:origin x="152" y="1160"/>
      </p:cViewPr>
      <p:guideLst>
        <p:guide orient="horz" pos="2160"/>
        <p:guide orient="horz" pos="572"/>
        <p:guide orient="horz" pos="3748"/>
        <p:guide orient="horz" pos="255"/>
        <p:guide pos="2880"/>
        <p:guide pos="884"/>
        <p:guide pos="5556"/>
        <p:guide pos="5511"/>
        <p:guide pos="17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LilyWU\Desktop\Csst\Summer\Results\Supervis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baseline="0" dirty="0" smtClean="0"/>
              <a:t>A</a:t>
            </a:r>
            <a:r>
              <a:rPr lang="en-US" sz="2000" dirty="0" smtClean="0"/>
              <a:t>ccuracy</a:t>
            </a:r>
            <a:r>
              <a:rPr lang="zh-CN" altLang="en-US" sz="2000" baseline="0" dirty="0" smtClean="0"/>
              <a:t> </a:t>
            </a:r>
            <a:r>
              <a:rPr lang="en-US" altLang="zh-CN" sz="2000" baseline="0" dirty="0" smtClean="0"/>
              <a:t>with</a:t>
            </a:r>
            <a:r>
              <a:rPr lang="zh-CN" altLang="en-US" sz="2000" baseline="0" dirty="0" smtClean="0"/>
              <a:t> </a:t>
            </a:r>
            <a:r>
              <a:rPr lang="en-US" altLang="zh-CN" sz="2000" baseline="0" dirty="0" smtClean="0"/>
              <a:t>Leave</a:t>
            </a:r>
            <a:r>
              <a:rPr lang="zh-CN" altLang="en-US" sz="2000" baseline="0" dirty="0" smtClean="0"/>
              <a:t> </a:t>
            </a:r>
            <a:r>
              <a:rPr lang="en-US" altLang="zh-CN" sz="2000" baseline="0" dirty="0" smtClean="0"/>
              <a:t>on</a:t>
            </a:r>
            <a:r>
              <a:rPr lang="zh-CN" altLang="en-US" sz="2000" baseline="0" dirty="0" smtClean="0"/>
              <a:t> </a:t>
            </a:r>
            <a:r>
              <a:rPr lang="en-US" altLang="zh-CN" sz="2000" baseline="0" dirty="0" smtClean="0"/>
              <a:t>user</a:t>
            </a:r>
            <a:r>
              <a:rPr lang="zh-CN" altLang="en-US" sz="2000" baseline="0" dirty="0" smtClean="0"/>
              <a:t> </a:t>
            </a:r>
            <a:r>
              <a:rPr lang="en-US" altLang="zh-CN" sz="2000" baseline="0" dirty="0" smtClean="0"/>
              <a:t>out</a:t>
            </a:r>
            <a:r>
              <a:rPr lang="zh-CN" altLang="en-US" sz="2000" baseline="0" dirty="0" smtClean="0"/>
              <a:t> </a:t>
            </a:r>
            <a:r>
              <a:rPr lang="en-US" altLang="zh-CN" sz="2000" baseline="0" dirty="0" smtClean="0"/>
              <a:t>Validation</a:t>
            </a:r>
            <a:endParaRPr lang="en-US" sz="2000" dirty="0"/>
          </a:p>
        </c:rich>
      </c:tx>
      <c:layout>
        <c:manualLayout>
          <c:xMode val="edge"/>
          <c:yMode val="edge"/>
          <c:x val="0.217820407721284"/>
          <c:y val="0.0208457825033947"/>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761300140050004"/>
          <c:y val="0.133079829803886"/>
          <c:w val="0.915123747566204"/>
          <c:h val="0.693989611535312"/>
        </c:manualLayout>
      </c:layout>
      <c:barChart>
        <c:barDir val="col"/>
        <c:grouping val="clustered"/>
        <c:varyColors val="0"/>
        <c:ser>
          <c:idx val="0"/>
          <c:order val="0"/>
          <c:tx>
            <c:strRef>
              <c:f>Sheet1!$A$2</c:f>
              <c:strCache>
                <c:ptCount val="1"/>
                <c:pt idx="0">
                  <c:v>HAPT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Random Forest</c:v>
                </c:pt>
                <c:pt idx="1">
                  <c:v>SVM</c:v>
                </c:pt>
                <c:pt idx="2">
                  <c:v>kNN</c:v>
                </c:pt>
                <c:pt idx="3">
                  <c:v>Linear SVC</c:v>
                </c:pt>
              </c:strCache>
            </c:strRef>
          </c:cat>
          <c:val>
            <c:numRef>
              <c:f>Sheet1!$B$2:$E$2</c:f>
              <c:numCache>
                <c:formatCode>General</c:formatCode>
                <c:ptCount val="4"/>
                <c:pt idx="0">
                  <c:v>0.7227</c:v>
                </c:pt>
                <c:pt idx="1">
                  <c:v>0.6928</c:v>
                </c:pt>
                <c:pt idx="2">
                  <c:v>0.7336</c:v>
                </c:pt>
                <c:pt idx="3">
                  <c:v>0.7026</c:v>
                </c:pt>
              </c:numCache>
            </c:numRef>
          </c:val>
        </c:ser>
        <c:ser>
          <c:idx val="1"/>
          <c:order val="1"/>
          <c:tx>
            <c:strRef>
              <c:f>Sheet1!$A$3</c:f>
              <c:strCache>
                <c:ptCount val="1"/>
                <c:pt idx="0">
                  <c:v>PAMAP2</c:v>
                </c:pt>
              </c:strCache>
            </c:strRef>
          </c:tx>
          <c:spPr>
            <a:solidFill>
              <a:schemeClr val="accent2"/>
            </a:solidFill>
            <a:ln>
              <a:noFill/>
            </a:ln>
            <a:effectLst/>
          </c:spPr>
          <c:invertIfNegative val="0"/>
          <c:dLbls>
            <c:dLbl>
              <c:idx val="0"/>
              <c:layout>
                <c:manualLayout>
                  <c:x val="0.0187110187110187"/>
                  <c:y val="0.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623700623700624"/>
                  <c:y val="0.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124740124740125"/>
                  <c:y val="0.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103950103950104"/>
                  <c:y val="0.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Random Forest</c:v>
                </c:pt>
                <c:pt idx="1">
                  <c:v>SVM</c:v>
                </c:pt>
                <c:pt idx="2">
                  <c:v>kNN</c:v>
                </c:pt>
                <c:pt idx="3">
                  <c:v>Linear SVC</c:v>
                </c:pt>
              </c:strCache>
            </c:strRef>
          </c:cat>
          <c:val>
            <c:numRef>
              <c:f>Sheet1!$B$3:$E$3</c:f>
              <c:numCache>
                <c:formatCode>General</c:formatCode>
                <c:ptCount val="4"/>
                <c:pt idx="0">
                  <c:v>0.4797</c:v>
                </c:pt>
                <c:pt idx="1">
                  <c:v>0.3788</c:v>
                </c:pt>
                <c:pt idx="2">
                  <c:v>0.4567</c:v>
                </c:pt>
                <c:pt idx="3">
                  <c:v>0.3997</c:v>
                </c:pt>
              </c:numCache>
            </c:numRef>
          </c:val>
        </c:ser>
        <c:dLbls>
          <c:dLblPos val="outEnd"/>
          <c:showLegendKey val="0"/>
          <c:showVal val="1"/>
          <c:showCatName val="0"/>
          <c:showSerName val="0"/>
          <c:showPercent val="0"/>
          <c:showBubbleSize val="0"/>
        </c:dLbls>
        <c:gapWidth val="219"/>
        <c:overlap val="-27"/>
        <c:axId val="-1999069088"/>
        <c:axId val="-2004686480"/>
      </c:barChart>
      <c:catAx>
        <c:axId val="-19990690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04686480"/>
        <c:crosses val="autoZero"/>
        <c:auto val="1"/>
        <c:lblAlgn val="ctr"/>
        <c:lblOffset val="100"/>
        <c:noMultiLvlLbl val="0"/>
      </c:catAx>
      <c:valAx>
        <c:axId val="-200468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99069088"/>
        <c:crosses val="autoZero"/>
        <c:crossBetween val="between"/>
      </c:valAx>
      <c:spPr>
        <a:noFill/>
        <a:ln>
          <a:noFill/>
        </a:ln>
        <a:effectLst/>
      </c:spPr>
    </c:plotArea>
    <c:legend>
      <c:legendPos val="b"/>
      <c:layout>
        <c:manualLayout>
          <c:xMode val="edge"/>
          <c:yMode val="edge"/>
          <c:x val="0.364870104910996"/>
          <c:y val="0.87128914592594"/>
          <c:w val="0.322141488833389"/>
          <c:h val="0.12871085407406"/>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16-08-28T15:33:06.474" idx="1">
    <p:pos x="10" y="10"/>
    <p:text>Like poster, you need your affiliation, add our lab name (see er.cs.ucla.edu) and add date.  Also, be consistent with Dr. XXX and Dr. XXX for Majid and I.</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6-08-28T15:48:57.972" idx="15">
    <p:pos x="5329" y="711"/>
    <p:text>You original had "Improvement" here. Did you mean future work? Also where is your conclusion that shows what you demonstrated and what was beneficial of the new algorithm? Future work is always AFTER a conclusion</p:text>
    <p:extLst>
      <p:ext uri="{C676402C-5697-4E1C-873F-D02D1690AC5C}">
        <p15:threadingInfo xmlns:p15="http://schemas.microsoft.com/office/powerpoint/2012/main" timeZoneBias="420"/>
      </p:ext>
    </p:extLst>
  </p:cm>
  <p:cm authorId="1" dt="2016-08-28T18:43:06.690" idx="6">
    <p:pos x="5329" y="847"/>
    <p:text>this is where I wish to discuss more</p:text>
    <p:extLst>
      <p:ext uri="{C676402C-5697-4E1C-873F-D02D1690AC5C}">
        <p15:threadingInfo xmlns:p15="http://schemas.microsoft.com/office/powerpoint/2012/main" timeZoneBias="420">
          <p15:parentCm authorId="4" idx="15"/>
        </p15:threadingInfo>
      </p:ext>
    </p:extLst>
  </p:cm>
  <p:cm authorId="4" dt="2016-08-28T15:49:54.961" idx="16">
    <p:pos x="4063" y="1661"/>
    <p:text>If this is future work then you need the language to be in the future. E.g.: "Make online query threshold dynamic" "Optimize distribution over time" (and explain what you mean by this), "Create objective function" ...that "optimizes the relationship between accuracy gain and limits user burden of querying"</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4" dt="2016-08-28T15:52:29.670" idx="17">
    <p:pos x="4642" y="1536"/>
    <p:text>Put logos here for smart health, ER Lab, and BREATHE (email me if you are missing any of these)</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4" dt="2016-08-28T15:53:25.897" idx="18">
    <p:pos x="10" y="10"/>
    <p:text>References need spacing after number and need to be consistent in the format. You have some with all caps, some with no  caps, and are not complete MLA/Chicago/APA styles.</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4" dt="2016-08-28T15:36:28.527" idx="4">
    <p:pos x="4983" y="1293"/>
    <p:text>Label Y axis.</p:text>
    <p:extLst>
      <p:ext uri="{C676402C-5697-4E1C-873F-D02D1690AC5C}">
        <p15:threadingInfo xmlns:p15="http://schemas.microsoft.com/office/powerpoint/2012/main" timeZoneBias="420"/>
      </p:ext>
    </p:extLst>
  </p:cm>
  <p:cm authorId="4" dt="2016-08-28T15:36:41.204" idx="5">
    <p:pos x="10" y="10"/>
    <p:text>Move legend and make largerr. What is HAPT vs PAMAP2? Are these comparing the same user across two things aor is this accuracy for two different data sets across all users? If it is two different users and two different data sets, this is not an apples-to-apples comparison</p:text>
    <p:extLst>
      <p:ext uri="{C676402C-5697-4E1C-873F-D02D1690AC5C}">
        <p15:threadingInfo xmlns:p15="http://schemas.microsoft.com/office/powerpoint/2012/main" timeZoneBias="420"/>
      </p:ext>
    </p:extLst>
  </p:cm>
  <p:cm authorId="1" dt="2016-08-29T10:30:16.168" idx="7">
    <p:pos x="10" y="146"/>
    <p:text>yes they are comparing to</p:text>
    <p:extLst>
      <p:ext uri="{C676402C-5697-4E1C-873F-D02D1690AC5C}">
        <p15:threadingInfo xmlns:p15="http://schemas.microsoft.com/office/powerpoint/2012/main" timeZoneBias="420">
          <p15:parentCm authorId="4" idx="5"/>
        </p15:threadingInfo>
      </p:ext>
    </p:extLst>
  </p:cm>
  <p:cm authorId="4" dt="2016-08-28T15:38:09.424" idx="6">
    <p:pos x="4210" y="1030"/>
    <p:text>Are you comparing accuracy for one particular user or are you comparing accuracy for multiple users performing different physical activities?  I don't think the motivation is to improve accuracy for one particular user, rather for all users. If these are across users, then say improve accuracy across users?</p:text>
    <p:extLst>
      <p:ext uri="{C676402C-5697-4E1C-873F-D02D1690AC5C}">
        <p15:threadingInfo xmlns:p15="http://schemas.microsoft.com/office/powerpoint/2012/main" timeZoneBias="420"/>
      </p:ext>
    </p:extLst>
  </p:cm>
  <p:cm authorId="1" dt="2016-08-28T18:35:02.780" idx="5">
    <p:pos x="4210" y="1302"/>
    <p:text>Because the experiment is tested on one user(leave one user out) thus it is for improving over one user</p:text>
    <p:extLst>
      <p:ext uri="{C676402C-5697-4E1C-873F-D02D1690AC5C}">
        <p15:threadingInfo xmlns:p15="http://schemas.microsoft.com/office/powerpoint/2012/main" timeZoneBias="420">
          <p15:parentCm authorId="4"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8-03T15:50:19.415"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6-08-28T15:42:53.889" idx="8">
    <p:pos x="1431" y="1365"/>
    <p:text>What do you mean here? Require only a few labs for offline training?</p:text>
    <p:extLst>
      <p:ext uri="{C676402C-5697-4E1C-873F-D02D1690AC5C}">
        <p15:threadingInfo xmlns:p15="http://schemas.microsoft.com/office/powerpoint/2012/main" timeZoneBias="420"/>
      </p:ext>
    </p:extLst>
  </p:cm>
  <p:cm authorId="4" dt="2016-08-28T15:44:03.463" idx="9">
    <p:pos x="3868" y="3362"/>
    <p:text>This makes no sense. I think you mean "with least amount of user burden" or "with less queries over time"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6-08-28T15:45:17.300" idx="10">
    <p:pos x="4536" y="3497"/>
    <p:text>Figure captions don't belong in presentations, this is what you'll describe in your speech. Also, you hadn't used them in prior images. Remove this</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6-08-28T15:46:16.687" idx="11">
    <p:pos x="4475" y="1382"/>
    <p:text>Remove figure caption, and what is "threshold 2?" remove 2.</p:text>
    <p:extLst>
      <p:ext uri="{C676402C-5697-4E1C-873F-D02D1690AC5C}">
        <p15:threadingInfo xmlns:p15="http://schemas.microsoft.com/office/powerpoint/2012/main" timeZoneBias="420"/>
      </p:ext>
    </p:extLst>
  </p:cm>
  <p:cm authorId="4" dt="2016-08-28T15:46:51.198" idx="12">
    <p:pos x="4676" y="1048"/>
    <p:text>Bottom plot needs legends, what is the green vs blue line and how do they correspond to the y axis?</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6-08-28T15:46:16.687" idx="11">
    <p:pos x="4475" y="1382"/>
    <p:text>Remove figure caption, and what is "threshold 2?" remove 2.</p:text>
    <p:extLst>
      <p:ext uri="{C676402C-5697-4E1C-873F-D02D1690AC5C}">
        <p15:threadingInfo xmlns:p15="http://schemas.microsoft.com/office/powerpoint/2012/main" timeZoneBias="420"/>
      </p:ext>
    </p:extLst>
  </p:cm>
  <p:cm authorId="4" dt="2016-08-28T15:46:51.198" idx="12">
    <p:pos x="4676" y="1048"/>
    <p:text>Bottom plot needs legends, what is the green vs blue line and how do they correspond to the y axis?</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6-08-28T15:46:16.687" idx="11">
    <p:pos x="4475" y="1382"/>
    <p:text>Remove figure caption, and what is "threshold 2?" remove 2.</p:text>
    <p:extLst>
      <p:ext uri="{C676402C-5697-4E1C-873F-D02D1690AC5C}">
        <p15:threadingInfo xmlns:p15="http://schemas.microsoft.com/office/powerpoint/2012/main" timeZoneBias="420"/>
      </p:ext>
    </p:extLst>
  </p:cm>
  <p:cm authorId="4" dt="2016-08-28T15:46:51.198" idx="12">
    <p:pos x="4676" y="1048"/>
    <p:text>Bottom plot needs legends, what is the green vs blue line and how do they correspond to the y axis?</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6-08-28T15:47:26.264" idx="13">
    <p:pos x="4147" y="1326"/>
    <p:text>Need thicker lines like previous plot, also why does the accuracy drop as the queries are &gt;20? This makes no sense. It should plateau.</p:text>
    <p:extLst>
      <p:ext uri="{C676402C-5697-4E1C-873F-D02D1690AC5C}">
        <p15:threadingInfo xmlns:p15="http://schemas.microsoft.com/office/powerpoint/2012/main" timeZoneBias="420"/>
      </p:ext>
    </p:extLst>
  </p:cm>
  <p:cm authorId="1" dt="2016-08-28T18:31:14.185" idx="4">
    <p:pos x="4147" y="1462"/>
    <p:text>The accuracy is dependent on the activity user is performing and the accuracy is accumulated over time. Now we are only considering simulation in 5 min and if over longer period of time for instance 1 hour, the accuracy should be plauteau.</p:text>
    <p:extLst>
      <p:ext uri="{C676402C-5697-4E1C-873F-D02D1690AC5C}">
        <p15:threadingInfo xmlns:p15="http://schemas.microsoft.com/office/powerpoint/2012/main" timeZoneBias="420">
          <p15:parentCm authorId="4" idx="13"/>
        </p15:threadingInfo>
      </p:ext>
    </p:extLst>
  </p:cm>
  <p:cm authorId="4" dt="2016-08-28T15:48:26.490" idx="14">
    <p:pos x="4429" y="3424"/>
    <p:text>Remove caption</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6-08-28T15:47:26.264" idx="13">
    <p:pos x="4147" y="1326"/>
    <p:text>Need thicker lines like previous plot, also why does the accuracy drop as the queries are &gt;20? This makes no sense. It should plateau.</p:text>
    <p:extLst>
      <p:ext uri="{C676402C-5697-4E1C-873F-D02D1690AC5C}">
        <p15:threadingInfo xmlns:p15="http://schemas.microsoft.com/office/powerpoint/2012/main" timeZoneBias="420"/>
      </p:ext>
    </p:extLst>
  </p:cm>
  <p:cm authorId="1" dt="2016-08-28T18:31:14.185" idx="4">
    <p:pos x="4147" y="1462"/>
    <p:text>The accuracy is dependent on the activity user is performing and the accuracy is accumulated over time. Now we are only considering simulation in 5 min and if over longer period of time for instance 1 hour, the accuracy should be plauteau.</p:text>
    <p:extLst>
      <p:ext uri="{C676402C-5697-4E1C-873F-D02D1690AC5C}">
        <p15:threadingInfo xmlns:p15="http://schemas.microsoft.com/office/powerpoint/2012/main" timeZoneBias="420">
          <p15:parentCm authorId="4" idx="1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B58EC-47B0-4D6E-BCA2-66EC4B22F61C}" type="datetimeFigureOut">
              <a:rPr lang="en-US" smtClean="0"/>
              <a:t>8/29/16</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A9186-2D37-401C-AD2F-685E5D274A27}" type="slidenum">
              <a:rPr lang="en-US" smtClean="0"/>
              <a:t>‹#›</a:t>
            </a:fld>
            <a:endParaRPr lang="en-US"/>
          </a:p>
        </p:txBody>
      </p:sp>
    </p:spTree>
    <p:extLst>
      <p:ext uri="{BB962C8B-B14F-4D97-AF65-F5344CB8AC3E}">
        <p14:creationId xmlns:p14="http://schemas.microsoft.com/office/powerpoint/2010/main" val="266691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A9186-2D37-401C-AD2F-685E5D274A27}" type="slidenum">
              <a:rPr lang="en-US" smtClean="0"/>
              <a:t>1</a:t>
            </a:fld>
            <a:endParaRPr lang="en-US"/>
          </a:p>
        </p:txBody>
      </p:sp>
    </p:spTree>
    <p:extLst>
      <p:ext uri="{BB962C8B-B14F-4D97-AF65-F5344CB8AC3E}">
        <p14:creationId xmlns:p14="http://schemas.microsoft.com/office/powerpoint/2010/main" val="46444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 </a:t>
            </a:r>
            <a:r>
              <a:rPr lang="pt-BR" sz="1200" dirty="0" err="1" smtClean="0"/>
              <a:t>Activity</a:t>
            </a:r>
            <a:r>
              <a:rPr lang="pt-BR" sz="1200" dirty="0" smtClean="0"/>
              <a:t> </a:t>
            </a:r>
            <a:r>
              <a:rPr lang="pt-BR" sz="1200" dirty="0" err="1" smtClean="0"/>
              <a:t>recogntion</a:t>
            </a:r>
            <a:r>
              <a:rPr lang="pt-BR" sz="1200" dirty="0" smtClean="0"/>
              <a:t>,</a:t>
            </a:r>
            <a:r>
              <a:rPr lang="pt-BR" sz="1200" baseline="0" dirty="0" smtClean="0"/>
              <a:t> as a artificial </a:t>
            </a:r>
            <a:r>
              <a:rPr lang="pt-BR" sz="1200" baseline="0" dirty="0" err="1" smtClean="0"/>
              <a:t>intelligence</a:t>
            </a:r>
            <a:r>
              <a:rPr lang="pt-BR" sz="1200" baseline="0" dirty="0" smtClean="0"/>
              <a:t> </a:t>
            </a:r>
            <a:r>
              <a:rPr lang="pt-BR" sz="1200" baseline="0" dirty="0" err="1" smtClean="0"/>
              <a:t>task</a:t>
            </a:r>
            <a:r>
              <a:rPr lang="pt-BR" sz="1200" baseline="0" dirty="0" smtClean="0"/>
              <a:t> in Computer Vision, </a:t>
            </a:r>
            <a:r>
              <a:rPr lang="pt-BR" sz="1200" baseline="0" dirty="0" err="1" smtClean="0"/>
              <a:t>has</a:t>
            </a:r>
            <a:r>
              <a:rPr lang="pt-BR" sz="1200" baseline="0" dirty="0" smtClean="0"/>
              <a:t> </a:t>
            </a:r>
            <a:r>
              <a:rPr lang="pt-BR" sz="1200" baseline="0" dirty="0" err="1" smtClean="0"/>
              <a:t>been</a:t>
            </a:r>
            <a:r>
              <a:rPr lang="pt-BR" sz="1200" baseline="0" dirty="0" smtClean="0"/>
              <a:t> </a:t>
            </a:r>
            <a:r>
              <a:rPr lang="pt-BR" sz="1200" baseline="0" dirty="0" err="1" smtClean="0"/>
              <a:t>made</a:t>
            </a:r>
            <a:r>
              <a:rPr lang="pt-BR" sz="1200" baseline="0" dirty="0" smtClean="0"/>
              <a:t> </a:t>
            </a:r>
            <a:r>
              <a:rPr lang="pt-BR" sz="1200" baseline="0" dirty="0" err="1" smtClean="0"/>
              <a:t>easy</a:t>
            </a:r>
            <a:r>
              <a:rPr lang="pt-BR" sz="1200" baseline="0" dirty="0" smtClean="0"/>
              <a:t> </a:t>
            </a:r>
            <a:r>
              <a:rPr lang="pt-BR" sz="1200" baseline="0" dirty="0" err="1" smtClean="0"/>
              <a:t>from</a:t>
            </a:r>
            <a:r>
              <a:rPr lang="pt-BR" sz="1200" baseline="0" dirty="0" smtClean="0"/>
              <a:t> sensor data. It </a:t>
            </a:r>
            <a:r>
              <a:rPr lang="pt-BR" sz="1200" baseline="0" dirty="0" err="1" smtClean="0"/>
              <a:t>is</a:t>
            </a:r>
            <a:r>
              <a:rPr lang="pt-BR" sz="1200" baseline="0" dirty="0" smtClean="0"/>
              <a:t> a </a:t>
            </a:r>
            <a:r>
              <a:rPr lang="pt-BR" sz="1200" baseline="0" dirty="0" err="1" smtClean="0"/>
              <a:t>traditional</a:t>
            </a:r>
            <a:r>
              <a:rPr lang="pt-BR" sz="1200" dirty="0" smtClean="0"/>
              <a:t> </a:t>
            </a:r>
            <a:r>
              <a:rPr lang="pt-BR" sz="1200" dirty="0" err="1" smtClean="0"/>
              <a:t>Classification</a:t>
            </a:r>
            <a:r>
              <a:rPr lang="pt-BR" sz="1200" dirty="0" smtClean="0"/>
              <a:t> </a:t>
            </a:r>
            <a:r>
              <a:rPr lang="pt-BR" sz="1200" dirty="0" err="1" smtClean="0"/>
              <a:t>Task</a:t>
            </a:r>
            <a:r>
              <a:rPr lang="pt-BR" sz="1200" dirty="0" smtClean="0"/>
              <a:t>:</a:t>
            </a:r>
          </a:p>
          <a:p>
            <a:pPr marL="285750" indent="-285750">
              <a:buFont typeface="Arial" charset="0"/>
              <a:buChar char="•"/>
            </a:pPr>
            <a:r>
              <a:rPr lang="en-US" altLang="zh-CN" sz="1200" dirty="0" smtClean="0">
                <a:solidFill>
                  <a:schemeClr val="bg1"/>
                </a:solidFill>
              </a:rPr>
              <a:t>High</a:t>
            </a:r>
            <a:r>
              <a:rPr lang="zh-CN" altLang="en-US" sz="1200" dirty="0" smtClean="0">
                <a:solidFill>
                  <a:schemeClr val="bg1"/>
                </a:solidFill>
              </a:rPr>
              <a:t> </a:t>
            </a:r>
            <a:r>
              <a:rPr lang="en-US" altLang="zh-CN" sz="1200" dirty="0" smtClean="0">
                <a:solidFill>
                  <a:schemeClr val="bg1"/>
                </a:solidFill>
              </a:rPr>
              <a:t>accuracy</a:t>
            </a:r>
          </a:p>
          <a:p>
            <a:pPr marL="285750" indent="-285750">
              <a:buFont typeface="Arial" charset="0"/>
              <a:buChar char="•"/>
            </a:pPr>
            <a:r>
              <a:rPr lang="en-US" altLang="zh-CN" sz="1200" dirty="0" smtClean="0">
                <a:solidFill>
                  <a:schemeClr val="bg1"/>
                </a:solidFill>
              </a:rPr>
              <a:t>Datasets</a:t>
            </a:r>
            <a:r>
              <a:rPr lang="zh-CN" altLang="en-US" sz="1200" dirty="0" smtClean="0">
                <a:solidFill>
                  <a:schemeClr val="bg1"/>
                </a:solidFill>
              </a:rPr>
              <a:t> </a:t>
            </a:r>
            <a:r>
              <a:rPr lang="en-US" altLang="zh-CN" sz="1200" dirty="0" smtClean="0">
                <a:solidFill>
                  <a:schemeClr val="bg1"/>
                </a:solidFill>
              </a:rPr>
              <a:t>dependency</a:t>
            </a:r>
          </a:p>
          <a:p>
            <a:pPr marL="285750" indent="-285750">
              <a:buFont typeface="Arial" charset="0"/>
              <a:buChar char="•"/>
            </a:pPr>
            <a:r>
              <a:rPr lang="en-US" altLang="zh-CN" sz="1200" dirty="0" smtClean="0">
                <a:solidFill>
                  <a:schemeClr val="bg1"/>
                </a:solidFill>
              </a:rPr>
              <a:t>Unable</a:t>
            </a:r>
            <a:r>
              <a:rPr lang="zh-CN" altLang="en-US" sz="1200" dirty="0" smtClean="0">
                <a:solidFill>
                  <a:schemeClr val="bg1"/>
                </a:solidFill>
              </a:rPr>
              <a:t> </a:t>
            </a:r>
            <a:r>
              <a:rPr lang="en-US" altLang="zh-CN" sz="1200" dirty="0" smtClean="0">
                <a:solidFill>
                  <a:schemeClr val="bg1"/>
                </a:solidFill>
              </a:rPr>
              <a:t>to</a:t>
            </a:r>
            <a:r>
              <a:rPr lang="zh-CN" altLang="en-US" sz="1200" dirty="0" smtClean="0">
                <a:solidFill>
                  <a:schemeClr val="bg1"/>
                </a:solidFill>
              </a:rPr>
              <a:t> </a:t>
            </a:r>
            <a:r>
              <a:rPr lang="en-US" altLang="zh-CN" sz="1200" dirty="0" smtClean="0">
                <a:solidFill>
                  <a:schemeClr val="bg1"/>
                </a:solidFill>
              </a:rPr>
              <a:t>recognize</a:t>
            </a:r>
            <a:r>
              <a:rPr lang="zh-CN" altLang="en-US" sz="1200" dirty="0" smtClean="0">
                <a:solidFill>
                  <a:schemeClr val="bg1"/>
                </a:solidFill>
              </a:rPr>
              <a:t> </a:t>
            </a:r>
            <a:r>
              <a:rPr lang="en-US" altLang="zh-CN" sz="1200" dirty="0" smtClean="0">
                <a:solidFill>
                  <a:schemeClr val="bg1"/>
                </a:solidFill>
              </a:rPr>
              <a:t>new</a:t>
            </a:r>
            <a:r>
              <a:rPr lang="zh-CN" altLang="en-US" sz="1200" dirty="0" smtClean="0">
                <a:solidFill>
                  <a:schemeClr val="bg1"/>
                </a:solidFill>
              </a:rPr>
              <a:t> </a:t>
            </a:r>
            <a:r>
              <a:rPr lang="en-US" altLang="zh-CN" sz="1200" dirty="0" smtClean="0">
                <a:solidFill>
                  <a:schemeClr val="bg1"/>
                </a:solidFill>
              </a:rPr>
              <a:t>activities</a:t>
            </a:r>
          </a:p>
          <a:p>
            <a:pPr marL="285750" indent="-285750">
              <a:buFont typeface="Arial" charset="0"/>
              <a:buChar char="•"/>
            </a:pPr>
            <a:r>
              <a:rPr lang="en-US" altLang="zh-CN" sz="1200" dirty="0" smtClean="0">
                <a:solidFill>
                  <a:schemeClr val="bg1"/>
                </a:solidFill>
              </a:rPr>
              <a:t>Health,</a:t>
            </a:r>
            <a:r>
              <a:rPr lang="zh-CN" altLang="en-US" sz="1200" dirty="0" smtClean="0">
                <a:solidFill>
                  <a:schemeClr val="bg1"/>
                </a:solidFill>
              </a:rPr>
              <a:t> </a:t>
            </a:r>
            <a:r>
              <a:rPr lang="en-US" altLang="zh-CN" sz="1200" dirty="0" smtClean="0">
                <a:solidFill>
                  <a:schemeClr val="bg1"/>
                </a:solidFill>
              </a:rPr>
              <a:t>young</a:t>
            </a:r>
            <a:r>
              <a:rPr lang="zh-CN" altLang="en-US" sz="1200" baseline="0" dirty="0" smtClean="0">
                <a:solidFill>
                  <a:schemeClr val="bg1"/>
                </a:solidFill>
              </a:rPr>
              <a:t> </a:t>
            </a:r>
            <a:r>
              <a:rPr lang="en-US" altLang="zh-CN" sz="1200" baseline="0" dirty="0" smtClean="0">
                <a:solidFill>
                  <a:schemeClr val="bg1"/>
                </a:solidFill>
              </a:rPr>
              <a:t>reporting</a:t>
            </a:r>
            <a:r>
              <a:rPr lang="zh-CN" altLang="en-US" sz="1200" baseline="0" dirty="0" smtClean="0">
                <a:solidFill>
                  <a:schemeClr val="bg1"/>
                </a:solidFill>
              </a:rPr>
              <a:t> </a:t>
            </a:r>
            <a:r>
              <a:rPr lang="en-US" altLang="zh-CN" sz="1200" baseline="0" dirty="0" smtClean="0">
                <a:solidFill>
                  <a:schemeClr val="bg1"/>
                </a:solidFill>
              </a:rPr>
              <a:t>the</a:t>
            </a:r>
            <a:r>
              <a:rPr lang="zh-CN" altLang="en-US" sz="1200" baseline="0" dirty="0" smtClean="0">
                <a:solidFill>
                  <a:schemeClr val="bg1"/>
                </a:solidFill>
              </a:rPr>
              <a:t> </a:t>
            </a:r>
            <a:r>
              <a:rPr lang="en-US" altLang="zh-CN" sz="1200" baseline="0" dirty="0" smtClean="0">
                <a:solidFill>
                  <a:schemeClr val="bg1"/>
                </a:solidFill>
              </a:rPr>
              <a:t>physical</a:t>
            </a:r>
            <a:r>
              <a:rPr lang="zh-CN" altLang="en-US" sz="1200" baseline="0" dirty="0" smtClean="0">
                <a:solidFill>
                  <a:schemeClr val="bg1"/>
                </a:solidFill>
              </a:rPr>
              <a:t> </a:t>
            </a:r>
            <a:r>
              <a:rPr lang="en-US" altLang="zh-CN" sz="1200" baseline="0" dirty="0" smtClean="0">
                <a:solidFill>
                  <a:schemeClr val="bg1"/>
                </a:solidFill>
              </a:rPr>
              <a:t>condition</a:t>
            </a:r>
            <a:endParaRPr lang="en-US" altLang="zh-CN" sz="12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1CA9186-2D37-401C-AD2F-685E5D274A27}"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987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Active</a:t>
            </a:r>
            <a:r>
              <a:rPr lang="en-US" baseline="0" dirty="0" smtClean="0"/>
              <a:t> learning can be </a:t>
            </a:r>
            <a:endParaRPr lang="en-US" dirty="0"/>
          </a:p>
        </p:txBody>
      </p:sp>
      <p:sp>
        <p:nvSpPr>
          <p:cNvPr id="4" name="Slide Number Placeholder 3"/>
          <p:cNvSpPr>
            <a:spLocks noGrp="1"/>
          </p:cNvSpPr>
          <p:nvPr>
            <p:ph type="sldNum" sz="quarter" idx="10"/>
          </p:nvPr>
        </p:nvSpPr>
        <p:spPr/>
        <p:txBody>
          <a:bodyPr/>
          <a:lstStyle/>
          <a:p>
            <a:fld id="{61CA9186-2D37-401C-AD2F-685E5D274A2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2089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begin</a:t>
            </a:r>
            <a:r>
              <a:rPr lang="zh-CN" altLang="en-US" dirty="0" smtClean="0"/>
              <a:t> </a:t>
            </a:r>
            <a:r>
              <a:rPr lang="en-US" altLang="zh-CN" dirty="0" smtClean="0"/>
              <a:t>in</a:t>
            </a:r>
            <a:r>
              <a:rPr lang="zh-CN" altLang="en-US" dirty="0" smtClean="0"/>
              <a:t> </a:t>
            </a:r>
            <a:r>
              <a:rPr lang="en-US" altLang="zh-CN" dirty="0" smtClean="0"/>
              <a:t>dense</a:t>
            </a:r>
            <a:r>
              <a:rPr lang="zh-CN" altLang="en-US" dirty="0" smtClean="0"/>
              <a:t> </a:t>
            </a:r>
            <a:r>
              <a:rPr lang="en-US" altLang="zh-CN" dirty="0" smtClean="0"/>
              <a:t>areas</a:t>
            </a:r>
            <a:r>
              <a:rPr lang="zh-CN" altLang="en-US" dirty="0" smtClean="0"/>
              <a:t> </a:t>
            </a:r>
            <a:r>
              <a:rPr lang="en-US" altLang="zh-CN" dirty="0" smtClean="0"/>
              <a:t>and</a:t>
            </a:r>
            <a:r>
              <a:rPr lang="zh-CN" altLang="en-US" dirty="0" smtClean="0"/>
              <a:t> </a:t>
            </a:r>
            <a:r>
              <a:rPr lang="en-US" altLang="zh-CN" dirty="0" smtClean="0"/>
              <a:t>move</a:t>
            </a:r>
            <a:r>
              <a:rPr lang="zh-CN" altLang="en-US" baseline="0" dirty="0" smtClean="0"/>
              <a:t> </a:t>
            </a:r>
            <a:r>
              <a:rPr lang="en-US" altLang="zh-CN" baseline="0" dirty="0" smtClean="0"/>
              <a:t>on</a:t>
            </a:r>
            <a:r>
              <a:rPr lang="zh-CN" altLang="en-US" baseline="0" dirty="0" smtClean="0"/>
              <a:t> </a:t>
            </a:r>
            <a:r>
              <a:rPr lang="en-US" altLang="zh-CN" baseline="0" dirty="0" smtClean="0"/>
              <a:t>to</a:t>
            </a:r>
            <a:r>
              <a:rPr lang="zh-CN" altLang="en-US" baseline="0" dirty="0" smtClean="0"/>
              <a:t> </a:t>
            </a:r>
            <a:r>
              <a:rPr lang="en-US" altLang="zh-CN" baseline="0" dirty="0" smtClean="0"/>
              <a:t>sparse</a:t>
            </a:r>
            <a:r>
              <a:rPr lang="zh-CN" altLang="en-US" baseline="0" dirty="0" smtClean="0"/>
              <a:t> </a:t>
            </a:r>
            <a:r>
              <a:rPr lang="en-US" altLang="zh-CN" baseline="0" dirty="0" smtClean="0"/>
              <a:t>location.</a:t>
            </a:r>
            <a:endParaRPr lang="en-US" dirty="0"/>
          </a:p>
        </p:txBody>
      </p:sp>
      <p:sp>
        <p:nvSpPr>
          <p:cNvPr id="4" name="Slide Number Placeholder 3"/>
          <p:cNvSpPr>
            <a:spLocks noGrp="1"/>
          </p:cNvSpPr>
          <p:nvPr>
            <p:ph type="sldNum" sz="quarter" idx="10"/>
          </p:nvPr>
        </p:nvSpPr>
        <p:spPr/>
        <p:txBody>
          <a:bodyPr/>
          <a:lstStyle/>
          <a:p>
            <a:fld id="{61CA9186-2D37-401C-AD2F-685E5D274A2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897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61FA1CE-C640-4CE1-8D0A-EAE11EE28272}" type="datetimeFigureOut">
              <a:rPr lang="en-US" smtClean="0"/>
              <a:t>8/29/16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D44786E5-36B4-4750-9BD9-353AA4FBC168}" type="slidenum">
              <a:rPr lang="en-US" smtClean="0"/>
              <a:t>‹#›</a:t>
            </a:fld>
            <a:endParaRPr lang="en-US"/>
          </a:p>
        </p:txBody>
      </p:sp>
      <p:sp>
        <p:nvSpPr>
          <p:cNvPr id="7" name="Titre 1"/>
          <p:cNvSpPr>
            <a:spLocks noGrp="1"/>
          </p:cNvSpPr>
          <p:nvPr>
            <p:ph type="ctrTitle" hasCustomPrompt="1"/>
          </p:nvPr>
        </p:nvSpPr>
        <p:spPr>
          <a:xfrm>
            <a:off x="685800" y="2708920"/>
            <a:ext cx="7772400" cy="1109985"/>
          </a:xfrm>
        </p:spPr>
        <p:txBody>
          <a:bodyPr>
            <a:normAutofit/>
          </a:bodyPr>
          <a:lstStyle>
            <a:lvl1pPr>
              <a:defRPr sz="2400" cap="all" baseline="0">
                <a:latin typeface="Arial" pitchFamily="34" charset="0"/>
                <a:cs typeface="Arial" pitchFamily="34" charset="0"/>
              </a:defRPr>
            </a:lvl1pPr>
          </a:lstStyle>
          <a:p>
            <a:r>
              <a:rPr lang="en-US" noProof="0" smtClean="0"/>
              <a:t>Click to edit Master title style</a:t>
            </a:r>
            <a:endParaRPr lang="en-US" dirty="0"/>
          </a:p>
        </p:txBody>
      </p:sp>
      <p:sp>
        <p:nvSpPr>
          <p:cNvPr id="8" name="Sous-titre 2"/>
          <p:cNvSpPr>
            <a:spLocks noGrp="1"/>
          </p:cNvSpPr>
          <p:nvPr>
            <p:ph type="subTitle" idx="1" hasCustomPrompt="1"/>
          </p:nvPr>
        </p:nvSpPr>
        <p:spPr>
          <a:xfrm>
            <a:off x="683568" y="3789040"/>
            <a:ext cx="7776864" cy="478904"/>
          </a:xfrm>
        </p:spPr>
        <p:txBody>
          <a:bodyPr anchor="ctr">
            <a:noAutofit/>
          </a:bodyPr>
          <a:lstStyle>
            <a:lvl1pPr marL="0" indent="0" algn="ctr">
              <a:buNone/>
              <a:defRPr sz="1800" cap="all"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dirty="0"/>
          </a:p>
        </p:txBody>
      </p:sp>
    </p:spTree>
    <p:extLst>
      <p:ext uri="{BB962C8B-B14F-4D97-AF65-F5344CB8AC3E}">
        <p14:creationId xmlns:p14="http://schemas.microsoft.com/office/powerpoint/2010/main" val="345477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2987824" y="1124744"/>
            <a:ext cx="5698976" cy="508918"/>
          </a:xfrm>
        </p:spPr>
        <p:txBody>
          <a:bodyPr anchor="t">
            <a:noAutofit/>
          </a:bodyPr>
          <a:lstStyle>
            <a:lvl1pPr algn="l">
              <a:defRPr sz="2800" b="1">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dirty="0" smtClean="0"/>
              <a:t>Click to edit Master title style</a:t>
            </a:r>
            <a:endParaRPr lang="en-US" dirty="0"/>
          </a:p>
        </p:txBody>
      </p:sp>
      <p:sp>
        <p:nvSpPr>
          <p:cNvPr id="8" name="Espace réservé du contenu 2"/>
          <p:cNvSpPr>
            <a:spLocks noGrp="1"/>
          </p:cNvSpPr>
          <p:nvPr>
            <p:ph idx="1" hasCustomPrompt="1"/>
          </p:nvPr>
        </p:nvSpPr>
        <p:spPr>
          <a:xfrm>
            <a:off x="2987824" y="1844823"/>
            <a:ext cx="5698976" cy="4104457"/>
          </a:xfrm>
        </p:spPr>
        <p:txBody>
          <a:bodyPr>
            <a:normAutofit/>
          </a:bodyPr>
          <a:lstStyle>
            <a:lvl1pPr>
              <a:defRPr sz="1800">
                <a:solidFill>
                  <a:schemeClr val="bg1"/>
                </a:solidFill>
                <a:latin typeface="Helvetica" pitchFamily="2" charset="0"/>
                <a:ea typeface="Helvetica" pitchFamily="2" charset="0"/>
                <a:cs typeface="Helvetica" pitchFamily="2" charset="0"/>
              </a:defRPr>
            </a:lvl1pPr>
            <a:lvl2pPr>
              <a:defRPr sz="1600">
                <a:solidFill>
                  <a:schemeClr val="bg1"/>
                </a:solidFill>
                <a:latin typeface="Helvetica" pitchFamily="2" charset="0"/>
                <a:ea typeface="Helvetica" pitchFamily="2" charset="0"/>
                <a:cs typeface="Helvetica" pitchFamily="2" charset="0"/>
              </a:defRPr>
            </a:lvl2pPr>
            <a:lvl3pPr>
              <a:defRPr sz="1400">
                <a:solidFill>
                  <a:schemeClr val="bg1"/>
                </a:solidFill>
                <a:latin typeface="Helvetica" pitchFamily="2" charset="0"/>
                <a:ea typeface="Helvetica" pitchFamily="2" charset="0"/>
                <a:cs typeface="Helvetica" pitchFamily="2" charset="0"/>
              </a:defRPr>
            </a:lvl3pPr>
            <a:lvl4pPr>
              <a:defRPr sz="1200">
                <a:solidFill>
                  <a:schemeClr val="bg1"/>
                </a:solidFill>
                <a:latin typeface="Helvetica" pitchFamily="2" charset="0"/>
                <a:ea typeface="Helvetica" pitchFamily="2" charset="0"/>
                <a:cs typeface="Helvetica" pitchFamily="2" charset="0"/>
              </a:defRPr>
            </a:lvl4pPr>
            <a:lvl5pPr>
              <a:defRPr sz="1200">
                <a:solidFill>
                  <a:schemeClr val="bg1"/>
                </a:solidFill>
                <a:latin typeface="Helvetica" pitchFamily="2" charset="0"/>
                <a:ea typeface="Helvetica" pitchFamily="2" charset="0"/>
                <a:cs typeface="Helvetica"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9" name="Espace réservé de la date 3"/>
          <p:cNvSpPr>
            <a:spLocks noGrp="1"/>
          </p:cNvSpPr>
          <p:nvPr>
            <p:ph type="dt" sz="half" idx="10"/>
          </p:nvPr>
        </p:nvSpPr>
        <p:spPr>
          <a:xfrm>
            <a:off x="457200" y="6232227"/>
            <a:ext cx="2133600" cy="365125"/>
          </a:xfrm>
        </p:spPr>
        <p:txBody>
          <a:bodyPr/>
          <a:lstStyle/>
          <a:p>
            <a:fld id="{361FA1CE-C640-4CE1-8D0A-EAE11EE28272}" type="datetimeFigureOut">
              <a:rPr lang="en-US" smtClean="0"/>
              <a:t>8/29/16</a:t>
            </a:fld>
            <a:endParaRPr lang="en-US"/>
          </a:p>
        </p:txBody>
      </p:sp>
      <p:sp>
        <p:nvSpPr>
          <p:cNvPr id="10" name="Espace réservé du pied de page 4"/>
          <p:cNvSpPr>
            <a:spLocks noGrp="1"/>
          </p:cNvSpPr>
          <p:nvPr>
            <p:ph type="ftr" sz="quarter" idx="11"/>
          </p:nvPr>
        </p:nvSpPr>
        <p:spPr>
          <a:xfrm>
            <a:off x="2843808" y="6232227"/>
            <a:ext cx="4176464" cy="365125"/>
          </a:xfrm>
        </p:spPr>
        <p:txBody>
          <a:bodyPr/>
          <a:lstStyle>
            <a:lvl1pPr algn="l">
              <a:defRPr sz="1600" cap="small" baseline="0">
                <a:solidFill>
                  <a:schemeClr val="tx1"/>
                </a:solidFill>
                <a:latin typeface="Helvetica" pitchFamily="2" charset="0"/>
                <a:ea typeface="Helvetica" pitchFamily="2" charset="0"/>
                <a:cs typeface="Helvetica" pitchFamily="2" charset="0"/>
              </a:defRPr>
            </a:lvl1pPr>
          </a:lstStyle>
          <a:p>
            <a:r>
              <a:rPr lang="en-US" smtClean="0"/>
              <a:t>Insert the title of your presentation here</a:t>
            </a:r>
            <a:endParaRPr lang="en-US" dirty="0"/>
          </a:p>
        </p:txBody>
      </p:sp>
      <p:sp>
        <p:nvSpPr>
          <p:cNvPr id="11" name="Espace réservé du numéro de diapositive 5"/>
          <p:cNvSpPr>
            <a:spLocks noGrp="1"/>
          </p:cNvSpPr>
          <p:nvPr>
            <p:ph type="sldNum" sz="quarter" idx="12"/>
          </p:nvPr>
        </p:nvSpPr>
        <p:spPr>
          <a:xfrm>
            <a:off x="7884368" y="6232227"/>
            <a:ext cx="586408" cy="365125"/>
          </a:xfrm>
        </p:spPr>
        <p:txBody>
          <a:bodyPr/>
          <a:lstStyle>
            <a:lvl1pPr algn="r">
              <a:defRPr>
                <a:latin typeface="Helvetica" pitchFamily="2" charset="0"/>
                <a:ea typeface="Helvetica" pitchFamily="2" charset="0"/>
                <a:cs typeface="Helvetica" pitchFamily="2" charset="0"/>
              </a:defRPr>
            </a:lvl1pPr>
          </a:lstStyle>
          <a:p>
            <a:fld id="{D44786E5-36B4-4750-9BD9-353AA4FBC168}" type="slidenum">
              <a:rPr lang="en-US" smtClean="0"/>
              <a:pPr/>
              <a:t>‹#›</a:t>
            </a:fld>
            <a:endParaRPr lang="en-US"/>
          </a:p>
        </p:txBody>
      </p:sp>
      <p:sp>
        <p:nvSpPr>
          <p:cNvPr id="12" name="Espace réservé du numéro de diapositive 5"/>
          <p:cNvSpPr txBox="1">
            <a:spLocks/>
          </p:cNvSpPr>
          <p:nvPr userDrawn="1"/>
        </p:nvSpPr>
        <p:spPr>
          <a:xfrm>
            <a:off x="8234064" y="6232227"/>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Helvetica" pitchFamily="2" charset="0"/>
                <a:ea typeface="Helvetica" pitchFamily="2" charset="0"/>
                <a:cs typeface="Helvetica" pitchFamily="2" charset="0"/>
              </a:rPr>
              <a:t>/ 10</a:t>
            </a:r>
            <a:endParaRPr lang="en-US" dirty="0">
              <a:latin typeface="Helvetica" pitchFamily="2" charset="0"/>
              <a:ea typeface="Helvetica" pitchFamily="2" charset="0"/>
              <a:cs typeface="Helvetica" pitchFamily="2" charset="0"/>
            </a:endParaRPr>
          </a:p>
        </p:txBody>
      </p:sp>
      <p:sp>
        <p:nvSpPr>
          <p:cNvPr id="13" name="Espace réservé du numéro de diapositive 5"/>
          <p:cNvSpPr txBox="1">
            <a:spLocks/>
          </p:cNvSpPr>
          <p:nvPr userDrawn="1"/>
        </p:nvSpPr>
        <p:spPr>
          <a:xfrm>
            <a:off x="8522096" y="6237312"/>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Helvetica" pitchFamily="2" charset="0"/>
                <a:ea typeface="Helvetica" pitchFamily="2" charset="0"/>
                <a:cs typeface="Helvetica" pitchFamily="2" charset="0"/>
                <a:sym typeface="Wingdings 3"/>
              </a:rPr>
              <a:t></a:t>
            </a:r>
            <a:endParaRPr lang="en-US" dirty="0">
              <a:latin typeface="Helvetica" pitchFamily="2" charset="0"/>
              <a:ea typeface="Helvetica" pitchFamily="2" charset="0"/>
              <a:cs typeface="Helvetica" pitchFamily="2" charset="0"/>
            </a:endParaRPr>
          </a:p>
        </p:txBody>
      </p:sp>
      <p:sp>
        <p:nvSpPr>
          <p:cNvPr id="14" name="Espace réservé du numéro de diapositive 5"/>
          <p:cNvSpPr txBox="1">
            <a:spLocks/>
          </p:cNvSpPr>
          <p:nvPr userDrawn="1"/>
        </p:nvSpPr>
        <p:spPr>
          <a:xfrm>
            <a:off x="7730008" y="6237312"/>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Helvetica" pitchFamily="2" charset="0"/>
                <a:ea typeface="Helvetica" pitchFamily="2" charset="0"/>
                <a:cs typeface="Helvetica" pitchFamily="2" charset="0"/>
                <a:sym typeface="Wingdings 3"/>
              </a:rPr>
              <a:t></a:t>
            </a:r>
            <a:endParaRPr lang="en-US" dirty="0">
              <a:latin typeface="Helvetica" pitchFamily="2" charset="0"/>
              <a:ea typeface="Helvetica" pitchFamily="2" charset="0"/>
              <a:cs typeface="Helvetica" pitchFamily="2" charset="0"/>
            </a:endParaRPr>
          </a:p>
        </p:txBody>
      </p:sp>
    </p:spTree>
    <p:extLst>
      <p:ext uri="{BB962C8B-B14F-4D97-AF65-F5344CB8AC3E}">
        <p14:creationId xmlns:p14="http://schemas.microsoft.com/office/powerpoint/2010/main" val="41419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t>8/29/16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t>‹#›</a:t>
            </a:fld>
            <a:endParaRPr lang="en-US"/>
          </a:p>
        </p:txBody>
      </p:sp>
    </p:spTree>
    <p:extLst>
      <p:ext uri="{BB962C8B-B14F-4D97-AF65-F5344CB8AC3E}">
        <p14:creationId xmlns:p14="http://schemas.microsoft.com/office/powerpoint/2010/main" val="83347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61FA1CE-C640-4CE1-8D0A-EAE11EE28272}" type="datetimeFigureOut">
              <a:rPr lang="en-US" smtClean="0">
                <a:solidFill>
                  <a:prstClr val="black">
                    <a:tint val="75000"/>
                  </a:prstClr>
                </a:solidFill>
              </a:rPr>
              <a:pPr/>
              <a:t>8/29/16</a:t>
            </a:fld>
            <a:endParaRPr lang="en-US">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en-US">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7" name="Titre 1"/>
          <p:cNvSpPr>
            <a:spLocks noGrp="1"/>
          </p:cNvSpPr>
          <p:nvPr>
            <p:ph type="ctrTitle" hasCustomPrompt="1"/>
          </p:nvPr>
        </p:nvSpPr>
        <p:spPr>
          <a:xfrm>
            <a:off x="685800" y="2708920"/>
            <a:ext cx="7772400" cy="1109985"/>
          </a:xfrm>
        </p:spPr>
        <p:txBody>
          <a:bodyPr>
            <a:normAutofit/>
          </a:bodyPr>
          <a:lstStyle>
            <a:lvl1pPr>
              <a:defRPr sz="2400" cap="all" baseline="0">
                <a:latin typeface="Arial" pitchFamily="34" charset="0"/>
                <a:cs typeface="Arial" pitchFamily="34" charset="0"/>
              </a:defRPr>
            </a:lvl1pPr>
          </a:lstStyle>
          <a:p>
            <a:r>
              <a:rPr lang="en-US" noProof="0" smtClean="0"/>
              <a:t>Click to edit Master title style</a:t>
            </a:r>
            <a:endParaRPr lang="en-US" dirty="0"/>
          </a:p>
        </p:txBody>
      </p:sp>
      <p:sp>
        <p:nvSpPr>
          <p:cNvPr id="8" name="Sous-titre 2"/>
          <p:cNvSpPr>
            <a:spLocks noGrp="1"/>
          </p:cNvSpPr>
          <p:nvPr>
            <p:ph type="subTitle" idx="1" hasCustomPrompt="1"/>
          </p:nvPr>
        </p:nvSpPr>
        <p:spPr>
          <a:xfrm>
            <a:off x="683568" y="3789040"/>
            <a:ext cx="7776864" cy="478904"/>
          </a:xfrm>
        </p:spPr>
        <p:txBody>
          <a:bodyPr anchor="ctr">
            <a:noAutofit/>
          </a:bodyPr>
          <a:lstStyle>
            <a:lvl1pPr marL="0" indent="0" algn="ctr">
              <a:buNone/>
              <a:defRPr sz="1800" cap="all"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dirty="0"/>
          </a:p>
        </p:txBody>
      </p:sp>
    </p:spTree>
    <p:extLst>
      <p:ext uri="{BB962C8B-B14F-4D97-AF65-F5344CB8AC3E}">
        <p14:creationId xmlns:p14="http://schemas.microsoft.com/office/powerpoint/2010/main" val="100761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2987824" y="1124744"/>
            <a:ext cx="5698976" cy="508918"/>
          </a:xfrm>
        </p:spPr>
        <p:txBody>
          <a:bodyPr anchor="t">
            <a:noAutofit/>
          </a:bodyPr>
          <a:lstStyle>
            <a:lvl1pPr algn="l">
              <a:defRPr sz="2800" b="1">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dirty="0" smtClean="0"/>
              <a:t>Click to edit Master title style</a:t>
            </a:r>
            <a:endParaRPr lang="en-US" dirty="0"/>
          </a:p>
        </p:txBody>
      </p:sp>
      <p:sp>
        <p:nvSpPr>
          <p:cNvPr id="8" name="Espace réservé du contenu 2"/>
          <p:cNvSpPr>
            <a:spLocks noGrp="1"/>
          </p:cNvSpPr>
          <p:nvPr>
            <p:ph idx="1" hasCustomPrompt="1"/>
          </p:nvPr>
        </p:nvSpPr>
        <p:spPr>
          <a:xfrm>
            <a:off x="2987824" y="1844823"/>
            <a:ext cx="5698976" cy="4104457"/>
          </a:xfrm>
        </p:spPr>
        <p:txBody>
          <a:bodyPr>
            <a:normAutofit/>
          </a:bodyPr>
          <a:lstStyle>
            <a:lvl1pPr>
              <a:defRPr sz="1800">
                <a:solidFill>
                  <a:schemeClr val="bg1"/>
                </a:solidFill>
                <a:latin typeface="Helvetica" pitchFamily="2" charset="0"/>
                <a:ea typeface="Helvetica" pitchFamily="2" charset="0"/>
                <a:cs typeface="Helvetica" pitchFamily="2" charset="0"/>
              </a:defRPr>
            </a:lvl1pPr>
            <a:lvl2pPr>
              <a:defRPr sz="1600">
                <a:solidFill>
                  <a:schemeClr val="bg1"/>
                </a:solidFill>
                <a:latin typeface="Helvetica" pitchFamily="2" charset="0"/>
                <a:ea typeface="Helvetica" pitchFamily="2" charset="0"/>
                <a:cs typeface="Helvetica" pitchFamily="2" charset="0"/>
              </a:defRPr>
            </a:lvl2pPr>
            <a:lvl3pPr>
              <a:defRPr sz="1400">
                <a:solidFill>
                  <a:schemeClr val="bg1"/>
                </a:solidFill>
                <a:latin typeface="Helvetica" pitchFamily="2" charset="0"/>
                <a:ea typeface="Helvetica" pitchFamily="2" charset="0"/>
                <a:cs typeface="Helvetica" pitchFamily="2" charset="0"/>
              </a:defRPr>
            </a:lvl3pPr>
            <a:lvl4pPr>
              <a:defRPr sz="1200">
                <a:solidFill>
                  <a:schemeClr val="bg1"/>
                </a:solidFill>
                <a:latin typeface="Helvetica" pitchFamily="2" charset="0"/>
                <a:ea typeface="Helvetica" pitchFamily="2" charset="0"/>
                <a:cs typeface="Helvetica" pitchFamily="2" charset="0"/>
              </a:defRPr>
            </a:lvl4pPr>
            <a:lvl5pPr>
              <a:defRPr sz="1200">
                <a:solidFill>
                  <a:schemeClr val="bg1"/>
                </a:solidFill>
                <a:latin typeface="Helvetica" pitchFamily="2" charset="0"/>
                <a:ea typeface="Helvetica" pitchFamily="2" charset="0"/>
                <a:cs typeface="Helvetica"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9" name="Espace réservé de la date 3"/>
          <p:cNvSpPr>
            <a:spLocks noGrp="1"/>
          </p:cNvSpPr>
          <p:nvPr>
            <p:ph type="dt" sz="half" idx="10"/>
          </p:nvPr>
        </p:nvSpPr>
        <p:spPr>
          <a:xfrm>
            <a:off x="457200" y="6232227"/>
            <a:ext cx="2133600" cy="365125"/>
          </a:xfrm>
        </p:spPr>
        <p:txBody>
          <a:bodyPr/>
          <a:lstStyle/>
          <a:p>
            <a:fld id="{361FA1CE-C640-4CE1-8D0A-EAE11EE28272}" type="datetimeFigureOut">
              <a:rPr lang="en-US" smtClean="0">
                <a:solidFill>
                  <a:prstClr val="black">
                    <a:tint val="75000"/>
                  </a:prstClr>
                </a:solidFill>
              </a:rPr>
              <a:pPr/>
              <a:t>8/29/16</a:t>
            </a:fld>
            <a:endParaRPr lang="en-US">
              <a:solidFill>
                <a:prstClr val="black">
                  <a:tint val="75000"/>
                </a:prstClr>
              </a:solidFill>
            </a:endParaRPr>
          </a:p>
        </p:txBody>
      </p:sp>
      <p:sp>
        <p:nvSpPr>
          <p:cNvPr id="10" name="Espace réservé du pied de page 4"/>
          <p:cNvSpPr>
            <a:spLocks noGrp="1"/>
          </p:cNvSpPr>
          <p:nvPr>
            <p:ph type="ftr" sz="quarter" idx="11"/>
          </p:nvPr>
        </p:nvSpPr>
        <p:spPr>
          <a:xfrm>
            <a:off x="2843808" y="6232227"/>
            <a:ext cx="4176464" cy="365125"/>
          </a:xfrm>
        </p:spPr>
        <p:txBody>
          <a:bodyPr/>
          <a:lstStyle>
            <a:lvl1pPr algn="l">
              <a:defRPr sz="1600" cap="small" baseline="0">
                <a:solidFill>
                  <a:schemeClr val="tx1"/>
                </a:solidFill>
                <a:latin typeface="Helvetica" pitchFamily="2" charset="0"/>
                <a:ea typeface="Helvetica" pitchFamily="2" charset="0"/>
                <a:cs typeface="Helvetica" pitchFamily="2" charset="0"/>
              </a:defRPr>
            </a:lvl1pPr>
          </a:lstStyle>
          <a:p>
            <a:r>
              <a:rPr lang="en-US" smtClean="0">
                <a:solidFill>
                  <a:prstClr val="black"/>
                </a:solidFill>
              </a:rPr>
              <a:t>Insert the title of your presentation here</a:t>
            </a:r>
            <a:endParaRPr lang="en-US" dirty="0">
              <a:solidFill>
                <a:prstClr val="black"/>
              </a:solidFill>
            </a:endParaRPr>
          </a:p>
        </p:txBody>
      </p:sp>
      <p:sp>
        <p:nvSpPr>
          <p:cNvPr id="11" name="Espace réservé du numéro de diapositive 5"/>
          <p:cNvSpPr>
            <a:spLocks noGrp="1"/>
          </p:cNvSpPr>
          <p:nvPr>
            <p:ph type="sldNum" sz="quarter" idx="12"/>
          </p:nvPr>
        </p:nvSpPr>
        <p:spPr>
          <a:xfrm>
            <a:off x="7884368" y="6232227"/>
            <a:ext cx="586408" cy="365125"/>
          </a:xfrm>
        </p:spPr>
        <p:txBody>
          <a:bodyPr/>
          <a:lstStyle>
            <a:lvl1pPr algn="r">
              <a:defRPr>
                <a:latin typeface="Helvetica" pitchFamily="2" charset="0"/>
                <a:ea typeface="Helvetica" pitchFamily="2" charset="0"/>
                <a:cs typeface="Helvetica" pitchFamily="2" charset="0"/>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12" name="Espace réservé du numéro de diapositive 5"/>
          <p:cNvSpPr txBox="1">
            <a:spLocks/>
          </p:cNvSpPr>
          <p:nvPr userDrawn="1"/>
        </p:nvSpPr>
        <p:spPr>
          <a:xfrm>
            <a:off x="8234064" y="6232227"/>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latin typeface="Helvetica" pitchFamily="2" charset="0"/>
                <a:ea typeface="Helvetica" pitchFamily="2" charset="0"/>
                <a:cs typeface="Helvetica" pitchFamily="2" charset="0"/>
              </a:rPr>
              <a:t>/ 10</a:t>
            </a:r>
            <a:endParaRPr lang="en-US" dirty="0">
              <a:solidFill>
                <a:prstClr val="black">
                  <a:tint val="75000"/>
                </a:prstClr>
              </a:solidFill>
              <a:latin typeface="Helvetica" pitchFamily="2" charset="0"/>
              <a:ea typeface="Helvetica" pitchFamily="2" charset="0"/>
              <a:cs typeface="Helvetica" pitchFamily="2" charset="0"/>
            </a:endParaRPr>
          </a:p>
        </p:txBody>
      </p:sp>
      <p:sp>
        <p:nvSpPr>
          <p:cNvPr id="13" name="Espace réservé du numéro de diapositive 5"/>
          <p:cNvSpPr txBox="1">
            <a:spLocks/>
          </p:cNvSpPr>
          <p:nvPr userDrawn="1"/>
        </p:nvSpPr>
        <p:spPr>
          <a:xfrm>
            <a:off x="8522096" y="6237312"/>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latin typeface="Helvetica" pitchFamily="2" charset="0"/>
                <a:ea typeface="Helvetica" pitchFamily="2" charset="0"/>
                <a:cs typeface="Helvetica" pitchFamily="2" charset="0"/>
                <a:sym typeface="Wingdings 3"/>
              </a:rPr>
              <a:t></a:t>
            </a:r>
            <a:endParaRPr lang="en-US" dirty="0">
              <a:solidFill>
                <a:prstClr val="black">
                  <a:tint val="75000"/>
                </a:prstClr>
              </a:solidFill>
              <a:latin typeface="Helvetica" pitchFamily="2" charset="0"/>
              <a:ea typeface="Helvetica" pitchFamily="2" charset="0"/>
              <a:cs typeface="Helvetica" pitchFamily="2" charset="0"/>
            </a:endParaRPr>
          </a:p>
        </p:txBody>
      </p:sp>
      <p:sp>
        <p:nvSpPr>
          <p:cNvPr id="14" name="Espace réservé du numéro de diapositive 5"/>
          <p:cNvSpPr txBox="1">
            <a:spLocks/>
          </p:cNvSpPr>
          <p:nvPr userDrawn="1"/>
        </p:nvSpPr>
        <p:spPr>
          <a:xfrm>
            <a:off x="7730008" y="6237312"/>
            <a:ext cx="586408"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latin typeface="Helvetica" pitchFamily="2" charset="0"/>
                <a:ea typeface="Helvetica" pitchFamily="2" charset="0"/>
                <a:cs typeface="Helvetica" pitchFamily="2" charset="0"/>
                <a:sym typeface="Wingdings 3"/>
              </a:rPr>
              <a:t></a:t>
            </a:r>
            <a:endParaRPr lang="en-US" dirty="0">
              <a:solidFill>
                <a:prstClr val="black">
                  <a:tint val="75000"/>
                </a:prstClr>
              </a:solidFill>
              <a:latin typeface="Helvetica" pitchFamily="2" charset="0"/>
              <a:ea typeface="Helvetica" pitchFamily="2" charset="0"/>
              <a:cs typeface="Helvetica" pitchFamily="2" charset="0"/>
            </a:endParaRPr>
          </a:p>
        </p:txBody>
      </p:sp>
    </p:spTree>
    <p:extLst>
      <p:ext uri="{BB962C8B-B14F-4D97-AF65-F5344CB8AC3E}">
        <p14:creationId xmlns:p14="http://schemas.microsoft.com/office/powerpoint/2010/main" val="18796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8/29/16</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0649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t>8/29/16</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Footer</a:t>
            </a:r>
            <a:endParaRPr lang="en-US"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t>‹#›</a:t>
            </a:fld>
            <a:endParaRPr lang="en-US"/>
          </a:p>
        </p:txBody>
      </p:sp>
      <p:sp>
        <p:nvSpPr>
          <p:cNvPr id="8" name="Rectangle 7"/>
          <p:cNvSpPr/>
          <p:nvPr userDrawn="1"/>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 Copyright Showeet.com</a:t>
            </a:r>
          </a:p>
        </p:txBody>
      </p:sp>
    </p:spTree>
    <p:extLst>
      <p:ext uri="{BB962C8B-B14F-4D97-AF65-F5344CB8AC3E}">
        <p14:creationId xmlns:p14="http://schemas.microsoft.com/office/powerpoint/2010/main" val="266442078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2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8/29/16</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2486528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png"/><Relationship Id="rId6"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9.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jpeg"/><Relationship Id="rId5" Type="http://schemas.openxmlformats.org/officeDocument/2006/relationships/image" Target="../media/image4.gif"/><Relationship Id="rId6" Type="http://schemas.openxmlformats.org/officeDocument/2006/relationships/image" Target="../media/image14.png"/><Relationship Id="rId7" Type="http://schemas.openxmlformats.org/officeDocument/2006/relationships/image" Target="../media/image5.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2.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hart" Target="../charts/chart1.xml"/><Relationship Id="rId5" Type="http://schemas.openxmlformats.org/officeDocument/2006/relationships/comments" Target="../comments/comment13.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comments" Target="../comments/comment3.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475455" y="1138500"/>
            <a:ext cx="8638728" cy="1109985"/>
          </a:xfrm>
        </p:spPr>
        <p:txBody>
          <a:bodyPr>
            <a:noAutofit/>
          </a:bodyPr>
          <a:lstStyle/>
          <a:p>
            <a:r>
              <a:rPr lang="en-US" altLang="zh-CN" sz="4000" cap="none" dirty="0" smtClean="0">
                <a:ea typeface="Helvetica" pitchFamily="2" charset="0"/>
              </a:rPr>
              <a:t>Enabling</a:t>
            </a:r>
            <a:r>
              <a:rPr lang="zh-CN" altLang="en-US" sz="4000" cap="none" dirty="0" smtClean="0">
                <a:ea typeface="Helvetica" pitchFamily="2" charset="0"/>
              </a:rPr>
              <a:t> </a:t>
            </a:r>
            <a:r>
              <a:rPr lang="en-US" altLang="zh-CN" sz="4000" cap="none" dirty="0" smtClean="0">
                <a:ea typeface="Helvetica" pitchFamily="2" charset="0"/>
              </a:rPr>
              <a:t>Active</a:t>
            </a:r>
            <a:r>
              <a:rPr lang="zh-CN" altLang="en-US" sz="4000" cap="none" dirty="0" smtClean="0">
                <a:ea typeface="Helvetica" pitchFamily="2" charset="0"/>
              </a:rPr>
              <a:t> </a:t>
            </a:r>
            <a:r>
              <a:rPr lang="en-US" altLang="zh-CN" sz="4000" cap="none" dirty="0" smtClean="0">
                <a:ea typeface="Helvetica" pitchFamily="2" charset="0"/>
              </a:rPr>
              <a:t>Learning</a:t>
            </a:r>
            <a:r>
              <a:rPr lang="zh-CN" altLang="en-US" sz="4000" cap="none" dirty="0" smtClean="0">
                <a:ea typeface="Helvetica" pitchFamily="2" charset="0"/>
              </a:rPr>
              <a:t> </a:t>
            </a:r>
            <a:r>
              <a:rPr lang="en-US" altLang="zh-CN" sz="4000" cap="none" dirty="0" smtClean="0">
                <a:ea typeface="Helvetica" pitchFamily="2" charset="0"/>
              </a:rPr>
              <a:t>for</a:t>
            </a:r>
            <a:br>
              <a:rPr lang="en-US" altLang="zh-CN" sz="4000" cap="none" dirty="0" smtClean="0">
                <a:ea typeface="Helvetica" pitchFamily="2" charset="0"/>
              </a:rPr>
            </a:br>
            <a:r>
              <a:rPr lang="zh-CN" altLang="en-US" sz="4000" cap="none" dirty="0" smtClean="0">
                <a:ea typeface="Helvetica" pitchFamily="2" charset="0"/>
              </a:rPr>
              <a:t> </a:t>
            </a:r>
            <a:r>
              <a:rPr lang="en-US" altLang="zh-CN" sz="4000" cap="none" dirty="0" smtClean="0">
                <a:ea typeface="Helvetica" pitchFamily="2" charset="0"/>
              </a:rPr>
              <a:t>Real-Time Activity</a:t>
            </a:r>
            <a:r>
              <a:rPr lang="zh-CN" altLang="en-US" sz="4000" cap="none" dirty="0" smtClean="0">
                <a:ea typeface="Helvetica" pitchFamily="2" charset="0"/>
              </a:rPr>
              <a:t> </a:t>
            </a:r>
            <a:r>
              <a:rPr lang="en-US" altLang="zh-CN" sz="4000" cap="none" dirty="0" smtClean="0">
                <a:ea typeface="Helvetica" pitchFamily="2" charset="0"/>
              </a:rPr>
              <a:t>Recognition </a:t>
            </a:r>
            <a:endParaRPr lang="en-US" sz="4000" cap="none" dirty="0">
              <a:ea typeface="Helvetica" pitchFamily="2" charset="0"/>
            </a:endParaRPr>
          </a:p>
        </p:txBody>
      </p:sp>
      <p:sp>
        <p:nvSpPr>
          <p:cNvPr id="2" name="Sous-titre 1"/>
          <p:cNvSpPr>
            <a:spLocks noGrp="1"/>
          </p:cNvSpPr>
          <p:nvPr>
            <p:ph type="subTitle" idx="1"/>
          </p:nvPr>
        </p:nvSpPr>
        <p:spPr>
          <a:xfrm>
            <a:off x="-470774" y="2882175"/>
            <a:ext cx="10074326" cy="1641326"/>
          </a:xfrm>
        </p:spPr>
        <p:txBody>
          <a:bodyPr/>
          <a:lstStyle/>
          <a:p>
            <a:pPr>
              <a:lnSpc>
                <a:spcPct val="150000"/>
              </a:lnSpc>
            </a:pPr>
            <a:r>
              <a:rPr lang="zh-CN" altLang="en-US" sz="2000" cap="none" dirty="0" smtClean="0">
                <a:solidFill>
                  <a:schemeClr val="tx1"/>
                </a:solidFill>
                <a:latin typeface="Arial" charset="0"/>
                <a:ea typeface="Arial" charset="0"/>
                <a:cs typeface="Arial" charset="0"/>
              </a:rPr>
              <a:t> </a:t>
            </a:r>
            <a:r>
              <a:rPr lang="en-US" sz="2000" cap="none" dirty="0" err="1" smtClean="0">
                <a:solidFill>
                  <a:schemeClr val="tx1"/>
                </a:solidFill>
                <a:latin typeface="Arial" charset="0"/>
                <a:ea typeface="Arial" charset="0"/>
                <a:cs typeface="Arial" charset="0"/>
              </a:rPr>
              <a:t>Tianyi</a:t>
            </a:r>
            <a:r>
              <a:rPr lang="en-US" sz="2000" cap="none" dirty="0" smtClean="0">
                <a:solidFill>
                  <a:schemeClr val="tx1"/>
                </a:solidFill>
                <a:latin typeface="Arial" charset="0"/>
                <a:ea typeface="Arial" charset="0"/>
                <a:cs typeface="Arial" charset="0"/>
              </a:rPr>
              <a:t> Wu</a:t>
            </a:r>
            <a:r>
              <a:rPr lang="zh-CN" altLang="en-US" sz="2000" cap="none" dirty="0" smtClean="0">
                <a:solidFill>
                  <a:schemeClr val="tx1"/>
                </a:solidFill>
                <a:latin typeface="Arial" charset="0"/>
                <a:ea typeface="Arial" charset="0"/>
                <a:cs typeface="Arial" charset="0"/>
              </a:rPr>
              <a:t>   </a:t>
            </a:r>
            <a:endParaRPr lang="en-US" altLang="zh-CN" sz="2000" cap="none" dirty="0" smtClean="0">
              <a:solidFill>
                <a:schemeClr val="tx1"/>
              </a:solidFill>
              <a:latin typeface="Arial" charset="0"/>
              <a:ea typeface="Arial" charset="0"/>
              <a:cs typeface="Arial" charset="0"/>
            </a:endParaRPr>
          </a:p>
          <a:p>
            <a:pPr>
              <a:lnSpc>
                <a:spcPct val="150000"/>
              </a:lnSpc>
            </a:pPr>
            <a:r>
              <a:rPr lang="en-US" altLang="zh-CN" sz="2000" cap="none" dirty="0" smtClean="0">
                <a:solidFill>
                  <a:schemeClr val="tx1"/>
                </a:solidFill>
                <a:latin typeface="Arial" charset="0"/>
                <a:ea typeface="Arial" charset="0"/>
                <a:cs typeface="Arial" charset="0"/>
              </a:rPr>
              <a:t>August</a:t>
            </a:r>
            <a:r>
              <a:rPr lang="zh-CN" altLang="en-US" sz="2000" cap="none" dirty="0" smtClean="0">
                <a:solidFill>
                  <a:schemeClr val="tx1"/>
                </a:solidFill>
                <a:latin typeface="Arial" charset="0"/>
                <a:ea typeface="Arial" charset="0"/>
                <a:cs typeface="Arial" charset="0"/>
              </a:rPr>
              <a:t> </a:t>
            </a:r>
            <a:r>
              <a:rPr lang="en-US" altLang="zh-CN" sz="2000" cap="none" dirty="0" smtClean="0">
                <a:solidFill>
                  <a:schemeClr val="tx1"/>
                </a:solidFill>
                <a:latin typeface="Arial" charset="0"/>
                <a:ea typeface="Arial" charset="0"/>
                <a:cs typeface="Arial" charset="0"/>
              </a:rPr>
              <a:t>30,</a:t>
            </a:r>
            <a:r>
              <a:rPr lang="zh-CN" altLang="en-US" sz="2000" cap="none" dirty="0" smtClean="0">
                <a:solidFill>
                  <a:schemeClr val="tx1"/>
                </a:solidFill>
                <a:latin typeface="Arial" charset="0"/>
                <a:ea typeface="Arial" charset="0"/>
                <a:cs typeface="Arial" charset="0"/>
              </a:rPr>
              <a:t> </a:t>
            </a:r>
            <a:r>
              <a:rPr lang="en-US" altLang="zh-CN" sz="2000" cap="none" dirty="0" smtClean="0">
                <a:solidFill>
                  <a:schemeClr val="tx1"/>
                </a:solidFill>
                <a:latin typeface="Arial" charset="0"/>
                <a:ea typeface="Arial" charset="0"/>
                <a:cs typeface="Arial" charset="0"/>
              </a:rPr>
              <a:t>2016</a:t>
            </a:r>
          </a:p>
          <a:p>
            <a:pPr>
              <a:lnSpc>
                <a:spcPct val="150000"/>
              </a:lnSpc>
            </a:pPr>
            <a:r>
              <a:rPr lang="en-US" altLang="zh-CN" sz="2000" cap="none" dirty="0" smtClean="0">
                <a:solidFill>
                  <a:schemeClr val="tx1"/>
                </a:solidFill>
                <a:latin typeface="Arial" charset="0"/>
                <a:ea typeface="Arial" charset="0"/>
                <a:cs typeface="Arial" charset="0"/>
              </a:rPr>
              <a:t>Department</a:t>
            </a:r>
            <a:r>
              <a:rPr lang="zh-CN" altLang="en-US" sz="2000" cap="none" dirty="0" smtClean="0">
                <a:solidFill>
                  <a:schemeClr val="tx1"/>
                </a:solidFill>
                <a:latin typeface="Arial" charset="0"/>
                <a:ea typeface="Arial" charset="0"/>
                <a:cs typeface="Arial" charset="0"/>
              </a:rPr>
              <a:t> </a:t>
            </a:r>
            <a:r>
              <a:rPr lang="en-US" altLang="zh-CN" sz="2000" cap="none" dirty="0" smtClean="0">
                <a:solidFill>
                  <a:schemeClr val="tx1"/>
                </a:solidFill>
                <a:latin typeface="Arial" charset="0"/>
                <a:ea typeface="Arial" charset="0"/>
                <a:cs typeface="Arial" charset="0"/>
              </a:rPr>
              <a:t>of</a:t>
            </a:r>
            <a:r>
              <a:rPr lang="zh-CN" altLang="en-US" sz="2000" cap="none" dirty="0" smtClean="0">
                <a:solidFill>
                  <a:schemeClr val="tx1"/>
                </a:solidFill>
                <a:latin typeface="Arial" charset="0"/>
                <a:ea typeface="Arial" charset="0"/>
                <a:cs typeface="Arial" charset="0"/>
              </a:rPr>
              <a:t> </a:t>
            </a:r>
            <a:r>
              <a:rPr lang="en-US" altLang="zh-CN" sz="2000" cap="none" dirty="0" smtClean="0">
                <a:solidFill>
                  <a:schemeClr val="tx1"/>
                </a:solidFill>
                <a:latin typeface="Arial" charset="0"/>
                <a:ea typeface="Arial" charset="0"/>
                <a:cs typeface="Arial" charset="0"/>
              </a:rPr>
              <a:t>Electrical</a:t>
            </a:r>
            <a:r>
              <a:rPr lang="zh-CN" altLang="en-US" sz="2000" cap="none" dirty="0" smtClean="0">
                <a:solidFill>
                  <a:schemeClr val="tx1"/>
                </a:solidFill>
                <a:latin typeface="Arial" charset="0"/>
                <a:ea typeface="Arial" charset="0"/>
                <a:cs typeface="Arial" charset="0"/>
              </a:rPr>
              <a:t> </a:t>
            </a:r>
            <a:r>
              <a:rPr lang="en-US" altLang="zh-CN" sz="2000" cap="none" dirty="0">
                <a:solidFill>
                  <a:schemeClr val="tx1"/>
                </a:solidFill>
                <a:latin typeface="Arial" charset="0"/>
                <a:ea typeface="Arial" charset="0"/>
                <a:cs typeface="Arial" charset="0"/>
              </a:rPr>
              <a:t>Engineering,</a:t>
            </a:r>
            <a:r>
              <a:rPr lang="zh-CN" altLang="en-US" sz="2000" cap="none" dirty="0">
                <a:solidFill>
                  <a:schemeClr val="tx1"/>
                </a:solidFill>
                <a:latin typeface="Arial" charset="0"/>
                <a:ea typeface="Arial" charset="0"/>
                <a:cs typeface="Arial" charset="0"/>
              </a:rPr>
              <a:t> </a:t>
            </a:r>
            <a:r>
              <a:rPr lang="zh-CN" altLang="en-US" sz="2000" cap="none" dirty="0" smtClean="0">
                <a:solidFill>
                  <a:schemeClr val="tx1"/>
                </a:solidFill>
                <a:latin typeface="Arial" charset="0"/>
                <a:ea typeface="Arial" charset="0"/>
                <a:cs typeface="Arial" charset="0"/>
              </a:rPr>
              <a:t> </a:t>
            </a:r>
            <a:r>
              <a:rPr lang="en-US" altLang="zh-CN" sz="2000" cap="none" dirty="0" err="1" smtClean="0">
                <a:solidFill>
                  <a:schemeClr val="tx1"/>
                </a:solidFill>
                <a:latin typeface="Arial" charset="0"/>
                <a:ea typeface="Arial" charset="0"/>
                <a:cs typeface="Arial" charset="0"/>
              </a:rPr>
              <a:t>Xi’An</a:t>
            </a:r>
            <a:r>
              <a:rPr lang="zh-CN" altLang="en-US" sz="2000" cap="none" dirty="0" smtClean="0">
                <a:solidFill>
                  <a:schemeClr val="tx1"/>
                </a:solidFill>
                <a:latin typeface="Arial" charset="0"/>
                <a:ea typeface="Arial" charset="0"/>
                <a:cs typeface="Arial" charset="0"/>
              </a:rPr>
              <a:t> </a:t>
            </a:r>
            <a:r>
              <a:rPr lang="en-US" altLang="zh-CN" sz="2000" cap="none" dirty="0" err="1">
                <a:solidFill>
                  <a:schemeClr val="tx1"/>
                </a:solidFill>
                <a:latin typeface="Arial" charset="0"/>
                <a:ea typeface="Arial" charset="0"/>
                <a:cs typeface="Arial" charset="0"/>
              </a:rPr>
              <a:t>Jiaotong</a:t>
            </a:r>
            <a:r>
              <a:rPr lang="zh-CN" altLang="en-US" sz="2000" cap="none" dirty="0">
                <a:solidFill>
                  <a:schemeClr val="tx1"/>
                </a:solidFill>
                <a:latin typeface="Arial" charset="0"/>
                <a:ea typeface="Arial" charset="0"/>
                <a:cs typeface="Arial" charset="0"/>
              </a:rPr>
              <a:t> </a:t>
            </a:r>
            <a:r>
              <a:rPr lang="en-US" altLang="zh-CN" sz="2000" cap="none" dirty="0">
                <a:solidFill>
                  <a:schemeClr val="tx1"/>
                </a:solidFill>
                <a:latin typeface="Arial" charset="0"/>
                <a:ea typeface="Arial" charset="0"/>
                <a:cs typeface="Arial" charset="0"/>
              </a:rPr>
              <a:t>University</a:t>
            </a:r>
          </a:p>
          <a:p>
            <a:pPr>
              <a:lnSpc>
                <a:spcPct val="150000"/>
              </a:lnSpc>
            </a:pPr>
            <a:endParaRPr lang="en-US" altLang="zh-CN" sz="2000" cap="none" dirty="0">
              <a:solidFill>
                <a:schemeClr val="tx1"/>
              </a:solidFill>
              <a:latin typeface="Arial" charset="0"/>
              <a:ea typeface="Arial" charset="0"/>
              <a:cs typeface="Arial"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2521" y="1835139"/>
            <a:ext cx="1618993" cy="16291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2391" y="3505150"/>
            <a:ext cx="2857500" cy="1114425"/>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14921" y="1987539"/>
            <a:ext cx="1618993" cy="162911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74791" y="3657550"/>
            <a:ext cx="2857500" cy="1114425"/>
          </a:xfrm>
          <a:prstGeom prst="rect">
            <a:avLst/>
          </a:prstGeom>
        </p:spPr>
      </p:pic>
      <p:sp>
        <p:nvSpPr>
          <p:cNvPr id="11" name="Rectangle 10"/>
          <p:cNvSpPr/>
          <p:nvPr/>
        </p:nvSpPr>
        <p:spPr>
          <a:xfrm>
            <a:off x="2339753" y="4484727"/>
            <a:ext cx="4392488" cy="2400657"/>
          </a:xfrm>
          <a:prstGeom prst="rect">
            <a:avLst/>
          </a:prstGeom>
        </p:spPr>
        <p:txBody>
          <a:bodyPr wrap="square">
            <a:spAutoFit/>
          </a:bodyPr>
          <a:lstStyle/>
          <a:p>
            <a:pPr>
              <a:lnSpc>
                <a:spcPct val="150000"/>
              </a:lnSpc>
            </a:pPr>
            <a:r>
              <a:rPr lang="en-US" altLang="zh-CN" sz="2000" dirty="0">
                <a:solidFill>
                  <a:schemeClr val="bg1"/>
                </a:solidFill>
                <a:latin typeface="Arial" charset="0"/>
                <a:ea typeface="Arial" charset="0"/>
                <a:cs typeface="Arial" charset="0"/>
              </a:rPr>
              <a:t>Mentor:</a:t>
            </a: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Dr.</a:t>
            </a: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Majid </a:t>
            </a:r>
            <a:r>
              <a:rPr lang="en-US" altLang="zh-CN" sz="2000" dirty="0" err="1">
                <a:solidFill>
                  <a:schemeClr val="bg1"/>
                </a:solidFill>
                <a:latin typeface="Arial" charset="0"/>
                <a:ea typeface="Arial" charset="0"/>
                <a:cs typeface="Arial" charset="0"/>
              </a:rPr>
              <a:t>Sarrafzadeh</a:t>
            </a:r>
            <a:endParaRPr lang="en-US" altLang="zh-CN" sz="2000" dirty="0">
              <a:solidFill>
                <a:schemeClr val="bg1"/>
              </a:solidFill>
              <a:latin typeface="Arial" charset="0"/>
              <a:ea typeface="Arial" charset="0"/>
              <a:cs typeface="Arial" charset="0"/>
            </a:endParaRPr>
          </a:p>
          <a:p>
            <a:pPr>
              <a:lnSpc>
                <a:spcPct val="150000"/>
              </a:lnSpc>
            </a:pPr>
            <a:r>
              <a:rPr lang="en-US" altLang="zh-CN" sz="2000" dirty="0">
                <a:solidFill>
                  <a:schemeClr val="bg1"/>
                </a:solidFill>
                <a:latin typeface="Arial" charset="0"/>
                <a:ea typeface="Arial" charset="0"/>
                <a:cs typeface="Arial" charset="0"/>
              </a:rPr>
              <a:t>Supervisor</a:t>
            </a: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a:t>
            </a: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Dr.</a:t>
            </a: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Christine</a:t>
            </a:r>
            <a:r>
              <a:rPr lang="zh-CN" altLang="en-US" sz="2000" dirty="0">
                <a:solidFill>
                  <a:schemeClr val="bg1"/>
                </a:solidFill>
                <a:latin typeface="Arial" charset="0"/>
                <a:ea typeface="Arial" charset="0"/>
                <a:cs typeface="Arial" charset="0"/>
              </a:rPr>
              <a:t> </a:t>
            </a:r>
            <a:r>
              <a:rPr lang="en-US" altLang="zh-CN" sz="2000" dirty="0" smtClean="0">
                <a:solidFill>
                  <a:schemeClr val="bg1"/>
                </a:solidFill>
                <a:latin typeface="Arial" charset="0"/>
                <a:ea typeface="Arial" charset="0"/>
                <a:cs typeface="Arial" charset="0"/>
              </a:rPr>
              <a:t>King</a:t>
            </a:r>
          </a:p>
          <a:p>
            <a:pPr>
              <a:lnSpc>
                <a:spcPct val="150000"/>
              </a:lnSpc>
            </a:pPr>
            <a:r>
              <a:rPr lang="zh-CN" altLang="en-US" sz="2000" dirty="0">
                <a:solidFill>
                  <a:schemeClr val="bg1"/>
                </a:solidFill>
                <a:latin typeface="Arial" charset="0"/>
                <a:ea typeface="Arial" charset="0"/>
                <a:cs typeface="Arial" charset="0"/>
              </a:rPr>
              <a:t> </a:t>
            </a:r>
            <a:r>
              <a:rPr lang="zh-CN" altLang="en-US" sz="2000" dirty="0" smtClean="0">
                <a:solidFill>
                  <a:schemeClr val="bg1"/>
                </a:solidFill>
                <a:latin typeface="Arial" charset="0"/>
                <a:ea typeface="Arial" charset="0"/>
                <a:cs typeface="Arial" charset="0"/>
              </a:rPr>
              <a:t>                     </a:t>
            </a:r>
            <a:r>
              <a:rPr lang="en-US" altLang="zh-CN" sz="2000" dirty="0" smtClean="0">
                <a:solidFill>
                  <a:schemeClr val="bg1"/>
                </a:solidFill>
                <a:latin typeface="Arial" charset="0"/>
                <a:ea typeface="Arial" charset="0"/>
                <a:cs typeface="Arial" charset="0"/>
              </a:rPr>
              <a:t>Anahita</a:t>
            </a:r>
            <a:r>
              <a:rPr lang="zh-CN" altLang="en-US" sz="2000" dirty="0" smtClean="0">
                <a:solidFill>
                  <a:schemeClr val="bg1"/>
                </a:solidFill>
                <a:latin typeface="Arial" charset="0"/>
                <a:ea typeface="Arial" charset="0"/>
                <a:cs typeface="Arial" charset="0"/>
              </a:rPr>
              <a:t> </a:t>
            </a:r>
            <a:r>
              <a:rPr lang="en-US" altLang="zh-CN" sz="2000" dirty="0" smtClean="0">
                <a:solidFill>
                  <a:schemeClr val="bg1"/>
                </a:solidFill>
                <a:latin typeface="Arial" charset="0"/>
                <a:ea typeface="Arial" charset="0"/>
                <a:cs typeface="Arial" charset="0"/>
              </a:rPr>
              <a:t>Hosseini</a:t>
            </a:r>
          </a:p>
          <a:p>
            <a:pPr algn="ctr">
              <a:lnSpc>
                <a:spcPct val="150000"/>
              </a:lnSpc>
            </a:pPr>
            <a:r>
              <a:rPr lang="zh-CN" altLang="en-US" sz="2000" dirty="0">
                <a:solidFill>
                  <a:schemeClr val="bg1"/>
                </a:solidFill>
                <a:latin typeface="Arial" charset="0"/>
                <a:ea typeface="Arial" charset="0"/>
                <a:cs typeface="Arial" charset="0"/>
              </a:rPr>
              <a:t> </a:t>
            </a:r>
            <a:r>
              <a:rPr lang="en-US" altLang="zh-CN" sz="2000" dirty="0">
                <a:solidFill>
                  <a:schemeClr val="bg1"/>
                </a:solidFill>
                <a:latin typeface="Arial" charset="0"/>
                <a:ea typeface="Arial" charset="0"/>
                <a:cs typeface="Arial" charset="0"/>
              </a:rPr>
              <a:t>Department of Computer Science, </a:t>
            </a:r>
            <a:r>
              <a:rPr lang="zh-CN" altLang="en-US" sz="2000" dirty="0">
                <a:solidFill>
                  <a:schemeClr val="bg1"/>
                </a:solidFill>
                <a:latin typeface="Arial" charset="0"/>
                <a:ea typeface="Arial" charset="0"/>
                <a:cs typeface="Arial" charset="0"/>
              </a:rPr>
              <a:t> </a:t>
            </a:r>
            <a:r>
              <a:rPr lang="en-US" altLang="zh-CN" sz="2000" dirty="0" smtClean="0">
                <a:solidFill>
                  <a:schemeClr val="bg1"/>
                </a:solidFill>
                <a:latin typeface="Arial" charset="0"/>
                <a:ea typeface="Arial" charset="0"/>
                <a:cs typeface="Arial" charset="0"/>
              </a:rPr>
              <a:t>UCLA</a:t>
            </a:r>
            <a:endParaRPr lang="en-US" altLang="zh-CN" sz="2000" dirty="0">
              <a:solidFill>
                <a:schemeClr val="bg1"/>
              </a:solidFill>
              <a:latin typeface="Arial" charset="0"/>
              <a:ea typeface="Arial" charset="0"/>
              <a:cs typeface="Arial"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073" y="6058946"/>
            <a:ext cx="2043482" cy="799054"/>
          </a:xfrm>
          <a:prstGeom prst="rect">
            <a:avLst/>
          </a:prstGeom>
        </p:spPr>
      </p:pic>
    </p:spTree>
    <p:extLst>
      <p:ext uri="{BB962C8B-B14F-4D97-AF65-F5344CB8AC3E}">
        <p14:creationId xmlns:p14="http://schemas.microsoft.com/office/powerpoint/2010/main" val="674542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752" y="1183225"/>
            <a:ext cx="8136904" cy="508918"/>
          </a:xfrm>
        </p:spPr>
        <p:txBody>
          <a:bodyPr/>
          <a:lstStyle/>
          <a:p>
            <a:r>
              <a:rPr lang="en-US" altLang="zh-CN" dirty="0" smtClean="0"/>
              <a:t>Time</a:t>
            </a:r>
            <a:r>
              <a:rPr lang="zh-CN" altLang="en-US" dirty="0"/>
              <a:t> </a:t>
            </a:r>
            <a:r>
              <a:rPr lang="en-US" altLang="zh-CN" dirty="0" smtClean="0"/>
              <a:t>Complexity</a:t>
            </a:r>
            <a:r>
              <a:rPr lang="zh-CN" altLang="en-US" dirty="0" smtClean="0"/>
              <a:t> </a:t>
            </a:r>
            <a:r>
              <a:rPr lang="en-US" altLang="zh-CN" dirty="0" smtClean="0"/>
              <a:t>Analysis</a:t>
            </a:r>
            <a:endParaRPr lang="en-US" dirty="0"/>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3"/>
          <p:cNvSpPr txBox="1"/>
          <p:nvPr/>
        </p:nvSpPr>
        <p:spPr>
          <a:xfrm>
            <a:off x="7988572" y="250924"/>
            <a:ext cx="1155427" cy="307777"/>
          </a:xfrm>
          <a:prstGeom prst="rect">
            <a:avLst/>
          </a:prstGeom>
          <a:noFill/>
        </p:spPr>
        <p:txBody>
          <a:bodyPr wrap="square" rtlCol="0" anchor="ctr">
            <a:spAutoFit/>
          </a:bodyPr>
          <a:lstStyle>
            <a:defPPr>
              <a:defRPr lang="fr-FR"/>
            </a:defPPr>
            <a:lvl1pPr algn="ctr">
              <a:defRPr sz="1400" cap="small">
                <a:solidFill>
                  <a:srgbClr val="4294BE"/>
                </a:solidFill>
                <a:latin typeface="Arial" charset="0"/>
                <a:ea typeface="Arial" charset="0"/>
                <a:cs typeface="Arial" charset="0"/>
              </a:defRPr>
            </a:lvl1pPr>
          </a:lstStyle>
          <a:p>
            <a:r>
              <a:rPr lang="en-US" altLang="zh-CN" dirty="0"/>
              <a:t>Evaluation</a:t>
            </a:r>
            <a:endParaRPr lang="en-US" dirty="0"/>
          </a:p>
        </p:txBody>
      </p:sp>
      <p:sp>
        <p:nvSpPr>
          <p:cNvPr id="17" name="Espace réservé du numéro de diapositive 8"/>
          <p:cNvSpPr>
            <a:spLocks noGrp="1"/>
          </p:cNvSpPr>
          <p:nvPr>
            <p:ph type="sldNum" sz="quarter" idx="12"/>
          </p:nvPr>
        </p:nvSpPr>
        <p:spPr>
          <a:xfrm>
            <a:off x="7874024" y="6237312"/>
            <a:ext cx="586408" cy="365125"/>
          </a:xfrm>
        </p:spPr>
        <p:txBody>
          <a:bodyPr/>
          <a:lstStyle/>
          <a:p>
            <a:r>
              <a:rPr lang="en-US" dirty="0" smtClean="0">
                <a:solidFill>
                  <a:prstClr val="black">
                    <a:tint val="75000"/>
                  </a:prstClr>
                </a:solidFill>
              </a:rPr>
              <a:t>10</a:t>
            </a:r>
            <a:endParaRPr lang="en-US" dirty="0">
              <a:solidFill>
                <a:prstClr val="black">
                  <a:tint val="75000"/>
                </a:prstClr>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8136975"/>
              </p:ext>
            </p:extLst>
          </p:nvPr>
        </p:nvGraphicFramePr>
        <p:xfrm>
          <a:off x="510078" y="3068959"/>
          <a:ext cx="7658366" cy="2433320"/>
        </p:xfrm>
        <a:graphic>
          <a:graphicData uri="http://schemas.openxmlformats.org/drawingml/2006/table">
            <a:tbl>
              <a:tblPr firstRow="1" bandRow="1">
                <a:tableStyleId>{5C22544A-7EE6-4342-B048-85BDC9FD1C3A}</a:tableStyleId>
              </a:tblPr>
              <a:tblGrid>
                <a:gridCol w="2008028"/>
                <a:gridCol w="1821156"/>
                <a:gridCol w="1914591"/>
                <a:gridCol w="1914591"/>
              </a:tblGrid>
              <a:tr h="688286">
                <a:tc>
                  <a:txBody>
                    <a:bodyPr/>
                    <a:lstStyle/>
                    <a:p>
                      <a:pPr algn="ctr"/>
                      <a:r>
                        <a:rPr lang="en-US" altLang="zh-CN" sz="2200" dirty="0" smtClean="0"/>
                        <a:t>Training</a:t>
                      </a:r>
                      <a:r>
                        <a:rPr lang="zh-CN" altLang="en-US" sz="2200" dirty="0" smtClean="0"/>
                        <a:t> </a:t>
                      </a:r>
                      <a:r>
                        <a:rPr lang="en-US" altLang="zh-CN" sz="2200" dirty="0" smtClean="0"/>
                        <a:t>Samples</a:t>
                      </a:r>
                      <a:endParaRPr lang="en-US" sz="2200" dirty="0"/>
                    </a:p>
                  </a:txBody>
                  <a:tcPr/>
                </a:tc>
                <a:tc>
                  <a:txBody>
                    <a:bodyPr/>
                    <a:lstStyle/>
                    <a:p>
                      <a:pPr algn="ctr"/>
                      <a:r>
                        <a:rPr lang="en-US" altLang="zh-CN" sz="2200" dirty="0" smtClean="0"/>
                        <a:t>Offline</a:t>
                      </a:r>
                      <a:r>
                        <a:rPr lang="zh-CN" altLang="en-US" sz="2200" dirty="0" smtClean="0"/>
                        <a:t> </a:t>
                      </a:r>
                      <a:r>
                        <a:rPr lang="en-US" altLang="zh-CN" sz="2200" dirty="0" smtClean="0"/>
                        <a:t>Phase(s)</a:t>
                      </a:r>
                      <a:endParaRPr lang="en-US" sz="2200" dirty="0"/>
                    </a:p>
                  </a:txBody>
                  <a:tcPr/>
                </a:tc>
                <a:tc>
                  <a:txBody>
                    <a:bodyPr/>
                    <a:lstStyle/>
                    <a:p>
                      <a:pPr algn="ctr"/>
                      <a:r>
                        <a:rPr lang="en-US" altLang="zh-CN" sz="2200" dirty="0" smtClean="0"/>
                        <a:t>Online</a:t>
                      </a:r>
                      <a:r>
                        <a:rPr lang="zh-CN" altLang="en-US" sz="2200" dirty="0" smtClean="0"/>
                        <a:t> </a:t>
                      </a:r>
                      <a:endParaRPr lang="en-US" altLang="zh-CN" sz="2200" dirty="0" smtClean="0"/>
                    </a:p>
                    <a:p>
                      <a:pPr algn="ctr"/>
                      <a:r>
                        <a:rPr lang="en-US" altLang="zh-CN" sz="2200" dirty="0" smtClean="0"/>
                        <a:t>Phase(s)</a:t>
                      </a:r>
                      <a:r>
                        <a:rPr lang="zh-CN" altLang="en-US" sz="2200" dirty="0" smtClean="0"/>
                        <a:t> </a:t>
                      </a:r>
                      <a:endParaRPr lang="en-US" sz="2200" dirty="0"/>
                    </a:p>
                  </a:txBody>
                  <a:tcPr/>
                </a:tc>
                <a:tc>
                  <a:txBody>
                    <a:bodyPr/>
                    <a:lstStyle/>
                    <a:p>
                      <a:pPr algn="ctr"/>
                      <a:r>
                        <a:rPr lang="en-US" altLang="zh-CN" sz="2200" baseline="0" dirty="0" smtClean="0"/>
                        <a:t>Update</a:t>
                      </a:r>
                      <a:r>
                        <a:rPr lang="zh-CN" altLang="en-US" sz="2200" baseline="0" dirty="0" smtClean="0"/>
                        <a:t>   </a:t>
                      </a:r>
                      <a:r>
                        <a:rPr lang="en-US" altLang="zh-CN" sz="2200" baseline="0" dirty="0" smtClean="0"/>
                        <a:t>Phase(s)</a:t>
                      </a:r>
                      <a:endParaRPr lang="en-US" sz="2200" dirty="0"/>
                    </a:p>
                  </a:txBody>
                  <a:tcPr/>
                </a:tc>
              </a:tr>
              <a:tr h="357909">
                <a:tc>
                  <a:txBody>
                    <a:bodyPr/>
                    <a:lstStyle/>
                    <a:p>
                      <a:pPr algn="ctr"/>
                      <a:r>
                        <a:rPr lang="en-US" altLang="zh-CN" sz="2000" b="1" dirty="0" smtClean="0">
                          <a:latin typeface="Calibri" charset="0"/>
                          <a:ea typeface="Calibri" charset="0"/>
                          <a:cs typeface="Calibri" charset="0"/>
                        </a:rPr>
                        <a:t>50</a:t>
                      </a:r>
                      <a:endParaRPr lang="en-US" sz="2000" b="1" dirty="0">
                        <a:latin typeface="Calibri" charset="0"/>
                        <a:ea typeface="Calibri" charset="0"/>
                        <a:cs typeface="Calibri" charset="0"/>
                      </a:endParaRPr>
                    </a:p>
                  </a:txBody>
                  <a:tcPr/>
                </a:tc>
                <a:tc>
                  <a:txBody>
                    <a:bodyPr/>
                    <a:lstStyle/>
                    <a:p>
                      <a:pPr algn="ctr"/>
                      <a:r>
                        <a:rPr lang="zh-CN" altLang="en-US" sz="2000" b="1" dirty="0" smtClean="0">
                          <a:latin typeface="Calibri" charset="0"/>
                          <a:ea typeface="Calibri" charset="0"/>
                          <a:cs typeface="Calibri" charset="0"/>
                        </a:rPr>
                        <a:t>      </a:t>
                      </a:r>
                      <a:r>
                        <a:rPr lang="hr-HR" sz="2000" b="1" kern="1200" dirty="0" smtClean="0">
                          <a:solidFill>
                            <a:schemeClr val="dk1"/>
                          </a:solidFill>
                          <a:latin typeface="Calibri" charset="0"/>
                          <a:ea typeface="Calibri" charset="0"/>
                          <a:cs typeface="Calibri" charset="0"/>
                        </a:rPr>
                        <a:t>0.099</a:t>
                      </a:r>
                      <a:endParaRPr lang="en-US" sz="2000" b="1" dirty="0">
                        <a:latin typeface="Calibri" charset="0"/>
                        <a:ea typeface="Calibri" charset="0"/>
                        <a:cs typeface="Calibri" charset="0"/>
                      </a:endParaRPr>
                    </a:p>
                  </a:txBody>
                  <a:tcPr/>
                </a:tc>
                <a:tc>
                  <a:txBody>
                    <a:bodyPr/>
                    <a:lstStyle/>
                    <a:p>
                      <a:pPr algn="ctr"/>
                      <a:r>
                        <a:rPr lang="zh-CN" altLang="en-US" sz="2000" b="1" dirty="0" smtClean="0">
                          <a:latin typeface="Calibri" charset="0"/>
                          <a:ea typeface="Calibri" charset="0"/>
                          <a:cs typeface="Calibri" charset="0"/>
                        </a:rPr>
                        <a:t>     </a:t>
                      </a:r>
                      <a:r>
                        <a:rPr lang="nb-NO" sz="2000" b="1" kern="1200" dirty="0" smtClean="0">
                          <a:solidFill>
                            <a:schemeClr val="dk1"/>
                          </a:solidFill>
                          <a:latin typeface="Calibri" charset="0"/>
                          <a:ea typeface="Calibri" charset="0"/>
                          <a:cs typeface="Calibri" charset="0"/>
                        </a:rPr>
                        <a:t>0.3320</a:t>
                      </a:r>
                      <a:endParaRPr lang="en-US" sz="2000" b="1" dirty="0">
                        <a:latin typeface="Calibri" charset="0"/>
                        <a:ea typeface="Calibri" charset="0"/>
                        <a:cs typeface="Calibri" charset="0"/>
                      </a:endParaRPr>
                    </a:p>
                  </a:txBody>
                  <a:tcPr/>
                </a:tc>
                <a:tc>
                  <a:txBody>
                    <a:bodyPr/>
                    <a:lstStyle/>
                    <a:p>
                      <a:pPr algn="ctr"/>
                      <a:r>
                        <a:rPr lang="pl-PL" sz="2000" b="1" kern="1200" dirty="0" smtClean="0">
                          <a:solidFill>
                            <a:schemeClr val="dk1"/>
                          </a:solidFill>
                          <a:latin typeface="Calibri" charset="0"/>
                          <a:ea typeface="Calibri" charset="0"/>
                          <a:cs typeface="Calibri" charset="0"/>
                        </a:rPr>
                        <a:t>0.06977</a:t>
                      </a:r>
                      <a:endParaRPr lang="en-US" sz="2000" b="1" dirty="0">
                        <a:latin typeface="Calibri" charset="0"/>
                        <a:ea typeface="Calibri" charset="0"/>
                        <a:cs typeface="Calibri" charset="0"/>
                      </a:endParaRPr>
                    </a:p>
                  </a:txBody>
                  <a:tcPr/>
                </a:tc>
              </a:tr>
              <a:tr h="435915">
                <a:tc>
                  <a:txBody>
                    <a:bodyPr/>
                    <a:lstStyle/>
                    <a:p>
                      <a:pPr algn="ctr"/>
                      <a:r>
                        <a:rPr lang="en-US" altLang="zh-CN" sz="2000" dirty="0" smtClean="0">
                          <a:latin typeface="Calibri" charset="0"/>
                          <a:ea typeface="Calibri" charset="0"/>
                          <a:cs typeface="Calibri" charset="0"/>
                        </a:rPr>
                        <a:t>100</a:t>
                      </a:r>
                      <a:endParaRPr lang="en-US" sz="2000" dirty="0">
                        <a:latin typeface="Calibri" charset="0"/>
                        <a:ea typeface="Calibri" charset="0"/>
                        <a:cs typeface="Calibri" charset="0"/>
                      </a:endParaRPr>
                    </a:p>
                  </a:txBody>
                  <a:tcPr/>
                </a:tc>
                <a:tc>
                  <a:txBody>
                    <a:bodyPr/>
                    <a:lstStyle/>
                    <a:p>
                      <a:pPr algn="ctr" rtl="0" fontAlgn="t">
                        <a:spcBef>
                          <a:spcPts val="0"/>
                        </a:spcBef>
                        <a:spcAft>
                          <a:spcPts val="0"/>
                        </a:spcAft>
                      </a:pPr>
                      <a:r>
                        <a:rPr lang="cs-CZ" sz="2000" b="0" i="0" u="none" strike="noStrike" dirty="0">
                          <a:solidFill>
                            <a:srgbClr val="000000"/>
                          </a:solidFill>
                          <a:effectLst/>
                          <a:latin typeface="Calibri" charset="0"/>
                          <a:ea typeface="Calibri" charset="0"/>
                          <a:cs typeface="Calibri" charset="0"/>
                        </a:rPr>
                        <a:t>   </a:t>
                      </a:r>
                      <a:r>
                        <a:rPr lang="zh-CN" altLang="en-US" sz="2000" b="0" i="0" u="none" strike="noStrike" dirty="0" smtClean="0">
                          <a:solidFill>
                            <a:srgbClr val="000000"/>
                          </a:solidFill>
                          <a:effectLst/>
                          <a:latin typeface="Calibri" charset="0"/>
                          <a:ea typeface="Calibri" charset="0"/>
                          <a:cs typeface="Calibri" charset="0"/>
                        </a:rPr>
                        <a:t> </a:t>
                      </a:r>
                      <a:r>
                        <a:rPr lang="cs-CZ" sz="2000" b="0" i="0" u="none" strike="noStrike" dirty="0">
                          <a:solidFill>
                            <a:srgbClr val="000000"/>
                          </a:solidFill>
                          <a:effectLst/>
                          <a:latin typeface="Calibri" charset="0"/>
                          <a:ea typeface="Calibri" charset="0"/>
                          <a:cs typeface="Calibri" charset="0"/>
                        </a:rPr>
                        <a:t>  </a:t>
                      </a:r>
                      <a:r>
                        <a:rPr lang="cs-CZ" sz="2000" b="0" i="0" u="none" strike="noStrike" dirty="0" smtClean="0">
                          <a:solidFill>
                            <a:srgbClr val="000000"/>
                          </a:solidFill>
                          <a:effectLst/>
                          <a:latin typeface="Calibri" charset="0"/>
                          <a:ea typeface="Calibri" charset="0"/>
                          <a:cs typeface="Calibri" charset="0"/>
                        </a:rPr>
                        <a:t>0.111</a:t>
                      </a:r>
                      <a:endParaRPr lang="cs-CZ" sz="2000" dirty="0">
                        <a:effectLst/>
                        <a:latin typeface="Calibri" charset="0"/>
                        <a:ea typeface="Calibri" charset="0"/>
                        <a:cs typeface="Calibri" charset="0"/>
                      </a:endParaRPr>
                    </a:p>
                  </a:txBody>
                  <a:tcPr marL="88900" marR="88900" marT="88900" marB="88900"/>
                </a:tc>
                <a:tc>
                  <a:txBody>
                    <a:bodyPr/>
                    <a:lstStyle/>
                    <a:p>
                      <a:pPr algn="ctr" rtl="0" fontAlgn="t">
                        <a:spcBef>
                          <a:spcPts val="0"/>
                        </a:spcBef>
                        <a:spcAft>
                          <a:spcPts val="0"/>
                        </a:spcAft>
                      </a:pPr>
                      <a:r>
                        <a:rPr lang="is-IS" sz="2000" b="0" i="0" u="none" strike="noStrike" dirty="0">
                          <a:solidFill>
                            <a:srgbClr val="000000"/>
                          </a:solidFill>
                          <a:effectLst/>
                          <a:latin typeface="Calibri" charset="0"/>
                          <a:ea typeface="Calibri" charset="0"/>
                          <a:cs typeface="Calibri" charset="0"/>
                        </a:rPr>
                        <a:t>    </a:t>
                      </a:r>
                      <a:r>
                        <a:rPr lang="is-IS" sz="2000" b="0" i="0" u="none" strike="noStrike" dirty="0" smtClean="0">
                          <a:solidFill>
                            <a:srgbClr val="000000"/>
                          </a:solidFill>
                          <a:effectLst/>
                          <a:latin typeface="Calibri" charset="0"/>
                          <a:ea typeface="Calibri" charset="0"/>
                          <a:cs typeface="Calibri" charset="0"/>
                        </a:rPr>
                        <a:t>0.5267</a:t>
                      </a:r>
                      <a:endParaRPr lang="is-IS" sz="2000" dirty="0">
                        <a:effectLst/>
                        <a:latin typeface="Calibri" charset="0"/>
                        <a:ea typeface="Calibri" charset="0"/>
                        <a:cs typeface="Calibri" charset="0"/>
                      </a:endParaRPr>
                    </a:p>
                  </a:txBody>
                  <a:tcPr marL="88900" marR="88900" marT="88900" marB="88900"/>
                </a:tc>
                <a:tc>
                  <a:txBody>
                    <a:bodyPr/>
                    <a:lstStyle/>
                    <a:p>
                      <a:pPr algn="ctr" rtl="0" fontAlgn="t">
                        <a:spcBef>
                          <a:spcPts val="0"/>
                        </a:spcBef>
                        <a:spcAft>
                          <a:spcPts val="0"/>
                        </a:spcAft>
                      </a:pPr>
                      <a:r>
                        <a:rPr lang="is-IS" sz="2000" b="0" i="0" u="none" strike="noStrike" dirty="0" smtClean="0">
                          <a:solidFill>
                            <a:srgbClr val="000000"/>
                          </a:solidFill>
                          <a:effectLst/>
                          <a:latin typeface="Calibri" charset="0"/>
                          <a:ea typeface="Calibri" charset="0"/>
                          <a:cs typeface="Calibri" charset="0"/>
                        </a:rPr>
                        <a:t>0.05824</a:t>
                      </a:r>
                      <a:endParaRPr lang="is-IS" sz="2000" dirty="0">
                        <a:effectLst/>
                        <a:latin typeface="Calibri" charset="0"/>
                        <a:ea typeface="Calibri" charset="0"/>
                        <a:cs typeface="Calibri" charset="0"/>
                      </a:endParaRPr>
                    </a:p>
                  </a:txBody>
                  <a:tcPr marL="88900" marR="88900" marT="88900" marB="88900"/>
                </a:tc>
              </a:tr>
              <a:tr h="357909">
                <a:tc>
                  <a:txBody>
                    <a:bodyPr/>
                    <a:lstStyle/>
                    <a:p>
                      <a:pPr algn="ctr"/>
                      <a:r>
                        <a:rPr lang="en-US" altLang="zh-CN" sz="2000" dirty="0" smtClean="0">
                          <a:latin typeface="Calibri" charset="0"/>
                          <a:ea typeface="Calibri" charset="0"/>
                          <a:cs typeface="Calibri" charset="0"/>
                        </a:rPr>
                        <a:t>150</a:t>
                      </a:r>
                      <a:endParaRPr lang="en-US" sz="2000" dirty="0">
                        <a:latin typeface="Calibri" charset="0"/>
                        <a:ea typeface="Calibri" charset="0"/>
                        <a:cs typeface="Calibri" charset="0"/>
                      </a:endParaRPr>
                    </a:p>
                  </a:txBody>
                  <a:tcPr/>
                </a:tc>
                <a:tc>
                  <a:txBody>
                    <a:bodyPr/>
                    <a:lstStyle/>
                    <a:p>
                      <a:pPr algn="ctr"/>
                      <a:r>
                        <a:rPr lang="zh-CN" altLang="en-US" sz="2000" kern="1200" smtClean="0">
                          <a:solidFill>
                            <a:schemeClr val="dk1"/>
                          </a:solidFill>
                          <a:latin typeface="Calibri" charset="0"/>
                          <a:ea typeface="Calibri" charset="0"/>
                          <a:cs typeface="Calibri" charset="0"/>
                        </a:rPr>
                        <a:t>      </a:t>
                      </a:r>
                      <a:r>
                        <a:rPr lang="nb-NO" sz="2000" kern="1200" smtClean="0">
                          <a:solidFill>
                            <a:schemeClr val="dk1"/>
                          </a:solidFill>
                          <a:latin typeface="+mn-lt"/>
                          <a:ea typeface="+mn-ea"/>
                          <a:cs typeface="+mn-cs"/>
                        </a:rPr>
                        <a:t>0.1</a:t>
                      </a:r>
                      <a:r>
                        <a:rPr lang="en-US" altLang="zh-CN" sz="2000" kern="1200" smtClean="0">
                          <a:solidFill>
                            <a:schemeClr val="dk1"/>
                          </a:solidFill>
                          <a:latin typeface="+mn-lt"/>
                          <a:ea typeface="+mn-ea"/>
                          <a:cs typeface="+mn-cs"/>
                        </a:rPr>
                        <a:t>38</a:t>
                      </a:r>
                      <a:endParaRPr lang="en-US" sz="2000" dirty="0">
                        <a:latin typeface="Calibri" charset="0"/>
                        <a:ea typeface="Calibri" charset="0"/>
                        <a:cs typeface="Calibri" charset="0"/>
                      </a:endParaRPr>
                    </a:p>
                  </a:txBody>
                  <a:tcPr/>
                </a:tc>
                <a:tc>
                  <a:txBody>
                    <a:bodyPr/>
                    <a:lstStyle/>
                    <a:p>
                      <a:pPr algn="ctr"/>
                      <a:r>
                        <a:rPr lang="zh-CN" altLang="en-US" sz="2000" kern="1200" smtClean="0">
                          <a:solidFill>
                            <a:schemeClr val="dk1"/>
                          </a:solidFill>
                          <a:latin typeface="Calibri" charset="0"/>
                          <a:ea typeface="Calibri" charset="0"/>
                          <a:cs typeface="Calibri" charset="0"/>
                        </a:rPr>
                        <a:t>    </a:t>
                      </a:r>
                      <a:r>
                        <a:rPr lang="en-US" altLang="zh-CN" sz="2000" kern="1200" smtClean="0">
                          <a:solidFill>
                            <a:schemeClr val="dk1"/>
                          </a:solidFill>
                          <a:latin typeface="+mn-lt"/>
                          <a:ea typeface="+mn-ea"/>
                          <a:cs typeface="+mn-cs"/>
                        </a:rPr>
                        <a:t>0.5847</a:t>
                      </a:r>
                      <a:endParaRPr lang="en-US" sz="2000" dirty="0">
                        <a:latin typeface="Calibri" charset="0"/>
                        <a:ea typeface="Calibri" charset="0"/>
                        <a:cs typeface="Calibri" charset="0"/>
                      </a:endParaRPr>
                    </a:p>
                  </a:txBody>
                  <a:tcPr/>
                </a:tc>
                <a:tc>
                  <a:txBody>
                    <a:bodyPr/>
                    <a:lstStyle/>
                    <a:p>
                      <a:pPr algn="ctr"/>
                      <a:r>
                        <a:rPr lang="en-US" altLang="zh-CN" sz="2000" kern="1200" smtClean="0">
                          <a:solidFill>
                            <a:schemeClr val="dk1"/>
                          </a:solidFill>
                          <a:latin typeface="+mn-lt"/>
                          <a:ea typeface="+mn-ea"/>
                          <a:cs typeface="+mn-cs"/>
                        </a:rPr>
                        <a:t>0.1081</a:t>
                      </a:r>
                      <a:endParaRPr lang="en-US" sz="2000" dirty="0">
                        <a:latin typeface="Calibri" charset="0"/>
                        <a:ea typeface="Calibri" charset="0"/>
                        <a:cs typeface="Calibri" charset="0"/>
                      </a:endParaRPr>
                    </a:p>
                  </a:txBody>
                  <a:tcPr/>
                </a:tc>
              </a:tr>
              <a:tr h="357909">
                <a:tc>
                  <a:txBody>
                    <a:bodyPr/>
                    <a:lstStyle/>
                    <a:p>
                      <a:r>
                        <a:rPr lang="zh-CN" altLang="en-US" sz="2000" dirty="0" smtClean="0"/>
                        <a:t>             </a:t>
                      </a:r>
                      <a:r>
                        <a:rPr lang="en-US" altLang="zh-CN" sz="2000" dirty="0" smtClean="0"/>
                        <a:t>200</a:t>
                      </a:r>
                      <a:endParaRPr lang="en-US" sz="2000" dirty="0"/>
                    </a:p>
                  </a:txBody>
                  <a:tcPr/>
                </a:tc>
                <a:tc>
                  <a:txBody>
                    <a:bodyPr/>
                    <a:lstStyle/>
                    <a:p>
                      <a:pPr algn="ctr"/>
                      <a:r>
                        <a:rPr lang="zh-CN" altLang="en-US" sz="2000" kern="1200" dirty="0" smtClean="0">
                          <a:solidFill>
                            <a:schemeClr val="dk1"/>
                          </a:solidFill>
                          <a:latin typeface="Calibri" charset="0"/>
                          <a:ea typeface="Calibri" charset="0"/>
                          <a:cs typeface="Calibri" charset="0"/>
                        </a:rPr>
                        <a:t>      </a:t>
                      </a:r>
                      <a:r>
                        <a:rPr lang="nb-NO" sz="2000" kern="1200" dirty="0" smtClean="0">
                          <a:solidFill>
                            <a:schemeClr val="dk1"/>
                          </a:solidFill>
                          <a:latin typeface="+mn-lt"/>
                          <a:ea typeface="+mn-ea"/>
                          <a:cs typeface="+mn-cs"/>
                        </a:rPr>
                        <a:t>0.145</a:t>
                      </a:r>
                      <a:endParaRPr lang="en-US" sz="2000" dirty="0">
                        <a:latin typeface="Calibri" charset="0"/>
                        <a:ea typeface="Calibri" charset="0"/>
                        <a:cs typeface="Calibri" charset="0"/>
                      </a:endParaRPr>
                    </a:p>
                  </a:txBody>
                  <a:tcPr/>
                </a:tc>
                <a:tc>
                  <a:txBody>
                    <a:bodyPr/>
                    <a:lstStyle/>
                    <a:p>
                      <a:pPr algn="ctr"/>
                      <a:r>
                        <a:rPr lang="zh-CN" altLang="en-US" sz="2000" kern="1200" dirty="0" smtClean="0">
                          <a:solidFill>
                            <a:schemeClr val="dk1"/>
                          </a:solidFill>
                          <a:latin typeface="Calibri" charset="0"/>
                          <a:ea typeface="Calibri" charset="0"/>
                          <a:cs typeface="Calibri" charset="0"/>
                        </a:rPr>
                        <a:t>  </a:t>
                      </a:r>
                      <a:r>
                        <a:rPr lang="nb-NO" sz="2000" kern="1200" dirty="0" smtClean="0">
                          <a:solidFill>
                            <a:schemeClr val="dk1"/>
                          </a:solidFill>
                          <a:latin typeface="+mn-lt"/>
                          <a:ea typeface="+mn-ea"/>
                          <a:cs typeface="+mn-cs"/>
                        </a:rPr>
                        <a:t>0.596</a:t>
                      </a:r>
                      <a:endParaRPr lang="en-US" sz="2000" dirty="0">
                        <a:latin typeface="Calibri" charset="0"/>
                        <a:ea typeface="Calibri" charset="0"/>
                        <a:cs typeface="Calibri" charset="0"/>
                      </a:endParaRPr>
                    </a:p>
                  </a:txBody>
                  <a:tcPr/>
                </a:tc>
                <a:tc>
                  <a:txBody>
                    <a:bodyPr/>
                    <a:lstStyle/>
                    <a:p>
                      <a:pPr algn="ctr"/>
                      <a:r>
                        <a:rPr lang="is-IS" sz="2000" kern="1200" dirty="0" smtClean="0">
                          <a:solidFill>
                            <a:schemeClr val="dk1"/>
                          </a:solidFill>
                          <a:latin typeface="+mn-lt"/>
                          <a:ea typeface="+mn-ea"/>
                          <a:cs typeface="+mn-cs"/>
                        </a:rPr>
                        <a:t>0.2170</a:t>
                      </a:r>
                      <a:endParaRPr lang="en-US" sz="2000" dirty="0">
                        <a:latin typeface="Calibri" charset="0"/>
                        <a:ea typeface="Calibri" charset="0"/>
                        <a:cs typeface="Calibri" charset="0"/>
                      </a:endParaRPr>
                    </a:p>
                  </a:txBody>
                  <a:tcPr/>
                </a:tc>
              </a:tr>
            </a:tbl>
          </a:graphicData>
        </a:graphic>
      </p:graphicFrame>
      <p:sp>
        <p:nvSpPr>
          <p:cNvPr id="3" name="Rectangle 2"/>
          <p:cNvSpPr/>
          <p:nvPr/>
        </p:nvSpPr>
        <p:spPr>
          <a:xfrm>
            <a:off x="510078" y="1794253"/>
            <a:ext cx="7478494" cy="707886"/>
          </a:xfrm>
          <a:prstGeom prst="rect">
            <a:avLst/>
          </a:prstGeom>
        </p:spPr>
        <p:txBody>
          <a:bodyPr wrap="square">
            <a:spAutoFit/>
          </a:bodyPr>
          <a:lstStyle/>
          <a:p>
            <a:r>
              <a:rPr lang="en-US" altLang="zh-CN" sz="2000" dirty="0" smtClean="0">
                <a:solidFill>
                  <a:prstClr val="white"/>
                </a:solidFill>
                <a:latin typeface="Helvetica" pitchFamily="2" charset="0"/>
                <a:ea typeface="Helvetica" pitchFamily="2" charset="0"/>
                <a:cs typeface="Helvetica" pitchFamily="2" charset="0"/>
              </a:rPr>
              <a:t>New</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data</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is</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preprocessed</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in</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2 sec sliding</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window</a:t>
            </a:r>
            <a:r>
              <a:rPr lang="zh-CN" altLang="en-US" sz="2000" dirty="0" smtClean="0">
                <a:solidFill>
                  <a:prstClr val="white"/>
                </a:solidFill>
                <a:latin typeface="Helvetica" pitchFamily="2" charset="0"/>
                <a:ea typeface="Helvetica" pitchFamily="2" charset="0"/>
                <a:cs typeface="Helvetica" pitchFamily="2" charset="0"/>
              </a:rPr>
              <a:t> </a:t>
            </a:r>
            <a:endParaRPr lang="en-US" altLang="zh-CN" sz="2000" dirty="0" smtClean="0">
              <a:solidFill>
                <a:prstClr val="white"/>
              </a:solidFill>
              <a:latin typeface="Helvetica" pitchFamily="2" charset="0"/>
              <a:ea typeface="Helvetica" pitchFamily="2" charset="0"/>
              <a:cs typeface="Helvetica" pitchFamily="2" charset="0"/>
            </a:endParaRPr>
          </a:p>
          <a:p>
            <a:r>
              <a:rPr lang="en-US" altLang="zh-CN" sz="2000" dirty="0" smtClean="0">
                <a:solidFill>
                  <a:prstClr val="white"/>
                </a:solidFill>
                <a:latin typeface="Helvetica" pitchFamily="2" charset="0"/>
                <a:ea typeface="Helvetica" pitchFamily="2" charset="0"/>
                <a:cs typeface="Helvetica" pitchFamily="2" charset="0"/>
              </a:rPr>
              <a:t>Represented</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in</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38</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dimension</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feature</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vector</a:t>
            </a:r>
            <a:endParaRPr lang="en-US" altLang="zh-CN" sz="2000" dirty="0">
              <a:solidFill>
                <a:prstClr val="white"/>
              </a:solidFill>
              <a:latin typeface="Helvetica" pitchFamily="2" charset="0"/>
              <a:ea typeface="Helvetica" pitchFamily="2" charset="0"/>
              <a:cs typeface="Helvetica" pitchFamily="2" charset="0"/>
            </a:endParaRPr>
          </a:p>
        </p:txBody>
      </p:sp>
      <p:sp>
        <p:nvSpPr>
          <p:cNvPr id="18" name="ZoneTexte 9"/>
          <p:cNvSpPr txBox="1"/>
          <p:nvPr/>
        </p:nvSpPr>
        <p:spPr>
          <a:xfrm>
            <a:off x="-244880" y="138240"/>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Evaluation</a:t>
            </a:r>
            <a:endParaRPr lang="en-US" sz="32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64337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718" y="1190832"/>
            <a:ext cx="8136904" cy="508918"/>
          </a:xfrm>
        </p:spPr>
        <p:txBody>
          <a:bodyPr/>
          <a:lstStyle/>
          <a:p>
            <a:r>
              <a:rPr lang="zh-CN" altLang="en-US" dirty="0"/>
              <a:t> </a:t>
            </a:r>
            <a:r>
              <a:rPr lang="zh-CN" altLang="en-US" dirty="0" smtClean="0"/>
              <a:t> </a:t>
            </a:r>
            <a:r>
              <a:rPr lang="en-US" altLang="zh-CN" dirty="0" smtClean="0"/>
              <a:t>Active</a:t>
            </a:r>
            <a:r>
              <a:rPr lang="zh-CN" altLang="en-US" dirty="0" smtClean="0"/>
              <a:t> </a:t>
            </a:r>
            <a:r>
              <a:rPr lang="en-US" altLang="zh-CN" dirty="0" smtClean="0"/>
              <a:t>Learning</a:t>
            </a:r>
            <a:r>
              <a:rPr lang="zh-CN" altLang="en-US" dirty="0" smtClean="0"/>
              <a:t> </a:t>
            </a:r>
            <a:r>
              <a:rPr lang="en-US" altLang="zh-CN" dirty="0" smtClean="0"/>
              <a:t>Query</a:t>
            </a:r>
            <a:r>
              <a:rPr lang="zh-CN" altLang="en-US" dirty="0" smtClean="0"/>
              <a:t> </a:t>
            </a:r>
            <a:r>
              <a:rPr lang="en-US" altLang="zh-CN" dirty="0" smtClean="0"/>
              <a:t>Heuristics</a:t>
            </a:r>
            <a:endParaRPr lang="en-US" dirty="0"/>
          </a:p>
        </p:txBody>
      </p:sp>
      <p:sp>
        <p:nvSpPr>
          <p:cNvPr id="3" name="Content Placeholder 2"/>
          <p:cNvSpPr>
            <a:spLocks noGrp="1"/>
          </p:cNvSpPr>
          <p:nvPr>
            <p:ph idx="1"/>
          </p:nvPr>
        </p:nvSpPr>
        <p:spPr>
          <a:xfrm>
            <a:off x="401858" y="1445292"/>
            <a:ext cx="8185698" cy="4104457"/>
          </a:xfrm>
        </p:spPr>
        <p:txBody>
          <a:bodyPr>
            <a:normAutofit/>
          </a:bodyPr>
          <a:lstStyle/>
          <a:p>
            <a:pPr lvl="1">
              <a:buFont typeface="Wingdings" charset="2"/>
              <a:buChar char="Ø"/>
            </a:pPr>
            <a:endParaRPr lang="en-US" altLang="zh-CN" sz="2500" dirty="0" smtClean="0"/>
          </a:p>
          <a:p>
            <a:pPr lvl="1">
              <a:buFont typeface="Arial" charset="0"/>
              <a:buChar char="•"/>
            </a:pPr>
            <a:r>
              <a:rPr lang="en-US" altLang="zh-CN" sz="2500" dirty="0" smtClean="0"/>
              <a:t>Query</a:t>
            </a:r>
            <a:r>
              <a:rPr lang="zh-CN" altLang="en-US" sz="2500" dirty="0" smtClean="0"/>
              <a:t> </a:t>
            </a:r>
            <a:r>
              <a:rPr lang="en-US" altLang="zh-CN" sz="2500" dirty="0" smtClean="0"/>
              <a:t>threshold</a:t>
            </a:r>
            <a:r>
              <a:rPr lang="zh-CN" altLang="en-US" sz="2500" dirty="0" smtClean="0"/>
              <a:t> </a:t>
            </a:r>
            <a:r>
              <a:rPr lang="en-US" altLang="zh-CN" sz="2500" dirty="0" smtClean="0"/>
              <a:t>design</a:t>
            </a:r>
            <a:r>
              <a:rPr lang="zh-CN" altLang="en-US" sz="2500" dirty="0" smtClean="0"/>
              <a:t> </a:t>
            </a:r>
            <a:endParaRPr lang="en-US" altLang="zh-CN" sz="2500" dirty="0" smtClean="0"/>
          </a:p>
          <a:p>
            <a:pPr lvl="2">
              <a:buFont typeface="Arial" charset="0"/>
              <a:buChar char="•"/>
            </a:pPr>
            <a:r>
              <a:rPr lang="en-US" altLang="zh-CN" sz="2300"/>
              <a:t>M</a:t>
            </a:r>
            <a:r>
              <a:rPr lang="en-US" altLang="zh-CN" sz="2300" smtClean="0"/>
              <a:t>ax probability&lt;0.2 , </a:t>
            </a:r>
            <a:r>
              <a:rPr lang="en-US" altLang="zh-CN" sz="2300" smtClean="0"/>
              <a:t>Time similarity&lt;0.8</a:t>
            </a:r>
            <a:endParaRPr lang="en-US" altLang="zh-CN" sz="2300" dirty="0" smtClean="0"/>
          </a:p>
          <a:p>
            <a:pPr lvl="1">
              <a:buFont typeface="Arial" charset="0"/>
              <a:buChar char="•"/>
            </a:pPr>
            <a:r>
              <a:rPr lang="en-US" altLang="zh-CN" sz="2500" dirty="0" smtClean="0"/>
              <a:t>Objective</a:t>
            </a:r>
            <a:r>
              <a:rPr lang="zh-CN" altLang="en-US" sz="2500" dirty="0" smtClean="0"/>
              <a:t> </a:t>
            </a:r>
            <a:r>
              <a:rPr lang="en-US" altLang="zh-CN" sz="2500" dirty="0"/>
              <a:t>f</a:t>
            </a:r>
            <a:r>
              <a:rPr lang="en-US" altLang="zh-CN" sz="2500" dirty="0" smtClean="0"/>
              <a:t>unction</a:t>
            </a:r>
            <a:r>
              <a:rPr lang="zh-CN" altLang="en-US" sz="2500" dirty="0" smtClean="0"/>
              <a:t>   </a:t>
            </a:r>
            <a:endParaRPr lang="en-US" altLang="zh-CN" sz="2500" dirty="0" smtClean="0"/>
          </a:p>
          <a:p>
            <a:pPr marL="457200" lvl="1" indent="0">
              <a:buNone/>
            </a:pPr>
            <a:r>
              <a:rPr lang="zh-CN" altLang="en-US" sz="2500" dirty="0"/>
              <a:t> </a:t>
            </a:r>
            <a:r>
              <a:rPr lang="zh-CN" altLang="en-US" sz="2500" dirty="0" smtClean="0"/>
              <a:t>     </a:t>
            </a:r>
            <a:r>
              <a:rPr lang="en-US" altLang="zh-CN" sz="2500" dirty="0" smtClean="0"/>
              <a:t>              </a:t>
            </a:r>
            <a:r>
              <a:rPr lang="zh-CN" altLang="en-US" sz="2500" dirty="0" smtClean="0"/>
              <a:t> </a:t>
            </a:r>
            <a:r>
              <a:rPr lang="en-US" altLang="zh-CN" sz="2500" dirty="0"/>
              <a:t>l</a:t>
            </a:r>
            <a:r>
              <a:rPr lang="en-US" altLang="zh-CN" sz="2500" dirty="0" smtClean="0"/>
              <a:t>oss function, query budget</a:t>
            </a:r>
          </a:p>
          <a:p>
            <a:pPr lvl="1">
              <a:buFont typeface="Arial" charset="0"/>
              <a:buChar char="•"/>
            </a:pPr>
            <a:r>
              <a:rPr lang="en-US" altLang="zh-CN" sz="2500" dirty="0" smtClean="0"/>
              <a:t>Query </a:t>
            </a:r>
            <a:r>
              <a:rPr lang="en-US" altLang="zh-CN" sz="2500" dirty="0" smtClean="0"/>
              <a:t>Distribution</a:t>
            </a:r>
            <a:r>
              <a:rPr lang="zh-CN" altLang="en-US" sz="2500" dirty="0" smtClean="0"/>
              <a:t> </a:t>
            </a:r>
            <a:r>
              <a:rPr lang="en-US" altLang="zh-CN" sz="2500" dirty="0" smtClean="0"/>
              <a:t>over</a:t>
            </a:r>
            <a:r>
              <a:rPr lang="zh-CN" altLang="en-US" sz="2500" dirty="0" smtClean="0"/>
              <a:t> </a:t>
            </a:r>
            <a:r>
              <a:rPr lang="en-US" altLang="zh-CN" sz="2500" dirty="0" smtClean="0"/>
              <a:t>time</a:t>
            </a:r>
            <a:r>
              <a:rPr lang="zh-CN" altLang="en-US" sz="2500" dirty="0" smtClean="0"/>
              <a:t> </a:t>
            </a:r>
            <a:endParaRPr lang="en-US" altLang="zh-CN" sz="2500" dirty="0" smtClean="0"/>
          </a:p>
          <a:p>
            <a:pPr marL="457200" lvl="1" indent="0">
              <a:buNone/>
            </a:pPr>
            <a:r>
              <a:rPr lang="zh-CN" altLang="en-US" sz="2500" dirty="0" smtClean="0"/>
              <a:t>        </a:t>
            </a:r>
            <a:r>
              <a:rPr lang="en-US" altLang="zh-CN" sz="2500" dirty="0" smtClean="0"/>
              <a:t>                Activity</a:t>
            </a:r>
            <a:r>
              <a:rPr lang="zh-CN" altLang="en-US" sz="2500" dirty="0" smtClean="0"/>
              <a:t> </a:t>
            </a:r>
            <a:r>
              <a:rPr lang="en-US" altLang="zh-CN" sz="2500" dirty="0" smtClean="0"/>
              <a:t>segmentation</a:t>
            </a:r>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75206" y="162505"/>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Evaluation</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895388" y="250924"/>
            <a:ext cx="1335956" cy="307777"/>
          </a:xfrm>
          <a:prstGeom prst="rect">
            <a:avLst/>
          </a:prstGeom>
          <a:noFill/>
        </p:spPr>
        <p:txBody>
          <a:bodyPr wrap="square" rtlCol="0" anchor="ctr">
            <a:spAutoFit/>
          </a:bodyPr>
          <a:lstStyle/>
          <a:p>
            <a:pPr algn="ctr"/>
            <a:r>
              <a:rPr lang="en-US" altLang="zh-CN" sz="1400" cap="small" dirty="0" smtClean="0">
                <a:solidFill>
                  <a:srgbClr val="4294BE"/>
                </a:solidFill>
                <a:latin typeface="Arial" charset="0"/>
                <a:ea typeface="Arial" charset="0"/>
                <a:cs typeface="Arial" charset="0"/>
              </a:rPr>
              <a:t>Evaluation</a:t>
            </a:r>
            <a:endParaRPr lang="en-US" sz="1400" cap="small" dirty="0">
              <a:solidFill>
                <a:srgbClr val="4294BE"/>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84368" y="6232227"/>
            <a:ext cx="586408" cy="365125"/>
          </a:xfrm>
        </p:spPr>
        <p:txBody>
          <a:bodyPr/>
          <a:lstStyle/>
          <a:p>
            <a:r>
              <a:rPr lang="en-US" altLang="zh-CN" dirty="0" smtClean="0">
                <a:solidFill>
                  <a:prstClr val="black">
                    <a:tint val="75000"/>
                  </a:prstClr>
                </a:solidFill>
              </a:rPr>
              <a:t>11</a:t>
            </a:r>
            <a:endParaRPr lang="en-US" dirty="0">
              <a:solidFill>
                <a:prstClr val="black">
                  <a:tint val="75000"/>
                </a:prstClr>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Tree>
    <p:extLst>
      <p:ext uri="{BB962C8B-B14F-4D97-AF65-F5344CB8AC3E}">
        <p14:creationId xmlns:p14="http://schemas.microsoft.com/office/powerpoint/2010/main" val="1204918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18" name="TextBox 17"/>
          <p:cNvSpPr txBox="1"/>
          <p:nvPr/>
        </p:nvSpPr>
        <p:spPr>
          <a:xfrm>
            <a:off x="29970528" y="25325421"/>
            <a:ext cx="13210943" cy="1815882"/>
          </a:xfrm>
          <a:prstGeom prst="rect">
            <a:avLst/>
          </a:prstGeom>
          <a:noFill/>
        </p:spPr>
        <p:txBody>
          <a:bodyPr wrap="square" rtlCol="0">
            <a:spAutoFit/>
          </a:bodyPr>
          <a:lstStyle/>
          <a:p>
            <a:r>
              <a:rPr lang="en-US" sz="2800" dirty="0" smtClean="0">
                <a:latin typeface="Calibri "/>
              </a:rPr>
              <a:t>This study </a:t>
            </a:r>
            <a:r>
              <a:rPr lang="en-US" sz="2800" dirty="0">
                <a:latin typeface="Calibri "/>
              </a:rPr>
              <a:t>was funded by </a:t>
            </a:r>
            <a:r>
              <a:rPr lang="en-US" sz="2800" dirty="0" smtClean="0">
                <a:latin typeface="Calibri "/>
              </a:rPr>
              <a:t>the </a:t>
            </a:r>
            <a:r>
              <a:rPr lang="en-US" sz="2800" dirty="0">
                <a:latin typeface="Calibri "/>
              </a:rPr>
              <a:t>National Institute of the </a:t>
            </a:r>
            <a:r>
              <a:rPr lang="en-US" sz="2800" dirty="0" smtClean="0">
                <a:latin typeface="Calibri "/>
              </a:rPr>
              <a:t>Biomedical Imaging </a:t>
            </a:r>
            <a:r>
              <a:rPr lang="en-US" sz="2800" dirty="0">
                <a:latin typeface="Calibri "/>
              </a:rPr>
              <a:t>and Bioengineering (NIBIB) Los Angeles Pediatric Research </a:t>
            </a:r>
            <a:r>
              <a:rPr lang="en-US" sz="2800" dirty="0" smtClean="0">
                <a:latin typeface="Calibri "/>
              </a:rPr>
              <a:t>using Integrated </a:t>
            </a:r>
            <a:r>
              <a:rPr lang="en-US" sz="2800" dirty="0">
                <a:latin typeface="Calibri "/>
              </a:rPr>
              <a:t>Sensor Monitoring Systems (PRISMS) Center: The </a:t>
            </a:r>
            <a:r>
              <a:rPr lang="en-US" sz="2800" dirty="0" smtClean="0">
                <a:latin typeface="Calibri "/>
              </a:rPr>
              <a:t>Biomedical </a:t>
            </a:r>
            <a:r>
              <a:rPr lang="en-US" sz="2800" dirty="0" err="1" smtClean="0">
                <a:latin typeface="Calibri "/>
              </a:rPr>
              <a:t>REAl-Time</a:t>
            </a:r>
            <a:r>
              <a:rPr lang="en-US" sz="2800" dirty="0" smtClean="0">
                <a:latin typeface="Calibri "/>
              </a:rPr>
              <a:t> </a:t>
            </a:r>
            <a:r>
              <a:rPr lang="en-US" sz="2800" dirty="0">
                <a:latin typeface="Calibri "/>
              </a:rPr>
              <a:t>Health Evaluation (BREATHE) Platform, NIH/NIBIB </a:t>
            </a:r>
            <a:r>
              <a:rPr lang="en-US" sz="2800" dirty="0" smtClean="0">
                <a:latin typeface="Calibri "/>
              </a:rPr>
              <a:t>U54 award </a:t>
            </a:r>
            <a:r>
              <a:rPr lang="en-US" sz="2800" dirty="0">
                <a:latin typeface="Calibri "/>
              </a:rPr>
              <a:t>no. EB022002.</a:t>
            </a:r>
            <a:endParaRPr lang="en-US" sz="2800" dirty="0" smtClean="0">
              <a:latin typeface="Calibri "/>
            </a:endParaRPr>
          </a:p>
        </p:txBody>
      </p:sp>
      <p:sp>
        <p:nvSpPr>
          <p:cNvPr id="20" name="TextBox 19"/>
          <p:cNvSpPr txBox="1"/>
          <p:nvPr/>
        </p:nvSpPr>
        <p:spPr>
          <a:xfrm>
            <a:off x="30122928" y="25477821"/>
            <a:ext cx="13210943" cy="1815882"/>
          </a:xfrm>
          <a:prstGeom prst="rect">
            <a:avLst/>
          </a:prstGeom>
          <a:noFill/>
        </p:spPr>
        <p:txBody>
          <a:bodyPr wrap="square" rtlCol="0">
            <a:spAutoFit/>
          </a:bodyPr>
          <a:lstStyle/>
          <a:p>
            <a:r>
              <a:rPr lang="en-US" sz="2800" dirty="0" smtClean="0">
                <a:latin typeface="Calibri "/>
              </a:rPr>
              <a:t>This study </a:t>
            </a:r>
            <a:r>
              <a:rPr lang="en-US" sz="2800" dirty="0">
                <a:latin typeface="Calibri "/>
              </a:rPr>
              <a:t>was funded by </a:t>
            </a:r>
            <a:r>
              <a:rPr lang="en-US" sz="2800" dirty="0" smtClean="0">
                <a:latin typeface="Calibri "/>
              </a:rPr>
              <a:t>the </a:t>
            </a:r>
            <a:r>
              <a:rPr lang="en-US" sz="2800" dirty="0">
                <a:latin typeface="Calibri "/>
              </a:rPr>
              <a:t>National Institute of the </a:t>
            </a:r>
            <a:r>
              <a:rPr lang="en-US" sz="2800" dirty="0" smtClean="0">
                <a:latin typeface="Calibri "/>
              </a:rPr>
              <a:t>Biomedical Imaging </a:t>
            </a:r>
            <a:r>
              <a:rPr lang="en-US" sz="2800" dirty="0">
                <a:latin typeface="Calibri "/>
              </a:rPr>
              <a:t>and Bioengineering (NIBIB) Los Angeles Pediatric Research </a:t>
            </a:r>
            <a:r>
              <a:rPr lang="en-US" sz="2800" dirty="0" smtClean="0">
                <a:latin typeface="Calibri "/>
              </a:rPr>
              <a:t>using Integrated </a:t>
            </a:r>
            <a:r>
              <a:rPr lang="en-US" sz="2800" dirty="0">
                <a:latin typeface="Calibri "/>
              </a:rPr>
              <a:t>Sensor Monitoring Systems (PRISMS) Center: The </a:t>
            </a:r>
            <a:r>
              <a:rPr lang="en-US" sz="2800" dirty="0" smtClean="0">
                <a:latin typeface="Calibri "/>
              </a:rPr>
              <a:t>Biomedical </a:t>
            </a:r>
            <a:r>
              <a:rPr lang="en-US" sz="2800" dirty="0" err="1" smtClean="0">
                <a:latin typeface="Calibri "/>
              </a:rPr>
              <a:t>REAl-Time</a:t>
            </a:r>
            <a:r>
              <a:rPr lang="en-US" sz="2800" dirty="0" smtClean="0">
                <a:latin typeface="Calibri "/>
              </a:rPr>
              <a:t> </a:t>
            </a:r>
            <a:r>
              <a:rPr lang="en-US" sz="2800" dirty="0">
                <a:latin typeface="Calibri "/>
              </a:rPr>
              <a:t>Health Evaluation (BREATHE) Platform, NIH/NIBIB </a:t>
            </a:r>
            <a:r>
              <a:rPr lang="en-US" sz="2800" dirty="0" smtClean="0">
                <a:latin typeface="Calibri "/>
              </a:rPr>
              <a:t>U54 award </a:t>
            </a:r>
            <a:r>
              <a:rPr lang="en-US" sz="2800" dirty="0">
                <a:latin typeface="Calibri "/>
              </a:rPr>
              <a:t>no. EB022002.</a:t>
            </a:r>
            <a:endParaRPr lang="en-US" sz="2800" dirty="0" smtClean="0">
              <a:latin typeface="Calibri "/>
            </a:endParaRPr>
          </a:p>
        </p:txBody>
      </p:sp>
      <p:sp>
        <p:nvSpPr>
          <p:cNvPr id="3" name="Rectangle 2"/>
          <p:cNvSpPr/>
          <p:nvPr/>
        </p:nvSpPr>
        <p:spPr>
          <a:xfrm>
            <a:off x="575997" y="1754992"/>
            <a:ext cx="6732307" cy="1631216"/>
          </a:xfrm>
          <a:prstGeom prst="rect">
            <a:avLst/>
          </a:prstGeom>
        </p:spPr>
        <p:txBody>
          <a:bodyPr wrap="square">
            <a:spAutoFit/>
          </a:bodyPr>
          <a:lstStyle/>
          <a:p>
            <a:r>
              <a:rPr lang="en-US" sz="2000" dirty="0">
                <a:solidFill>
                  <a:schemeClr val="bg1"/>
                </a:solidFill>
                <a:latin typeface="Calibri "/>
              </a:rPr>
              <a:t>This study was funded by the National Institute of the Biomedical Imaging and Bioengineering (NIBIB) Los Angeles Pediatric Research using Integrated Sensor Monitoring Systems (PRISMS) Center: The Biomedical </a:t>
            </a:r>
            <a:r>
              <a:rPr lang="en-US" sz="2000" dirty="0" err="1">
                <a:solidFill>
                  <a:schemeClr val="bg1"/>
                </a:solidFill>
                <a:latin typeface="Calibri "/>
              </a:rPr>
              <a:t>REAl-Time</a:t>
            </a:r>
            <a:r>
              <a:rPr lang="en-US" sz="2000" dirty="0">
                <a:solidFill>
                  <a:schemeClr val="bg1"/>
                </a:solidFill>
                <a:latin typeface="Calibri "/>
              </a:rPr>
              <a:t> Health Evaluation (BREATHE) Platform, NIH/NIBIB U54 award no. EB022002.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2521" y="1835139"/>
            <a:ext cx="1618993" cy="162911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22391" y="3505150"/>
            <a:ext cx="2857500" cy="1114425"/>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14921" y="1987539"/>
            <a:ext cx="1618993" cy="162911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4791" y="3657550"/>
            <a:ext cx="2857500" cy="1114425"/>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67321" y="2139939"/>
            <a:ext cx="1618993" cy="1629112"/>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7191" y="3809950"/>
            <a:ext cx="2857500" cy="111442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19721" y="2292339"/>
            <a:ext cx="1618993" cy="1629112"/>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79591" y="3962350"/>
            <a:ext cx="2857500" cy="1114425"/>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5688" y="2409511"/>
            <a:ext cx="1618993" cy="1629112"/>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31991" y="4114750"/>
            <a:ext cx="2857500" cy="1114425"/>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9185" y="4159076"/>
            <a:ext cx="1018290" cy="102981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8004" y="4113632"/>
            <a:ext cx="2852928" cy="1115568"/>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9572" y="4012620"/>
            <a:ext cx="1224136" cy="1216580"/>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925" y="5900733"/>
            <a:ext cx="8347844" cy="957267"/>
          </a:xfrm>
          <a:prstGeom prst="rect">
            <a:avLst/>
          </a:prstGeom>
        </p:spPr>
      </p:pic>
      <p:sp>
        <p:nvSpPr>
          <p:cNvPr id="32" name="Title 1"/>
          <p:cNvSpPr txBox="1">
            <a:spLocks/>
          </p:cNvSpPr>
          <p:nvPr/>
        </p:nvSpPr>
        <p:spPr>
          <a:xfrm>
            <a:off x="130718" y="1190832"/>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zh-CN" altLang="en-US" dirty="0" smtClean="0"/>
              <a:t>  </a:t>
            </a:r>
            <a:r>
              <a:rPr lang="en-US" altLang="zh-CN" dirty="0" smtClean="0"/>
              <a:t>Acknowledgements</a:t>
            </a:r>
            <a:endParaRPr lang="en-US" dirty="0"/>
          </a:p>
        </p:txBody>
      </p:sp>
      <p:sp>
        <p:nvSpPr>
          <p:cNvPr id="33" name="Espace réservé du numéro de diapositive 8"/>
          <p:cNvSpPr>
            <a:spLocks noGrp="1"/>
          </p:cNvSpPr>
          <p:nvPr>
            <p:ph type="sldNum" sz="quarter" idx="12"/>
          </p:nvPr>
        </p:nvSpPr>
        <p:spPr>
          <a:xfrm>
            <a:off x="7884368" y="6232227"/>
            <a:ext cx="586408" cy="365125"/>
          </a:xfrm>
        </p:spPr>
        <p:txBody>
          <a:bodyPr/>
          <a:lstStyle/>
          <a:p>
            <a:r>
              <a:rPr lang="en-US" altLang="zh-CN" smtClean="0">
                <a:solidFill>
                  <a:prstClr val="black">
                    <a:tint val="75000"/>
                  </a:prstClr>
                </a:solidFill>
              </a:rPr>
              <a:t>12</a:t>
            </a:r>
            <a:endParaRPr lang="en-US" dirty="0">
              <a:solidFill>
                <a:prstClr val="black">
                  <a:tint val="75000"/>
                </a:prstClr>
              </a:solidFill>
            </a:endParaRPr>
          </a:p>
        </p:txBody>
      </p:sp>
    </p:spTree>
    <p:extLst>
      <p:ext uri="{BB962C8B-B14F-4D97-AF65-F5344CB8AC3E}">
        <p14:creationId xmlns:p14="http://schemas.microsoft.com/office/powerpoint/2010/main" val="74382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39789"/>
            <a:ext cx="8523887" cy="4644459"/>
          </a:xfrm>
        </p:spPr>
        <p:txBody>
          <a:bodyPr>
            <a:normAutofit fontScale="77500" lnSpcReduction="20000"/>
          </a:bodyPr>
          <a:lstStyle/>
          <a:p>
            <a:pPr marL="0" indent="0">
              <a:lnSpc>
                <a:spcPct val="120000"/>
              </a:lnSpc>
              <a:buNone/>
            </a:pPr>
            <a:r>
              <a:rPr lang="en-US" dirty="0"/>
              <a:t>[1</a:t>
            </a:r>
            <a:r>
              <a:rPr lang="en-US" dirty="0" smtClean="0"/>
              <a:t>] </a:t>
            </a:r>
            <a:r>
              <a:rPr lang="en-US" dirty="0" err="1" smtClean="0"/>
              <a:t>Dwarikanath</a:t>
            </a:r>
            <a:r>
              <a:rPr lang="en-US" dirty="0" smtClean="0"/>
              <a:t> </a:t>
            </a:r>
            <a:r>
              <a:rPr lang="en-US" dirty="0" err="1" smtClean="0"/>
              <a:t>Mahapatraa</a:t>
            </a:r>
            <a:r>
              <a:rPr lang="en-US" dirty="0" smtClean="0"/>
              <a:t>. (2016). </a:t>
            </a:r>
            <a:r>
              <a:rPr lang="en-US" dirty="0" smtClean="0"/>
              <a:t>Active </a:t>
            </a:r>
            <a:r>
              <a:rPr lang="en-US" dirty="0"/>
              <a:t>learning based segmentation of </a:t>
            </a:r>
            <a:r>
              <a:rPr lang="en-US" dirty="0" err="1"/>
              <a:t>Crohns</a:t>
            </a:r>
            <a:r>
              <a:rPr lang="en-US" dirty="0"/>
              <a:t> disease from abdominal MRI. </a:t>
            </a:r>
            <a:r>
              <a:rPr lang="en-US" i="1" dirty="0" smtClean="0"/>
              <a:t>Computer </a:t>
            </a:r>
            <a:r>
              <a:rPr lang="en-US" i="1" dirty="0"/>
              <a:t>methods and programs in biomedicine</a:t>
            </a:r>
            <a:r>
              <a:rPr lang="en-US" dirty="0"/>
              <a:t>, 28 </a:t>
            </a:r>
            <a:r>
              <a:rPr lang="en-US" dirty="0"/>
              <a:t>,</a:t>
            </a:r>
            <a:r>
              <a:rPr lang="en-US" dirty="0" smtClean="0"/>
              <a:t>75-85</a:t>
            </a:r>
            <a:endParaRPr lang="en-US" dirty="0"/>
          </a:p>
          <a:p>
            <a:pPr marL="0" indent="0">
              <a:lnSpc>
                <a:spcPct val="120000"/>
              </a:lnSpc>
              <a:buNone/>
            </a:pPr>
            <a:r>
              <a:rPr lang="en-US" dirty="0"/>
              <a:t>[</a:t>
            </a:r>
            <a:r>
              <a:rPr lang="en-US" dirty="0" smtClean="0"/>
              <a:t>2</a:t>
            </a:r>
            <a:r>
              <a:rPr lang="en-US" dirty="0" smtClean="0"/>
              <a:t>] H </a:t>
            </a:r>
            <a:r>
              <a:rPr lang="en-US" dirty="0"/>
              <a:t>M </a:t>
            </a:r>
            <a:r>
              <a:rPr lang="en-US" dirty="0" err="1"/>
              <a:t>Sajjad</a:t>
            </a:r>
            <a:r>
              <a:rPr lang="en-US" dirty="0"/>
              <a:t> </a:t>
            </a:r>
            <a:r>
              <a:rPr lang="en-US" dirty="0" smtClean="0"/>
              <a:t>Hossain. </a:t>
            </a:r>
            <a:r>
              <a:rPr lang="en-US" dirty="0"/>
              <a:t>(2016) </a:t>
            </a:r>
            <a:r>
              <a:rPr lang="en-US" dirty="0" smtClean="0"/>
              <a:t>.Active </a:t>
            </a:r>
            <a:r>
              <a:rPr lang="en-US" dirty="0"/>
              <a:t>Learning Enabled Activity Recognition. </a:t>
            </a:r>
            <a:r>
              <a:rPr lang="en-US" i="1" dirty="0"/>
              <a:t>IEEE International Conference on Pervasive Computing and Communications, </a:t>
            </a:r>
            <a:r>
              <a:rPr lang="en-US" dirty="0" smtClean="0"/>
              <a:t>978-1-4673-8779-8/16</a:t>
            </a:r>
            <a:endParaRPr lang="en-US" dirty="0"/>
          </a:p>
          <a:p>
            <a:pPr marL="0" indent="0">
              <a:lnSpc>
                <a:spcPct val="120000"/>
              </a:lnSpc>
              <a:buNone/>
            </a:pPr>
            <a:r>
              <a:rPr lang="en-US" dirty="0" smtClean="0"/>
              <a:t>[</a:t>
            </a:r>
            <a:r>
              <a:rPr lang="en-US" dirty="0"/>
              <a:t>3</a:t>
            </a:r>
            <a:r>
              <a:rPr lang="en-US" dirty="0" smtClean="0"/>
              <a:t>] </a:t>
            </a:r>
            <a:r>
              <a:rPr lang="en-US" dirty="0" err="1" smtClean="0"/>
              <a:t>Huazhong</a:t>
            </a:r>
            <a:r>
              <a:rPr lang="en-US" dirty="0" smtClean="0"/>
              <a:t> Ning. </a:t>
            </a:r>
            <a:r>
              <a:rPr lang="en-US" dirty="0"/>
              <a:t>(2010</a:t>
            </a:r>
            <a:r>
              <a:rPr lang="en-US" dirty="0" smtClean="0"/>
              <a:t>). </a:t>
            </a:r>
            <a:r>
              <a:rPr lang="en-US" dirty="0"/>
              <a:t>Incremental </a:t>
            </a:r>
            <a:r>
              <a:rPr lang="en-US" altLang="zh-CN" dirty="0" smtClean="0"/>
              <a:t>S</a:t>
            </a:r>
            <a:r>
              <a:rPr lang="en-US" dirty="0" smtClean="0"/>
              <a:t>pectral </a:t>
            </a:r>
            <a:r>
              <a:rPr lang="en-US" altLang="zh-CN" dirty="0"/>
              <a:t>C</a:t>
            </a:r>
            <a:r>
              <a:rPr lang="en-US" dirty="0" smtClean="0"/>
              <a:t>lustering </a:t>
            </a:r>
            <a:r>
              <a:rPr lang="en-US" altLang="zh-CN" dirty="0"/>
              <a:t>B</a:t>
            </a:r>
            <a:r>
              <a:rPr lang="en-US" dirty="0" smtClean="0"/>
              <a:t>y </a:t>
            </a:r>
            <a:r>
              <a:rPr lang="en-US" altLang="zh-CN" dirty="0"/>
              <a:t>E</a:t>
            </a:r>
            <a:r>
              <a:rPr lang="en-US" dirty="0" smtClean="0"/>
              <a:t>fficiently </a:t>
            </a:r>
            <a:r>
              <a:rPr lang="en-US" altLang="zh-CN" dirty="0"/>
              <a:t>U</a:t>
            </a:r>
            <a:r>
              <a:rPr lang="en-US" dirty="0" smtClean="0"/>
              <a:t>pdating </a:t>
            </a:r>
            <a:r>
              <a:rPr lang="en-US" altLang="zh-CN" dirty="0"/>
              <a:t>T</a:t>
            </a:r>
            <a:r>
              <a:rPr lang="en-US" dirty="0" smtClean="0"/>
              <a:t>he </a:t>
            </a:r>
            <a:r>
              <a:rPr lang="en-US" altLang="zh-CN" dirty="0" smtClean="0"/>
              <a:t>E</a:t>
            </a:r>
            <a:r>
              <a:rPr lang="en-US" dirty="0" smtClean="0"/>
              <a:t>igen-</a:t>
            </a:r>
            <a:r>
              <a:rPr lang="en-US" altLang="zh-CN" dirty="0" smtClean="0"/>
              <a:t>S</a:t>
            </a:r>
            <a:r>
              <a:rPr lang="en-US" dirty="0" smtClean="0"/>
              <a:t>ystem </a:t>
            </a:r>
            <a:r>
              <a:rPr lang="en-US" dirty="0"/>
              <a:t>, </a:t>
            </a:r>
            <a:r>
              <a:rPr lang="en-US" i="1" dirty="0"/>
              <a:t>Pattern Recognition</a:t>
            </a:r>
            <a:r>
              <a:rPr lang="en-US" dirty="0"/>
              <a:t> ,</a:t>
            </a:r>
            <a:r>
              <a:rPr lang="en-US" dirty="0" smtClean="0"/>
              <a:t>43,113 </a:t>
            </a:r>
            <a:r>
              <a:rPr lang="en-US" dirty="0" smtClean="0"/>
              <a:t>-127 </a:t>
            </a:r>
            <a:endParaRPr lang="en-US" dirty="0"/>
          </a:p>
          <a:p>
            <a:pPr marL="0" indent="0">
              <a:lnSpc>
                <a:spcPct val="120000"/>
              </a:lnSpc>
              <a:buNone/>
            </a:pPr>
            <a:r>
              <a:rPr lang="en-US" dirty="0" smtClean="0"/>
              <a:t>[4] Mohamed-</a:t>
            </a:r>
            <a:r>
              <a:rPr lang="en-US" dirty="0" err="1" smtClean="0"/>
              <a:t>Rafik</a:t>
            </a:r>
            <a:r>
              <a:rPr lang="zh-CN" altLang="en-US" dirty="0" smtClean="0"/>
              <a:t> </a:t>
            </a:r>
            <a:r>
              <a:rPr lang="en-US" dirty="0" err="1" smtClean="0"/>
              <a:t>Bouguelia</a:t>
            </a:r>
            <a:r>
              <a:rPr lang="en-US" dirty="0"/>
              <a:t>.</a:t>
            </a:r>
            <a:r>
              <a:rPr lang="en-US" dirty="0" smtClean="0"/>
              <a:t> </a:t>
            </a:r>
            <a:r>
              <a:rPr lang="en-US" dirty="0"/>
              <a:t>(2016</a:t>
            </a:r>
            <a:r>
              <a:rPr lang="en-US" dirty="0" smtClean="0"/>
              <a:t>). </a:t>
            </a:r>
            <a:r>
              <a:rPr lang="en-US" dirty="0"/>
              <a:t>An </a:t>
            </a:r>
            <a:r>
              <a:rPr lang="en-US" dirty="0"/>
              <a:t>adaptive streaming active learning strategy based on instance weighting, </a:t>
            </a:r>
            <a:r>
              <a:rPr lang="en-US" i="1" dirty="0"/>
              <a:t>Pattern Recognition Letters</a:t>
            </a:r>
            <a:r>
              <a:rPr lang="en-US" dirty="0"/>
              <a:t> ,70 </a:t>
            </a:r>
            <a:r>
              <a:rPr lang="en-US" dirty="0" smtClean="0"/>
              <a:t>38–44 </a:t>
            </a:r>
            <a:endParaRPr lang="en-US" dirty="0"/>
          </a:p>
          <a:p>
            <a:pPr marL="0" indent="0">
              <a:lnSpc>
                <a:spcPct val="120000"/>
              </a:lnSpc>
              <a:buNone/>
            </a:pPr>
            <a:r>
              <a:rPr lang="en-US" dirty="0" smtClean="0"/>
              <a:t>[5] </a:t>
            </a:r>
            <a:r>
              <a:rPr lang="en-US" dirty="0" smtClean="0"/>
              <a:t>N.C</a:t>
            </a:r>
            <a:r>
              <a:rPr lang="en-US" dirty="0"/>
              <a:t>. Krishnan, D.J. </a:t>
            </a:r>
            <a:r>
              <a:rPr lang="en-US" dirty="0" smtClean="0"/>
              <a:t>Cook. (2014). </a:t>
            </a:r>
            <a:r>
              <a:rPr lang="en-US" dirty="0"/>
              <a:t>Activity recognition on streaming sensor data,</a:t>
            </a:r>
          </a:p>
          <a:p>
            <a:pPr marL="0" indent="0">
              <a:lnSpc>
                <a:spcPct val="120000"/>
              </a:lnSpc>
              <a:buNone/>
            </a:pPr>
            <a:r>
              <a:rPr lang="en-US" i="1" dirty="0"/>
              <a:t>Pervasive Mob. </a:t>
            </a:r>
            <a:r>
              <a:rPr lang="en-US" i="1" dirty="0" err="1"/>
              <a:t>Comput</a:t>
            </a:r>
            <a:r>
              <a:rPr lang="en-US" i="1" dirty="0"/>
              <a:t>. </a:t>
            </a:r>
            <a:r>
              <a:rPr lang="en-US" dirty="0"/>
              <a:t>10 (</a:t>
            </a:r>
            <a:r>
              <a:rPr lang="en-US" dirty="0" smtClean="0"/>
              <a:t>Feb),138–154</a:t>
            </a:r>
            <a:r>
              <a:rPr lang="en-US" dirty="0"/>
              <a:t>.</a:t>
            </a:r>
          </a:p>
          <a:p>
            <a:pPr marL="0" indent="0">
              <a:lnSpc>
                <a:spcPct val="120000"/>
              </a:lnSpc>
              <a:buNone/>
            </a:pPr>
            <a:r>
              <a:rPr lang="en-US" dirty="0" smtClean="0"/>
              <a:t>[6] Tudor </a:t>
            </a:r>
            <a:r>
              <a:rPr lang="en-US" dirty="0" err="1"/>
              <a:t>Miu</a:t>
            </a:r>
            <a:r>
              <a:rPr lang="en-US" dirty="0"/>
              <a:t>, Paolo </a:t>
            </a:r>
            <a:r>
              <a:rPr lang="en-US" dirty="0" err="1"/>
              <a:t>Missier</a:t>
            </a:r>
            <a:r>
              <a:rPr lang="en-US" dirty="0"/>
              <a:t> ,Paolo </a:t>
            </a:r>
            <a:r>
              <a:rPr lang="en-US" dirty="0" err="1" smtClean="0"/>
              <a:t>Missier</a:t>
            </a:r>
            <a:r>
              <a:rPr lang="en-US" dirty="0" smtClean="0"/>
              <a:t>. (2015).Bootstrapping </a:t>
            </a:r>
            <a:r>
              <a:rPr lang="en-US" dirty="0" err="1"/>
              <a:t>Personalised</a:t>
            </a:r>
            <a:r>
              <a:rPr lang="en-US" dirty="0"/>
              <a:t> Human Activity</a:t>
            </a:r>
          </a:p>
          <a:p>
            <a:pPr marL="0" indent="0">
              <a:lnSpc>
                <a:spcPct val="120000"/>
              </a:lnSpc>
              <a:buNone/>
            </a:pPr>
            <a:r>
              <a:rPr lang="en-US" dirty="0"/>
              <a:t>Recognition Models Using Online Active Learning,  </a:t>
            </a:r>
            <a:r>
              <a:rPr lang="en-US" i="1" dirty="0"/>
              <a:t>IEEE International Conference on Computer and Information Technology</a:t>
            </a:r>
            <a:r>
              <a:rPr lang="en-US" dirty="0"/>
              <a:t> </a:t>
            </a:r>
            <a:r>
              <a:rPr lang="en-US" dirty="0" smtClean="0"/>
              <a:t>,</a:t>
            </a:r>
            <a:r>
              <a:rPr lang="zh-CN" altLang="en-US" dirty="0" smtClean="0"/>
              <a:t> </a:t>
            </a:r>
            <a:r>
              <a:rPr lang="en-US" dirty="0" smtClean="0"/>
              <a:t>978-1-5090-0154-5/15</a:t>
            </a:r>
            <a:endParaRPr lang="en-US" dirty="0"/>
          </a:p>
          <a:p>
            <a:pPr marL="0" indent="0">
              <a:lnSpc>
                <a:spcPct val="120000"/>
              </a:lnSpc>
              <a:buNone/>
            </a:pPr>
            <a:r>
              <a:rPr lang="en-US" dirty="0" smtClean="0"/>
              <a:t>[7] </a:t>
            </a:r>
            <a:r>
              <a:rPr lang="en-US" dirty="0" err="1" smtClean="0"/>
              <a:t>Sicheng</a:t>
            </a:r>
            <a:r>
              <a:rPr lang="en-US" dirty="0" smtClean="0"/>
              <a:t> </a:t>
            </a:r>
            <a:r>
              <a:rPr lang="en-US" dirty="0" err="1" smtClean="0"/>
              <a:t>Xiong</a:t>
            </a:r>
            <a:r>
              <a:rPr lang="en-US" dirty="0"/>
              <a:t>.</a:t>
            </a:r>
            <a:r>
              <a:rPr lang="en-US" dirty="0" smtClean="0"/>
              <a:t> (2015).</a:t>
            </a:r>
            <a:r>
              <a:rPr lang="en-US" dirty="0" smtClean="0"/>
              <a:t> </a:t>
            </a:r>
            <a:r>
              <a:rPr lang="en-US" dirty="0"/>
              <a:t>Active Learning of Constraints for Semi-Supervised Clustering, </a:t>
            </a:r>
            <a:r>
              <a:rPr lang="en-US" i="1" dirty="0"/>
              <a:t>IEEE </a:t>
            </a:r>
            <a:r>
              <a:rPr lang="zh-CN" altLang="en-US" i="1" dirty="0" smtClean="0"/>
              <a:t> </a:t>
            </a:r>
            <a:r>
              <a:rPr lang="en-US" altLang="zh-CN" i="1" dirty="0" smtClean="0"/>
              <a:t>Transactions</a:t>
            </a:r>
            <a:r>
              <a:rPr lang="zh-CN" altLang="en-US" i="1" dirty="0" smtClean="0"/>
              <a:t> </a:t>
            </a:r>
            <a:r>
              <a:rPr lang="en-US" altLang="zh-CN" i="1" dirty="0" smtClean="0"/>
              <a:t>On</a:t>
            </a:r>
            <a:r>
              <a:rPr lang="zh-CN" altLang="en-US" i="1" dirty="0" smtClean="0"/>
              <a:t> </a:t>
            </a:r>
            <a:r>
              <a:rPr lang="en-US" altLang="zh-CN" i="1" dirty="0" smtClean="0"/>
              <a:t>Knowledge</a:t>
            </a:r>
            <a:r>
              <a:rPr lang="zh-CN" altLang="en-US" i="1" dirty="0" smtClean="0"/>
              <a:t> </a:t>
            </a:r>
            <a:r>
              <a:rPr lang="en-US" altLang="zh-CN" i="1" dirty="0" smtClean="0"/>
              <a:t>and</a:t>
            </a:r>
            <a:r>
              <a:rPr lang="zh-CN" altLang="en-US" i="1" dirty="0" smtClean="0"/>
              <a:t> </a:t>
            </a:r>
            <a:r>
              <a:rPr lang="en-US" altLang="zh-CN" i="1" dirty="0" smtClean="0"/>
              <a:t>Data</a:t>
            </a:r>
            <a:r>
              <a:rPr lang="zh-CN" altLang="en-US" i="1" dirty="0" smtClean="0"/>
              <a:t> </a:t>
            </a:r>
            <a:r>
              <a:rPr lang="en-US" altLang="zh-CN" i="1" dirty="0" smtClean="0"/>
              <a:t>Engineering</a:t>
            </a:r>
            <a:r>
              <a:rPr lang="en-US" dirty="0"/>
              <a:t>, VOL. 26, NO. </a:t>
            </a:r>
            <a:r>
              <a:rPr lang="en-US" dirty="0" smtClean="0"/>
              <a:t>1,43-54</a:t>
            </a:r>
            <a:endParaRPr lang="en-US" dirty="0"/>
          </a:p>
          <a:p>
            <a:pPr marL="0" indent="0">
              <a:lnSpc>
                <a:spcPct val="120000"/>
              </a:lnSpc>
              <a:buNone/>
            </a:pPr>
            <a:r>
              <a:rPr lang="en-US" dirty="0" smtClean="0"/>
              <a:t>[8] </a:t>
            </a:r>
            <a:r>
              <a:rPr lang="en-US" dirty="0" err="1" smtClean="0"/>
              <a:t>Davide</a:t>
            </a:r>
            <a:r>
              <a:rPr lang="en-US" dirty="0" smtClean="0"/>
              <a:t> </a:t>
            </a:r>
            <a:r>
              <a:rPr lang="en-US" dirty="0" err="1"/>
              <a:t>Anguita</a:t>
            </a:r>
            <a:r>
              <a:rPr lang="en-US" dirty="0"/>
              <a:t>, Alessandro </a:t>
            </a:r>
            <a:r>
              <a:rPr lang="en-US" dirty="0" err="1"/>
              <a:t>Ghio</a:t>
            </a:r>
            <a:r>
              <a:rPr lang="en-US" dirty="0"/>
              <a:t>, Luca </a:t>
            </a:r>
            <a:r>
              <a:rPr lang="en-US" dirty="0" err="1"/>
              <a:t>Oneto</a:t>
            </a:r>
            <a:r>
              <a:rPr lang="en-US" dirty="0"/>
              <a:t>, Xavier Parra and Jorge L. Reyes-Ortiz. </a:t>
            </a:r>
            <a:r>
              <a:rPr lang="en-US" dirty="0" smtClean="0"/>
              <a:t>(2013).A </a:t>
            </a:r>
            <a:r>
              <a:rPr lang="en-US" dirty="0"/>
              <a:t>Public Domain Dataset for Human Activity Recognition Using Smartphones. </a:t>
            </a:r>
            <a:r>
              <a:rPr lang="en-US" i="1" dirty="0"/>
              <a:t>21th European Symposium on Artificial Neural Networks, Computational Intelligence and Machine Learning,</a:t>
            </a:r>
            <a:r>
              <a:rPr lang="en-US" dirty="0"/>
              <a:t> </a:t>
            </a:r>
            <a:r>
              <a:rPr lang="en-US" dirty="0" smtClean="0"/>
              <a:t>ESANN</a:t>
            </a:r>
            <a:r>
              <a:rPr lang="en-US" dirty="0"/>
              <a:t>. 24-26 </a:t>
            </a:r>
            <a:endParaRPr lang="en-US" dirty="0" smtClean="0"/>
          </a:p>
          <a:p>
            <a:pPr>
              <a:buFont typeface="Arial" pitchFamily="34" charset="0"/>
              <a:buAutoNum type="arabicPeriod"/>
            </a:pPr>
            <a:endParaRPr lang="en-US" altLang="zh-CN" dirty="0" smtClean="0">
              <a:solidFill>
                <a:srgbClr val="FF0000"/>
              </a:solidFill>
            </a:endParaRPr>
          </a:p>
          <a:p>
            <a:pPr>
              <a:buFont typeface="Arial" pitchFamily="34" charset="0"/>
              <a:buAutoNum type="arabicPeriod"/>
            </a:pPr>
            <a:endParaRPr lang="en-US" dirty="0" smtClean="0">
              <a:solidFill>
                <a:srgbClr val="FF0000"/>
              </a:solidFill>
            </a:endParaRPr>
          </a:p>
          <a:p>
            <a:pPr>
              <a:buFont typeface="Arial" pitchFamily="34" charset="0"/>
              <a:buAutoNum type="arabicPeriod"/>
            </a:pPr>
            <a:endParaRPr lang="en-US" dirty="0" smtClean="0">
              <a:solidFill>
                <a:srgbClr val="FF0000"/>
              </a:solidFill>
            </a:endParaRPr>
          </a:p>
          <a:p>
            <a:pPr>
              <a:buFont typeface="Arial" pitchFamily="34" charset="0"/>
              <a:buAutoNum type="arabicPeriod"/>
            </a:pPr>
            <a:endParaRPr lang="en-US" dirty="0" smtClean="0">
              <a:solidFill>
                <a:srgbClr val="FF0000"/>
              </a:solidFill>
            </a:endParaRPr>
          </a:p>
          <a:p>
            <a:pPr>
              <a:buAutoNum type="arabicPeriod"/>
            </a:pPr>
            <a:endParaRPr lang="en-US" dirty="0" smtClean="0">
              <a:solidFill>
                <a:srgbClr val="FF0000"/>
              </a:solidFill>
            </a:endParaRPr>
          </a:p>
          <a:p>
            <a:pPr>
              <a:buAutoNum type="arabicPeriod"/>
            </a:pPr>
            <a:endParaRPr lang="en-US" dirty="0">
              <a:solidFill>
                <a:srgbClr val="FF0000"/>
              </a:solidFill>
            </a:endParaRPr>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8"/>
          <p:cNvSpPr>
            <a:spLocks noGrp="1"/>
          </p:cNvSpPr>
          <p:nvPr>
            <p:ph type="sldNum" sz="quarter" idx="12"/>
          </p:nvPr>
        </p:nvSpPr>
        <p:spPr>
          <a:xfrm>
            <a:off x="7812360" y="6232227"/>
            <a:ext cx="586408" cy="365125"/>
          </a:xfrm>
        </p:spPr>
        <p:txBody>
          <a:bodyPr/>
          <a:lstStyle/>
          <a:p>
            <a:r>
              <a:rPr lang="en-US" altLang="zh-CN" dirty="0" smtClean="0"/>
              <a:t>13</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15"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6" name="Title 1"/>
          <p:cNvSpPr txBox="1">
            <a:spLocks/>
          </p:cNvSpPr>
          <p:nvPr/>
        </p:nvSpPr>
        <p:spPr>
          <a:xfrm>
            <a:off x="130718" y="1190832"/>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zh-CN" altLang="en-US" dirty="0" smtClean="0"/>
              <a:t>  </a:t>
            </a:r>
            <a:r>
              <a:rPr lang="en-US" altLang="zh-CN" dirty="0" smtClean="0"/>
              <a:t>Reference</a:t>
            </a:r>
            <a:endParaRPr lang="en-US" dirty="0"/>
          </a:p>
        </p:txBody>
      </p:sp>
    </p:spTree>
    <p:extLst>
      <p:ext uri="{BB962C8B-B14F-4D97-AF65-F5344CB8AC3E}">
        <p14:creationId xmlns:p14="http://schemas.microsoft.com/office/powerpoint/2010/main" val="1662581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2925092"/>
            <a:ext cx="8136904" cy="508918"/>
          </a:xfrm>
        </p:spPr>
        <p:txBody>
          <a:bodyPr/>
          <a:lstStyle/>
          <a:p>
            <a:r>
              <a:rPr lang="zh-CN" altLang="en-US" sz="5000" dirty="0" smtClean="0"/>
              <a:t>                 </a:t>
            </a:r>
            <a:r>
              <a:rPr lang="en-US" altLang="zh-CN" sz="5000" dirty="0" smtClean="0"/>
              <a:t>Q&amp;A</a:t>
            </a:r>
            <a:endParaRPr lang="en-US" sz="5000" dirty="0"/>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02071" y="2852936"/>
            <a:ext cx="269626" cy="461665"/>
          </a:xfrm>
          <a:prstGeom prst="rect">
            <a:avLst/>
          </a:prstGeom>
        </p:spPr>
        <p:txBody>
          <a:bodyPr wrap="none">
            <a:spAutoFit/>
          </a:bodyPr>
          <a:lstStyle/>
          <a:p>
            <a:r>
              <a:rPr lang="zh-CN" altLang="en-US" sz="2400" b="1" dirty="0" smtClean="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endParaRPr lang="en-US" sz="2400" dirty="0"/>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Tree>
    <p:extLst>
      <p:ext uri="{BB962C8B-B14F-4D97-AF65-F5344CB8AC3E}">
        <p14:creationId xmlns:p14="http://schemas.microsoft.com/office/powerpoint/2010/main" val="27237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1057649"/>
            <a:ext cx="8136904" cy="508918"/>
          </a:xfrm>
        </p:spPr>
        <p:txBody>
          <a:bodyPr/>
          <a:lstStyle/>
          <a:p>
            <a:r>
              <a:rPr lang="en-US" altLang="zh-CN" dirty="0" smtClean="0"/>
              <a:t>Active</a:t>
            </a:r>
            <a:r>
              <a:rPr lang="zh-CN" altLang="en-US" dirty="0" smtClean="0"/>
              <a:t> </a:t>
            </a:r>
            <a:r>
              <a:rPr lang="en-US" altLang="zh-CN" dirty="0" smtClean="0"/>
              <a:t>Learning</a:t>
            </a:r>
            <a:r>
              <a:rPr lang="zh-CN" altLang="en-US" dirty="0" smtClean="0"/>
              <a:t> </a:t>
            </a:r>
            <a:r>
              <a:rPr lang="en-US" altLang="zh-CN" dirty="0" smtClean="0"/>
              <a:t>in</a:t>
            </a:r>
            <a:r>
              <a:rPr lang="zh-CN" altLang="en-US" dirty="0" smtClean="0"/>
              <a:t> </a:t>
            </a:r>
            <a:r>
              <a:rPr lang="en-US" altLang="zh-CN" dirty="0" smtClean="0"/>
              <a:t>streaming</a:t>
            </a:r>
            <a:r>
              <a:rPr lang="zh-CN" altLang="en-US" dirty="0" smtClean="0"/>
              <a:t> </a:t>
            </a:r>
            <a:r>
              <a:rPr lang="en-US" altLang="zh-CN" dirty="0" smtClean="0"/>
              <a:t>environment</a:t>
            </a:r>
            <a:r>
              <a:rPr lang="zh-CN" altLang="en-US" dirty="0" smtClean="0"/>
              <a:t> </a:t>
            </a:r>
            <a:endParaRPr lang="en-US" dirty="0"/>
          </a:p>
        </p:txBody>
      </p:sp>
      <p:sp>
        <p:nvSpPr>
          <p:cNvPr id="3" name="Content Placeholder 2"/>
          <p:cNvSpPr>
            <a:spLocks noGrp="1"/>
          </p:cNvSpPr>
          <p:nvPr>
            <p:ph idx="1"/>
          </p:nvPr>
        </p:nvSpPr>
        <p:spPr>
          <a:xfrm>
            <a:off x="251520" y="1700808"/>
            <a:ext cx="8136904" cy="4104457"/>
          </a:xfrm>
        </p:spPr>
        <p:txBody>
          <a:bodyPr>
            <a:normAutofit/>
          </a:bodyPr>
          <a:lstStyle/>
          <a:p>
            <a:pPr marL="0" indent="0">
              <a:buNone/>
            </a:pPr>
            <a:r>
              <a:rPr lang="en-US" altLang="zh-CN" sz="2200" dirty="0" smtClean="0"/>
              <a:t>1.</a:t>
            </a:r>
            <a:r>
              <a:rPr lang="zh-CN" altLang="en-US" sz="2200" dirty="0" smtClean="0"/>
              <a:t> </a:t>
            </a:r>
            <a:r>
              <a:rPr lang="en-US" altLang="zh-CN" sz="2200" dirty="0" smtClean="0"/>
              <a:t>Offline</a:t>
            </a:r>
            <a:r>
              <a:rPr lang="zh-CN" altLang="en-US" sz="2200" dirty="0"/>
              <a:t> </a:t>
            </a:r>
            <a:r>
              <a:rPr lang="en-US" altLang="zh-CN" sz="2200" dirty="0" smtClean="0"/>
              <a:t>Learning</a:t>
            </a:r>
            <a:r>
              <a:rPr lang="zh-CN" altLang="en-US" sz="2200" dirty="0" smtClean="0"/>
              <a:t> </a:t>
            </a:r>
            <a:r>
              <a:rPr lang="en-US" altLang="zh-CN" sz="2200" dirty="0" smtClean="0"/>
              <a:t>Model</a:t>
            </a:r>
            <a:endParaRPr lang="en-US" altLang="zh-CN" sz="2000" dirty="0" smtClean="0"/>
          </a:p>
          <a:p>
            <a:pPr marL="457200" lvl="1" indent="0">
              <a:buNone/>
            </a:pPr>
            <a:r>
              <a:rPr lang="en-US" altLang="zh-CN" sz="2000" dirty="0" smtClean="0"/>
              <a:t>Graph-based</a:t>
            </a:r>
            <a:r>
              <a:rPr lang="zh-CN" altLang="en-US" sz="2000" dirty="0" smtClean="0"/>
              <a:t> </a:t>
            </a:r>
            <a:r>
              <a:rPr lang="en-US" altLang="zh-CN" sz="2000" dirty="0" smtClean="0"/>
              <a:t>semi-supervised</a:t>
            </a:r>
            <a:r>
              <a:rPr lang="zh-CN" altLang="en-US" sz="2000" dirty="0" smtClean="0"/>
              <a:t> </a:t>
            </a:r>
            <a:r>
              <a:rPr lang="en-US" altLang="zh-CN" sz="2000" dirty="0" smtClean="0"/>
              <a:t>Label</a:t>
            </a:r>
            <a:r>
              <a:rPr lang="zh-CN" altLang="en-US" sz="2000" dirty="0" smtClean="0"/>
              <a:t> </a:t>
            </a:r>
            <a:r>
              <a:rPr lang="en-US" altLang="zh-CN" sz="2000" dirty="0" smtClean="0"/>
              <a:t>Propagation</a:t>
            </a:r>
          </a:p>
          <a:p>
            <a:pPr lvl="1">
              <a:buFont typeface="Arial" charset="0"/>
              <a:buChar char="•"/>
            </a:pPr>
            <a:r>
              <a:rPr lang="en-US" altLang="zh-CN" sz="2000" dirty="0" smtClean="0"/>
              <a:t>Construct</a:t>
            </a:r>
            <a:r>
              <a:rPr lang="zh-CN" altLang="en-US" sz="2000" dirty="0" smtClean="0"/>
              <a:t> </a:t>
            </a:r>
            <a:r>
              <a:rPr lang="en-US" altLang="zh-CN" sz="2000" dirty="0" smtClean="0"/>
              <a:t>windows</a:t>
            </a:r>
            <a:r>
              <a:rPr lang="zh-CN" altLang="en-US" sz="2000" dirty="0" smtClean="0"/>
              <a:t> </a:t>
            </a:r>
            <a:r>
              <a:rPr lang="en-US" altLang="zh-CN" sz="2000" dirty="0" smtClean="0"/>
              <a:t>as</a:t>
            </a:r>
            <a:r>
              <a:rPr lang="zh-CN" altLang="en-US" sz="2000" dirty="0" smtClean="0"/>
              <a:t> </a:t>
            </a:r>
            <a:r>
              <a:rPr lang="en-US" altLang="zh-CN" sz="2000" dirty="0" smtClean="0"/>
              <a:t>node,</a:t>
            </a:r>
            <a:r>
              <a:rPr lang="zh-CN" altLang="en-US" sz="2000" dirty="0" smtClean="0"/>
              <a:t> </a:t>
            </a:r>
            <a:r>
              <a:rPr lang="en-US" sz="2000" dirty="0" smtClean="0"/>
              <a:t>similarity</a:t>
            </a:r>
            <a:r>
              <a:rPr lang="zh-CN" altLang="en-US" sz="2000" dirty="0" smtClean="0"/>
              <a:t> </a:t>
            </a:r>
            <a:r>
              <a:rPr lang="en-US" altLang="zh-CN" sz="2000" dirty="0" smtClean="0"/>
              <a:t>matrix</a:t>
            </a:r>
            <a:r>
              <a:rPr lang="zh-CN" altLang="en-US" sz="2000" dirty="0" smtClean="0"/>
              <a:t> </a:t>
            </a:r>
            <a:r>
              <a:rPr lang="en-US" altLang="zh-CN" sz="2000" dirty="0" smtClean="0"/>
              <a:t>as</a:t>
            </a:r>
            <a:r>
              <a:rPr lang="zh-CN" altLang="en-US" sz="2000" dirty="0" smtClean="0"/>
              <a:t> </a:t>
            </a:r>
            <a:r>
              <a:rPr lang="en-US" altLang="zh-CN" sz="2000" dirty="0" smtClean="0"/>
              <a:t>weights</a:t>
            </a:r>
          </a:p>
          <a:p>
            <a:pPr lvl="1">
              <a:buFont typeface="Arial" charset="0"/>
              <a:buChar char="•"/>
            </a:pPr>
            <a:r>
              <a:rPr lang="en-US" altLang="zh-CN" sz="2000" dirty="0" smtClean="0"/>
              <a:t>A</a:t>
            </a:r>
            <a:r>
              <a:rPr lang="zh-CN" altLang="en-US" sz="2000" dirty="0" smtClean="0"/>
              <a:t> </a:t>
            </a:r>
            <a:r>
              <a:rPr lang="en-US" altLang="zh-CN" sz="2000" dirty="0" smtClean="0"/>
              <a:t>small</a:t>
            </a:r>
            <a:r>
              <a:rPr lang="zh-CN" altLang="en-US" sz="2000" dirty="0" smtClean="0"/>
              <a:t> </a:t>
            </a:r>
            <a:r>
              <a:rPr lang="en-US" altLang="zh-CN" sz="2000" dirty="0" smtClean="0"/>
              <a:t>pool</a:t>
            </a:r>
            <a:r>
              <a:rPr lang="zh-CN" altLang="en-US" sz="2000" dirty="0" smtClean="0"/>
              <a:t> </a:t>
            </a:r>
            <a:r>
              <a:rPr lang="en-US" altLang="zh-CN" sz="2000" dirty="0" smtClean="0"/>
              <a:t>of</a:t>
            </a:r>
            <a:r>
              <a:rPr lang="zh-CN" altLang="en-US" sz="2000" dirty="0" smtClean="0"/>
              <a:t> </a:t>
            </a:r>
            <a:r>
              <a:rPr lang="en-US" altLang="zh-CN" sz="2000" dirty="0" smtClean="0"/>
              <a:t>labeled</a:t>
            </a:r>
            <a:r>
              <a:rPr lang="zh-CN" altLang="en-US" sz="2000" dirty="0" smtClean="0"/>
              <a:t> </a:t>
            </a:r>
            <a:r>
              <a:rPr lang="en-US" altLang="zh-CN" sz="2000" dirty="0" smtClean="0"/>
              <a:t>data</a:t>
            </a:r>
            <a:r>
              <a:rPr lang="zh-CN" altLang="en-US" sz="2000" dirty="0" smtClean="0"/>
              <a:t> </a:t>
            </a:r>
            <a:r>
              <a:rPr lang="en-US" altLang="zh-CN" sz="2000" dirty="0" smtClean="0"/>
              <a:t>with</a:t>
            </a:r>
            <a:r>
              <a:rPr lang="zh-CN" altLang="en-US" sz="2000" dirty="0" smtClean="0"/>
              <a:t> </a:t>
            </a:r>
            <a:r>
              <a:rPr lang="en-US" altLang="zh-CN" sz="2000" dirty="0" smtClean="0"/>
              <a:t>large</a:t>
            </a:r>
            <a:r>
              <a:rPr lang="zh-CN" altLang="en-US" sz="2000" dirty="0" smtClean="0"/>
              <a:t> </a:t>
            </a:r>
            <a:r>
              <a:rPr lang="en-US" altLang="zh-CN" sz="2000" dirty="0" smtClean="0"/>
              <a:t>unlabeled</a:t>
            </a:r>
            <a:r>
              <a:rPr lang="zh-CN" altLang="en-US" sz="2000" dirty="0" smtClean="0"/>
              <a:t> </a:t>
            </a:r>
            <a:r>
              <a:rPr lang="en-US" altLang="zh-CN" sz="2000" dirty="0" smtClean="0"/>
              <a:t>instances</a:t>
            </a:r>
            <a:endParaRPr lang="en-US" altLang="zh-CN" sz="2000" dirty="0"/>
          </a:p>
          <a:p>
            <a:pPr lvl="1">
              <a:buFont typeface="Arial" charset="0"/>
              <a:buChar char="•"/>
            </a:pPr>
            <a:endParaRPr lang="en-US" altLang="zh-CN" sz="2200" dirty="0" smtClean="0"/>
          </a:p>
          <a:p>
            <a:pPr marL="0" indent="0">
              <a:buNone/>
            </a:pPr>
            <a:r>
              <a:rPr lang="en-US" altLang="zh-CN" sz="2200" dirty="0" smtClean="0"/>
              <a:t>2.</a:t>
            </a:r>
            <a:r>
              <a:rPr lang="zh-CN" altLang="en-US" sz="2200" dirty="0" smtClean="0"/>
              <a:t> </a:t>
            </a:r>
            <a:r>
              <a:rPr lang="en-US" altLang="zh-CN" sz="2200" dirty="0" smtClean="0"/>
              <a:t>Online</a:t>
            </a:r>
            <a:r>
              <a:rPr lang="zh-CN" altLang="en-US" sz="2200" dirty="0" smtClean="0"/>
              <a:t> </a:t>
            </a:r>
            <a:r>
              <a:rPr lang="en-US" altLang="zh-CN" sz="2200" dirty="0" smtClean="0"/>
              <a:t>Active</a:t>
            </a:r>
            <a:r>
              <a:rPr lang="zh-CN" altLang="en-US" sz="2200" dirty="0" smtClean="0"/>
              <a:t> </a:t>
            </a:r>
            <a:r>
              <a:rPr lang="en-US" altLang="zh-CN" sz="2200" dirty="0" smtClean="0"/>
              <a:t>Learning</a:t>
            </a:r>
            <a:r>
              <a:rPr lang="zh-CN" altLang="en-US" sz="2200" dirty="0" smtClean="0"/>
              <a:t> </a:t>
            </a:r>
            <a:r>
              <a:rPr lang="en-US" altLang="zh-CN" sz="2200" dirty="0" smtClean="0"/>
              <a:t>Model</a:t>
            </a:r>
          </a:p>
          <a:p>
            <a:pPr lvl="1">
              <a:buFont typeface="Arial" charset="0"/>
              <a:buChar char="•"/>
            </a:pPr>
            <a:r>
              <a:rPr lang="en-US" altLang="zh-CN" sz="2000" dirty="0"/>
              <a:t>P</a:t>
            </a:r>
            <a:r>
              <a:rPr lang="en-US" altLang="zh-CN" sz="2000" dirty="0" smtClean="0"/>
              <a:t>air-wise </a:t>
            </a:r>
            <a:r>
              <a:rPr lang="en-US" altLang="zh-CN" sz="2000" dirty="0"/>
              <a:t>similarity </a:t>
            </a:r>
            <a:r>
              <a:rPr lang="en-US" altLang="zh-CN" sz="2000" dirty="0" smtClean="0"/>
              <a:t>check</a:t>
            </a:r>
            <a:r>
              <a:rPr lang="zh-CN" altLang="en-US" sz="2000" dirty="0" smtClean="0"/>
              <a:t> </a:t>
            </a:r>
            <a:r>
              <a:rPr lang="en-US" altLang="zh-CN" sz="2000" dirty="0" smtClean="0"/>
              <a:t>with</a:t>
            </a:r>
            <a:r>
              <a:rPr lang="zh-CN" altLang="en-US" sz="2000" dirty="0" smtClean="0"/>
              <a:t> </a:t>
            </a:r>
            <a:r>
              <a:rPr lang="en-US" altLang="zh-CN" sz="2000" dirty="0" smtClean="0"/>
              <a:t>representative</a:t>
            </a:r>
            <a:r>
              <a:rPr lang="zh-CN" altLang="en-US" sz="2000" dirty="0" smtClean="0"/>
              <a:t> </a:t>
            </a:r>
            <a:r>
              <a:rPr lang="en-US" altLang="zh-CN" sz="2000" dirty="0" smtClean="0"/>
              <a:t>points</a:t>
            </a:r>
            <a:endParaRPr lang="en-US" altLang="zh-CN" sz="2000" dirty="0"/>
          </a:p>
          <a:p>
            <a:pPr lvl="1">
              <a:buFont typeface="Arial" charset="0"/>
              <a:buChar char="•"/>
            </a:pPr>
            <a:r>
              <a:rPr lang="en-US" altLang="zh-CN" sz="2000" dirty="0" smtClean="0"/>
              <a:t>Disagreement for</a:t>
            </a:r>
            <a:r>
              <a:rPr lang="zh-CN" altLang="en-US" sz="2000" dirty="0" smtClean="0"/>
              <a:t> </a:t>
            </a:r>
            <a:r>
              <a:rPr lang="en-US" altLang="zh-CN" sz="2000" dirty="0" smtClean="0"/>
              <a:t>querying</a:t>
            </a:r>
          </a:p>
          <a:p>
            <a:pPr lvl="1">
              <a:buFont typeface="Arial" charset="0"/>
              <a:buChar char="•"/>
            </a:pPr>
            <a:r>
              <a:rPr lang="en-US" altLang="zh-CN" sz="2000" dirty="0" smtClean="0"/>
              <a:t>Distance </a:t>
            </a:r>
            <a:r>
              <a:rPr lang="en-US" altLang="zh-CN" sz="2000" dirty="0"/>
              <a:t>measurement</a:t>
            </a:r>
          </a:p>
          <a:p>
            <a:pPr lvl="1">
              <a:buFont typeface="Arial" charset="0"/>
              <a:buChar char="•"/>
            </a:pPr>
            <a:r>
              <a:rPr lang="en-US" altLang="zh-CN" sz="2000" dirty="0" smtClean="0"/>
              <a:t>Update</a:t>
            </a:r>
            <a:r>
              <a:rPr lang="zh-CN" altLang="en-US" sz="2000" dirty="0" smtClean="0"/>
              <a:t> </a:t>
            </a:r>
            <a:r>
              <a:rPr lang="en-US" altLang="zh-CN" sz="2000" dirty="0" smtClean="0"/>
              <a:t>in</a:t>
            </a:r>
            <a:r>
              <a:rPr lang="zh-CN" altLang="en-US" sz="2000" dirty="0" smtClean="0"/>
              <a:t> </a:t>
            </a:r>
            <a:r>
              <a:rPr lang="en-US" altLang="zh-CN" sz="2000" dirty="0" smtClean="0"/>
              <a:t>batch</a:t>
            </a:r>
            <a:r>
              <a:rPr lang="zh-CN" altLang="en-US" sz="2000" dirty="0" smtClean="0"/>
              <a:t> </a:t>
            </a:r>
            <a:r>
              <a:rPr lang="en-US" altLang="zh-CN" sz="2000" dirty="0" smtClean="0"/>
              <a:t>mode</a:t>
            </a:r>
            <a:endParaRPr lang="en-US" altLang="zh-CN" sz="2000" dirty="0"/>
          </a:p>
          <a:p>
            <a:pPr lvl="1">
              <a:buFont typeface="Arial" charset="0"/>
              <a:buChar char="•"/>
            </a:pPr>
            <a:endParaRPr lang="en-US" altLang="zh-CN" sz="2000" dirty="0" smtClean="0"/>
          </a:p>
          <a:p>
            <a:pPr lvl="1">
              <a:buFont typeface="Arial" charset="0"/>
              <a:buChar char="•"/>
            </a:pPr>
            <a:endParaRPr lang="en-US" altLang="zh-CN" sz="2000" dirty="0" smtClean="0"/>
          </a:p>
          <a:p>
            <a:pPr lvl="1">
              <a:buFont typeface="Arial" charset="0"/>
              <a:buChar char="•"/>
            </a:pPr>
            <a:endParaRPr lang="en-US" altLang="zh-CN" dirty="0" smtClean="0"/>
          </a:p>
          <a:p>
            <a:pPr marL="0" indent="0">
              <a:buNone/>
            </a:pPr>
            <a:endParaRPr lang="en-US" altLang="zh-CN" dirty="0" smtClean="0"/>
          </a:p>
          <a:p>
            <a:endParaRPr lang="en-US" altLang="zh-CN" dirty="0" smtClean="0"/>
          </a:p>
          <a:p>
            <a:endParaRPr lang="en-US" dirty="0"/>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300561" y="128124"/>
            <a:ext cx="3191023" cy="584775"/>
          </a:xfrm>
          <a:prstGeom prst="rect">
            <a:avLst/>
          </a:prstGeom>
          <a:noFill/>
        </p:spPr>
        <p:txBody>
          <a:bodyPr wrap="square" rtlCol="0" anchor="ctr">
            <a:spAutoFit/>
          </a:bodyPr>
          <a:lstStyle/>
          <a:p>
            <a:pPr algn="ctr"/>
            <a:r>
              <a:rPr lang="en-US" altLang="zh-CN" sz="3200" dirty="0" err="1" smtClean="0">
                <a:solidFill>
                  <a:prstClr val="black"/>
                </a:solidFill>
                <a:latin typeface="Arial" pitchFamily="34" charset="0"/>
                <a:cs typeface="Arial" pitchFamily="34" charset="0"/>
              </a:rPr>
              <a:t>Supplimentary</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84368" y="6232227"/>
            <a:ext cx="586408" cy="365125"/>
          </a:xfrm>
        </p:spPr>
        <p:txBody>
          <a:bodyPr/>
          <a:lstStyle/>
          <a:p>
            <a:r>
              <a:rPr lang="en-US" altLang="zh-CN" dirty="0" smtClean="0">
                <a:solidFill>
                  <a:prstClr val="black">
                    <a:tint val="75000"/>
                  </a:prstClr>
                </a:solidFill>
              </a:rPr>
              <a:t>13</a:t>
            </a:r>
            <a:endParaRPr lang="en-US" dirty="0">
              <a:solidFill>
                <a:prstClr val="black">
                  <a:tint val="75000"/>
                </a:prstClr>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Tree>
    <p:extLst>
      <p:ext uri="{BB962C8B-B14F-4D97-AF65-F5344CB8AC3E}">
        <p14:creationId xmlns:p14="http://schemas.microsoft.com/office/powerpoint/2010/main" val="2139002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752" y="1154900"/>
            <a:ext cx="8136904" cy="508918"/>
          </a:xfrm>
        </p:spPr>
        <p:txBody>
          <a:bodyPr/>
          <a:lstStyle/>
          <a:p>
            <a:r>
              <a:rPr lang="en-US" altLang="zh-CN" dirty="0" smtClean="0"/>
              <a:t>Machine</a:t>
            </a:r>
            <a:r>
              <a:rPr lang="zh-CN" altLang="en-US" dirty="0" smtClean="0"/>
              <a:t> </a:t>
            </a:r>
            <a:r>
              <a:rPr lang="en-US" altLang="zh-CN" dirty="0" smtClean="0"/>
              <a:t>learning</a:t>
            </a:r>
            <a:r>
              <a:rPr lang="zh-CN" altLang="en-US" dirty="0" smtClean="0"/>
              <a:t> </a:t>
            </a:r>
            <a:r>
              <a:rPr lang="en-US" altLang="zh-CN" dirty="0" smtClean="0"/>
              <a:t>accuracy</a:t>
            </a:r>
            <a:endParaRPr lang="en-US" dirty="0"/>
          </a:p>
        </p:txBody>
      </p:sp>
      <p:sp>
        <p:nvSpPr>
          <p:cNvPr id="3" name="Content Placeholder 2"/>
          <p:cNvSpPr>
            <a:spLocks noGrp="1"/>
          </p:cNvSpPr>
          <p:nvPr>
            <p:ph idx="1"/>
          </p:nvPr>
        </p:nvSpPr>
        <p:spPr>
          <a:xfrm>
            <a:off x="336745" y="1772816"/>
            <a:ext cx="7416824" cy="4104457"/>
          </a:xfrm>
        </p:spPr>
        <p:txBody>
          <a:bodyPr/>
          <a:lstStyle/>
          <a:p>
            <a:pPr marL="0" indent="0">
              <a:buNone/>
            </a:pPr>
            <a:r>
              <a:rPr lang="zh-CN" altLang="en-US" dirty="0" smtClean="0"/>
              <a:t> </a:t>
            </a:r>
            <a:endParaRPr lang="en-US" dirty="0"/>
          </a:p>
        </p:txBody>
      </p:sp>
      <p:sp>
        <p:nvSpPr>
          <p:cNvPr id="6" name="ZoneTexte 3"/>
          <p:cNvSpPr txBox="1"/>
          <p:nvPr/>
        </p:nvSpPr>
        <p:spPr>
          <a:xfrm>
            <a:off x="2854828" y="250924"/>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a:solidFill>
                  <a:srgbClr val="4294BE"/>
                </a:solidFill>
                <a:latin typeface="Arial" charset="0"/>
                <a:ea typeface="Arial" charset="0"/>
                <a:cs typeface="Arial" charset="0"/>
              </a:rPr>
              <a:t>mot</a:t>
            </a:r>
            <a:r>
              <a:rPr lang="en-US" altLang="zh-CN" sz="1400" cap="small" dirty="0">
                <a:solidFill>
                  <a:srgbClr val="4294BE"/>
                </a:solidFill>
                <a:latin typeface="Arial" charset="0"/>
                <a:ea typeface="Arial" charset="0"/>
                <a:cs typeface="Arial" charset="0"/>
              </a:rPr>
              <a:t>i</a:t>
            </a:r>
            <a:r>
              <a:rPr lang="en-US" sz="1400" cap="small" dirty="0">
                <a:solidFill>
                  <a:srgbClr val="4294BE"/>
                </a:solidFill>
                <a:latin typeface="Arial" charset="0"/>
                <a:ea typeface="Arial" charset="0"/>
                <a:cs typeface="Arial" charset="0"/>
              </a:rPr>
              <a:t>vation</a:t>
            </a: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304553" y="116632"/>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Background</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20" name="Espace réservé du numéro de diapositive 8"/>
          <p:cNvSpPr>
            <a:spLocks noGrp="1"/>
          </p:cNvSpPr>
          <p:nvPr>
            <p:ph type="sldNum" sz="quarter" idx="12"/>
          </p:nvPr>
        </p:nvSpPr>
        <p:spPr>
          <a:xfrm>
            <a:off x="7884368" y="6232227"/>
            <a:ext cx="586408" cy="365125"/>
          </a:xfrm>
        </p:spPr>
        <p:txBody>
          <a:bodyPr/>
          <a:lstStyle/>
          <a:p>
            <a:r>
              <a:rPr lang="en-US" altLang="zh-CN" dirty="0" smtClean="0"/>
              <a:t>3</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graphicFrame>
        <p:nvGraphicFramePr>
          <p:cNvPr id="19" name="Chart 18"/>
          <p:cNvGraphicFramePr>
            <a:graphicFrameLocks/>
          </p:cNvGraphicFramePr>
          <p:nvPr>
            <p:extLst>
              <p:ext uri="{D42A27DB-BD31-4B8C-83A1-F6EECF244321}">
                <p14:modId xmlns:p14="http://schemas.microsoft.com/office/powerpoint/2010/main" val="862020238"/>
              </p:ext>
            </p:extLst>
          </p:nvPr>
        </p:nvGraphicFramePr>
        <p:xfrm>
          <a:off x="914671" y="2038119"/>
          <a:ext cx="7073901" cy="36615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745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847" y="2042751"/>
            <a:ext cx="7208769" cy="3882802"/>
          </a:xfrm>
          <a:prstGeom prst="rect">
            <a:avLst/>
          </a:prstGeom>
        </p:spPr>
      </p:pic>
      <p:sp>
        <p:nvSpPr>
          <p:cNvPr id="9" name="Espace réservé du numéro de diapositive 8"/>
          <p:cNvSpPr>
            <a:spLocks noGrp="1"/>
          </p:cNvSpPr>
          <p:nvPr>
            <p:ph type="sldNum" sz="quarter" idx="12"/>
          </p:nvPr>
        </p:nvSpPr>
        <p:spPr/>
        <p:txBody>
          <a:bodyPr/>
          <a:lstStyle/>
          <a:p>
            <a:r>
              <a:rPr lang="en-US" altLang="zh-CN" dirty="0">
                <a:solidFill>
                  <a:prstClr val="black">
                    <a:tint val="75000"/>
                  </a:prstClr>
                </a:solidFill>
              </a:rPr>
              <a:t>2</a:t>
            </a:r>
            <a:endParaRPr lang="en-US" dirty="0">
              <a:solidFill>
                <a:prstClr val="black">
                  <a:tint val="75000"/>
                </a:prstClr>
              </a:solidFill>
            </a:endParaRPr>
          </a:p>
        </p:txBody>
      </p:sp>
      <p:sp>
        <p:nvSpPr>
          <p:cNvPr id="10" name="ZoneTexte 9"/>
          <p:cNvSpPr txBox="1"/>
          <p:nvPr/>
        </p:nvSpPr>
        <p:spPr>
          <a:xfrm>
            <a:off x="-225247" y="158311"/>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Background</a:t>
            </a:r>
            <a:endParaRPr lang="en-US" sz="3200" dirty="0">
              <a:solidFill>
                <a:prstClr val="black"/>
              </a:solidFill>
              <a:latin typeface="Arial" pitchFamily="34" charset="0"/>
              <a:cs typeface="Arial" pitchFamily="34" charset="0"/>
            </a:endParaRPr>
          </a:p>
        </p:txBody>
      </p:sp>
      <p:cxnSp>
        <p:nvCxnSpPr>
          <p:cNvPr id="6"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9531" y="1176674"/>
            <a:ext cx="7560841" cy="523220"/>
          </a:xfrm>
          <a:prstGeom prst="rect">
            <a:avLst/>
          </a:prstGeom>
          <a:noFill/>
        </p:spPr>
        <p:txBody>
          <a:bodyPr wrap="square" rtlCol="0">
            <a:spAutoFit/>
          </a:bodyPr>
          <a:lstStyle/>
          <a:p>
            <a:r>
              <a:rPr lang="en-US" altLang="zh-CN" sz="2800" b="1"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Activity Recognition</a:t>
            </a:r>
            <a:endParaRPr lang="en-US"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endParaRPr>
          </a:p>
        </p:txBody>
      </p:sp>
      <p:sp>
        <p:nvSpPr>
          <p:cNvPr id="18" name="TextBox 17"/>
          <p:cNvSpPr txBox="1"/>
          <p:nvPr/>
        </p:nvSpPr>
        <p:spPr>
          <a:xfrm>
            <a:off x="683568" y="1503948"/>
            <a:ext cx="6199498" cy="677108"/>
          </a:xfrm>
          <a:prstGeom prst="rect">
            <a:avLst/>
          </a:prstGeom>
          <a:noFill/>
        </p:spPr>
        <p:txBody>
          <a:bodyPr wrap="square" rtlCol="0">
            <a:spAutoFit/>
          </a:bodyPr>
          <a:lstStyle/>
          <a:p>
            <a:pPr marL="342900" indent="-342900">
              <a:buFont typeface="Arial" charset="0"/>
              <a:buChar char="•"/>
            </a:pPr>
            <a:endParaRPr lang="en-US" altLang="zh-CN" sz="2000" dirty="0" smtClean="0">
              <a:solidFill>
                <a:prstClr val="white"/>
              </a:solidFill>
            </a:endParaRPr>
          </a:p>
          <a:p>
            <a:endParaRPr lang="en-US" dirty="0">
              <a:solidFill>
                <a:prstClr val="black"/>
              </a:solidFill>
            </a:endParaRPr>
          </a:p>
        </p:txBody>
      </p:sp>
      <p:sp>
        <p:nvSpPr>
          <p:cNvPr id="29" name="ZoneTexte 3"/>
          <p:cNvSpPr txBox="1"/>
          <p:nvPr/>
        </p:nvSpPr>
        <p:spPr>
          <a:xfrm>
            <a:off x="2889906" y="260648"/>
            <a:ext cx="1233196" cy="307777"/>
          </a:xfrm>
          <a:prstGeom prst="rect">
            <a:avLst/>
          </a:prstGeom>
          <a:noFill/>
        </p:spPr>
        <p:txBody>
          <a:bodyPr wrap="square" rtlCol="0" anchor="ctr">
            <a:spAutoFit/>
          </a:bodyPr>
          <a:lstStyle/>
          <a:p>
            <a:pPr algn="ctr"/>
            <a:r>
              <a:rPr lang="en-US" altLang="zh-CN" sz="1400" cap="small" dirty="0" smtClean="0">
                <a:solidFill>
                  <a:srgbClr val="4294BE"/>
                </a:solidFill>
                <a:latin typeface="Arial" charset="0"/>
                <a:ea typeface="Arial" charset="0"/>
                <a:cs typeface="Arial" charset="0"/>
              </a:rPr>
              <a:t>Background</a:t>
            </a:r>
            <a:endParaRPr lang="en-US" sz="1400" cap="small" dirty="0">
              <a:solidFill>
                <a:srgbClr val="4294BE"/>
              </a:solidFill>
              <a:latin typeface="Arial" charset="0"/>
              <a:ea typeface="Arial" charset="0"/>
              <a:cs typeface="Arial" charset="0"/>
            </a:endParaRPr>
          </a:p>
        </p:txBody>
      </p:sp>
      <p:sp>
        <p:nvSpPr>
          <p:cNvPr id="30" name="ZoneTexte 10"/>
          <p:cNvSpPr txBox="1"/>
          <p:nvPr/>
        </p:nvSpPr>
        <p:spPr>
          <a:xfrm>
            <a:off x="4193592" y="250924"/>
            <a:ext cx="1072217"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31" name="ZoneTexte 12"/>
          <p:cNvSpPr txBox="1"/>
          <p:nvPr/>
        </p:nvSpPr>
        <p:spPr>
          <a:xfrm>
            <a:off x="5574653" y="250924"/>
            <a:ext cx="809837"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32"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sp>
        <p:nvSpPr>
          <p:cNvPr id="33" name="ZoneTexte 13"/>
          <p:cNvSpPr txBox="1"/>
          <p:nvPr/>
        </p:nvSpPr>
        <p:spPr>
          <a:xfrm>
            <a:off x="7814388" y="250924"/>
            <a:ext cx="1329612" cy="307777"/>
          </a:xfrm>
          <a:prstGeom prst="rect">
            <a:avLst/>
          </a:prstGeom>
          <a:noFill/>
        </p:spPr>
        <p:txBody>
          <a:bodyPr wrap="square" rtlCol="0" anchor="ctr">
            <a:spAutoFit/>
          </a:bodyPr>
          <a:lstStyle/>
          <a:p>
            <a:pPr algn="ctr"/>
            <a:r>
              <a:rPr lang="en-US" altLang="zh-CN" sz="1400" cap="small" dirty="0"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20" name="Rectangle 19"/>
          <p:cNvSpPr/>
          <p:nvPr/>
        </p:nvSpPr>
        <p:spPr>
          <a:xfrm>
            <a:off x="1483493" y="5678683"/>
            <a:ext cx="7564632" cy="261610"/>
          </a:xfrm>
          <a:prstGeom prst="rect">
            <a:avLst/>
          </a:prstGeom>
        </p:spPr>
        <p:txBody>
          <a:bodyPr wrap="square">
            <a:spAutoFit/>
          </a:bodyPr>
          <a:lstStyle/>
          <a:p>
            <a:r>
              <a:rPr lang="en-US" sz="1100" dirty="0" smtClean="0">
                <a:solidFill>
                  <a:srgbClr val="3B3835"/>
                </a:solidFill>
                <a:latin typeface="Helvetica Neue" charset="0"/>
              </a:rPr>
              <a:t>Simple </a:t>
            </a:r>
            <a:r>
              <a:rPr lang="en-US" sz="1100" dirty="0">
                <a:solidFill>
                  <a:srgbClr val="3B3835"/>
                </a:solidFill>
                <a:latin typeface="Helvetica Neue" charset="0"/>
              </a:rPr>
              <a:t>and Complex Activity Recognition Through Smart </a:t>
            </a:r>
            <a:r>
              <a:rPr lang="en-US" sz="1100" dirty="0" smtClean="0">
                <a:solidFill>
                  <a:srgbClr val="3B3835"/>
                </a:solidFill>
                <a:latin typeface="Helvetica Neue" charset="0"/>
              </a:rPr>
              <a:t>Phones</a:t>
            </a:r>
            <a:r>
              <a:rPr lang="en-US" altLang="zh-CN" sz="1100" dirty="0" smtClean="0">
                <a:solidFill>
                  <a:srgbClr val="3B3835"/>
                </a:solidFill>
                <a:latin typeface="Helvetica Neue" charset="0"/>
              </a:rPr>
              <a:t>,</a:t>
            </a:r>
            <a:r>
              <a:rPr lang="zh-CN" altLang="en-US" sz="1100" dirty="0" smtClean="0">
                <a:solidFill>
                  <a:srgbClr val="3B3835"/>
                </a:solidFill>
                <a:latin typeface="Helvetica Neue" charset="0"/>
              </a:rPr>
              <a:t> </a:t>
            </a:r>
            <a:r>
              <a:rPr lang="en-US" altLang="zh-CN" sz="1100" dirty="0">
                <a:solidFill>
                  <a:srgbClr val="3B3835"/>
                </a:solidFill>
                <a:latin typeface="Helvetica Neue" charset="0"/>
              </a:rPr>
              <a:t>Stefan </a:t>
            </a:r>
            <a:r>
              <a:rPr lang="en-US" altLang="zh-CN" sz="1100" dirty="0" err="1" smtClean="0">
                <a:solidFill>
                  <a:srgbClr val="3B3835"/>
                </a:solidFill>
                <a:latin typeface="Helvetica Neue" charset="0"/>
              </a:rPr>
              <a:t>Dernbach</a:t>
            </a:r>
            <a:r>
              <a:rPr lang="en-US" altLang="zh-CN" sz="1100" dirty="0" smtClean="0">
                <a:solidFill>
                  <a:srgbClr val="3B3835"/>
                </a:solidFill>
                <a:latin typeface="Helvetica Neue" charset="0"/>
              </a:rPr>
              <a:t>, </a:t>
            </a:r>
            <a:r>
              <a:rPr lang="en-US" altLang="zh-CN" sz="1100" dirty="0">
                <a:solidFill>
                  <a:srgbClr val="3B3835"/>
                </a:solidFill>
                <a:latin typeface="Helvetica Neue" charset="0"/>
              </a:rPr>
              <a:t>2012</a:t>
            </a:r>
            <a:endParaRPr lang="en-US" sz="1100" dirty="0">
              <a:solidFill>
                <a:prstClr val="black"/>
              </a:solidFill>
            </a:endParaRPr>
          </a:p>
        </p:txBody>
      </p:sp>
      <p:sp>
        <p:nvSpPr>
          <p:cNvPr id="3" name="TextBox 2"/>
          <p:cNvSpPr txBox="1"/>
          <p:nvPr/>
        </p:nvSpPr>
        <p:spPr>
          <a:xfrm>
            <a:off x="1963285" y="4900466"/>
            <a:ext cx="5322394" cy="430887"/>
          </a:xfrm>
          <a:prstGeom prst="rect">
            <a:avLst/>
          </a:prstGeom>
          <a:noFill/>
        </p:spPr>
        <p:txBody>
          <a:bodyPr wrap="square" rtlCol="0">
            <a:spAutoFit/>
          </a:bodyPr>
          <a:lstStyle/>
          <a:p>
            <a:r>
              <a:rPr lang="en-US" altLang="zh-CN" sz="2200" b="1" dirty="0" smtClean="0">
                <a:solidFill>
                  <a:prstClr val="black"/>
                </a:solidFill>
                <a:latin typeface="Helvetica" charset="0"/>
                <a:ea typeface="Helvetica" charset="0"/>
                <a:cs typeface="Helvetica" charset="0"/>
              </a:rPr>
              <a:t>Labeling</a:t>
            </a:r>
            <a:r>
              <a:rPr lang="zh-CN" altLang="en-US" sz="2200" b="1" dirty="0" smtClean="0">
                <a:solidFill>
                  <a:prstClr val="black"/>
                </a:solidFill>
                <a:latin typeface="Helvetica" charset="0"/>
                <a:ea typeface="Helvetica" charset="0"/>
                <a:cs typeface="Helvetica" charset="0"/>
              </a:rPr>
              <a:t> </a:t>
            </a:r>
            <a:r>
              <a:rPr lang="en-US" altLang="zh-CN" sz="2200" b="1" dirty="0" smtClean="0">
                <a:solidFill>
                  <a:prstClr val="black"/>
                </a:solidFill>
                <a:latin typeface="Helvetica" charset="0"/>
                <a:ea typeface="Helvetica" charset="0"/>
                <a:cs typeface="Helvetica" charset="0"/>
              </a:rPr>
              <a:t>cost is</a:t>
            </a:r>
            <a:r>
              <a:rPr lang="en-US" altLang="zh-CN" sz="2200" b="1" dirty="0">
                <a:solidFill>
                  <a:prstClr val="black"/>
                </a:solidFill>
                <a:latin typeface="Helvetica" charset="0"/>
                <a:ea typeface="Helvetica" charset="0"/>
                <a:cs typeface="Helvetica" charset="0"/>
              </a:rPr>
              <a:t> </a:t>
            </a:r>
            <a:r>
              <a:rPr lang="en-US" altLang="zh-CN" sz="2200" b="1" dirty="0" smtClean="0">
                <a:solidFill>
                  <a:prstClr val="black"/>
                </a:solidFill>
                <a:latin typeface="Helvetica" charset="0"/>
                <a:ea typeface="Helvetica" charset="0"/>
                <a:cs typeface="Helvetica" charset="0"/>
              </a:rPr>
              <a:t>high</a:t>
            </a:r>
          </a:p>
        </p:txBody>
      </p:sp>
    </p:spTree>
    <p:extLst>
      <p:ext uri="{BB962C8B-B14F-4D97-AF65-F5344CB8AC3E}">
        <p14:creationId xmlns:p14="http://schemas.microsoft.com/office/powerpoint/2010/main" val="165939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0" name="Content Placeholder 4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2734" y="2075654"/>
            <a:ext cx="3716872" cy="3040915"/>
          </a:xfrm>
        </p:spPr>
      </p:pic>
      <p:sp>
        <p:nvSpPr>
          <p:cNvPr id="2" name="Title 1"/>
          <p:cNvSpPr>
            <a:spLocks noGrp="1"/>
          </p:cNvSpPr>
          <p:nvPr>
            <p:ph type="title"/>
          </p:nvPr>
        </p:nvSpPr>
        <p:spPr>
          <a:xfrm>
            <a:off x="130718" y="1165440"/>
            <a:ext cx="8136904" cy="508918"/>
          </a:xfrm>
        </p:spPr>
        <p:txBody>
          <a:bodyPr/>
          <a:lstStyle/>
          <a:p>
            <a:r>
              <a:rPr lang="en-US" dirty="0" smtClean="0"/>
              <a:t>Dataset Analysis</a:t>
            </a:r>
            <a:endParaRPr lang="en-US" dirty="0"/>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mot</a:t>
            </a:r>
            <a:r>
              <a:rPr lang="en-US" altLang="zh-CN" sz="1400" cap="small" dirty="0">
                <a:solidFill>
                  <a:prstClr val="black"/>
                </a:solidFill>
                <a:latin typeface="Arial" charset="0"/>
                <a:ea typeface="Arial" charset="0"/>
                <a:cs typeface="Arial" charset="0"/>
              </a:rPr>
              <a:t>i</a:t>
            </a:r>
            <a:r>
              <a:rPr lang="en-US" sz="1400" cap="small" dirty="0">
                <a:solidFill>
                  <a:prstClr val="black"/>
                </a:solidFill>
                <a:latin typeface="Arial" charset="0"/>
                <a:ea typeface="Arial" charset="0"/>
                <a:cs typeface="Arial" charset="0"/>
              </a:rPr>
              <a:t>vation</a:t>
            </a: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75206" y="133873"/>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Background</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20" name="Espace réservé du numéro de diapositive 8"/>
          <p:cNvSpPr>
            <a:spLocks noGrp="1"/>
          </p:cNvSpPr>
          <p:nvPr>
            <p:ph type="sldNum" sz="quarter" idx="12"/>
          </p:nvPr>
        </p:nvSpPr>
        <p:spPr>
          <a:xfrm>
            <a:off x="7884368" y="6232227"/>
            <a:ext cx="586408" cy="365125"/>
          </a:xfrm>
        </p:spPr>
        <p:txBody>
          <a:bodyPr/>
          <a:lstStyle/>
          <a:p>
            <a:r>
              <a:rPr lang="en-US" dirty="0" smtClean="0">
                <a:solidFill>
                  <a:prstClr val="black">
                    <a:tint val="75000"/>
                  </a:prstClr>
                </a:solidFill>
              </a:rPr>
              <a:t>3</a:t>
            </a:r>
            <a:endParaRPr lang="en-US" dirty="0">
              <a:solidFill>
                <a:prstClr val="black">
                  <a:tint val="75000"/>
                </a:prstClr>
              </a:solidFill>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19"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srgbClr val="4294BE"/>
                </a:solidFill>
                <a:latin typeface="Arial" charset="0"/>
                <a:ea typeface="Arial" charset="0"/>
                <a:cs typeface="Arial" charset="0"/>
              </a:rPr>
              <a:t>Background</a:t>
            </a:r>
            <a:endParaRPr lang="en-US" sz="1400" cap="small" dirty="0">
              <a:solidFill>
                <a:srgbClr val="4294BE"/>
              </a:solidFill>
              <a:latin typeface="Arial" charset="0"/>
              <a:ea typeface="Arial" charset="0"/>
              <a:cs typeface="Arial"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88564739"/>
              </p:ext>
            </p:extLst>
          </p:nvPr>
        </p:nvGraphicFramePr>
        <p:xfrm>
          <a:off x="49513" y="2075655"/>
          <a:ext cx="5100751" cy="1005840"/>
        </p:xfrm>
        <a:graphic>
          <a:graphicData uri="http://schemas.openxmlformats.org/drawingml/2006/table">
            <a:tbl>
              <a:tblPr firstRow="1" bandRow="1">
                <a:tableStyleId>{5C22544A-7EE6-4342-B048-85BDC9FD1C3A}</a:tableStyleId>
              </a:tblPr>
              <a:tblGrid>
                <a:gridCol w="1020150"/>
                <a:gridCol w="1020150"/>
                <a:gridCol w="744798"/>
                <a:gridCol w="1224136"/>
                <a:gridCol w="1091517"/>
              </a:tblGrid>
              <a:tr h="621905">
                <a:tc>
                  <a:txBody>
                    <a:bodyPr/>
                    <a:lstStyle/>
                    <a:p>
                      <a:pPr algn="ctr"/>
                      <a:r>
                        <a:rPr lang="en-US" sz="1800" dirty="0" smtClean="0"/>
                        <a:t>Dataset</a:t>
                      </a:r>
                      <a:endParaRPr lang="en-US" sz="1800" dirty="0"/>
                    </a:p>
                  </a:txBody>
                  <a:tcPr/>
                </a:tc>
                <a:tc>
                  <a:txBody>
                    <a:bodyPr/>
                    <a:lstStyle/>
                    <a:p>
                      <a:pPr algn="ctr"/>
                      <a:r>
                        <a:rPr lang="en-US" sz="1800" dirty="0" smtClean="0"/>
                        <a:t>Users</a:t>
                      </a:r>
                      <a:endParaRPr lang="en-US" sz="1800" dirty="0"/>
                    </a:p>
                  </a:txBody>
                  <a:tcPr/>
                </a:tc>
                <a:tc>
                  <a:txBody>
                    <a:bodyPr/>
                    <a:lstStyle/>
                    <a:p>
                      <a:pPr algn="ctr"/>
                      <a:r>
                        <a:rPr lang="en-US" sz="1800" dirty="0" smtClean="0"/>
                        <a:t>Class </a:t>
                      </a:r>
                    </a:p>
                    <a:p>
                      <a:pPr algn="ctr"/>
                      <a:r>
                        <a:rPr lang="en-US" sz="1800" dirty="0" smtClean="0"/>
                        <a:t>Types</a:t>
                      </a:r>
                      <a:endParaRPr lang="en-US" sz="1800" dirty="0"/>
                    </a:p>
                  </a:txBody>
                  <a:tcPr/>
                </a:tc>
                <a:tc>
                  <a:txBody>
                    <a:bodyPr/>
                    <a:lstStyle/>
                    <a:p>
                      <a:pPr algn="ctr"/>
                      <a:r>
                        <a:rPr lang="en-US" sz="1800" dirty="0" smtClean="0"/>
                        <a:t>Frequency</a:t>
                      </a:r>
                      <a:r>
                        <a:rPr lang="zh-CN" altLang="en-US" sz="1800" dirty="0" smtClean="0"/>
                        <a:t>（</a:t>
                      </a:r>
                      <a:r>
                        <a:rPr lang="en-US" altLang="zh-CN" sz="1800" dirty="0" smtClean="0"/>
                        <a:t>Hz</a:t>
                      </a:r>
                      <a:r>
                        <a:rPr lang="zh-CN" altLang="en-US" sz="1800" dirty="0" smtClean="0"/>
                        <a:t>）</a:t>
                      </a:r>
                      <a:endParaRPr lang="en-US" sz="1800" dirty="0"/>
                    </a:p>
                  </a:txBody>
                  <a:tcPr/>
                </a:tc>
                <a:tc>
                  <a:txBody>
                    <a:bodyPr/>
                    <a:lstStyle/>
                    <a:p>
                      <a:pPr algn="ctr"/>
                      <a:r>
                        <a:rPr lang="en-US" sz="1800" dirty="0" smtClean="0"/>
                        <a:t>Sensor</a:t>
                      </a:r>
                      <a:r>
                        <a:rPr lang="en-US" sz="1800" baseline="0" dirty="0" smtClean="0"/>
                        <a:t> Location</a:t>
                      </a:r>
                      <a:endParaRPr lang="en-US" sz="1800" dirty="0"/>
                    </a:p>
                  </a:txBody>
                  <a:tcPr/>
                </a:tc>
              </a:tr>
              <a:tr h="302683">
                <a:tc>
                  <a:txBody>
                    <a:bodyPr/>
                    <a:lstStyle/>
                    <a:p>
                      <a:pPr algn="ctr"/>
                      <a:r>
                        <a:rPr lang="en-US" sz="1800" b="1" dirty="0" smtClean="0"/>
                        <a:t>HAPT</a:t>
                      </a:r>
                      <a:endParaRPr lang="en-US" sz="1800" b="1" dirty="0"/>
                    </a:p>
                  </a:txBody>
                  <a:tcPr/>
                </a:tc>
                <a:tc>
                  <a:txBody>
                    <a:bodyPr/>
                    <a:lstStyle/>
                    <a:p>
                      <a:pPr algn="ctr"/>
                      <a:r>
                        <a:rPr lang="en-US" sz="1800" b="0" dirty="0" smtClean="0"/>
                        <a:t>30</a:t>
                      </a:r>
                      <a:endParaRPr lang="en-US" sz="1800" b="0" dirty="0"/>
                    </a:p>
                  </a:txBody>
                  <a:tcPr/>
                </a:tc>
                <a:tc>
                  <a:txBody>
                    <a:bodyPr/>
                    <a:lstStyle/>
                    <a:p>
                      <a:pPr algn="ctr"/>
                      <a:r>
                        <a:rPr lang="en-US" sz="1800" b="0" dirty="0" smtClean="0"/>
                        <a:t> 6</a:t>
                      </a:r>
                      <a:endParaRPr lang="en-US" sz="1800" b="0" dirty="0"/>
                    </a:p>
                  </a:txBody>
                  <a:tcPr/>
                </a:tc>
                <a:tc>
                  <a:txBody>
                    <a:bodyPr/>
                    <a:lstStyle/>
                    <a:p>
                      <a:pPr algn="ctr"/>
                      <a:r>
                        <a:rPr lang="en-US" sz="1800" b="0" dirty="0" smtClean="0"/>
                        <a:t>50</a:t>
                      </a:r>
                      <a:endParaRPr lang="en-US" sz="1800" b="0" dirty="0"/>
                    </a:p>
                  </a:txBody>
                  <a:tcPr/>
                </a:tc>
                <a:tc>
                  <a:txBody>
                    <a:bodyPr/>
                    <a:lstStyle/>
                    <a:p>
                      <a:pPr algn="ctr"/>
                      <a:r>
                        <a:rPr lang="en-US" sz="1800" b="0" dirty="0" smtClean="0"/>
                        <a:t>Waist</a:t>
                      </a:r>
                      <a:endParaRPr lang="en-US" sz="1800" b="0" dirty="0"/>
                    </a:p>
                  </a:txBody>
                  <a:tcPr/>
                </a:tc>
              </a:tr>
            </a:tbl>
          </a:graphicData>
        </a:graphic>
      </p:graphicFrame>
      <p:sp>
        <p:nvSpPr>
          <p:cNvPr id="4" name="TextBox 3"/>
          <p:cNvSpPr txBox="1"/>
          <p:nvPr/>
        </p:nvSpPr>
        <p:spPr>
          <a:xfrm>
            <a:off x="311556" y="3268951"/>
            <a:ext cx="4576663" cy="2339102"/>
          </a:xfrm>
          <a:prstGeom prst="rect">
            <a:avLst/>
          </a:prstGeom>
          <a:noFill/>
        </p:spPr>
        <p:txBody>
          <a:bodyPr wrap="square" rtlCol="0">
            <a:spAutoFit/>
          </a:bodyPr>
          <a:lstStyle/>
          <a:p>
            <a:pPr marL="457200" indent="-457200">
              <a:buFont typeface="+mj-lt"/>
              <a:buAutoNum type="arabicPeriod"/>
            </a:pPr>
            <a:r>
              <a:rPr lang="en-US" sz="2000" dirty="0">
                <a:solidFill>
                  <a:schemeClr val="bg1"/>
                </a:solidFill>
                <a:latin typeface="Helvetica" pitchFamily="2" charset="0"/>
                <a:ea typeface="Helvetica" pitchFamily="2" charset="0"/>
                <a:cs typeface="Helvetica" pitchFamily="2" charset="0"/>
              </a:rPr>
              <a:t>Sliding window in 2s,  Low Pass Filter</a:t>
            </a:r>
            <a:r>
              <a:rPr lang="en-US" altLang="zh-CN" sz="2000" dirty="0">
                <a:solidFill>
                  <a:schemeClr val="bg1"/>
                </a:solidFill>
                <a:latin typeface="Helvetica" pitchFamily="2" charset="0"/>
                <a:ea typeface="Helvetica" pitchFamily="2" charset="0"/>
                <a:cs typeface="Helvetica" pitchFamily="2" charset="0"/>
              </a:rPr>
              <a:t>ing</a:t>
            </a:r>
            <a:r>
              <a:rPr lang="en-US" sz="2000" dirty="0">
                <a:solidFill>
                  <a:schemeClr val="bg1"/>
                </a:solidFill>
                <a:latin typeface="Helvetica" pitchFamily="2" charset="0"/>
                <a:ea typeface="Helvetica" pitchFamily="2" charset="0"/>
                <a:cs typeface="Helvetica" pitchFamily="2" charset="0"/>
              </a:rPr>
              <a:t> at 20Hz </a:t>
            </a:r>
          </a:p>
          <a:p>
            <a:pPr marL="457200" indent="-457200">
              <a:buFont typeface="+mj-lt"/>
              <a:buAutoNum type="arabicPeriod"/>
            </a:pPr>
            <a:r>
              <a:rPr lang="en-US" sz="2000" dirty="0" smtClean="0">
                <a:solidFill>
                  <a:schemeClr val="bg1"/>
                </a:solidFill>
                <a:latin typeface="Helvetica" pitchFamily="2" charset="0"/>
                <a:ea typeface="Helvetica" pitchFamily="2" charset="0"/>
                <a:cs typeface="Helvetica" pitchFamily="2" charset="0"/>
              </a:rPr>
              <a:t>Feature </a:t>
            </a:r>
            <a:r>
              <a:rPr lang="en-US" sz="2000" dirty="0">
                <a:solidFill>
                  <a:schemeClr val="bg1"/>
                </a:solidFill>
                <a:latin typeface="Helvetica" pitchFamily="2" charset="0"/>
                <a:ea typeface="Helvetica" pitchFamily="2" charset="0"/>
                <a:cs typeface="Helvetica" pitchFamily="2" charset="0"/>
              </a:rPr>
              <a:t>extraction: </a:t>
            </a:r>
            <a:r>
              <a:rPr lang="en-US" sz="2000" dirty="0" smtClean="0">
                <a:solidFill>
                  <a:schemeClr val="bg1"/>
                </a:solidFill>
                <a:latin typeface="Helvetica" pitchFamily="2" charset="0"/>
                <a:ea typeface="Helvetica" pitchFamily="2" charset="0"/>
                <a:cs typeface="Helvetica" pitchFamily="2" charset="0"/>
              </a:rPr>
              <a:t>38 </a:t>
            </a:r>
            <a:r>
              <a:rPr lang="en-US" sz="2000" dirty="0">
                <a:solidFill>
                  <a:schemeClr val="bg1"/>
                </a:solidFill>
                <a:latin typeface="Helvetica" pitchFamily="2" charset="0"/>
                <a:ea typeface="Helvetica" pitchFamily="2" charset="0"/>
                <a:cs typeface="Helvetica" pitchFamily="2" charset="0"/>
              </a:rPr>
              <a:t>features </a:t>
            </a:r>
            <a:endParaRPr lang="en-US" sz="2000" dirty="0" smtClean="0">
              <a:solidFill>
                <a:schemeClr val="bg1"/>
              </a:solidFill>
              <a:latin typeface="Helvetica" pitchFamily="2" charset="0"/>
              <a:ea typeface="Helvetica" pitchFamily="2" charset="0"/>
              <a:cs typeface="Helvetica" pitchFamily="2" charset="0"/>
            </a:endParaRPr>
          </a:p>
          <a:p>
            <a:pPr marL="457200" indent="-457200">
              <a:buFont typeface="+mj-lt"/>
              <a:buAutoNum type="arabicPeriod"/>
            </a:pPr>
            <a:endParaRPr lang="en-US" sz="2000" dirty="0">
              <a:solidFill>
                <a:schemeClr val="bg1"/>
              </a:solidFill>
              <a:latin typeface="Helvetica" pitchFamily="2" charset="0"/>
              <a:ea typeface="Helvetica" pitchFamily="2" charset="0"/>
              <a:cs typeface="Helvetica" pitchFamily="2" charset="0"/>
            </a:endParaRPr>
          </a:p>
          <a:p>
            <a:pPr marL="914400" lvl="1" indent="-457200">
              <a:buFont typeface="Arial" charset="0"/>
              <a:buChar char="•"/>
            </a:pPr>
            <a:r>
              <a:rPr lang="en-US" sz="1600" dirty="0" smtClean="0">
                <a:solidFill>
                  <a:schemeClr val="bg1"/>
                </a:solidFill>
                <a:latin typeface="Helvetica" pitchFamily="2" charset="0"/>
                <a:ea typeface="Helvetica" pitchFamily="2" charset="0"/>
                <a:cs typeface="Helvetica" pitchFamily="2" charset="0"/>
              </a:rPr>
              <a:t>mean</a:t>
            </a:r>
            <a:r>
              <a:rPr lang="en-US" sz="1600" dirty="0">
                <a:solidFill>
                  <a:schemeClr val="bg1"/>
                </a:solidFill>
                <a:latin typeface="Helvetica" pitchFamily="2" charset="0"/>
                <a:ea typeface="Helvetica" pitchFamily="2" charset="0"/>
                <a:cs typeface="Helvetica" pitchFamily="2" charset="0"/>
              </a:rPr>
              <a:t>, st</a:t>
            </a:r>
            <a:r>
              <a:rPr lang="en-US" altLang="zh-CN" sz="1600" dirty="0">
                <a:solidFill>
                  <a:schemeClr val="bg1"/>
                </a:solidFill>
                <a:latin typeface="Helvetica" pitchFamily="2" charset="0"/>
                <a:ea typeface="Helvetica" pitchFamily="2" charset="0"/>
                <a:cs typeface="Helvetica" pitchFamily="2" charset="0"/>
              </a:rPr>
              <a:t>andard</a:t>
            </a:r>
            <a:r>
              <a:rPr lang="zh-CN" altLang="en-US" sz="1600" dirty="0">
                <a:solidFill>
                  <a:schemeClr val="bg1"/>
                </a:solidFill>
                <a:latin typeface="Helvetica" pitchFamily="2" charset="0"/>
                <a:ea typeface="Helvetica" pitchFamily="2" charset="0"/>
                <a:cs typeface="Helvetica" pitchFamily="2" charset="0"/>
              </a:rPr>
              <a:t> </a:t>
            </a:r>
            <a:r>
              <a:rPr lang="en-US" sz="1600" dirty="0">
                <a:solidFill>
                  <a:schemeClr val="bg1"/>
                </a:solidFill>
                <a:latin typeface="Helvetica" pitchFamily="2" charset="0"/>
                <a:ea typeface="Helvetica" pitchFamily="2" charset="0"/>
                <a:cs typeface="Helvetica" pitchFamily="2" charset="0"/>
              </a:rPr>
              <a:t>d</a:t>
            </a:r>
            <a:r>
              <a:rPr lang="en-US" altLang="zh-CN" sz="1600" dirty="0">
                <a:solidFill>
                  <a:schemeClr val="bg1"/>
                </a:solidFill>
                <a:latin typeface="Helvetica" pitchFamily="2" charset="0"/>
                <a:ea typeface="Helvetica" pitchFamily="2" charset="0"/>
                <a:cs typeface="Helvetica" pitchFamily="2" charset="0"/>
              </a:rPr>
              <a:t>eviation</a:t>
            </a:r>
            <a:r>
              <a:rPr lang="en-US" sz="1600" dirty="0">
                <a:solidFill>
                  <a:schemeClr val="bg1"/>
                </a:solidFill>
                <a:latin typeface="Helvetica" pitchFamily="2" charset="0"/>
                <a:ea typeface="Helvetica" pitchFamily="2" charset="0"/>
                <a:cs typeface="Helvetica" pitchFamily="2" charset="0"/>
              </a:rPr>
              <a:t>, variance, min, max, skew</a:t>
            </a:r>
            <a:r>
              <a:rPr lang="en-US" altLang="zh-CN" sz="1600" dirty="0">
                <a:solidFill>
                  <a:schemeClr val="bg1"/>
                </a:solidFill>
                <a:latin typeface="Helvetica" pitchFamily="2" charset="0"/>
                <a:ea typeface="Helvetica" pitchFamily="2" charset="0"/>
                <a:cs typeface="Helvetica" pitchFamily="2" charset="0"/>
              </a:rPr>
              <a:t>ness</a:t>
            </a:r>
            <a:r>
              <a:rPr lang="en-US" sz="1600" dirty="0">
                <a:solidFill>
                  <a:schemeClr val="bg1"/>
                </a:solidFill>
                <a:latin typeface="Helvetica" pitchFamily="2" charset="0"/>
                <a:ea typeface="Helvetica" pitchFamily="2" charset="0"/>
                <a:cs typeface="Helvetica" pitchFamily="2" charset="0"/>
              </a:rPr>
              <a:t>, kurtosis, energy </a:t>
            </a:r>
          </a:p>
          <a:p>
            <a:pPr marL="914400" lvl="1" indent="-457200" fontAlgn="base">
              <a:buFont typeface="Arial" charset="0"/>
              <a:buChar char="•"/>
            </a:pPr>
            <a:r>
              <a:rPr lang="en-US" sz="1600" dirty="0">
                <a:solidFill>
                  <a:schemeClr val="bg1"/>
                </a:solidFill>
                <a:latin typeface="Helvetica" pitchFamily="2" charset="0"/>
                <a:ea typeface="Helvetica" pitchFamily="2" charset="0"/>
                <a:cs typeface="Helvetica" pitchFamily="2" charset="0"/>
              </a:rPr>
              <a:t>Correlation between  x, y, z, </a:t>
            </a:r>
            <a:r>
              <a:rPr lang="en-US" sz="1600" dirty="0" smtClean="0">
                <a:solidFill>
                  <a:schemeClr val="bg1"/>
                </a:solidFill>
                <a:latin typeface="Helvetica" pitchFamily="2" charset="0"/>
                <a:ea typeface="Helvetica" pitchFamily="2" charset="0"/>
                <a:cs typeface="Helvetica" pitchFamily="2" charset="0"/>
              </a:rPr>
              <a:t>mean</a:t>
            </a:r>
            <a:endParaRPr lang="en-US" sz="1600" dirty="0">
              <a:solidFill>
                <a:schemeClr val="bg1"/>
              </a:solidFill>
              <a:latin typeface="Helvetica" pitchFamily="2" charset="0"/>
              <a:ea typeface="Helvetica" pitchFamily="2" charset="0"/>
              <a:cs typeface="Helvetica" pitchFamily="2" charset="0"/>
            </a:endParaRPr>
          </a:p>
          <a:p>
            <a:endParaRPr lang="en-US" dirty="0"/>
          </a:p>
        </p:txBody>
      </p:sp>
    </p:spTree>
    <p:extLst>
      <p:ext uri="{BB962C8B-B14F-4D97-AF65-F5344CB8AC3E}">
        <p14:creationId xmlns:p14="http://schemas.microsoft.com/office/powerpoint/2010/main" val="2322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ZoneTexte 9"/>
          <p:cNvSpPr txBox="1"/>
          <p:nvPr/>
        </p:nvSpPr>
        <p:spPr>
          <a:xfrm>
            <a:off x="-193392" y="132517"/>
            <a:ext cx="3191023" cy="584775"/>
          </a:xfrm>
          <a:prstGeom prst="rect">
            <a:avLst/>
          </a:prstGeom>
          <a:noFill/>
        </p:spPr>
        <p:txBody>
          <a:bodyPr wrap="square" rtlCol="0" anchor="ctr">
            <a:spAutoFit/>
          </a:bodyPr>
          <a:lstStyle/>
          <a:p>
            <a:pPr algn="ctr"/>
            <a:r>
              <a:rPr lang="en-US" sz="3200" dirty="0" smtClean="0">
                <a:solidFill>
                  <a:prstClr val="black"/>
                </a:solidFill>
                <a:latin typeface="Arial" pitchFamily="34" charset="0"/>
                <a:cs typeface="Arial" pitchFamily="34" charset="0"/>
              </a:rPr>
              <a:t>Motivation</a:t>
            </a:r>
            <a:endParaRPr lang="en-US" sz="3200" dirty="0">
              <a:solidFill>
                <a:prstClr val="black"/>
              </a:solidFill>
              <a:latin typeface="Arial" pitchFamily="34" charset="0"/>
              <a:cs typeface="Arial" pitchFamily="34" charset="0"/>
            </a:endParaRPr>
          </a:p>
        </p:txBody>
      </p:sp>
      <p:sp>
        <p:nvSpPr>
          <p:cNvPr id="2" name="Rectangle 1"/>
          <p:cNvSpPr/>
          <p:nvPr/>
        </p:nvSpPr>
        <p:spPr>
          <a:xfrm>
            <a:off x="594668" y="1326916"/>
            <a:ext cx="7992888" cy="4401205"/>
          </a:xfrm>
          <a:prstGeom prst="rect">
            <a:avLst/>
          </a:prstGeom>
        </p:spPr>
        <p:txBody>
          <a:bodyPr wrap="square">
            <a:spAutoFit/>
          </a:bodyPr>
          <a:lstStyle/>
          <a:p>
            <a:r>
              <a:rPr lang="en-US" altLang="zh-CN"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Personalized</a:t>
            </a:r>
            <a:r>
              <a:rPr lang="zh-CN" altLang="en-US"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r>
              <a:rPr lang="en-US" altLang="zh-CN"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Activity</a:t>
            </a:r>
            <a:r>
              <a:rPr lang="zh-CN" altLang="en-US"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r>
              <a:rPr lang="en-US" altLang="zh-CN"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Recognition</a:t>
            </a:r>
            <a:r>
              <a:rPr lang="zh-CN" altLang="en-US"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r>
              <a:rPr lang="en-US" altLang="zh-CN"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System</a:t>
            </a:r>
          </a:p>
          <a:p>
            <a:endParaRPr lang="en-US" altLang="zh-CN" sz="2800" b="1" dirty="0" smtClean="0">
              <a:solidFill>
                <a:prstClr val="white"/>
              </a:solidFill>
              <a:latin typeface="Helvetica" pitchFamily="2" charset="0"/>
              <a:ea typeface="Helvetica" pitchFamily="2" charset="0"/>
              <a:cs typeface="Helvetica" pitchFamily="2" charset="0"/>
            </a:endParaRPr>
          </a:p>
          <a:p>
            <a:pPr marL="800100" lvl="1" indent="-3429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Optimize performance </a:t>
            </a:r>
            <a:r>
              <a:rPr lang="en-US" altLang="zh-CN" sz="2400" dirty="0">
                <a:solidFill>
                  <a:prstClr val="white"/>
                </a:solidFill>
                <a:latin typeface="Helvetica" pitchFamily="2" charset="0"/>
                <a:ea typeface="Helvetica" pitchFamily="2" charset="0"/>
                <a:cs typeface="Helvetica" pitchFamily="2" charset="0"/>
              </a:rPr>
              <a:t>in streaming environment</a:t>
            </a:r>
          </a:p>
          <a:p>
            <a:pPr marL="800100" lvl="1" indent="-3429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Require </a:t>
            </a:r>
            <a:r>
              <a:rPr lang="en-US" altLang="zh-CN" sz="2400" dirty="0">
                <a:solidFill>
                  <a:prstClr val="white"/>
                </a:solidFill>
                <a:latin typeface="Helvetica" pitchFamily="2" charset="0"/>
                <a:ea typeface="Helvetica" pitchFamily="2" charset="0"/>
                <a:cs typeface="Helvetica" pitchFamily="2" charset="0"/>
              </a:rPr>
              <a:t>f</a:t>
            </a:r>
            <a:r>
              <a:rPr lang="en-US" altLang="zh-CN" sz="2400" dirty="0" smtClean="0">
                <a:solidFill>
                  <a:prstClr val="white"/>
                </a:solidFill>
                <a:latin typeface="Helvetica" pitchFamily="2" charset="0"/>
                <a:ea typeface="Helvetica" pitchFamily="2" charset="0"/>
                <a:cs typeface="Helvetica" pitchFamily="2" charset="0"/>
              </a:rPr>
              <a:t>ew</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labeling</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efforts</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a:solidFill>
                  <a:prstClr val="white"/>
                </a:solidFill>
                <a:latin typeface="Helvetica" pitchFamily="2" charset="0"/>
                <a:ea typeface="Helvetica" pitchFamily="2" charset="0"/>
                <a:cs typeface="Helvetica" pitchFamily="2" charset="0"/>
              </a:rPr>
              <a:t>for</a:t>
            </a:r>
            <a:r>
              <a:rPr lang="zh-CN" altLang="en-US" sz="2400" dirty="0">
                <a:solidFill>
                  <a:prstClr val="white"/>
                </a:solidFill>
                <a:latin typeface="Helvetica" pitchFamily="2" charset="0"/>
                <a:ea typeface="Helvetica" pitchFamily="2" charset="0"/>
                <a:cs typeface="Helvetica" pitchFamily="2" charset="0"/>
              </a:rPr>
              <a:t> </a:t>
            </a:r>
            <a:r>
              <a:rPr lang="en-US" altLang="zh-CN" sz="2400" dirty="0">
                <a:solidFill>
                  <a:prstClr val="white"/>
                </a:solidFill>
                <a:latin typeface="Helvetica" pitchFamily="2" charset="0"/>
                <a:ea typeface="Helvetica" pitchFamily="2" charset="0"/>
                <a:cs typeface="Helvetica" pitchFamily="2" charset="0"/>
              </a:rPr>
              <a:t>offline</a:t>
            </a:r>
            <a:r>
              <a:rPr lang="zh-CN" altLang="en-US" sz="2400" dirty="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training</a:t>
            </a:r>
          </a:p>
          <a:p>
            <a:pPr marL="800100" lvl="1" indent="-3429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Sequentially</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a:solidFill>
                  <a:prstClr val="white"/>
                </a:solidFill>
                <a:latin typeface="Helvetica" pitchFamily="2" charset="0"/>
                <a:ea typeface="Helvetica" pitchFamily="2" charset="0"/>
                <a:cs typeface="Helvetica" pitchFamily="2" charset="0"/>
              </a:rPr>
              <a:t>adapt</a:t>
            </a:r>
            <a:r>
              <a:rPr lang="zh-CN" altLang="en-US" sz="2400" dirty="0">
                <a:solidFill>
                  <a:prstClr val="white"/>
                </a:solidFill>
                <a:latin typeface="Helvetica" pitchFamily="2" charset="0"/>
                <a:ea typeface="Helvetica" pitchFamily="2" charset="0"/>
                <a:cs typeface="Helvetica" pitchFamily="2" charset="0"/>
              </a:rPr>
              <a:t> </a:t>
            </a:r>
            <a:r>
              <a:rPr lang="en-US" altLang="zh-CN" sz="2400" dirty="0">
                <a:solidFill>
                  <a:prstClr val="white"/>
                </a:solidFill>
                <a:latin typeface="Helvetica" pitchFamily="2" charset="0"/>
                <a:ea typeface="Helvetica" pitchFamily="2" charset="0"/>
                <a:cs typeface="Helvetica" pitchFamily="2" charset="0"/>
              </a:rPr>
              <a:t>to</a:t>
            </a:r>
            <a:r>
              <a:rPr lang="zh-CN" altLang="en-US" sz="2400" dirty="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new</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changes</a:t>
            </a:r>
          </a:p>
          <a:p>
            <a:pPr marL="800100" lvl="1" indent="-342900">
              <a:buFont typeface="Arial" charset="0"/>
              <a:buChar char="•"/>
            </a:pPr>
            <a:endParaRPr lang="en-US" altLang="zh-CN" sz="2800" b="1" dirty="0" smtClean="0">
              <a:solidFill>
                <a:prstClr val="white"/>
              </a:solidFill>
              <a:latin typeface="Helvetica" pitchFamily="2" charset="0"/>
              <a:ea typeface="Helvetica" pitchFamily="2" charset="0"/>
              <a:cs typeface="Helvetica" pitchFamily="2" charset="0"/>
            </a:endParaRPr>
          </a:p>
          <a:p>
            <a:endParaRPr lang="en-US" altLang="zh-CN" sz="2800" b="1" dirty="0" smtClean="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endParaRPr>
          </a:p>
          <a:p>
            <a:pPr marL="914400" lvl="1" indent="-4572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Allow</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for</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user</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annotation</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for</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uncertain</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classes</a:t>
            </a:r>
          </a:p>
          <a:p>
            <a:pPr marL="914400" lvl="1" indent="-4572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query for most information with least labels</a:t>
            </a:r>
            <a:endParaRPr lang="en-US" altLang="zh-CN" sz="2400" dirty="0" smtClean="0">
              <a:solidFill>
                <a:prstClr val="white"/>
              </a:solidFill>
              <a:latin typeface="Helvetica" pitchFamily="2" charset="0"/>
              <a:ea typeface="Helvetica" pitchFamily="2" charset="0"/>
              <a:cs typeface="Helvetica" pitchFamily="2" charset="0"/>
            </a:endParaRPr>
          </a:p>
          <a:p>
            <a:pPr marL="914400" lvl="1" indent="-457200">
              <a:buFont typeface="Arial" charset="0"/>
              <a:buChar char="•"/>
            </a:pPr>
            <a:r>
              <a:rPr lang="en-US" altLang="zh-CN" sz="2400" dirty="0" smtClean="0">
                <a:solidFill>
                  <a:prstClr val="white"/>
                </a:solidFill>
                <a:latin typeface="Helvetica" pitchFamily="2" charset="0"/>
                <a:ea typeface="Helvetica" pitchFamily="2" charset="0"/>
                <a:cs typeface="Helvetica" pitchFamily="2" charset="0"/>
              </a:rPr>
              <a:t>Minimize</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future</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classification</a:t>
            </a:r>
            <a:r>
              <a:rPr lang="zh-CN" altLang="en-US" sz="2400" dirty="0" smtClean="0">
                <a:solidFill>
                  <a:prstClr val="white"/>
                </a:solidFill>
                <a:latin typeface="Helvetica" pitchFamily="2" charset="0"/>
                <a:ea typeface="Helvetica" pitchFamily="2" charset="0"/>
                <a:cs typeface="Helvetica" pitchFamily="2" charset="0"/>
              </a:rPr>
              <a:t> </a:t>
            </a:r>
            <a:r>
              <a:rPr lang="en-US" altLang="zh-CN" sz="2400" dirty="0" smtClean="0">
                <a:solidFill>
                  <a:prstClr val="white"/>
                </a:solidFill>
                <a:latin typeface="Helvetica" pitchFamily="2" charset="0"/>
                <a:ea typeface="Helvetica" pitchFamily="2" charset="0"/>
                <a:cs typeface="Helvetica" pitchFamily="2" charset="0"/>
              </a:rPr>
              <a:t>error</a:t>
            </a:r>
          </a:p>
          <a:p>
            <a:pPr marL="914400" lvl="1" indent="-457200">
              <a:buFont typeface="Arial" charset="0"/>
              <a:buChar char="•"/>
            </a:pPr>
            <a:endParaRPr lang="en-US" altLang="zh-CN" sz="2400" dirty="0" smtClean="0">
              <a:solidFill>
                <a:prstClr val="white"/>
              </a:solidFill>
              <a:latin typeface="Helvetica" pitchFamily="2" charset="0"/>
              <a:ea typeface="Helvetica" pitchFamily="2" charset="0"/>
              <a:cs typeface="Helvetica" pitchFamily="2" charset="0"/>
            </a:endParaRPr>
          </a:p>
        </p:txBody>
      </p:sp>
      <p:sp>
        <p:nvSpPr>
          <p:cNvPr id="18" name="ZoneTexte 3"/>
          <p:cNvSpPr txBox="1"/>
          <p:nvPr/>
        </p:nvSpPr>
        <p:spPr>
          <a:xfrm>
            <a:off x="2818781" y="263307"/>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19"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a:solidFill>
                  <a:srgbClr val="4294BE"/>
                </a:solidFill>
                <a:latin typeface="Arial" charset="0"/>
                <a:ea typeface="Arial" charset="0"/>
                <a:cs typeface="Arial" charset="0"/>
              </a:rPr>
              <a:t>mot</a:t>
            </a:r>
            <a:r>
              <a:rPr lang="en-US" altLang="zh-CN" sz="1400" cap="small" dirty="0">
                <a:solidFill>
                  <a:srgbClr val="4294BE"/>
                </a:solidFill>
                <a:latin typeface="Arial" charset="0"/>
                <a:ea typeface="Arial" charset="0"/>
                <a:cs typeface="Arial" charset="0"/>
              </a:rPr>
              <a:t>i</a:t>
            </a:r>
            <a:r>
              <a:rPr lang="en-US" sz="1400" cap="small" dirty="0">
                <a:solidFill>
                  <a:srgbClr val="4294BE"/>
                </a:solidFill>
                <a:latin typeface="Arial" charset="0"/>
                <a:ea typeface="Arial" charset="0"/>
                <a:cs typeface="Arial" charset="0"/>
              </a:rPr>
              <a:t>vation</a:t>
            </a:r>
          </a:p>
        </p:txBody>
      </p:sp>
      <p:sp>
        <p:nvSpPr>
          <p:cNvPr id="20" name="ZoneTexte 12"/>
          <p:cNvSpPr txBox="1"/>
          <p:nvPr/>
        </p:nvSpPr>
        <p:spPr>
          <a:xfrm>
            <a:off x="5605517" y="250924"/>
            <a:ext cx="838692"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method</a:t>
            </a:r>
            <a:endParaRPr lang="en-US" sz="1400" cap="small" dirty="0">
              <a:solidFill>
                <a:prstClr val="black"/>
              </a:solidFill>
              <a:latin typeface="Arial" charset="0"/>
              <a:ea typeface="Arial" charset="0"/>
              <a:cs typeface="Arial" charset="0"/>
            </a:endParaRPr>
          </a:p>
        </p:txBody>
      </p:sp>
      <p:sp>
        <p:nvSpPr>
          <p:cNvPr id="21" name="ZoneTexte 13"/>
          <p:cNvSpPr txBox="1"/>
          <p:nvPr/>
        </p:nvSpPr>
        <p:spPr>
          <a:xfrm>
            <a:off x="6819567" y="263307"/>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22"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ZoneTexte 13"/>
          <p:cNvSpPr txBox="1"/>
          <p:nvPr/>
        </p:nvSpPr>
        <p:spPr>
          <a:xfrm>
            <a:off x="7942028" y="267689"/>
            <a:ext cx="109446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27" name="Espace réservé du numéro de diapositive 8"/>
          <p:cNvSpPr>
            <a:spLocks noGrp="1"/>
          </p:cNvSpPr>
          <p:nvPr>
            <p:ph type="sldNum" sz="quarter" idx="12"/>
          </p:nvPr>
        </p:nvSpPr>
        <p:spPr>
          <a:xfrm>
            <a:off x="7884368" y="6232227"/>
            <a:ext cx="586408" cy="365125"/>
          </a:xfrm>
        </p:spPr>
        <p:txBody>
          <a:bodyPr/>
          <a:lstStyle/>
          <a:p>
            <a:r>
              <a:rPr lang="en-US" dirty="0">
                <a:solidFill>
                  <a:prstClr val="black">
                    <a:tint val="75000"/>
                  </a:prstClr>
                </a:solidFill>
              </a:rPr>
              <a:t>4</a:t>
            </a:r>
            <a:endParaRPr lang="en-US" dirty="0">
              <a:solidFill>
                <a:prstClr val="black">
                  <a:tint val="75000"/>
                </a:prstClr>
              </a:solidFill>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4" name="Rectangle 3"/>
          <p:cNvSpPr/>
          <p:nvPr/>
        </p:nvSpPr>
        <p:spPr>
          <a:xfrm>
            <a:off x="596974" y="3501008"/>
            <a:ext cx="4801314" cy="523220"/>
          </a:xfrm>
          <a:prstGeom prst="rect">
            <a:avLst/>
          </a:prstGeom>
        </p:spPr>
        <p:txBody>
          <a:bodyPr wrap="none">
            <a:spAutoFit/>
          </a:bodyPr>
          <a:lstStyle/>
          <a:p>
            <a:pPr lvl="0"/>
            <a:r>
              <a:rPr lang="en-US" altLang="zh-CN"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Active</a:t>
            </a:r>
            <a:r>
              <a:rPr lang="zh-CN" altLang="en-US"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r>
              <a:rPr lang="en-US" altLang="zh-CN"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Learning</a:t>
            </a:r>
            <a:r>
              <a:rPr lang="zh-CN" altLang="en-US"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 </a:t>
            </a:r>
            <a:r>
              <a:rPr lang="en-US" altLang="zh-CN" sz="2800" b="1" dirty="0">
                <a:solidFill>
                  <a:prstClr val="white"/>
                </a:solidFill>
                <a:effectLst>
                  <a:outerShdw blurRad="38100" dist="38100" dir="2700000" algn="tl">
                    <a:srgbClr val="000000">
                      <a:alpha val="43137"/>
                    </a:srgbClr>
                  </a:outerShdw>
                </a:effectLst>
                <a:latin typeface="Helvetica" pitchFamily="2" charset="0"/>
                <a:ea typeface="Helvetica" pitchFamily="2" charset="0"/>
                <a:cs typeface="Helvetica" pitchFamily="2" charset="0"/>
              </a:rPr>
              <a:t>Objectives</a:t>
            </a:r>
          </a:p>
        </p:txBody>
      </p:sp>
    </p:spTree>
    <p:extLst>
      <p:ext uri="{BB962C8B-B14F-4D97-AF65-F5344CB8AC3E}">
        <p14:creationId xmlns:p14="http://schemas.microsoft.com/office/powerpoint/2010/main" val="117862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12" y="2245951"/>
            <a:ext cx="7452320" cy="3627967"/>
          </a:xfrm>
          <a:prstGeom prst="rect">
            <a:avLst/>
          </a:prstGeom>
        </p:spPr>
      </p:pic>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srgbClr val="4294BE"/>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smtClean="0">
                <a:solidFill>
                  <a:prstClr val="black"/>
                </a:solidFill>
                <a:latin typeface="Arial" charset="0"/>
                <a:ea typeface="Arial" charset="0"/>
                <a:cs typeface="Arial" charset="0"/>
              </a:rPr>
              <a:t>results</a:t>
            </a:r>
            <a:endParaRPr lang="en-US" sz="1400" cap="small" dirty="0">
              <a:solidFill>
                <a:prstClr val="black"/>
              </a:solidFill>
              <a:latin typeface="Arial" charset="0"/>
              <a:ea typeface="Arial" charset="0"/>
              <a:cs typeface="Arial" charset="0"/>
            </a:endParaRP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300561" y="128124"/>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Method</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84368" y="6232227"/>
            <a:ext cx="586408" cy="365125"/>
          </a:xfrm>
        </p:spPr>
        <p:txBody>
          <a:bodyPr/>
          <a:lstStyle/>
          <a:p>
            <a:r>
              <a:rPr lang="en-US" dirty="0"/>
              <a:t>5</a:t>
            </a: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20" name="Title 1"/>
          <p:cNvSpPr txBox="1">
            <a:spLocks/>
          </p:cNvSpPr>
          <p:nvPr/>
        </p:nvSpPr>
        <p:spPr>
          <a:xfrm>
            <a:off x="543922" y="1281808"/>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altLang="zh-CN" dirty="0" smtClean="0"/>
              <a:t>Stream-based</a:t>
            </a:r>
            <a:r>
              <a:rPr lang="zh-CN" altLang="en-US" dirty="0" smtClean="0"/>
              <a:t> </a:t>
            </a:r>
            <a:r>
              <a:rPr lang="en-US" altLang="zh-CN" dirty="0" smtClean="0"/>
              <a:t>Active</a:t>
            </a:r>
            <a:r>
              <a:rPr lang="zh-CN" altLang="en-US" dirty="0" smtClean="0"/>
              <a:t> </a:t>
            </a:r>
            <a:r>
              <a:rPr lang="en-US" altLang="zh-CN" dirty="0" smtClean="0"/>
              <a:t>Learning</a:t>
            </a:r>
            <a:r>
              <a:rPr lang="zh-CN" altLang="en-US" dirty="0" smtClean="0"/>
              <a:t> </a:t>
            </a:r>
            <a:r>
              <a:rPr lang="en-US" altLang="zh-CN" dirty="0" smtClean="0"/>
              <a:t>System</a:t>
            </a:r>
            <a:r>
              <a:rPr lang="zh-CN" altLang="en-US" dirty="0" smtClean="0"/>
              <a:t> </a:t>
            </a:r>
            <a:r>
              <a:rPr lang="en-US" altLang="zh-CN" dirty="0"/>
              <a:t>Design</a:t>
            </a:r>
            <a:endParaRPr lang="en-US" dirty="0"/>
          </a:p>
        </p:txBody>
      </p:sp>
    </p:spTree>
    <p:extLst>
      <p:ext uri="{BB962C8B-B14F-4D97-AF65-F5344CB8AC3E}">
        <p14:creationId xmlns:p14="http://schemas.microsoft.com/office/powerpoint/2010/main" val="1917367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srgbClr val="4294BE"/>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89067" y="142397"/>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Method</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74024" y="6232227"/>
            <a:ext cx="586408" cy="365125"/>
          </a:xfrm>
        </p:spPr>
        <p:txBody>
          <a:bodyPr/>
          <a:lstStyle/>
          <a:p>
            <a:r>
              <a:rPr lang="en-US" dirty="0">
                <a:solidFill>
                  <a:prstClr val="black">
                    <a:tint val="75000"/>
                  </a:prstClr>
                </a:solidFill>
              </a:rPr>
              <a:t>6</a:t>
            </a:r>
            <a:endParaRPr lang="en-US" dirty="0">
              <a:solidFill>
                <a:prstClr val="black">
                  <a:tint val="75000"/>
                </a:prstClr>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24" name="Title 1"/>
          <p:cNvSpPr txBox="1">
            <a:spLocks/>
          </p:cNvSpPr>
          <p:nvPr/>
        </p:nvSpPr>
        <p:spPr>
          <a:xfrm>
            <a:off x="361752" y="1279801"/>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altLang="zh-CN" dirty="0" smtClean="0"/>
              <a:t>Details for Algorithm Design</a:t>
            </a: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557" y="2332058"/>
            <a:ext cx="3958867" cy="2969150"/>
          </a:xfrm>
          <a:prstGeom prst="rect">
            <a:avLst/>
          </a:prstGeom>
        </p:spPr>
      </p:pic>
      <p:sp>
        <p:nvSpPr>
          <p:cNvPr id="5" name="TextBox 4"/>
          <p:cNvSpPr txBox="1"/>
          <p:nvPr/>
        </p:nvSpPr>
        <p:spPr>
          <a:xfrm>
            <a:off x="361752" y="2260016"/>
            <a:ext cx="4320480" cy="2785378"/>
          </a:xfrm>
          <a:prstGeom prst="rect">
            <a:avLst/>
          </a:prstGeom>
          <a:noFill/>
        </p:spPr>
        <p:txBody>
          <a:bodyPr wrap="square" rtlCol="0">
            <a:spAutoFit/>
          </a:bodyPr>
          <a:lstStyle/>
          <a:p>
            <a:pPr lvl="1" indent="-457200">
              <a:buAutoNum type="arabicPeriod"/>
            </a:pPr>
            <a:r>
              <a:rPr lang="en-US" altLang="zh-CN" sz="2500" dirty="0" smtClean="0">
                <a:solidFill>
                  <a:schemeClr val="bg1"/>
                </a:solidFill>
              </a:rPr>
              <a:t>Graph-based</a:t>
            </a:r>
            <a:r>
              <a:rPr lang="zh-CN" altLang="en-US" sz="2500" dirty="0" smtClean="0">
                <a:solidFill>
                  <a:schemeClr val="bg1"/>
                </a:solidFill>
              </a:rPr>
              <a:t> </a:t>
            </a:r>
            <a:r>
              <a:rPr lang="en-US" altLang="zh-CN" sz="2500" dirty="0">
                <a:solidFill>
                  <a:schemeClr val="bg1"/>
                </a:solidFill>
              </a:rPr>
              <a:t>semi-supervised</a:t>
            </a:r>
            <a:r>
              <a:rPr lang="zh-CN" altLang="en-US" sz="2500" dirty="0">
                <a:solidFill>
                  <a:schemeClr val="bg1"/>
                </a:solidFill>
              </a:rPr>
              <a:t> </a:t>
            </a:r>
            <a:r>
              <a:rPr lang="en-US" altLang="zh-CN" sz="2500" dirty="0" smtClean="0">
                <a:solidFill>
                  <a:schemeClr val="bg1"/>
                </a:solidFill>
              </a:rPr>
              <a:t>learning</a:t>
            </a:r>
          </a:p>
          <a:p>
            <a:pPr lvl="2" indent="-457200">
              <a:buFont typeface="Arial" charset="0"/>
              <a:buChar char="•"/>
            </a:pPr>
            <a:r>
              <a:rPr lang="en-US" altLang="zh-CN" sz="2500" dirty="0" smtClean="0">
                <a:solidFill>
                  <a:schemeClr val="bg1"/>
                </a:solidFill>
              </a:rPr>
              <a:t>enlarge labeled size</a:t>
            </a:r>
          </a:p>
          <a:p>
            <a:pPr lvl="1" indent="-457200">
              <a:buAutoNum type="arabicPeriod"/>
            </a:pPr>
            <a:r>
              <a:rPr lang="en-US" altLang="zh-CN" sz="2500" dirty="0" smtClean="0">
                <a:solidFill>
                  <a:schemeClr val="bg1"/>
                </a:solidFill>
              </a:rPr>
              <a:t>Random forest pair-wise similarity measurement</a:t>
            </a:r>
          </a:p>
          <a:p>
            <a:pPr lvl="2" indent="-457200">
              <a:buFont typeface="Arial" charset="0"/>
              <a:buChar char="•"/>
            </a:pPr>
            <a:r>
              <a:rPr lang="en-US" sz="2500" dirty="0" smtClean="0">
                <a:solidFill>
                  <a:schemeClr val="bg1"/>
                </a:solidFill>
              </a:rPr>
              <a:t>label prediction</a:t>
            </a:r>
          </a:p>
          <a:p>
            <a:pPr lvl="2" indent="-457200">
              <a:buFont typeface="Arial" charset="0"/>
              <a:buChar char="•"/>
            </a:pPr>
            <a:r>
              <a:rPr lang="en-US" sz="2500" dirty="0" smtClean="0">
                <a:solidFill>
                  <a:schemeClr val="bg1"/>
                </a:solidFill>
              </a:rPr>
              <a:t>model update</a:t>
            </a:r>
            <a:endParaRPr lang="en-US" dirty="0"/>
          </a:p>
        </p:txBody>
      </p:sp>
    </p:spTree>
    <p:extLst>
      <p:ext uri="{BB962C8B-B14F-4D97-AF65-F5344CB8AC3E}">
        <p14:creationId xmlns:p14="http://schemas.microsoft.com/office/powerpoint/2010/main" val="837677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srgbClr val="4294BE"/>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89067" y="142397"/>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Results</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74024" y="6232227"/>
            <a:ext cx="586408" cy="365125"/>
          </a:xfrm>
        </p:spPr>
        <p:txBody>
          <a:bodyPr/>
          <a:lstStyle/>
          <a:p>
            <a:r>
              <a:rPr lang="en-US" dirty="0">
                <a:solidFill>
                  <a:prstClr val="black">
                    <a:tint val="75000"/>
                  </a:prstClr>
                </a:solidFill>
              </a:rPr>
              <a:t>7</a:t>
            </a:r>
            <a:endParaRPr lang="en-US" dirty="0">
              <a:solidFill>
                <a:prstClr val="black">
                  <a:tint val="75000"/>
                </a:prstClr>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24" name="Title 1"/>
          <p:cNvSpPr txBox="1">
            <a:spLocks/>
          </p:cNvSpPr>
          <p:nvPr/>
        </p:nvSpPr>
        <p:spPr>
          <a:xfrm>
            <a:off x="361752" y="1154900"/>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dirty="0" smtClean="0">
                <a:solidFill>
                  <a:prstClr val="white"/>
                </a:solidFill>
              </a:rPr>
              <a:t>Simulation for one User </a:t>
            </a:r>
            <a:endParaRPr lang="en-US" dirty="0">
              <a:solidFill>
                <a:prstClr val="white"/>
              </a:solidFill>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692" y="1663818"/>
            <a:ext cx="5328591" cy="4357470"/>
          </a:xfrm>
          <a:prstGeom prst="rect">
            <a:avLst/>
          </a:prstGeom>
        </p:spPr>
      </p:pic>
      <p:sp>
        <p:nvSpPr>
          <p:cNvPr id="18"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Tree>
    <p:extLst>
      <p:ext uri="{BB962C8B-B14F-4D97-AF65-F5344CB8AC3E}">
        <p14:creationId xmlns:p14="http://schemas.microsoft.com/office/powerpoint/2010/main" val="2068146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srgbClr val="4294BE"/>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89067" y="142397"/>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Results</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smtClean="0">
                <a:solidFill>
                  <a:prstClr val="black"/>
                </a:solidFill>
                <a:latin typeface="Arial" charset="0"/>
                <a:ea typeface="Arial" charset="0"/>
                <a:cs typeface="Arial" charset="0"/>
              </a:rPr>
              <a:t>Evaluation</a:t>
            </a:r>
            <a:endParaRPr lang="en-US" sz="1400" cap="small" dirty="0">
              <a:solidFill>
                <a:prstClr val="black"/>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74024" y="6232227"/>
            <a:ext cx="586408" cy="365125"/>
          </a:xfrm>
        </p:spPr>
        <p:txBody>
          <a:bodyPr/>
          <a:lstStyle/>
          <a:p>
            <a:r>
              <a:rPr lang="en-US" dirty="0">
                <a:solidFill>
                  <a:prstClr val="black">
                    <a:tint val="75000"/>
                  </a:prstClr>
                </a:solidFill>
              </a:rPr>
              <a:t>8</a:t>
            </a:r>
            <a:endParaRPr lang="en-US" dirty="0">
              <a:solidFill>
                <a:prstClr val="black">
                  <a:tint val="75000"/>
                </a:prstClr>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24" name="Title 1"/>
          <p:cNvSpPr txBox="1">
            <a:spLocks/>
          </p:cNvSpPr>
          <p:nvPr/>
        </p:nvSpPr>
        <p:spPr>
          <a:xfrm>
            <a:off x="361752" y="1154900"/>
            <a:ext cx="8136904" cy="508918"/>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b="1" kern="1200">
                <a:solidFill>
                  <a:schemeClr val="bg1"/>
                </a:solidFill>
                <a:effectLst>
                  <a:outerShdw blurRad="38100" dist="38100" dir="2700000" algn="tl">
                    <a:srgbClr val="000000">
                      <a:alpha val="43137"/>
                    </a:srgbClr>
                  </a:outerShdw>
                </a:effectLst>
                <a:latin typeface="Helvetica" pitchFamily="2" charset="0"/>
                <a:ea typeface="Helvetica" pitchFamily="2" charset="0"/>
                <a:cs typeface="Helvetica" pitchFamily="2" charset="0"/>
              </a:defRPr>
            </a:lvl1pPr>
          </a:lstStyle>
          <a:p>
            <a:r>
              <a:rPr lang="en-US" dirty="0" smtClean="0">
                <a:solidFill>
                  <a:prstClr val="white"/>
                </a:solidFill>
              </a:rPr>
              <a:t>Simulation over two users in a row</a:t>
            </a:r>
            <a:endParaRPr lang="en-US" dirty="0">
              <a:solidFill>
                <a:prstClr val="white"/>
              </a:solidFill>
            </a:endParaRPr>
          </a:p>
        </p:txBody>
      </p:sp>
      <p:sp>
        <p:nvSpPr>
          <p:cNvPr id="18"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722" y="1697964"/>
            <a:ext cx="5866598" cy="4323324"/>
          </a:xfrm>
          <a:prstGeom prst="rect">
            <a:avLst/>
          </a:prstGeom>
        </p:spPr>
      </p:pic>
      <p:sp>
        <p:nvSpPr>
          <p:cNvPr id="21" name="TextBox 20"/>
          <p:cNvSpPr txBox="1"/>
          <p:nvPr/>
        </p:nvSpPr>
        <p:spPr>
          <a:xfrm>
            <a:off x="4950685" y="5085184"/>
            <a:ext cx="1219081" cy="369332"/>
          </a:xfrm>
          <a:prstGeom prst="rect">
            <a:avLst/>
          </a:prstGeom>
          <a:noFill/>
        </p:spPr>
        <p:txBody>
          <a:bodyPr wrap="square" rtlCol="0">
            <a:spAutoFit/>
          </a:bodyPr>
          <a:lstStyle/>
          <a:p>
            <a:r>
              <a:rPr lang="en-US" dirty="0" smtClean="0">
                <a:solidFill>
                  <a:srgbClr val="FF0000"/>
                </a:solidFill>
              </a:rPr>
              <a:t>New User</a:t>
            </a:r>
            <a:endParaRPr lang="en-US" dirty="0">
              <a:solidFill>
                <a:srgbClr val="FF0000"/>
              </a:solidFill>
            </a:endParaRPr>
          </a:p>
        </p:txBody>
      </p:sp>
      <p:cxnSp>
        <p:nvCxnSpPr>
          <p:cNvPr id="6" name="Straight Connector 5"/>
          <p:cNvCxnSpPr/>
          <p:nvPr/>
        </p:nvCxnSpPr>
        <p:spPr>
          <a:xfrm>
            <a:off x="4788024" y="2132856"/>
            <a:ext cx="0" cy="345638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752" y="1183225"/>
            <a:ext cx="8098680" cy="508918"/>
          </a:xfrm>
        </p:spPr>
        <p:txBody>
          <a:bodyPr/>
          <a:lstStyle/>
          <a:p>
            <a:r>
              <a:rPr lang="en-US" altLang="zh-CN" dirty="0" smtClean="0"/>
              <a:t>Accuracy Gain in 30 queries</a:t>
            </a:r>
            <a:endParaRPr lang="en-US" dirty="0"/>
          </a:p>
        </p:txBody>
      </p:sp>
      <p:sp>
        <p:nvSpPr>
          <p:cNvPr id="6" name="ZoneTexte 3"/>
          <p:cNvSpPr txBox="1"/>
          <p:nvPr/>
        </p:nvSpPr>
        <p:spPr>
          <a:xfrm>
            <a:off x="2771801" y="250925"/>
            <a:ext cx="1233196" cy="307777"/>
          </a:xfrm>
          <a:prstGeom prst="rect">
            <a:avLst/>
          </a:prstGeom>
          <a:noFill/>
        </p:spPr>
        <p:txBody>
          <a:bodyPr wrap="square" rtlCol="0" anchor="ctr">
            <a:spAutoFit/>
          </a:bodyPr>
          <a:lstStyle/>
          <a:p>
            <a:pPr algn="ctr"/>
            <a:r>
              <a:rPr lang="en-US" altLang="zh-CN" sz="1400" cap="small" dirty="0">
                <a:solidFill>
                  <a:prstClr val="black"/>
                </a:solidFill>
                <a:latin typeface="Arial" charset="0"/>
                <a:ea typeface="Arial" charset="0"/>
                <a:cs typeface="Arial" charset="0"/>
              </a:rPr>
              <a:t>Background</a:t>
            </a:r>
            <a:endParaRPr lang="en-US" sz="1400" cap="small" dirty="0">
              <a:solidFill>
                <a:prstClr val="black"/>
              </a:solidFill>
              <a:latin typeface="Arial" charset="0"/>
              <a:ea typeface="Arial" charset="0"/>
              <a:cs typeface="Arial" charset="0"/>
            </a:endParaRPr>
          </a:p>
        </p:txBody>
      </p:sp>
      <p:sp>
        <p:nvSpPr>
          <p:cNvPr id="7" name="ZoneTexte 10"/>
          <p:cNvSpPr txBox="1"/>
          <p:nvPr/>
        </p:nvSpPr>
        <p:spPr>
          <a:xfrm>
            <a:off x="4199170" y="250924"/>
            <a:ext cx="1061061" cy="307777"/>
          </a:xfrm>
          <a:prstGeom prst="rect">
            <a:avLst/>
          </a:prstGeom>
          <a:noFill/>
        </p:spPr>
        <p:txBody>
          <a:bodyPr wrap="none" rtlCol="0" anchor="ctr">
            <a:spAutoFit/>
          </a:bodyPr>
          <a:lstStyle/>
          <a:p>
            <a:pPr algn="ctr"/>
            <a:r>
              <a:rPr lang="en-US" sz="1400" cap="small" dirty="0" smtClean="0">
                <a:solidFill>
                  <a:prstClr val="black"/>
                </a:solidFill>
                <a:latin typeface="Arial" charset="0"/>
                <a:ea typeface="Arial" charset="0"/>
                <a:cs typeface="Arial" charset="0"/>
              </a:rPr>
              <a:t>mot</a:t>
            </a:r>
            <a:r>
              <a:rPr lang="en-US" altLang="zh-CN" sz="1400" cap="small" dirty="0" smtClean="0">
                <a:solidFill>
                  <a:prstClr val="black"/>
                </a:solidFill>
                <a:latin typeface="Arial" charset="0"/>
                <a:ea typeface="Arial" charset="0"/>
                <a:cs typeface="Arial" charset="0"/>
              </a:rPr>
              <a:t>i</a:t>
            </a:r>
            <a:r>
              <a:rPr lang="en-US" sz="1400" cap="small" dirty="0" smtClean="0">
                <a:solidFill>
                  <a:prstClr val="black"/>
                </a:solidFill>
                <a:latin typeface="Arial" charset="0"/>
                <a:ea typeface="Arial" charset="0"/>
                <a:cs typeface="Arial" charset="0"/>
              </a:rPr>
              <a:t>vation</a:t>
            </a:r>
            <a:endParaRPr lang="en-US" sz="1400" cap="small" dirty="0">
              <a:solidFill>
                <a:prstClr val="black"/>
              </a:solidFill>
              <a:latin typeface="Arial" charset="0"/>
              <a:ea typeface="Arial" charset="0"/>
              <a:cs typeface="Arial" charset="0"/>
            </a:endParaRPr>
          </a:p>
        </p:txBody>
      </p:sp>
      <p:sp>
        <p:nvSpPr>
          <p:cNvPr id="9" name="ZoneTexte 12"/>
          <p:cNvSpPr txBox="1"/>
          <p:nvPr/>
        </p:nvSpPr>
        <p:spPr>
          <a:xfrm>
            <a:off x="5560226" y="250924"/>
            <a:ext cx="838692" cy="307777"/>
          </a:xfrm>
          <a:prstGeom prst="rect">
            <a:avLst/>
          </a:prstGeom>
          <a:noFill/>
        </p:spPr>
        <p:txBody>
          <a:bodyPr wrap="none" rtlCol="0" anchor="ctr">
            <a:spAutoFit/>
          </a:bodyPr>
          <a:lstStyle/>
          <a:p>
            <a:pPr algn="ctr"/>
            <a:r>
              <a:rPr lang="en-US" sz="1400" cap="small" dirty="0">
                <a:solidFill>
                  <a:prstClr val="black"/>
                </a:solidFill>
                <a:latin typeface="Arial" charset="0"/>
                <a:ea typeface="Arial" charset="0"/>
                <a:cs typeface="Arial" charset="0"/>
              </a:rPr>
              <a:t>method</a:t>
            </a:r>
          </a:p>
        </p:txBody>
      </p:sp>
      <p:sp>
        <p:nvSpPr>
          <p:cNvPr id="10" name="ZoneTexte 13"/>
          <p:cNvSpPr txBox="1"/>
          <p:nvPr/>
        </p:nvSpPr>
        <p:spPr>
          <a:xfrm>
            <a:off x="6764436" y="250924"/>
            <a:ext cx="871712" cy="307777"/>
          </a:xfrm>
          <a:prstGeom prst="rect">
            <a:avLst/>
          </a:prstGeom>
          <a:noFill/>
        </p:spPr>
        <p:txBody>
          <a:bodyPr wrap="square" rtlCol="0" anchor="ctr">
            <a:spAutoFit/>
          </a:bodyPr>
          <a:lstStyle/>
          <a:p>
            <a:pPr algn="ctr"/>
            <a:r>
              <a:rPr lang="en-US" sz="1400" cap="small" dirty="0">
                <a:solidFill>
                  <a:prstClr val="black"/>
                </a:solidFill>
                <a:latin typeface="Arial" charset="0"/>
                <a:ea typeface="Arial" charset="0"/>
                <a:cs typeface="Arial" charset="0"/>
              </a:rPr>
              <a:t>results</a:t>
            </a:r>
          </a:p>
        </p:txBody>
      </p:sp>
      <p:cxnSp>
        <p:nvCxnSpPr>
          <p:cNvPr id="11" name="Connecteur droit 5"/>
          <p:cNvCxnSpPr/>
          <p:nvPr/>
        </p:nvCxnSpPr>
        <p:spPr>
          <a:xfrm>
            <a:off x="4139952"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4"/>
          <p:cNvCxnSpPr/>
          <p:nvPr/>
        </p:nvCxnSpPr>
        <p:spPr>
          <a:xfrm>
            <a:off x="5364088"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5"/>
          <p:cNvCxnSpPr/>
          <p:nvPr/>
        </p:nvCxnSpPr>
        <p:spPr>
          <a:xfrm>
            <a:off x="6588224"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6"/>
          <p:cNvCxnSpPr/>
          <p:nvPr/>
        </p:nvCxnSpPr>
        <p:spPr>
          <a:xfrm>
            <a:off x="7812360" y="116632"/>
            <a:ext cx="0" cy="5441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ZoneTexte 9"/>
          <p:cNvSpPr txBox="1"/>
          <p:nvPr/>
        </p:nvSpPr>
        <p:spPr>
          <a:xfrm>
            <a:off x="-244880" y="138240"/>
            <a:ext cx="3191023" cy="584775"/>
          </a:xfrm>
          <a:prstGeom prst="rect">
            <a:avLst/>
          </a:prstGeom>
          <a:noFill/>
        </p:spPr>
        <p:txBody>
          <a:bodyPr wrap="square" rtlCol="0" anchor="ctr">
            <a:spAutoFit/>
          </a:bodyPr>
          <a:lstStyle/>
          <a:p>
            <a:pPr algn="ctr"/>
            <a:r>
              <a:rPr lang="en-US" altLang="zh-CN" sz="3200" dirty="0" smtClean="0">
                <a:solidFill>
                  <a:prstClr val="black"/>
                </a:solidFill>
                <a:latin typeface="Arial" pitchFamily="34" charset="0"/>
                <a:cs typeface="Arial" pitchFamily="34" charset="0"/>
              </a:rPr>
              <a:t>Evaluation</a:t>
            </a:r>
            <a:endParaRPr lang="en-US" sz="3200" dirty="0">
              <a:solidFill>
                <a:prstClr val="black"/>
              </a:solidFill>
              <a:latin typeface="Arial" pitchFamily="34" charset="0"/>
              <a:cs typeface="Arial" pitchFamily="34" charset="0"/>
            </a:endParaRPr>
          </a:p>
        </p:txBody>
      </p:sp>
      <p:sp>
        <p:nvSpPr>
          <p:cNvPr id="16" name="ZoneTexte 13"/>
          <p:cNvSpPr txBox="1"/>
          <p:nvPr/>
        </p:nvSpPr>
        <p:spPr>
          <a:xfrm>
            <a:off x="7988572" y="250924"/>
            <a:ext cx="1155427" cy="307777"/>
          </a:xfrm>
          <a:prstGeom prst="rect">
            <a:avLst/>
          </a:prstGeom>
          <a:noFill/>
        </p:spPr>
        <p:txBody>
          <a:bodyPr wrap="square" rtlCol="0" anchor="ctr">
            <a:spAutoFit/>
          </a:bodyPr>
          <a:lstStyle/>
          <a:p>
            <a:pPr algn="ctr"/>
            <a:r>
              <a:rPr lang="en-US" altLang="zh-CN" sz="1400" cap="small" dirty="0">
                <a:solidFill>
                  <a:srgbClr val="4294BE"/>
                </a:solidFill>
                <a:latin typeface="Arial" charset="0"/>
                <a:ea typeface="Arial" charset="0"/>
                <a:cs typeface="Arial" charset="0"/>
              </a:rPr>
              <a:t>Evaluation</a:t>
            </a:r>
            <a:endParaRPr lang="en-US" sz="1400" cap="small" dirty="0">
              <a:solidFill>
                <a:srgbClr val="4294BE"/>
              </a:solidFill>
              <a:latin typeface="Arial" charset="0"/>
              <a:ea typeface="Arial" charset="0"/>
              <a:cs typeface="Arial" charset="0"/>
            </a:endParaRPr>
          </a:p>
        </p:txBody>
      </p:sp>
      <p:sp>
        <p:nvSpPr>
          <p:cNvPr id="17" name="Espace réservé du numéro de diapositive 8"/>
          <p:cNvSpPr>
            <a:spLocks noGrp="1"/>
          </p:cNvSpPr>
          <p:nvPr>
            <p:ph type="sldNum" sz="quarter" idx="12"/>
          </p:nvPr>
        </p:nvSpPr>
        <p:spPr>
          <a:xfrm>
            <a:off x="7874024" y="6237312"/>
            <a:ext cx="586408" cy="365125"/>
          </a:xfrm>
        </p:spPr>
        <p:txBody>
          <a:bodyPr/>
          <a:lstStyle/>
          <a:p>
            <a:r>
              <a:rPr lang="en-US" dirty="0">
                <a:solidFill>
                  <a:prstClr val="black">
                    <a:tint val="75000"/>
                  </a:prstClr>
                </a:solidFill>
              </a:rPr>
              <a:t>9</a:t>
            </a:r>
            <a:endParaRPr lang="en-US" dirty="0">
              <a:solidFill>
                <a:prstClr val="black">
                  <a:tint val="75000"/>
                </a:prstClr>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56" y="6309320"/>
            <a:ext cx="177800" cy="228600"/>
          </a:xfrm>
          <a:prstGeom prst="rect">
            <a:avLst/>
          </a:prstGeom>
        </p:spPr>
      </p:pic>
      <p:sp>
        <p:nvSpPr>
          <p:cNvPr id="8" name="Rectangle 7"/>
          <p:cNvSpPr/>
          <p:nvPr/>
        </p:nvSpPr>
        <p:spPr>
          <a:xfrm>
            <a:off x="451081" y="2014555"/>
            <a:ext cx="7920022" cy="400110"/>
          </a:xfrm>
          <a:prstGeom prst="rect">
            <a:avLst/>
          </a:prstGeom>
        </p:spPr>
        <p:txBody>
          <a:bodyPr wrap="square">
            <a:spAutoFit/>
          </a:bodyPr>
          <a:lstStyle/>
          <a:p>
            <a:r>
              <a:rPr lang="en-US" altLang="zh-CN" sz="2000" dirty="0" smtClean="0">
                <a:solidFill>
                  <a:prstClr val="white"/>
                </a:solidFill>
                <a:latin typeface="Helvetica" pitchFamily="2" charset="0"/>
                <a:ea typeface="Helvetica" pitchFamily="2" charset="0"/>
                <a:cs typeface="Helvetica" pitchFamily="2" charset="0"/>
              </a:rPr>
              <a:t>The</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active</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learning</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model</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required maximum</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30</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queries</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for 1</a:t>
            </a:r>
            <a:r>
              <a:rPr lang="zh-CN" altLang="en-US" sz="2000" dirty="0" smtClean="0">
                <a:solidFill>
                  <a:prstClr val="white"/>
                </a:solidFill>
                <a:latin typeface="Helvetica" pitchFamily="2" charset="0"/>
                <a:ea typeface="Helvetica" pitchFamily="2" charset="0"/>
                <a:cs typeface="Helvetica" pitchFamily="2" charset="0"/>
              </a:rPr>
              <a:t> </a:t>
            </a:r>
            <a:r>
              <a:rPr lang="en-US" altLang="zh-CN" sz="2000" dirty="0" smtClean="0">
                <a:solidFill>
                  <a:prstClr val="white"/>
                </a:solidFill>
                <a:latin typeface="Helvetica" pitchFamily="2" charset="0"/>
                <a:ea typeface="Helvetica" pitchFamily="2" charset="0"/>
                <a:cs typeface="Helvetica" pitchFamily="2" charset="0"/>
              </a:rPr>
              <a:t>user</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840570361"/>
              </p:ext>
            </p:extLst>
          </p:nvPr>
        </p:nvGraphicFramePr>
        <p:xfrm>
          <a:off x="1091952" y="2717397"/>
          <a:ext cx="6544195" cy="2768600"/>
        </p:xfrm>
        <a:graphic>
          <a:graphicData uri="http://schemas.openxmlformats.org/drawingml/2006/table">
            <a:tbl>
              <a:tblPr firstRow="1" bandRow="1">
                <a:tableStyleId>{0660B408-B3CF-4A94-85FC-2B1E0A45F4A2}</a:tableStyleId>
              </a:tblPr>
              <a:tblGrid>
                <a:gridCol w="1308839"/>
                <a:gridCol w="1308839"/>
                <a:gridCol w="1308839"/>
                <a:gridCol w="1308839"/>
                <a:gridCol w="1308839"/>
              </a:tblGrid>
              <a:tr h="370840">
                <a:tc>
                  <a:txBody>
                    <a:bodyPr/>
                    <a:lstStyle/>
                    <a:p>
                      <a:pPr algn="ctr"/>
                      <a:r>
                        <a:rPr lang="en-US" altLang="zh-CN" sz="2200" dirty="0" smtClean="0">
                          <a:solidFill>
                            <a:schemeClr val="tx1"/>
                          </a:solidFill>
                        </a:rPr>
                        <a:t>Random</a:t>
                      </a:r>
                      <a:r>
                        <a:rPr lang="zh-CN" altLang="en-US" sz="2200" dirty="0" smtClean="0">
                          <a:solidFill>
                            <a:schemeClr val="tx1"/>
                          </a:solidFill>
                        </a:rPr>
                        <a:t> </a:t>
                      </a:r>
                      <a:r>
                        <a:rPr lang="en-US" altLang="zh-CN" sz="2200" dirty="0" smtClean="0">
                          <a:solidFill>
                            <a:schemeClr val="tx1"/>
                          </a:solidFill>
                        </a:rPr>
                        <a:t>Forest</a:t>
                      </a:r>
                      <a:endParaRPr lang="en-US" sz="2200" dirty="0">
                        <a:solidFill>
                          <a:schemeClr val="tx1"/>
                        </a:solidFill>
                      </a:endParaRPr>
                    </a:p>
                  </a:txBody>
                  <a:tcPr>
                    <a:solidFill>
                      <a:schemeClr val="tx2">
                        <a:lumMod val="20000"/>
                        <a:lumOff val="80000"/>
                      </a:schemeClr>
                    </a:solidFill>
                  </a:tcPr>
                </a:tc>
                <a:tc>
                  <a:txBody>
                    <a:bodyPr/>
                    <a:lstStyle/>
                    <a:p>
                      <a:pPr algn="ctr"/>
                      <a:r>
                        <a:rPr lang="en-US" altLang="zh-CN" sz="2200" baseline="0" dirty="0" smtClean="0">
                          <a:solidFill>
                            <a:schemeClr val="tx1"/>
                          </a:solidFill>
                        </a:rPr>
                        <a:t>Random</a:t>
                      </a:r>
                      <a:r>
                        <a:rPr lang="zh-CN" altLang="en-US" sz="2200" baseline="0" dirty="0" smtClean="0">
                          <a:solidFill>
                            <a:schemeClr val="tx1"/>
                          </a:solidFill>
                        </a:rPr>
                        <a:t> </a:t>
                      </a:r>
                      <a:r>
                        <a:rPr lang="en-US" altLang="zh-CN" sz="2200" baseline="0" dirty="0" smtClean="0">
                          <a:solidFill>
                            <a:schemeClr val="tx1"/>
                          </a:solidFill>
                        </a:rPr>
                        <a:t>Selection</a:t>
                      </a:r>
                      <a:endParaRPr lang="en-US" sz="2200" dirty="0">
                        <a:solidFill>
                          <a:schemeClr val="tx1"/>
                        </a:solidFill>
                      </a:endParaRPr>
                    </a:p>
                  </a:txBody>
                  <a:tcPr>
                    <a:solidFill>
                      <a:schemeClr val="tx2">
                        <a:lumMod val="20000"/>
                        <a:lumOff val="80000"/>
                      </a:schemeClr>
                    </a:solidFill>
                  </a:tcPr>
                </a:tc>
                <a:tc>
                  <a:txBody>
                    <a:bodyPr/>
                    <a:lstStyle/>
                    <a:p>
                      <a:pPr algn="ctr"/>
                      <a:r>
                        <a:rPr lang="en-US" altLang="zh-CN" sz="2200" dirty="0" smtClean="0">
                          <a:solidFill>
                            <a:schemeClr val="tx1"/>
                          </a:solidFill>
                        </a:rPr>
                        <a:t>Active</a:t>
                      </a:r>
                      <a:r>
                        <a:rPr lang="zh-CN" altLang="en-US" sz="2200" dirty="0" smtClean="0">
                          <a:solidFill>
                            <a:schemeClr val="tx1"/>
                          </a:solidFill>
                        </a:rPr>
                        <a:t> </a:t>
                      </a:r>
                      <a:r>
                        <a:rPr lang="en-US" altLang="zh-CN" sz="2200" dirty="0" smtClean="0">
                          <a:solidFill>
                            <a:schemeClr val="tx1"/>
                          </a:solidFill>
                        </a:rPr>
                        <a:t>Model</a:t>
                      </a:r>
                      <a:endParaRPr lang="en-US" sz="2200" dirty="0">
                        <a:solidFill>
                          <a:schemeClr val="tx1"/>
                        </a:solidFill>
                      </a:endParaRPr>
                    </a:p>
                  </a:txBody>
                  <a:tcPr>
                    <a:solidFill>
                      <a:schemeClr val="tx2">
                        <a:lumMod val="20000"/>
                        <a:lumOff val="80000"/>
                      </a:schemeClr>
                    </a:solidFill>
                  </a:tcPr>
                </a:tc>
                <a:tc>
                  <a:txBody>
                    <a:bodyPr/>
                    <a:lstStyle/>
                    <a:p>
                      <a:pPr algn="ctr"/>
                      <a:r>
                        <a:rPr lang="en-US" altLang="zh-CN" sz="2200" dirty="0" smtClean="0">
                          <a:solidFill>
                            <a:schemeClr val="tx1"/>
                          </a:solidFill>
                        </a:rPr>
                        <a:t>SSL</a:t>
                      </a:r>
                    </a:p>
                    <a:p>
                      <a:pPr algn="ctr"/>
                      <a:r>
                        <a:rPr lang="en-US" altLang="zh-CN" sz="2200" dirty="0" smtClean="0">
                          <a:solidFill>
                            <a:schemeClr val="tx1"/>
                          </a:solidFill>
                        </a:rPr>
                        <a:t>Labeled</a:t>
                      </a:r>
                      <a:r>
                        <a:rPr lang="zh-CN" altLang="en-US" sz="2200" baseline="0" dirty="0" smtClean="0">
                          <a:solidFill>
                            <a:schemeClr val="tx1"/>
                          </a:solidFill>
                        </a:rPr>
                        <a:t> </a:t>
                      </a:r>
                      <a:r>
                        <a:rPr lang="en-US" altLang="zh-CN" sz="2200" baseline="0" dirty="0" smtClean="0">
                          <a:solidFill>
                            <a:schemeClr val="tx1"/>
                          </a:solidFill>
                        </a:rPr>
                        <a:t>Rate</a:t>
                      </a:r>
                      <a:endParaRPr lang="en-US" sz="2200" dirty="0">
                        <a:solidFill>
                          <a:schemeClr val="tx1"/>
                        </a:solidFill>
                      </a:endParaRPr>
                    </a:p>
                  </a:txBody>
                  <a:tcPr>
                    <a:solidFill>
                      <a:schemeClr val="tx2">
                        <a:lumMod val="20000"/>
                        <a:lumOff val="80000"/>
                      </a:schemeClr>
                    </a:solidFill>
                  </a:tcPr>
                </a:tc>
                <a:tc>
                  <a:txBody>
                    <a:bodyPr/>
                    <a:lstStyle/>
                    <a:p>
                      <a:pPr algn="ctr"/>
                      <a:r>
                        <a:rPr lang="en-US" altLang="zh-CN" sz="2200" dirty="0" smtClean="0">
                          <a:solidFill>
                            <a:schemeClr val="tx1"/>
                          </a:solidFill>
                        </a:rPr>
                        <a:t>Accuracy</a:t>
                      </a:r>
                    </a:p>
                    <a:p>
                      <a:pPr algn="ctr"/>
                      <a:r>
                        <a:rPr lang="en-US" altLang="zh-CN" sz="2200" dirty="0" smtClean="0">
                          <a:solidFill>
                            <a:schemeClr val="tx1"/>
                          </a:solidFill>
                        </a:rPr>
                        <a:t>Improvement</a:t>
                      </a:r>
                      <a:endParaRPr lang="en-US" sz="2200" b="1" dirty="0">
                        <a:solidFill>
                          <a:schemeClr val="tx1"/>
                        </a:solidFill>
                      </a:endParaRPr>
                    </a:p>
                  </a:txBody>
                  <a:tcPr>
                    <a:solidFill>
                      <a:schemeClr val="tx2">
                        <a:lumMod val="20000"/>
                        <a:lumOff val="80000"/>
                      </a:schemeClr>
                    </a:solidFill>
                  </a:tcPr>
                </a:tc>
              </a:tr>
              <a:tr h="370840">
                <a:tc>
                  <a:txBody>
                    <a:bodyPr/>
                    <a:lstStyle/>
                    <a:p>
                      <a:pPr algn="ctr"/>
                      <a:r>
                        <a:rPr lang="zh-CN" altLang="en-US" sz="2000" dirty="0" smtClean="0"/>
                        <a:t> </a:t>
                      </a:r>
                      <a:r>
                        <a:rPr lang="nb-NO" sz="2000" kern="1200" dirty="0" smtClean="0"/>
                        <a:t>0.6725</a:t>
                      </a:r>
                      <a:endParaRPr lang="en-US" sz="2000" dirty="0">
                        <a:solidFill>
                          <a:schemeClr val="tx1"/>
                        </a:solidFill>
                      </a:endParaRPr>
                    </a:p>
                  </a:txBody>
                  <a:tcPr/>
                </a:tc>
                <a:tc>
                  <a:txBody>
                    <a:bodyPr/>
                    <a:lstStyle/>
                    <a:p>
                      <a:pPr algn="ctr"/>
                      <a:r>
                        <a:rPr lang="hr-HR" sz="2000" kern="1200" dirty="0" smtClean="0"/>
                        <a:t>0.65</a:t>
                      </a:r>
                      <a:r>
                        <a:rPr lang="en-US" altLang="zh-CN" sz="2000" kern="1200" dirty="0" smtClean="0"/>
                        <a:t>1</a:t>
                      </a:r>
                      <a:endParaRPr lang="en-US" sz="2000" dirty="0"/>
                    </a:p>
                  </a:txBody>
                  <a:tcPr/>
                </a:tc>
                <a:tc>
                  <a:txBody>
                    <a:bodyPr/>
                    <a:lstStyle/>
                    <a:p>
                      <a:pPr algn="ctr"/>
                      <a:r>
                        <a:rPr lang="zh-CN" altLang="en-US" sz="2000" dirty="0" smtClean="0"/>
                        <a:t> </a:t>
                      </a:r>
                      <a:r>
                        <a:rPr lang="nb-NO" sz="2000" kern="1200" dirty="0" smtClean="0"/>
                        <a:t>0.70</a:t>
                      </a:r>
                      <a:r>
                        <a:rPr lang="en-US" altLang="zh-CN" sz="2000" kern="1200" dirty="0" smtClean="0"/>
                        <a:t>2</a:t>
                      </a:r>
                      <a:r>
                        <a:rPr lang="zh-CN" altLang="en-US" sz="2000" dirty="0" smtClean="0"/>
                        <a:t>      </a:t>
                      </a:r>
                      <a:endParaRPr lang="en-US" sz="2000" dirty="0"/>
                    </a:p>
                  </a:txBody>
                  <a:tcPr/>
                </a:tc>
                <a:tc>
                  <a:txBody>
                    <a:bodyPr/>
                    <a:lstStyle/>
                    <a:p>
                      <a:pPr algn="ctr"/>
                      <a:r>
                        <a:rPr lang="zh-CN" altLang="en-US" sz="2000" dirty="0" smtClean="0"/>
                        <a:t> </a:t>
                      </a:r>
                      <a:r>
                        <a:rPr lang="en-US" altLang="zh-CN" sz="2000" dirty="0" smtClean="0"/>
                        <a:t>50:50</a:t>
                      </a:r>
                      <a:endParaRPr lang="en-US" sz="2000" dirty="0"/>
                    </a:p>
                  </a:txBody>
                  <a:tcPr/>
                </a:tc>
                <a:tc>
                  <a:txBody>
                    <a:bodyPr/>
                    <a:lstStyle/>
                    <a:p>
                      <a:pPr algn="ctr"/>
                      <a:r>
                        <a:rPr lang="en-US" altLang="zh-CN" sz="2000" dirty="0" smtClean="0"/>
                        <a:t>3.0%</a:t>
                      </a:r>
                      <a:endParaRPr lang="en-US" sz="2000" dirty="0"/>
                    </a:p>
                  </a:txBody>
                  <a:tcPr/>
                </a:tc>
              </a:tr>
              <a:tr h="370840">
                <a:tc>
                  <a:txBody>
                    <a:bodyPr/>
                    <a:lstStyle/>
                    <a:p>
                      <a:pPr algn="ctr"/>
                      <a:r>
                        <a:rPr lang="nb-NO" sz="2000" u="none" strike="noStrike" kern="1200" dirty="0" smtClean="0">
                          <a:effectLst/>
                        </a:rPr>
                        <a:t>0.66</a:t>
                      </a:r>
                      <a:r>
                        <a:rPr lang="en-US" altLang="zh-CN" sz="2000" u="none" strike="noStrike" kern="1200" dirty="0" smtClean="0">
                          <a:effectLst/>
                        </a:rPr>
                        <a:t>4</a:t>
                      </a:r>
                      <a:endParaRPr lang="en-US" sz="2000" dirty="0">
                        <a:solidFill>
                          <a:schemeClr val="tx1"/>
                        </a:solidFill>
                      </a:endParaRPr>
                    </a:p>
                  </a:txBody>
                  <a:tcPr/>
                </a:tc>
                <a:tc>
                  <a:txBody>
                    <a:bodyPr/>
                    <a:lstStyle/>
                    <a:p>
                      <a:pPr algn="ctr"/>
                      <a:r>
                        <a:rPr lang="nb-NO" sz="2000" u="none" strike="noStrike" kern="1200" dirty="0" smtClean="0">
                          <a:effectLst/>
                        </a:rPr>
                        <a:t>0.650</a:t>
                      </a:r>
                      <a:endParaRPr lang="en-US" sz="2000" dirty="0"/>
                    </a:p>
                  </a:txBody>
                  <a:tcPr/>
                </a:tc>
                <a:tc>
                  <a:txBody>
                    <a:bodyPr/>
                    <a:lstStyle/>
                    <a:p>
                      <a:pPr algn="ctr" rtl="0" fontAlgn="t">
                        <a:spcBef>
                          <a:spcPts val="0"/>
                        </a:spcBef>
                        <a:spcAft>
                          <a:spcPts val="0"/>
                        </a:spcAft>
                      </a:pPr>
                      <a:r>
                        <a:rPr lang="nb-NO" sz="2000" u="none" strike="noStrike" kern="1200" dirty="0" smtClean="0">
                          <a:effectLst/>
                        </a:rPr>
                        <a:t>0.76</a:t>
                      </a:r>
                      <a:r>
                        <a:rPr lang="en-US" altLang="zh-CN" sz="2000" u="none" strike="noStrike" kern="1200" dirty="0" smtClean="0">
                          <a:effectLst/>
                        </a:rPr>
                        <a:t>6</a:t>
                      </a:r>
                      <a:endParaRPr lang="cs-CZ" sz="2000" dirty="0">
                        <a:effectLst/>
                      </a:endParaRPr>
                    </a:p>
                  </a:txBody>
                  <a:tcPr marL="88900" marR="88900" marT="88900" marB="88900"/>
                </a:tc>
                <a:tc>
                  <a:txBody>
                    <a:bodyPr/>
                    <a:lstStyle/>
                    <a:p>
                      <a:pPr algn="ctr"/>
                      <a:r>
                        <a:rPr lang="zh-CN" altLang="en-US" sz="2000" dirty="0" smtClean="0"/>
                        <a:t> </a:t>
                      </a:r>
                      <a:r>
                        <a:rPr lang="en-US" altLang="zh-CN" sz="2000" dirty="0" smtClean="0"/>
                        <a:t>50:100</a:t>
                      </a:r>
                      <a:endParaRPr lang="en-US" sz="2000" dirty="0"/>
                    </a:p>
                  </a:txBody>
                  <a:tcPr/>
                </a:tc>
                <a:tc>
                  <a:txBody>
                    <a:bodyPr/>
                    <a:lstStyle/>
                    <a:p>
                      <a:pPr algn="ctr"/>
                      <a:r>
                        <a:rPr lang="en-US" altLang="zh-CN" sz="2000" b="1" dirty="0" smtClean="0"/>
                        <a:t>10.2%</a:t>
                      </a:r>
                      <a:endParaRPr lang="en-US" sz="2000" b="1" dirty="0"/>
                    </a:p>
                  </a:txBody>
                  <a:tcPr/>
                </a:tc>
              </a:tr>
              <a:tr h="370840">
                <a:tc>
                  <a:txBody>
                    <a:bodyPr/>
                    <a:lstStyle/>
                    <a:p>
                      <a:pPr algn="ctr"/>
                      <a:r>
                        <a:rPr lang="nb-NO" sz="2000" u="none" strike="noStrike" kern="1200" dirty="0" smtClean="0">
                          <a:effectLst/>
                        </a:rPr>
                        <a:t>0.637</a:t>
                      </a:r>
                      <a:endParaRPr lang="en-US" sz="2000" dirty="0">
                        <a:solidFill>
                          <a:schemeClr val="tx1"/>
                        </a:solidFill>
                      </a:endParaRPr>
                    </a:p>
                  </a:txBody>
                  <a:tcPr/>
                </a:tc>
                <a:tc>
                  <a:txBody>
                    <a:bodyPr/>
                    <a:lstStyle/>
                    <a:p>
                      <a:pPr algn="ctr"/>
                      <a:r>
                        <a:rPr lang="nb-NO" sz="2000" u="none" strike="noStrike" kern="1200" dirty="0" smtClean="0">
                          <a:effectLst/>
                        </a:rPr>
                        <a:t>0.62</a:t>
                      </a:r>
                      <a:r>
                        <a:rPr lang="en-US" altLang="zh-CN" sz="2000" u="none" strike="noStrike" kern="1200" dirty="0" smtClean="0">
                          <a:effectLst/>
                        </a:rPr>
                        <a:t>6</a:t>
                      </a:r>
                      <a:endParaRPr lang="en-US" sz="2000" dirty="0"/>
                    </a:p>
                  </a:txBody>
                  <a:tcPr/>
                </a:tc>
                <a:tc>
                  <a:txBody>
                    <a:bodyPr/>
                    <a:lstStyle/>
                    <a:p>
                      <a:pPr algn="ctr"/>
                      <a:r>
                        <a:rPr lang="nb-NO" sz="2000" u="none" strike="noStrike" kern="1200" dirty="0" smtClean="0">
                          <a:effectLst/>
                        </a:rPr>
                        <a:t>0.760</a:t>
                      </a:r>
                      <a:endParaRPr lang="en-US" sz="2000" dirty="0"/>
                    </a:p>
                  </a:txBody>
                  <a:tcPr/>
                </a:tc>
                <a:tc>
                  <a:txBody>
                    <a:bodyPr/>
                    <a:lstStyle/>
                    <a:p>
                      <a:pPr algn="ctr"/>
                      <a:r>
                        <a:rPr lang="zh-CN" altLang="en-US" sz="2000" dirty="0" smtClean="0"/>
                        <a:t> </a:t>
                      </a:r>
                      <a:r>
                        <a:rPr lang="en-US" altLang="zh-CN" sz="2000" dirty="0" smtClean="0"/>
                        <a:t>50:150</a:t>
                      </a:r>
                      <a:endParaRPr lang="en-US" sz="2000" dirty="0"/>
                    </a:p>
                  </a:txBody>
                  <a:tcPr/>
                </a:tc>
                <a:tc>
                  <a:txBody>
                    <a:bodyPr/>
                    <a:lstStyle/>
                    <a:p>
                      <a:pPr algn="ctr"/>
                      <a:r>
                        <a:rPr lang="en-US" altLang="zh-CN" sz="2000" b="1" dirty="0" smtClean="0"/>
                        <a:t>12.3%</a:t>
                      </a:r>
                      <a:endParaRPr lang="en-US" sz="2000" b="1" dirty="0"/>
                    </a:p>
                  </a:txBody>
                  <a:tcPr/>
                </a:tc>
              </a:tr>
              <a:tr h="370840">
                <a:tc>
                  <a:txBody>
                    <a:bodyPr/>
                    <a:lstStyle/>
                    <a:p>
                      <a:pPr algn="ctr"/>
                      <a:r>
                        <a:rPr lang="nb-NO" sz="2000" kern="1200" dirty="0" smtClean="0"/>
                        <a:t>0.6274</a:t>
                      </a:r>
                      <a:endParaRPr lang="en-US" sz="2000" dirty="0">
                        <a:solidFill>
                          <a:schemeClr val="tx1"/>
                        </a:solidFill>
                      </a:endParaRPr>
                    </a:p>
                  </a:txBody>
                  <a:tcPr/>
                </a:tc>
                <a:tc>
                  <a:txBody>
                    <a:bodyPr/>
                    <a:lstStyle/>
                    <a:p>
                      <a:pPr algn="ctr"/>
                      <a:r>
                        <a:rPr lang="nb-NO" sz="2000" kern="1200" dirty="0" smtClean="0"/>
                        <a:t>0.660</a:t>
                      </a:r>
                      <a:endParaRPr lang="en-US" sz="2000" dirty="0"/>
                    </a:p>
                  </a:txBody>
                  <a:tcPr/>
                </a:tc>
                <a:tc>
                  <a:txBody>
                    <a:bodyPr/>
                    <a:lstStyle/>
                    <a:p>
                      <a:pPr algn="ctr"/>
                      <a:r>
                        <a:rPr lang="hr-HR" sz="2000" kern="1200" dirty="0" smtClean="0"/>
                        <a:t> 0.72</a:t>
                      </a:r>
                      <a:r>
                        <a:rPr lang="en-US" altLang="zh-CN" sz="2000" kern="1200" dirty="0" smtClean="0"/>
                        <a:t>4</a:t>
                      </a:r>
                      <a:endParaRPr lang="en-US" sz="2000" dirty="0"/>
                    </a:p>
                  </a:txBody>
                  <a:tcPr/>
                </a:tc>
                <a:tc>
                  <a:txBody>
                    <a:bodyPr/>
                    <a:lstStyle/>
                    <a:p>
                      <a:pPr algn="ctr"/>
                      <a:r>
                        <a:rPr lang="zh-CN" altLang="en-US" sz="2000" dirty="0" smtClean="0"/>
                        <a:t> </a:t>
                      </a:r>
                      <a:r>
                        <a:rPr lang="en-US" altLang="zh-CN" sz="2000" dirty="0" smtClean="0"/>
                        <a:t>50:200</a:t>
                      </a:r>
                      <a:endParaRPr lang="en-US" sz="2000" dirty="0"/>
                    </a:p>
                  </a:txBody>
                  <a:tcPr/>
                </a:tc>
                <a:tc>
                  <a:txBody>
                    <a:bodyPr/>
                    <a:lstStyle/>
                    <a:p>
                      <a:pPr algn="ctr"/>
                      <a:r>
                        <a:rPr lang="zh-CN" altLang="en-US" sz="2000" dirty="0" smtClean="0"/>
                        <a:t> </a:t>
                      </a:r>
                      <a:r>
                        <a:rPr lang="en-US" altLang="zh-CN" sz="2000" dirty="0" smtClean="0"/>
                        <a:t>9.7%</a:t>
                      </a:r>
                      <a:endParaRPr lang="en-US" sz="2000" dirty="0"/>
                    </a:p>
                  </a:txBody>
                  <a:tcPr/>
                </a:tc>
              </a:tr>
            </a:tbl>
          </a:graphicData>
        </a:graphic>
      </p:graphicFrame>
    </p:spTree>
    <p:extLst>
      <p:ext uri="{BB962C8B-B14F-4D97-AF65-F5344CB8AC3E}">
        <p14:creationId xmlns:p14="http://schemas.microsoft.com/office/powerpoint/2010/main" val="139987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17223</TotalTime>
  <Words>884</Words>
  <Application>Microsoft Macintosh PowerPoint</Application>
  <PresentationFormat>On-screen Show (4:3)</PresentationFormat>
  <Paragraphs>265</Paragraphs>
  <Slides>16</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Calibri</vt:lpstr>
      <vt:lpstr>Calibri </vt:lpstr>
      <vt:lpstr>Helvetica</vt:lpstr>
      <vt:lpstr>Helvetica Neue</vt:lpstr>
      <vt:lpstr>Wingdings</vt:lpstr>
      <vt:lpstr>Wingdings 3</vt:lpstr>
      <vt:lpstr>宋体</vt:lpstr>
      <vt:lpstr>Arial</vt:lpstr>
      <vt:lpstr>1_Conception personnalisée</vt:lpstr>
      <vt:lpstr>2_Conception personnalisée</vt:lpstr>
      <vt:lpstr>Enabling Active Learning for  Real-Time Activity Recognition </vt:lpstr>
      <vt:lpstr>PowerPoint Presentation</vt:lpstr>
      <vt:lpstr>Dataset Analysis</vt:lpstr>
      <vt:lpstr>PowerPoint Presentation</vt:lpstr>
      <vt:lpstr>PowerPoint Presentation</vt:lpstr>
      <vt:lpstr>PowerPoint Presentation</vt:lpstr>
      <vt:lpstr>PowerPoint Presentation</vt:lpstr>
      <vt:lpstr>PowerPoint Presentation</vt:lpstr>
      <vt:lpstr>Accuracy Gain in 30 queries</vt:lpstr>
      <vt:lpstr>Time Complexity Analysis</vt:lpstr>
      <vt:lpstr>  Active Learning Query Heuristics</vt:lpstr>
      <vt:lpstr>PowerPoint Presentation</vt:lpstr>
      <vt:lpstr>PowerPoint Presentation</vt:lpstr>
      <vt:lpstr>                 Q&amp;A</vt:lpstr>
      <vt:lpstr>Active Learning in streaming environment </vt:lpstr>
      <vt:lpstr>Machine learning accuracy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Corporate (blue)</dc:title>
  <dc:creator>Showeet.com</dc:creator>
  <dc:description>Free template released by Showeet.com</dc:description>
  <cp:lastModifiedBy>Jingwen Xie</cp:lastModifiedBy>
  <cp:revision>365</cp:revision>
  <dcterms:created xsi:type="dcterms:W3CDTF">2011-07-08T11:03:43Z</dcterms:created>
  <dcterms:modified xsi:type="dcterms:W3CDTF">2016-08-30T20:01:09Z</dcterms:modified>
  <cp:category>Templates</cp:category>
</cp:coreProperties>
</file>