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29" autoAdjust="0"/>
    <p:restoredTop sz="94660"/>
  </p:normalViewPr>
  <p:slideViewPr>
    <p:cSldViewPr snapToGrid="0">
      <p:cViewPr>
        <p:scale>
          <a:sx n="100" d="100"/>
          <a:sy n="100" d="100"/>
        </p:scale>
        <p:origin x="2880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3E5D-BFE2-47ED-B503-A8D73FB31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AD492-BCC9-41E5-B872-E36F53234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9714C-FBF1-46A4-AABC-00AE2B7F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6459-93C4-4F73-9CA6-33372F4BA160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2C065-D1E2-4EB7-BF36-2EA362A6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070A0-E108-46C3-99DF-F1BD4E2E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383F-F1C0-41D0-A3FF-411AE43DA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134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D806-3579-405B-9D8B-DE48F080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2D974-D8E5-4823-A78F-785F903DE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F8C5D-692D-4151-9DBE-AAA57C13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6459-93C4-4F73-9CA6-33372F4BA160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78F30-C48E-4173-9D73-18DBA7A9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CA4C-7CB2-4160-A745-E87A722A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383F-F1C0-41D0-A3FF-411AE43DA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98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0B902-178F-456D-9766-0E919A214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BCDC2-A330-49AE-8045-7C2D7D60B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0D5CF-F1C0-4FD4-9237-8C8FB648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6459-93C4-4F73-9CA6-33372F4BA160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2E218-C790-4567-8D93-DA0E9245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F8752-0711-45A0-AB04-C393215C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383F-F1C0-41D0-A3FF-411AE43DA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75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6492-076B-4B5E-A04A-A2B75320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E07C4-4E39-4AC7-BEF0-2503F6377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E30BC-9F87-4807-AC2D-FF363E50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6459-93C4-4F73-9CA6-33372F4BA160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02D99-52A7-4B2B-8491-2349716B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FA974-3CF0-45E3-957D-8DA5ADCF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383F-F1C0-41D0-A3FF-411AE43DA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076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7AB8-A296-4DD3-8EC2-18F21F7E3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8D865-0403-4CE6-A92E-F583F803C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0FCE4-6CC4-4F31-8436-70D1514E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6459-93C4-4F73-9CA6-33372F4BA160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54F34-6034-4DC2-A117-77424BA6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CB91B-A96D-4BFE-90A9-9477A2AD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383F-F1C0-41D0-A3FF-411AE43DA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685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7671-91F9-424B-A1D7-729AF5C1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12D4D-9A83-42CA-99A1-634A65CCA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F4DD5-3C97-496C-8D90-0BAFC765F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72B37-E84E-4A38-B72D-0C0FC5A6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6459-93C4-4F73-9CA6-33372F4BA160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2A501-E9EE-462A-8576-43308AF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65853-1761-45FB-9CFA-01C29996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383F-F1C0-41D0-A3FF-411AE43DA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488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6023-C7DA-49EB-A8AF-3CA60716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DA6F6-59CB-4CCD-A460-A803D1992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87BF9-FB8D-43FF-97F9-A572D1222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A4D9F-A8DF-4977-8907-2C8A96E49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F9AFF-D441-4782-9F78-1C3D999ED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52ACC-F5F9-4AE6-8DB8-31D6658C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6459-93C4-4F73-9CA6-33372F4BA160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F97D5-0B5D-4518-BEB8-C8074CCD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BE8B5-6DD0-429F-8718-B34B1679D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383F-F1C0-41D0-A3FF-411AE43DA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179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DE89-2A31-4952-BF72-269A6C36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9B3D4-4628-4A73-BE3F-E0B009B2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6459-93C4-4F73-9CA6-33372F4BA160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62AF6-CAEE-41EF-9591-EF8EB5B6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4390A-2C9D-4ABC-BC8A-30486C57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383F-F1C0-41D0-A3FF-411AE43DA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229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1E8BC-067F-4C9C-8300-C1F97841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6459-93C4-4F73-9CA6-33372F4BA160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295C4-212D-4AAD-BBCC-FF5C3E7F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C34A5-BB55-4038-A7D5-5B9E48EA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383F-F1C0-41D0-A3FF-411AE43DA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01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DEC0-0A2F-4412-A064-E5BE14AE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E000B-0FCC-41A5-B729-80985B23F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B3FE6-D2EC-4AE6-B99E-F409C37A1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A4325-2444-4252-88E0-D44D05D8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6459-93C4-4F73-9CA6-33372F4BA160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8AC38-E6CB-46D8-A818-1535E9DC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BA490-AB7D-4A8D-9537-2476D545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383F-F1C0-41D0-A3FF-411AE43DA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80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DD0D-30B4-4ABA-A4F6-58685EAF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2FD39-B8B2-4A4D-B224-527D033CB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89DC6-7FCF-4816-8800-6C5443263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C4336-D675-4E54-A52F-054E7D49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6459-93C4-4F73-9CA6-33372F4BA160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6E538-ECFD-4DEB-8749-C8FAE84D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B08C0-30B2-469E-AB56-4525FA42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383F-F1C0-41D0-A3FF-411AE43DA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774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4FA647-119A-4653-B234-ADBE1E9FB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05547-A289-4B0A-9CF3-FA3C54D6C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588EE-F238-4080-89EE-4F45DF58D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6459-93C4-4F73-9CA6-33372F4BA160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409BC-81CC-4C2B-9175-4D095B97D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B1CB2-69C0-4C9C-B757-24E8A74A8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F383F-F1C0-41D0-A3FF-411AE43DA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0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a.phmsociety.org/wp-content/uploads/sites/9/2021/08/2021_Data_Challenge.pdf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i.arc.nasa.gov/tech/dash/groups/pcoe/prognostic-data-repository/#turbofan-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31168F-7963-402D-81CF-DF95E7F33948}"/>
              </a:ext>
            </a:extLst>
          </p:cNvPr>
          <p:cNvSpPr txBox="1"/>
          <p:nvPr/>
        </p:nvSpPr>
        <p:spPr>
          <a:xfrm>
            <a:off x="1049967" y="1855083"/>
            <a:ext cx="99418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800" dirty="0"/>
              <a:t>Remaining Useful Life Prediction using Commercial Modular Aero-Propulsion System Simulation (C-MAPSS) dataset</a:t>
            </a:r>
            <a:endParaRPr lang="en-SG" sz="2800" baseline="30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CA6EB-3597-454F-A7FC-5AC9BDE1C824}"/>
              </a:ext>
            </a:extLst>
          </p:cNvPr>
          <p:cNvSpPr txBox="1"/>
          <p:nvPr/>
        </p:nvSpPr>
        <p:spPr>
          <a:xfrm>
            <a:off x="1049967" y="3944035"/>
            <a:ext cx="9941883" cy="1097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800" b="1" dirty="0"/>
              <a:t>Gregory Lim Guowei</a:t>
            </a:r>
          </a:p>
          <a:p>
            <a:pPr algn="ctr"/>
            <a:endParaRPr lang="en-SG" sz="2800" baseline="30000" dirty="0"/>
          </a:p>
          <a:p>
            <a:pPr algn="ctr"/>
            <a:r>
              <a:rPr lang="en-SG" sz="2800" b="1" baseline="30000" dirty="0"/>
              <a:t>13/3/2022</a:t>
            </a:r>
          </a:p>
        </p:txBody>
      </p:sp>
    </p:spTree>
    <p:extLst>
      <p:ext uri="{BB962C8B-B14F-4D97-AF65-F5344CB8AC3E}">
        <p14:creationId xmlns:p14="http://schemas.microsoft.com/office/powerpoint/2010/main" val="2370089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180">
            <a:extLst>
              <a:ext uri="{FF2B5EF4-FFF2-40B4-BE49-F238E27FC236}">
                <a16:creationId xmlns:a16="http://schemas.microsoft.com/office/drawing/2014/main" id="{4827C446-BBE3-45B1-8FFE-C8519AC1CB95}"/>
              </a:ext>
            </a:extLst>
          </p:cNvPr>
          <p:cNvSpPr txBox="1"/>
          <p:nvPr/>
        </p:nvSpPr>
        <p:spPr>
          <a:xfrm>
            <a:off x="262243" y="5538696"/>
            <a:ext cx="116675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Three models achieve relatively similar performance based on RMSE scoring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Addition of lag features significantly improve prediction accuracy for all three models (see diagrams in slide 11-13)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In terms of RMSE and computation time cost, ridge regression appears to offer the best performance within the current experimental boundary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EAA79-A8D6-45DE-B737-2BB38ECE669C}"/>
              </a:ext>
            </a:extLst>
          </p:cNvPr>
          <p:cNvSpPr txBox="1"/>
          <p:nvPr/>
        </p:nvSpPr>
        <p:spPr>
          <a:xfrm>
            <a:off x="202242" y="89566"/>
            <a:ext cx="450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Results</a:t>
            </a:r>
            <a:endParaRPr lang="en-SG" sz="2400" b="1" dirty="0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490E4E36-40F7-4416-848D-1A14D7785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311549"/>
              </p:ext>
            </p:extLst>
          </p:nvPr>
        </p:nvGraphicFramePr>
        <p:xfrm>
          <a:off x="504825" y="1138765"/>
          <a:ext cx="10877550" cy="1734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423051073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1511231585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1531487635"/>
                    </a:ext>
                  </a:extLst>
                </a:gridCol>
                <a:gridCol w="2082579">
                  <a:extLst>
                    <a:ext uri="{9D8B030D-6E8A-4147-A177-3AD203B41FA5}">
                      <a16:colId xmlns:a16="http://schemas.microsoft.com/office/drawing/2014/main" val="2641425703"/>
                    </a:ext>
                  </a:extLst>
                </a:gridCol>
                <a:gridCol w="1917921">
                  <a:extLst>
                    <a:ext uri="{9D8B030D-6E8A-4147-A177-3AD203B41FA5}">
                      <a16:colId xmlns:a16="http://schemas.microsoft.com/office/drawing/2014/main" val="2084996512"/>
                    </a:ext>
                  </a:extLst>
                </a:gridCol>
              </a:tblGrid>
              <a:tr h="38179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Models</a:t>
                      </a:r>
                    </a:p>
                    <a:p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Root mean squared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SG" sz="1600" b="1" dirty="0"/>
                        <a:t>Computation time (secs</a:t>
                      </a:r>
                      <a:r>
                        <a:rPr lang="en-SG" sz="16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254628"/>
                  </a:ext>
                </a:extLst>
              </a:tr>
              <a:tr h="22785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Models</a:t>
                      </a:r>
                    </a:p>
                    <a:p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Without lag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With lag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Without lag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With lag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992962"/>
                  </a:ext>
                </a:extLst>
              </a:tr>
              <a:tr h="337259">
                <a:tc>
                  <a:txBody>
                    <a:bodyPr/>
                    <a:lstStyle/>
                    <a:p>
                      <a:r>
                        <a:rPr lang="en-SG" sz="1600" dirty="0" err="1"/>
                        <a:t>XGBoost</a:t>
                      </a:r>
                      <a:r>
                        <a:rPr lang="en-SG" sz="1600" dirty="0"/>
                        <a:t> regressor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0.7770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0.9917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685.1646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309.2234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220999"/>
                  </a:ext>
                </a:extLst>
              </a:tr>
              <a:tr h="317411">
                <a:tc>
                  <a:txBody>
                    <a:bodyPr/>
                    <a:lstStyle/>
                    <a:p>
                      <a:r>
                        <a:rPr lang="en-SG" sz="1600" dirty="0"/>
                        <a:t>Random forest regressor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0.7502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0.9889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1041.7169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1029.1359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710964"/>
                  </a:ext>
                </a:extLst>
              </a:tr>
              <a:tr h="345187">
                <a:tc>
                  <a:txBody>
                    <a:bodyPr/>
                    <a:lstStyle/>
                    <a:p>
                      <a:r>
                        <a:rPr lang="en-SG" sz="1600" dirty="0"/>
                        <a:t>Ridge regressor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0.7488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0.9918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71.7706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68.2248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75408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BA65461-8D95-4C32-9B6A-DA571E795864}"/>
              </a:ext>
            </a:extLst>
          </p:cNvPr>
          <p:cNvSpPr txBox="1"/>
          <p:nvPr/>
        </p:nvSpPr>
        <p:spPr>
          <a:xfrm>
            <a:off x="4018596" y="800211"/>
            <a:ext cx="4002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Model validation after training</a:t>
            </a:r>
            <a:endParaRPr lang="en-SG" sz="1600" b="1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B2E1F68-BDDF-4D00-9EB9-F6B81BC36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640923"/>
              </p:ext>
            </p:extLst>
          </p:nvPr>
        </p:nvGraphicFramePr>
        <p:xfrm>
          <a:off x="2257425" y="3461103"/>
          <a:ext cx="6877050" cy="1734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423051073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1511231585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1531487635"/>
                    </a:ext>
                  </a:extLst>
                </a:gridCol>
              </a:tblGrid>
              <a:tr h="38179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Models</a:t>
                      </a:r>
                    </a:p>
                    <a:p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Root mean squared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254628"/>
                  </a:ext>
                </a:extLst>
              </a:tr>
              <a:tr h="22785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Models</a:t>
                      </a:r>
                    </a:p>
                    <a:p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Without lag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With lag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992962"/>
                  </a:ext>
                </a:extLst>
              </a:tr>
              <a:tr h="337259">
                <a:tc>
                  <a:txBody>
                    <a:bodyPr/>
                    <a:lstStyle/>
                    <a:p>
                      <a:r>
                        <a:rPr lang="en-SG" sz="1600" dirty="0" err="1"/>
                        <a:t>XGBoost</a:t>
                      </a:r>
                      <a:r>
                        <a:rPr lang="en-SG" sz="1600" dirty="0"/>
                        <a:t> regressor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16.8314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3.6441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220999"/>
                  </a:ext>
                </a:extLst>
              </a:tr>
              <a:tr h="317411">
                <a:tc>
                  <a:txBody>
                    <a:bodyPr/>
                    <a:lstStyle/>
                    <a:p>
                      <a:r>
                        <a:rPr lang="en-SG" sz="1600" dirty="0"/>
                        <a:t>Random forest regressor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16.9422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3.7512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710964"/>
                  </a:ext>
                </a:extLst>
              </a:tr>
              <a:tr h="345187">
                <a:tc>
                  <a:txBody>
                    <a:bodyPr/>
                    <a:lstStyle/>
                    <a:p>
                      <a:r>
                        <a:rPr lang="en-SG" sz="1600" dirty="0"/>
                        <a:t>Ridge regressor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16.5576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3.3004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75408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B0EA97-B88A-466E-98A0-78C1A2C36CDD}"/>
              </a:ext>
            </a:extLst>
          </p:cNvPr>
          <p:cNvSpPr txBox="1"/>
          <p:nvPr/>
        </p:nvSpPr>
        <p:spPr>
          <a:xfrm>
            <a:off x="4547234" y="3122549"/>
            <a:ext cx="2792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Model inference on test data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876917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BEAA79-A8D6-45DE-B737-2BB38ECE669C}"/>
              </a:ext>
            </a:extLst>
          </p:cNvPr>
          <p:cNvSpPr txBox="1"/>
          <p:nvPr/>
        </p:nvSpPr>
        <p:spPr>
          <a:xfrm>
            <a:off x="202242" y="89566"/>
            <a:ext cx="450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Results</a:t>
            </a:r>
            <a:endParaRPr lang="en-SG" sz="2400" b="1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015CC2E-1F81-4DE5-BDC4-2586FB7B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9" t="8334" r="6916" b="5912"/>
          <a:stretch/>
        </p:blipFill>
        <p:spPr>
          <a:xfrm>
            <a:off x="273850" y="1461236"/>
            <a:ext cx="5829302" cy="4510191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16ACBDE-662C-4550-8342-CAE4FA9375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7" t="9190" r="8354" b="6156"/>
          <a:stretch/>
        </p:blipFill>
        <p:spPr>
          <a:xfrm>
            <a:off x="6212070" y="1512459"/>
            <a:ext cx="5749721" cy="44589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94234B-C0F3-4423-AE93-777EED642462}"/>
              </a:ext>
            </a:extLst>
          </p:cNvPr>
          <p:cNvSpPr txBox="1"/>
          <p:nvPr/>
        </p:nvSpPr>
        <p:spPr>
          <a:xfrm>
            <a:off x="4706787" y="482121"/>
            <a:ext cx="2792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XGBoost</a:t>
            </a:r>
            <a:r>
              <a:rPr lang="en-US" sz="1600" b="1" dirty="0"/>
              <a:t> regression</a:t>
            </a:r>
            <a:endParaRPr lang="en-SG" sz="16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F31EF4-F02A-44E0-8175-1D943745BBE4}"/>
              </a:ext>
            </a:extLst>
          </p:cNvPr>
          <p:cNvCxnSpPr/>
          <p:nvPr/>
        </p:nvCxnSpPr>
        <p:spPr>
          <a:xfrm>
            <a:off x="6125337" y="886573"/>
            <a:ext cx="0" cy="5684096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B88A5D-4593-4C4D-964A-ACA6B75E3A7D}"/>
              </a:ext>
            </a:extLst>
          </p:cNvPr>
          <p:cNvCxnSpPr>
            <a:cxnSpLocks/>
          </p:cNvCxnSpPr>
          <p:nvPr/>
        </p:nvCxnSpPr>
        <p:spPr>
          <a:xfrm flipH="1" flipV="1">
            <a:off x="266698" y="886573"/>
            <a:ext cx="11372850" cy="476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315EF9-E5E8-4EBB-8AB0-19C14560B397}"/>
              </a:ext>
            </a:extLst>
          </p:cNvPr>
          <p:cNvSpPr txBox="1"/>
          <p:nvPr/>
        </p:nvSpPr>
        <p:spPr>
          <a:xfrm>
            <a:off x="1792135" y="982210"/>
            <a:ext cx="2792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Without lag features</a:t>
            </a:r>
            <a:endParaRPr lang="en-SG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E3865A-6C5A-424F-B922-CF53D91F1913}"/>
              </a:ext>
            </a:extLst>
          </p:cNvPr>
          <p:cNvSpPr txBox="1"/>
          <p:nvPr/>
        </p:nvSpPr>
        <p:spPr>
          <a:xfrm>
            <a:off x="7607134" y="982210"/>
            <a:ext cx="2792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With lag features</a:t>
            </a:r>
            <a:endParaRPr lang="en-SG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11D52D-F15B-41E1-9F19-618BA3097FEB}"/>
              </a:ext>
            </a:extLst>
          </p:cNvPr>
          <p:cNvSpPr txBox="1"/>
          <p:nvPr/>
        </p:nvSpPr>
        <p:spPr>
          <a:xfrm>
            <a:off x="1459213" y="6111899"/>
            <a:ext cx="34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600" dirty="0"/>
              <a:t>RMSE: 16.8314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3DC63E-B9EB-4A64-AC21-AAD132CE4BE6}"/>
              </a:ext>
            </a:extLst>
          </p:cNvPr>
          <p:cNvSpPr txBox="1"/>
          <p:nvPr/>
        </p:nvSpPr>
        <p:spPr>
          <a:xfrm>
            <a:off x="7332889" y="6111899"/>
            <a:ext cx="34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600" dirty="0"/>
              <a:t>RMSE: 3.6441</a:t>
            </a:r>
          </a:p>
        </p:txBody>
      </p:sp>
    </p:spTree>
    <p:extLst>
      <p:ext uri="{BB962C8B-B14F-4D97-AF65-F5344CB8AC3E}">
        <p14:creationId xmlns:p14="http://schemas.microsoft.com/office/powerpoint/2010/main" val="1122205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BEAA79-A8D6-45DE-B737-2BB38ECE669C}"/>
              </a:ext>
            </a:extLst>
          </p:cNvPr>
          <p:cNvSpPr txBox="1"/>
          <p:nvPr/>
        </p:nvSpPr>
        <p:spPr>
          <a:xfrm>
            <a:off x="202242" y="89566"/>
            <a:ext cx="450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Results</a:t>
            </a:r>
            <a:endParaRPr lang="en-SG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4234B-C0F3-4423-AE93-777EED642462}"/>
              </a:ext>
            </a:extLst>
          </p:cNvPr>
          <p:cNvSpPr txBox="1"/>
          <p:nvPr/>
        </p:nvSpPr>
        <p:spPr>
          <a:xfrm>
            <a:off x="4706787" y="482121"/>
            <a:ext cx="2792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Random forest regression</a:t>
            </a:r>
            <a:endParaRPr lang="en-SG" sz="16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F31EF4-F02A-44E0-8175-1D943745BBE4}"/>
              </a:ext>
            </a:extLst>
          </p:cNvPr>
          <p:cNvCxnSpPr/>
          <p:nvPr/>
        </p:nvCxnSpPr>
        <p:spPr>
          <a:xfrm>
            <a:off x="6125337" y="886573"/>
            <a:ext cx="0" cy="5684096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B88A5D-4593-4C4D-964A-ACA6B75E3A7D}"/>
              </a:ext>
            </a:extLst>
          </p:cNvPr>
          <p:cNvCxnSpPr>
            <a:cxnSpLocks/>
          </p:cNvCxnSpPr>
          <p:nvPr/>
        </p:nvCxnSpPr>
        <p:spPr>
          <a:xfrm flipH="1" flipV="1">
            <a:off x="266698" y="886573"/>
            <a:ext cx="11372850" cy="476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315EF9-E5E8-4EBB-8AB0-19C14560B397}"/>
              </a:ext>
            </a:extLst>
          </p:cNvPr>
          <p:cNvSpPr txBox="1"/>
          <p:nvPr/>
        </p:nvSpPr>
        <p:spPr>
          <a:xfrm>
            <a:off x="1792135" y="982210"/>
            <a:ext cx="2792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Without lag features</a:t>
            </a:r>
            <a:endParaRPr lang="en-SG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E3865A-6C5A-424F-B922-CF53D91F1913}"/>
              </a:ext>
            </a:extLst>
          </p:cNvPr>
          <p:cNvSpPr txBox="1"/>
          <p:nvPr/>
        </p:nvSpPr>
        <p:spPr>
          <a:xfrm>
            <a:off x="7607134" y="982210"/>
            <a:ext cx="2792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With lag features</a:t>
            </a:r>
            <a:endParaRPr lang="en-SG" sz="1600" b="1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84A8DC0-4FED-4352-A8E8-DE7FB87778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6" t="8847" r="8177" b="5749"/>
          <a:stretch/>
        </p:blipFill>
        <p:spPr>
          <a:xfrm>
            <a:off x="419101" y="1576386"/>
            <a:ext cx="5449498" cy="4289881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D39F3220-EF4E-456B-B496-187979872E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1" t="9445" r="8750" b="7030"/>
          <a:stretch/>
        </p:blipFill>
        <p:spPr>
          <a:xfrm>
            <a:off x="6453659" y="1595796"/>
            <a:ext cx="5466509" cy="42418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4A637A5-B109-4B1D-9936-365FB8B6738E}"/>
              </a:ext>
            </a:extLst>
          </p:cNvPr>
          <p:cNvSpPr txBox="1"/>
          <p:nvPr/>
        </p:nvSpPr>
        <p:spPr>
          <a:xfrm>
            <a:off x="1459213" y="6111899"/>
            <a:ext cx="34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600" dirty="0"/>
              <a:t>RMSE: 16.9422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6B7A79-1BB5-4B50-89B2-A51A7215BAB8}"/>
              </a:ext>
            </a:extLst>
          </p:cNvPr>
          <p:cNvSpPr txBox="1"/>
          <p:nvPr/>
        </p:nvSpPr>
        <p:spPr>
          <a:xfrm>
            <a:off x="7332889" y="6111899"/>
            <a:ext cx="34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600" dirty="0"/>
              <a:t>RMSE: 3.7512</a:t>
            </a:r>
          </a:p>
        </p:txBody>
      </p:sp>
    </p:spTree>
    <p:extLst>
      <p:ext uri="{BB962C8B-B14F-4D97-AF65-F5344CB8AC3E}">
        <p14:creationId xmlns:p14="http://schemas.microsoft.com/office/powerpoint/2010/main" val="260160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BEAA79-A8D6-45DE-B737-2BB38ECE669C}"/>
              </a:ext>
            </a:extLst>
          </p:cNvPr>
          <p:cNvSpPr txBox="1"/>
          <p:nvPr/>
        </p:nvSpPr>
        <p:spPr>
          <a:xfrm>
            <a:off x="202242" y="89566"/>
            <a:ext cx="450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Results</a:t>
            </a:r>
            <a:endParaRPr lang="en-SG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4234B-C0F3-4423-AE93-777EED642462}"/>
              </a:ext>
            </a:extLst>
          </p:cNvPr>
          <p:cNvSpPr txBox="1"/>
          <p:nvPr/>
        </p:nvSpPr>
        <p:spPr>
          <a:xfrm>
            <a:off x="4706787" y="482121"/>
            <a:ext cx="2792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Ridge regression</a:t>
            </a:r>
            <a:endParaRPr lang="en-SG" sz="16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F31EF4-F02A-44E0-8175-1D943745BBE4}"/>
              </a:ext>
            </a:extLst>
          </p:cNvPr>
          <p:cNvCxnSpPr/>
          <p:nvPr/>
        </p:nvCxnSpPr>
        <p:spPr>
          <a:xfrm>
            <a:off x="6125337" y="886573"/>
            <a:ext cx="0" cy="5684096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B88A5D-4593-4C4D-964A-ACA6B75E3A7D}"/>
              </a:ext>
            </a:extLst>
          </p:cNvPr>
          <p:cNvCxnSpPr>
            <a:cxnSpLocks/>
          </p:cNvCxnSpPr>
          <p:nvPr/>
        </p:nvCxnSpPr>
        <p:spPr>
          <a:xfrm flipH="1" flipV="1">
            <a:off x="266698" y="886573"/>
            <a:ext cx="11372850" cy="476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315EF9-E5E8-4EBB-8AB0-19C14560B397}"/>
              </a:ext>
            </a:extLst>
          </p:cNvPr>
          <p:cNvSpPr txBox="1"/>
          <p:nvPr/>
        </p:nvSpPr>
        <p:spPr>
          <a:xfrm>
            <a:off x="1792135" y="982210"/>
            <a:ext cx="2792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Without lag features</a:t>
            </a:r>
            <a:endParaRPr lang="en-SG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E3865A-6C5A-424F-B922-CF53D91F1913}"/>
              </a:ext>
            </a:extLst>
          </p:cNvPr>
          <p:cNvSpPr txBox="1"/>
          <p:nvPr/>
        </p:nvSpPr>
        <p:spPr>
          <a:xfrm>
            <a:off x="7607134" y="982210"/>
            <a:ext cx="2792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With lag features</a:t>
            </a:r>
            <a:endParaRPr lang="en-SG" sz="1600" b="1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3695E3C-25DD-4134-BCE4-4B9A5A1200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9653" r="8854" b="7030"/>
          <a:stretch/>
        </p:blipFill>
        <p:spPr>
          <a:xfrm>
            <a:off x="266698" y="1770825"/>
            <a:ext cx="5584986" cy="4334208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B0C317E-ECDE-4984-A818-0F9F368788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0" t="9791" r="8890" b="7395"/>
          <a:stretch/>
        </p:blipFill>
        <p:spPr>
          <a:xfrm>
            <a:off x="6341522" y="1798907"/>
            <a:ext cx="5574255" cy="43061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B8853A-4C8A-4C77-B070-867040F95000}"/>
              </a:ext>
            </a:extLst>
          </p:cNvPr>
          <p:cNvSpPr txBox="1"/>
          <p:nvPr/>
        </p:nvSpPr>
        <p:spPr>
          <a:xfrm>
            <a:off x="1459213" y="6111899"/>
            <a:ext cx="34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600" dirty="0"/>
              <a:t>RMSE: 16.5576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9C2D3-343F-467C-925B-29AB62D7FBF2}"/>
              </a:ext>
            </a:extLst>
          </p:cNvPr>
          <p:cNvSpPr txBox="1"/>
          <p:nvPr/>
        </p:nvSpPr>
        <p:spPr>
          <a:xfrm>
            <a:off x="7332889" y="6111899"/>
            <a:ext cx="34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600" dirty="0"/>
              <a:t>RMSE: 3.3004</a:t>
            </a:r>
          </a:p>
        </p:txBody>
      </p:sp>
    </p:spTree>
    <p:extLst>
      <p:ext uri="{BB962C8B-B14F-4D97-AF65-F5344CB8AC3E}">
        <p14:creationId xmlns:p14="http://schemas.microsoft.com/office/powerpoint/2010/main" val="3105930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180">
            <a:extLst>
              <a:ext uri="{FF2B5EF4-FFF2-40B4-BE49-F238E27FC236}">
                <a16:creationId xmlns:a16="http://schemas.microsoft.com/office/drawing/2014/main" id="{4827C446-BBE3-45B1-8FFE-C8519AC1CB95}"/>
              </a:ext>
            </a:extLst>
          </p:cNvPr>
          <p:cNvSpPr txBox="1"/>
          <p:nvPr/>
        </p:nvSpPr>
        <p:spPr>
          <a:xfrm>
            <a:off x="419711" y="753481"/>
            <a:ext cx="1135257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Include more datasets (e.g. N-CAMPSS_DS02-006.h5, N-CAMPSS_DS03-012.h5, etc) for modelling to achieve a model that incorporates various failure modes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Explore data pre-processing techniques for noise filtering such as Kalman filtering and gaussian kernel smoothing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RUL prediction is modelled based on a similarity model which requires data degradation from healthy state to failure (run-to-failure). Modelling based on survival model (only data from similar machines during failure exist) and degradation model (when a threshold of a condition indicates failure) can be explored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Consider modelling using convolutional neural network (CNN) + long short term memory network (LSTM) to leverage upon the spatial-temporal properties of CMAPSS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EAA79-A8D6-45DE-B737-2BB38ECE669C}"/>
              </a:ext>
            </a:extLst>
          </p:cNvPr>
          <p:cNvSpPr txBox="1"/>
          <p:nvPr/>
        </p:nvSpPr>
        <p:spPr>
          <a:xfrm>
            <a:off x="202242" y="89566"/>
            <a:ext cx="450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Potential exploration</a:t>
            </a:r>
          </a:p>
        </p:txBody>
      </p:sp>
    </p:spTree>
    <p:extLst>
      <p:ext uri="{BB962C8B-B14F-4D97-AF65-F5344CB8AC3E}">
        <p14:creationId xmlns:p14="http://schemas.microsoft.com/office/powerpoint/2010/main" val="139694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89CF79-BE97-4557-A289-4FD823B5B606}"/>
              </a:ext>
            </a:extLst>
          </p:cNvPr>
          <p:cNvSpPr txBox="1"/>
          <p:nvPr/>
        </p:nvSpPr>
        <p:spPr>
          <a:xfrm>
            <a:off x="202242" y="89566"/>
            <a:ext cx="450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Objective</a:t>
            </a:r>
            <a:endParaRPr lang="en-SG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1168F-7963-402D-81CF-DF95E7F33948}"/>
              </a:ext>
            </a:extLst>
          </p:cNvPr>
          <p:cNvSpPr txBox="1"/>
          <p:nvPr/>
        </p:nvSpPr>
        <p:spPr>
          <a:xfrm>
            <a:off x="202242" y="657910"/>
            <a:ext cx="117535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/>
              <a:t>Remaining useful life (RUL) is an estimation of the leftover time or cycles that an industrial system can operate before failure. The objective of this analysis is to develop a data-driven model </a:t>
            </a:r>
            <a:r>
              <a:rPr lang="en-SG" sz="1600" u="sng" dirty="0"/>
              <a:t>to predict the RUL of a fleet of aircraft engines</a:t>
            </a:r>
            <a:r>
              <a:rPr lang="en-SG" sz="1600" dirty="0"/>
              <a:t> operating under conditions of high variability in the flight envelope and multiple failure modes. Each unit of the fleet has unknown and different initial health conditions and experiences </a:t>
            </a:r>
            <a:r>
              <a:rPr lang="en-US" sz="1600" dirty="0"/>
              <a:t>types of slowly developing faults that initiate at some time during the flight history.</a:t>
            </a:r>
            <a:r>
              <a:rPr lang="en-US" sz="1600" baseline="30000" dirty="0"/>
              <a:t>1,2</a:t>
            </a:r>
            <a:endParaRPr lang="en-SG" sz="1600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8B50D-09E6-4232-8E0F-49EF24F9A282}"/>
              </a:ext>
            </a:extLst>
          </p:cNvPr>
          <p:cNvSpPr txBox="1"/>
          <p:nvPr/>
        </p:nvSpPr>
        <p:spPr>
          <a:xfrm>
            <a:off x="1437" y="6443899"/>
            <a:ext cx="117535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aseline="30000" dirty="0"/>
              <a:t>1</a:t>
            </a:r>
            <a:r>
              <a:rPr lang="en-US" sz="1000" dirty="0"/>
              <a:t> Manuel Arias Chao, Chetan Kulkarni 2, Kai Goebel 3 and Olga Fink. “PHM Society Data Challenge 2021”. [Online] </a:t>
            </a:r>
            <a:r>
              <a:rPr lang="en-US" sz="1000" dirty="0">
                <a:hlinkClick r:id="rId2"/>
              </a:rPr>
              <a:t>https://data.phmsociety.org/wp-content/uploads/sites/9/2021/08/2021_Data_Challenge.pdf</a:t>
            </a:r>
            <a:endParaRPr lang="en-US" sz="1000" dirty="0"/>
          </a:p>
          <a:p>
            <a:r>
              <a:rPr lang="en-SG" sz="1000" baseline="30000" dirty="0"/>
              <a:t>2 </a:t>
            </a:r>
            <a:r>
              <a:rPr lang="en-SG" sz="1000" dirty="0"/>
              <a:t>Manuel Arias Chao, Chetan Kulkarni 2, Kai Goebel 3 and Olga Fink, </a:t>
            </a:r>
            <a:r>
              <a:rPr lang="en-US" sz="1000" dirty="0"/>
              <a:t>“Aircraft Engine Run-to-Failure Dataset under Real Flight Conditions for Prognostics and Diagnostics”. Data 2021, 6, 5. https://doi.org/10.3390/data6010005</a:t>
            </a:r>
            <a:endParaRPr lang="en-SG" sz="10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07610CF-4F09-4861-B80D-B91209FD7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620" y="1930553"/>
            <a:ext cx="6016210" cy="3657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C36F95-E48C-4480-847D-04F66DA6EB37}"/>
              </a:ext>
            </a:extLst>
          </p:cNvPr>
          <p:cNvSpPr txBox="1"/>
          <p:nvPr/>
        </p:nvSpPr>
        <p:spPr>
          <a:xfrm>
            <a:off x="2653041" y="5595686"/>
            <a:ext cx="66598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Schematic representation of the CMAPSS model as depicted in the CMAPSS documentation</a:t>
            </a:r>
            <a:endParaRPr lang="en-SG" sz="1200" b="1" baseline="30000" dirty="0"/>
          </a:p>
        </p:txBody>
      </p:sp>
    </p:spTree>
    <p:extLst>
      <p:ext uri="{BB962C8B-B14F-4D97-AF65-F5344CB8AC3E}">
        <p14:creationId xmlns:p14="http://schemas.microsoft.com/office/powerpoint/2010/main" val="234165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89CF79-BE97-4557-A289-4FD823B5B606}"/>
              </a:ext>
            </a:extLst>
          </p:cNvPr>
          <p:cNvSpPr txBox="1"/>
          <p:nvPr/>
        </p:nvSpPr>
        <p:spPr>
          <a:xfrm>
            <a:off x="202242" y="89566"/>
            <a:ext cx="450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Dataset</a:t>
            </a:r>
            <a:endParaRPr lang="en-SG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6FCB2-E8F3-419E-91DB-AFB61E147650}"/>
              </a:ext>
            </a:extLst>
          </p:cNvPr>
          <p:cNvSpPr txBox="1"/>
          <p:nvPr/>
        </p:nvSpPr>
        <p:spPr>
          <a:xfrm>
            <a:off x="202242" y="615785"/>
            <a:ext cx="1175353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/>
              <a:t>Turbofan Engine Degradation Simulation Data Set-2</a:t>
            </a:r>
          </a:p>
          <a:p>
            <a:endParaRPr lang="en-SG" sz="1600" b="1" dirty="0"/>
          </a:p>
          <a:p>
            <a:r>
              <a:rPr lang="en-SG" sz="1600" b="1" dirty="0"/>
              <a:t>Source:		</a:t>
            </a:r>
            <a:r>
              <a:rPr lang="en-SG" sz="1600" dirty="0">
                <a:hlinkClick r:id="rId2"/>
              </a:rPr>
              <a:t>https://ti.arc.nasa.gov/tech/dash/groups/pcoe/prognostic-data-repository/#turbofan-2</a:t>
            </a:r>
            <a:endParaRPr lang="en-SG" sz="1600" dirty="0"/>
          </a:p>
          <a:p>
            <a:r>
              <a:rPr lang="en-SG" sz="1600" b="1" dirty="0"/>
              <a:t>Citation:</a:t>
            </a:r>
            <a:r>
              <a:rPr lang="en-SG" sz="1600" dirty="0"/>
              <a:t> 		M. Chao, </a:t>
            </a:r>
            <a:r>
              <a:rPr lang="en-SG" sz="1600" dirty="0" err="1"/>
              <a:t>C.Kulkarni</a:t>
            </a:r>
            <a:r>
              <a:rPr lang="en-SG" sz="1600" dirty="0"/>
              <a:t>, K. Goebel and O. Fink (2021). "Aircraft Engine Run-to-Failure Dataset under real flight conditions", 		NASA Ames Prognostics Data Repository (http://ti.arc.nasa.gov/project/prognostic-data-repository), NASA Ames 		Research </a:t>
            </a:r>
            <a:r>
              <a:rPr lang="en-SG" sz="1600" dirty="0" err="1"/>
              <a:t>Center</a:t>
            </a:r>
            <a:r>
              <a:rPr lang="en-SG" sz="1600" dirty="0"/>
              <a:t>, Moffett Field, CA</a:t>
            </a:r>
          </a:p>
          <a:p>
            <a:r>
              <a:rPr lang="en-SG" sz="1600" b="1" dirty="0"/>
              <a:t>Description:</a:t>
            </a:r>
            <a:r>
              <a:rPr lang="en-SG" sz="1600" dirty="0"/>
              <a:t> 	The generation of data-driven prognostics models requires the availability of datasets with run-to-failure trajectories. 		In order to contribute to the development of these methods, the dataset provides a new realistic dataset of run-to-		failure trajectories for a small fleet of aircraft engines under realistic flight conditions. The damage propagation 		modelling used for the generation of this synthetic dataset builds on the modelling strategy from previous work . The 		dataset was generated with the Commercial Modular Aero-Propulsion System Simulation (C-MAPSS) dynamical 		model. The data set is been provided by the Prognostics </a:t>
            </a:r>
            <a:r>
              <a:rPr lang="en-SG" sz="1600" dirty="0" err="1"/>
              <a:t>CoE</a:t>
            </a:r>
            <a:r>
              <a:rPr lang="en-SG" sz="1600" dirty="0"/>
              <a:t> at NASA Ames in collaboration with ETH Zurich and PARC.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81C00AC-C0D4-4E5A-B0D3-80419951070D}"/>
              </a:ext>
            </a:extLst>
          </p:cNvPr>
          <p:cNvGrpSpPr/>
          <p:nvPr/>
        </p:nvGrpSpPr>
        <p:grpSpPr>
          <a:xfrm>
            <a:off x="392742" y="3484067"/>
            <a:ext cx="11932608" cy="3170099"/>
            <a:chOff x="202242" y="3430727"/>
            <a:chExt cx="11932608" cy="3170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B6D7C5-2948-4CD7-B805-C97B1FA4613D}"/>
                </a:ext>
              </a:extLst>
            </p:cNvPr>
            <p:cNvSpPr txBox="1"/>
            <p:nvPr/>
          </p:nvSpPr>
          <p:spPr>
            <a:xfrm>
              <a:off x="202242" y="3430727"/>
              <a:ext cx="11677337" cy="31700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SG" sz="1600" dirty="0"/>
            </a:p>
            <a:p>
              <a:r>
                <a:rPr lang="en-SG" sz="1600" dirty="0"/>
                <a:t>Files: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400" b="1" dirty="0"/>
                <a:t>N-CAMPSS_DS01-005.h5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400" dirty="0"/>
                <a:t>N-CAMPSS_DS02-006.h5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400" dirty="0"/>
                <a:t>N-CAMPSS_DS03-012.h5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400" dirty="0"/>
                <a:t>N-CAMPSS_DS04.h5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400" dirty="0"/>
                <a:t>N-CAMPSS_DS05.h5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400" dirty="0"/>
                <a:t>N-CAMPSS_DS06.h5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400" dirty="0"/>
                <a:t>N-CAMPSS_DS07.h5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400" dirty="0"/>
                <a:t>N-CAMPSS_DS08a-009.h5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400" dirty="0"/>
                <a:t>N-CAMPSS_DS08c-008.h5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400" dirty="0"/>
                <a:t>N-CAMPSS_DS08d-010.h5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/>
                <a:t>N-</a:t>
              </a:r>
              <a:r>
                <a:rPr lang="en-US" sz="1400" b="1" dirty="0" err="1"/>
                <a:t>CMAPSS_Example_data_loading_and_exploration.ipynb</a:t>
              </a:r>
              <a:endParaRPr lang="en-US" sz="14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/>
                <a:t>Run_to_Failure_Simulation_Under_Real_Flight_Conditions_Dataset.pdf</a:t>
              </a:r>
              <a:endParaRPr lang="en-SG" sz="1400" b="1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7F43592-67BE-4C63-9388-1CE1191728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1137" y="4083839"/>
              <a:ext cx="37223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E1E8945-A111-4491-A7CD-492D1E6747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6934" y="6202493"/>
              <a:ext cx="14841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E110AF0-F850-41CA-A86E-E7842CC4A1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1309" y="6423078"/>
              <a:ext cx="529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CE1A84-A330-4897-9708-899A7B5FE0E1}"/>
                </a:ext>
              </a:extLst>
            </p:cNvPr>
            <p:cNvSpPr txBox="1"/>
            <p:nvPr/>
          </p:nvSpPr>
          <p:spPr>
            <a:xfrm>
              <a:off x="6516193" y="3914494"/>
              <a:ext cx="36469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400" dirty="0"/>
                <a:t>Dataset used in this analysis (2.8 GB)</a:t>
              </a:r>
              <a:endParaRPr lang="en-SG" sz="12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251EE3-6B35-49A9-8CE0-6F84B6E4B11A}"/>
                </a:ext>
              </a:extLst>
            </p:cNvPr>
            <p:cNvSpPr txBox="1"/>
            <p:nvPr/>
          </p:nvSpPr>
          <p:spPr>
            <a:xfrm>
              <a:off x="6525719" y="6033216"/>
              <a:ext cx="560913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Brief reference on dataset loading and description</a:t>
              </a:r>
              <a:endParaRPr lang="en-SG" sz="12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BDB513-1796-4D22-8892-A29F51A1CCDF}"/>
                </a:ext>
              </a:extLst>
            </p:cNvPr>
            <p:cNvSpPr txBox="1"/>
            <p:nvPr/>
          </p:nvSpPr>
          <p:spPr>
            <a:xfrm>
              <a:off x="6516193" y="6293049"/>
              <a:ext cx="560913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Detailed description on dataset and C-MAPSS simulation environment</a:t>
              </a:r>
              <a:endParaRPr lang="en-SG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997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89CF79-BE97-4557-A289-4FD823B5B606}"/>
              </a:ext>
            </a:extLst>
          </p:cNvPr>
          <p:cNvSpPr txBox="1"/>
          <p:nvPr/>
        </p:nvSpPr>
        <p:spPr>
          <a:xfrm>
            <a:off x="202242" y="89566"/>
            <a:ext cx="450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Dataset</a:t>
            </a:r>
            <a:endParaRPr lang="en-SG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7C9CC-C5E7-454D-8BD2-5DE4275A9BC1}"/>
              </a:ext>
            </a:extLst>
          </p:cNvPr>
          <p:cNvSpPr txBox="1"/>
          <p:nvPr/>
        </p:nvSpPr>
        <p:spPr>
          <a:xfrm>
            <a:off x="202241" y="653534"/>
            <a:ext cx="117135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u="sng" dirty="0"/>
              <a:t>N-CAMPSS_DS01-005.h5</a:t>
            </a:r>
            <a:r>
              <a:rPr lang="en-SG" sz="1600" dirty="0"/>
              <a:t> dataset contains 10 units, 3 varying flight classes with 1 failure mode affecting the efficiency of the high pressure turbine (HPT) . The dataset contains 7,641,868 records captured during a simulated run-to-failure degradation trajectories based on 46 variables and 1 derived variable (RUL). The first 4,906,646 records relating to first six units (#1-6) are used for development while the remaining 2,735,232 records relating to the remaining 4 units (#7-10) are retained for testing purposes.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55FCC79-4CC6-4497-9623-45A5E5841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483939"/>
              </p:ext>
            </p:extLst>
          </p:nvPr>
        </p:nvGraphicFramePr>
        <p:xfrm>
          <a:off x="288743" y="1980668"/>
          <a:ext cx="2599238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619">
                  <a:extLst>
                    <a:ext uri="{9D8B030D-6E8A-4147-A177-3AD203B41FA5}">
                      <a16:colId xmlns:a16="http://schemas.microsoft.com/office/drawing/2014/main" val="3152318515"/>
                    </a:ext>
                  </a:extLst>
                </a:gridCol>
                <a:gridCol w="1299619">
                  <a:extLst>
                    <a:ext uri="{9D8B030D-6E8A-4147-A177-3AD203B41FA5}">
                      <a16:colId xmlns:a16="http://schemas.microsoft.com/office/drawing/2014/main" val="17171064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r>
                        <a:rPr lang="en-US" sz="1400" dirty="0"/>
                        <a:t>Flight classes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Flight length (h)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313906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– 3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76157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 – 5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219313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&gt;5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886348"/>
                  </a:ext>
                </a:extLst>
              </a:tr>
            </a:tbl>
          </a:graphicData>
        </a:graphic>
      </p:graphicFrame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C76AAEC-3CF5-4F6D-9C3F-EF709102A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30" y="1935212"/>
            <a:ext cx="3950519" cy="761736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2E11E2B6-A71B-4674-A1B5-0F503CB52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30" y="2938385"/>
            <a:ext cx="3950519" cy="1964725"/>
          </a:xfrm>
          <a:prstGeom prst="rect">
            <a:avLst/>
          </a:prstGeom>
        </p:spPr>
      </p:pic>
      <p:pic>
        <p:nvPicPr>
          <p:cNvPr id="14" name="Picture 13" descr="A picture containing table&#10;&#10;Description automatically generated">
            <a:extLst>
              <a:ext uri="{FF2B5EF4-FFF2-40B4-BE49-F238E27FC236}">
                <a16:creationId xmlns:a16="http://schemas.microsoft.com/office/drawing/2014/main" id="{4E049D13-D1CF-4753-84FA-0DFDCACD1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257" y="2938385"/>
            <a:ext cx="3950519" cy="1954190"/>
          </a:xfrm>
          <a:prstGeom prst="rect">
            <a:avLst/>
          </a:prstGeom>
        </p:spPr>
      </p:pic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6959B025-7A17-492A-95C7-40316070B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047" y="5125768"/>
            <a:ext cx="4006309" cy="1492968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10A9E95A-E392-49FE-8223-0138AB0F87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257" y="1939382"/>
            <a:ext cx="3950519" cy="7658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1C16D6-8D22-4D72-BB2B-2EC7C4C4D753}"/>
              </a:ext>
            </a:extLst>
          </p:cNvPr>
          <p:cNvSpPr txBox="1"/>
          <p:nvPr/>
        </p:nvSpPr>
        <p:spPr>
          <a:xfrm>
            <a:off x="4238909" y="1730752"/>
            <a:ext cx="234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Scenario descriptors</a:t>
            </a:r>
            <a:endParaRPr lang="en-SG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5AB159-F68B-45F0-AB83-B059572CBD03}"/>
              </a:ext>
            </a:extLst>
          </p:cNvPr>
          <p:cNvSpPr txBox="1"/>
          <p:nvPr/>
        </p:nvSpPr>
        <p:spPr>
          <a:xfrm>
            <a:off x="4238909" y="2747668"/>
            <a:ext cx="234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Measurements</a:t>
            </a:r>
            <a:endParaRPr lang="en-SG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6F16C4-491B-41CB-875D-94A7F8F99CC8}"/>
              </a:ext>
            </a:extLst>
          </p:cNvPr>
          <p:cNvSpPr txBox="1"/>
          <p:nvPr/>
        </p:nvSpPr>
        <p:spPr>
          <a:xfrm>
            <a:off x="8738577" y="2740048"/>
            <a:ext cx="234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Virtual sensors</a:t>
            </a:r>
            <a:endParaRPr lang="en-SG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703713-800A-4B3B-9445-6835B5C3EEC2}"/>
              </a:ext>
            </a:extLst>
          </p:cNvPr>
          <p:cNvSpPr txBox="1"/>
          <p:nvPr/>
        </p:nvSpPr>
        <p:spPr>
          <a:xfrm>
            <a:off x="8738577" y="4916136"/>
            <a:ext cx="234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Model health parameters</a:t>
            </a:r>
            <a:endParaRPr lang="en-SG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3D8BE9-1B21-447F-BC1F-828BD3A0D536}"/>
              </a:ext>
            </a:extLst>
          </p:cNvPr>
          <p:cNvSpPr txBox="1"/>
          <p:nvPr/>
        </p:nvSpPr>
        <p:spPr>
          <a:xfrm>
            <a:off x="8796224" y="1733893"/>
            <a:ext cx="234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Auxiliary data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18732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89CF79-BE97-4557-A289-4FD823B5B606}"/>
              </a:ext>
            </a:extLst>
          </p:cNvPr>
          <p:cNvSpPr txBox="1"/>
          <p:nvPr/>
        </p:nvSpPr>
        <p:spPr>
          <a:xfrm>
            <a:off x="202242" y="89566"/>
            <a:ext cx="450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pre-processing</a:t>
            </a:r>
            <a:endParaRPr lang="en-SG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0BD9B3-7AFC-4AA9-9AA9-440D0CEDA083}"/>
              </a:ext>
            </a:extLst>
          </p:cNvPr>
          <p:cNvSpPr txBox="1"/>
          <p:nvPr/>
        </p:nvSpPr>
        <p:spPr>
          <a:xfrm>
            <a:off x="202242" y="624959"/>
            <a:ext cx="117135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Treat RUL as a regressive problem by predicting RUL (target variable) using all other features such as sensor descriptors, measurements, virtual sensors, model health parameters and auxiliary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Analysis is performed primarily using Python libraries such as Pandas, </a:t>
            </a:r>
            <a:r>
              <a:rPr lang="en-US" sz="1600" dirty="0" err="1"/>
              <a:t>Numpy</a:t>
            </a:r>
            <a:r>
              <a:rPr lang="en-US" sz="1600" dirty="0"/>
              <a:t>, Matplotlib and Scikit-Learn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SG" sz="1600" dirty="0"/>
              <a:t>The following actions are applied on the dataset after exploratory data analysis: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3552BB5-2C80-4D8B-931C-F10715000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3838"/>
              </p:ext>
            </p:extLst>
          </p:nvPr>
        </p:nvGraphicFramePr>
        <p:xfrm>
          <a:off x="967578" y="2308276"/>
          <a:ext cx="10182859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77">
                  <a:extLst>
                    <a:ext uri="{9D8B030D-6E8A-4147-A177-3AD203B41FA5}">
                      <a16:colId xmlns:a16="http://schemas.microsoft.com/office/drawing/2014/main" val="3970877216"/>
                    </a:ext>
                  </a:extLst>
                </a:gridCol>
                <a:gridCol w="5793843">
                  <a:extLst>
                    <a:ext uri="{9D8B030D-6E8A-4147-A177-3AD203B41FA5}">
                      <a16:colId xmlns:a16="http://schemas.microsoft.com/office/drawing/2014/main" val="1252820588"/>
                    </a:ext>
                  </a:extLst>
                </a:gridCol>
                <a:gridCol w="3939539">
                  <a:extLst>
                    <a:ext uri="{9D8B030D-6E8A-4147-A177-3AD203B41FA5}">
                      <a16:colId xmlns:a16="http://schemas.microsoft.com/office/drawing/2014/main" val="2135857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Observation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Action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8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No null values in dataset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 nothing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23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Variables </a:t>
                      </a:r>
                      <a:r>
                        <a:rPr lang="en-US" sz="1400" i="1" dirty="0" err="1"/>
                        <a:t>fan_eff_mod</a:t>
                      </a:r>
                      <a:r>
                        <a:rPr lang="en-US" sz="1400" i="1" dirty="0"/>
                        <a:t>, </a:t>
                      </a:r>
                      <a:r>
                        <a:rPr lang="en-US" sz="1400" i="1" dirty="0" err="1"/>
                        <a:t>fan_flow_mod</a:t>
                      </a:r>
                      <a:r>
                        <a:rPr lang="en-US" sz="1400" i="1" dirty="0"/>
                        <a:t>, </a:t>
                      </a:r>
                      <a:r>
                        <a:rPr lang="en-US" sz="1400" i="1" dirty="0" err="1"/>
                        <a:t>LPC_eff_mod</a:t>
                      </a:r>
                      <a:r>
                        <a:rPr lang="en-US" sz="1400" i="1" dirty="0"/>
                        <a:t>, </a:t>
                      </a:r>
                      <a:r>
                        <a:rPr lang="en-US" sz="1400" i="1" dirty="0" err="1"/>
                        <a:t>LPC_flow_mod</a:t>
                      </a:r>
                      <a:r>
                        <a:rPr lang="en-US" sz="1400" i="1" dirty="0"/>
                        <a:t>, </a:t>
                      </a:r>
                      <a:r>
                        <a:rPr lang="en-US" sz="1400" i="1" dirty="0" err="1"/>
                        <a:t>HPC_eff_mod</a:t>
                      </a:r>
                      <a:r>
                        <a:rPr lang="en-US" sz="1400" i="1" dirty="0"/>
                        <a:t>, </a:t>
                      </a:r>
                      <a:r>
                        <a:rPr lang="en-US" sz="1400" i="1" dirty="0" err="1"/>
                        <a:t>HPC_flow_mod</a:t>
                      </a:r>
                      <a:r>
                        <a:rPr lang="en-US" sz="1400" i="1" dirty="0"/>
                        <a:t>, </a:t>
                      </a:r>
                      <a:r>
                        <a:rPr lang="en-US" sz="1400" i="1" dirty="0" err="1"/>
                        <a:t>HPT_flow_mod</a:t>
                      </a:r>
                      <a:r>
                        <a:rPr lang="en-US" sz="1400" i="1" dirty="0"/>
                        <a:t>, </a:t>
                      </a:r>
                      <a:r>
                        <a:rPr lang="en-US" sz="1400" i="1" dirty="0" err="1"/>
                        <a:t>LPT_eff_mod</a:t>
                      </a:r>
                      <a:r>
                        <a:rPr lang="en-US" sz="1400" i="1" dirty="0"/>
                        <a:t>, </a:t>
                      </a:r>
                      <a:r>
                        <a:rPr lang="en-US" sz="1400" i="1" dirty="0" err="1"/>
                        <a:t>LPT_flow_mod</a:t>
                      </a:r>
                      <a:r>
                        <a:rPr lang="en-US" sz="1400" i="1" dirty="0"/>
                        <a:t> contains all zeroes</a:t>
                      </a:r>
                      <a:endParaRPr lang="en-SG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Remove these variables from dataset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06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Variable </a:t>
                      </a:r>
                      <a:r>
                        <a:rPr lang="en-US" sz="1400" i="1" dirty="0"/>
                        <a:t>cycle </a:t>
                      </a:r>
                      <a:r>
                        <a:rPr lang="en-US" sz="1400" i="0" dirty="0"/>
                        <a:t>is used to derive </a:t>
                      </a:r>
                      <a:r>
                        <a:rPr lang="en-US" sz="1400" i="1" dirty="0"/>
                        <a:t>RUL. Strong negative correlation is observed in correlation matrix (see image in the next slide)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Remove </a:t>
                      </a:r>
                      <a:r>
                        <a:rPr lang="en-US" sz="1400" i="1" dirty="0"/>
                        <a:t>cycle </a:t>
                      </a:r>
                      <a:r>
                        <a:rPr lang="en-US" sz="1400" i="0" dirty="0"/>
                        <a:t>and retain  </a:t>
                      </a:r>
                      <a:r>
                        <a:rPr lang="en-US" sz="1400" i="1" dirty="0"/>
                        <a:t>RUL as target variable for  prediction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38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Variable </a:t>
                      </a:r>
                      <a:r>
                        <a:rPr lang="en-US" sz="1400" i="1" dirty="0"/>
                        <a:t>unit </a:t>
                      </a:r>
                      <a:r>
                        <a:rPr lang="en-US" sz="1400" i="0" dirty="0"/>
                        <a:t>is a categorical ID variable. Similar </a:t>
                      </a:r>
                      <a:r>
                        <a:rPr lang="en-US" sz="1400" i="1" dirty="0"/>
                        <a:t>unit </a:t>
                      </a:r>
                      <a:r>
                        <a:rPr lang="en-US" sz="1400" i="0" dirty="0"/>
                        <a:t>values do not exist in both development and test dataset.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Remove </a:t>
                      </a:r>
                      <a:r>
                        <a:rPr lang="en-US" sz="1400" i="1" dirty="0"/>
                        <a:t>unit </a:t>
                      </a:r>
                      <a:r>
                        <a:rPr lang="en-US" sz="1400" i="0" dirty="0"/>
                        <a:t>variable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9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Variables </a:t>
                      </a:r>
                      <a:r>
                        <a:rPr lang="en-US" sz="1400" i="1" dirty="0"/>
                        <a:t>Fc </a:t>
                      </a:r>
                      <a:r>
                        <a:rPr lang="en-US" sz="1400" i="0" dirty="0"/>
                        <a:t>and </a:t>
                      </a:r>
                      <a:r>
                        <a:rPr lang="en-US" sz="1400" i="1" dirty="0" err="1"/>
                        <a:t>hs</a:t>
                      </a:r>
                      <a:r>
                        <a:rPr lang="en-US" sz="1400" i="1" dirty="0"/>
                        <a:t> are categorical variables while the remaining variables are continuous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 nothing. To be handled in data pipeline during training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64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Dataset possess temporal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Engineer additional lag features using target variable </a:t>
                      </a:r>
                      <a:r>
                        <a:rPr lang="en-SG" sz="1400" i="1" dirty="0"/>
                        <a:t>RUL</a:t>
                      </a:r>
                      <a:r>
                        <a:rPr lang="en-SG" sz="1400" dirty="0"/>
                        <a:t> (i.e. </a:t>
                      </a:r>
                      <a:r>
                        <a:rPr lang="en-SG" sz="1400" i="1" dirty="0"/>
                        <a:t>RUL_lag1</a:t>
                      </a:r>
                      <a:r>
                        <a:rPr lang="en-SG" sz="1400" dirty="0"/>
                        <a:t>, </a:t>
                      </a:r>
                      <a:r>
                        <a:rPr lang="en-SG" sz="1400" i="1" dirty="0"/>
                        <a:t>RUL_lag3</a:t>
                      </a:r>
                      <a:r>
                        <a:rPr lang="en-SG" sz="1400" dirty="0"/>
                        <a:t>, </a:t>
                      </a:r>
                      <a:r>
                        <a:rPr lang="en-SG" sz="1400" i="1" dirty="0"/>
                        <a:t>RUL_lag5</a:t>
                      </a:r>
                      <a:r>
                        <a:rPr lang="en-SG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461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07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EBB52B37-4CD2-4519-86B3-435919112B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2" t="8778" r="15654" b="1991"/>
          <a:stretch/>
        </p:blipFill>
        <p:spPr>
          <a:xfrm>
            <a:off x="8023231" y="394285"/>
            <a:ext cx="3253891" cy="2821356"/>
          </a:xfrm>
          <a:prstGeom prst="rect">
            <a:avLst/>
          </a:prstGeom>
        </p:spPr>
      </p:pic>
      <p:pic>
        <p:nvPicPr>
          <p:cNvPr id="3" name="Picture 2" descr="Chart, diagram, schematic&#10;&#10;Description automatically generated">
            <a:extLst>
              <a:ext uri="{FF2B5EF4-FFF2-40B4-BE49-F238E27FC236}">
                <a16:creationId xmlns:a16="http://schemas.microsoft.com/office/drawing/2014/main" id="{77E473F9-1401-4029-93C9-E207990FDE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9113" r="15521" b="2778"/>
          <a:stretch/>
        </p:blipFill>
        <p:spPr>
          <a:xfrm>
            <a:off x="285751" y="432385"/>
            <a:ext cx="3174521" cy="2714119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A2DE1FD-C98A-4469-801A-2E7B5C0696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1" t="9269" r="15122" b="3134"/>
          <a:stretch/>
        </p:blipFill>
        <p:spPr>
          <a:xfrm>
            <a:off x="4064002" y="394286"/>
            <a:ext cx="3346527" cy="2821356"/>
          </a:xfrm>
          <a:prstGeom prst="rect">
            <a:avLst/>
          </a:prstGeom>
        </p:spPr>
      </p:pic>
      <p:pic>
        <p:nvPicPr>
          <p:cNvPr id="10" name="Picture 9" descr="Chart, diagram, schematic&#10;&#10;Description automatically generated">
            <a:extLst>
              <a:ext uri="{FF2B5EF4-FFF2-40B4-BE49-F238E27FC236}">
                <a16:creationId xmlns:a16="http://schemas.microsoft.com/office/drawing/2014/main" id="{D2149B8B-6FB5-4909-8056-4D72F6381E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9427" r="14176"/>
          <a:stretch/>
        </p:blipFill>
        <p:spPr>
          <a:xfrm>
            <a:off x="202242" y="3224607"/>
            <a:ext cx="3346527" cy="2863765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4398D259-5BCC-45A6-968F-5600BFFF84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6" t="9333" r="15500" b="3222"/>
          <a:stretch/>
        </p:blipFill>
        <p:spPr>
          <a:xfrm>
            <a:off x="4100236" y="3224552"/>
            <a:ext cx="3274058" cy="2776599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62A9603F-1077-4787-8F78-A5DEB21A90F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6" t="9753" r="15584" b="3691"/>
          <a:stretch/>
        </p:blipFill>
        <p:spPr>
          <a:xfrm>
            <a:off x="7961996" y="3215641"/>
            <a:ext cx="3314719" cy="2785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7D4113-3C07-44ED-9964-1FD94F5DEC64}"/>
              </a:ext>
            </a:extLst>
          </p:cNvPr>
          <p:cNvSpPr txBox="1"/>
          <p:nvPr/>
        </p:nvSpPr>
        <p:spPr>
          <a:xfrm>
            <a:off x="356547" y="5967860"/>
            <a:ext cx="117135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Relatively similar correlation is observed across all 6 units in the development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RUL</a:t>
            </a:r>
            <a:r>
              <a:rPr lang="en-US" sz="1600" dirty="0"/>
              <a:t> is negatively correlated with cycle which is removed during model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i="1" dirty="0" err="1"/>
              <a:t>HPT_eff_mod</a:t>
            </a:r>
            <a:r>
              <a:rPr lang="en-SG" sz="1600" i="1" dirty="0"/>
              <a:t> </a:t>
            </a:r>
            <a:r>
              <a:rPr lang="en-SG" sz="1600" dirty="0"/>
              <a:t>and </a:t>
            </a:r>
            <a:r>
              <a:rPr lang="en-SG" sz="1600" i="1" dirty="0" err="1"/>
              <a:t>hs</a:t>
            </a:r>
            <a:r>
              <a:rPr lang="en-SG" sz="1600" dirty="0"/>
              <a:t> are highly and positively correlated with </a:t>
            </a:r>
            <a:r>
              <a:rPr lang="en-SG" sz="1600" i="1" dirty="0"/>
              <a:t>RUL</a:t>
            </a:r>
            <a:r>
              <a:rPr lang="en-SG" sz="1600" dirty="0"/>
              <a:t>, hence must be retained for model training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9CF79-BE97-4557-A289-4FD823B5B606}"/>
              </a:ext>
            </a:extLst>
          </p:cNvPr>
          <p:cNvSpPr txBox="1"/>
          <p:nvPr/>
        </p:nvSpPr>
        <p:spPr>
          <a:xfrm>
            <a:off x="202242" y="59143"/>
            <a:ext cx="450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pre-processing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12986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89CF79-BE97-4557-A289-4FD823B5B606}"/>
              </a:ext>
            </a:extLst>
          </p:cNvPr>
          <p:cNvSpPr txBox="1"/>
          <p:nvPr/>
        </p:nvSpPr>
        <p:spPr>
          <a:xfrm>
            <a:off x="202242" y="89566"/>
            <a:ext cx="450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pre-processing</a:t>
            </a:r>
            <a:endParaRPr lang="en-SG" sz="2400" b="1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14A56C2E-A442-423E-94C7-02611A47A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4" y="839521"/>
            <a:ext cx="5951226" cy="44634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D9578F-BAF2-4A24-A4F1-28C0220D18A5}"/>
              </a:ext>
            </a:extLst>
          </p:cNvPr>
          <p:cNvSpPr txBox="1"/>
          <p:nvPr/>
        </p:nvSpPr>
        <p:spPr>
          <a:xfrm>
            <a:off x="5894383" y="1308391"/>
            <a:ext cx="607663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Evaluation on the importance of features on </a:t>
            </a:r>
            <a:r>
              <a:rPr lang="en-US" sz="1600" i="1" dirty="0"/>
              <a:t>RUL</a:t>
            </a:r>
            <a:r>
              <a:rPr lang="en-US" sz="1600" dirty="0"/>
              <a:t> is computed using Random Forests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i="1" dirty="0" err="1"/>
              <a:t>HPT_eff_mod</a:t>
            </a:r>
            <a:r>
              <a:rPr lang="en-SG" sz="1600" i="1" dirty="0"/>
              <a:t> </a:t>
            </a:r>
            <a:r>
              <a:rPr lang="en-SG" sz="1600" dirty="0"/>
              <a:t>is shown to have the largest effect on </a:t>
            </a:r>
            <a:r>
              <a:rPr lang="en-SG" sz="1600" i="1" dirty="0"/>
              <a:t>RUL</a:t>
            </a:r>
            <a:r>
              <a:rPr lang="en-SG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Large number of variables has little effect on </a:t>
            </a:r>
            <a:r>
              <a:rPr lang="en-SG" sz="1600" i="1" dirty="0"/>
              <a:t>RUL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Principal component analysis can be included in data pipeline to create new uncorrelated variables that successively maximizes variance </a:t>
            </a:r>
          </a:p>
        </p:txBody>
      </p:sp>
    </p:spTree>
    <p:extLst>
      <p:ext uri="{BB962C8B-B14F-4D97-AF65-F5344CB8AC3E}">
        <p14:creationId xmlns:p14="http://schemas.microsoft.com/office/powerpoint/2010/main" val="68602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89CF79-BE97-4557-A289-4FD823B5B606}"/>
              </a:ext>
            </a:extLst>
          </p:cNvPr>
          <p:cNvSpPr txBox="1"/>
          <p:nvPr/>
        </p:nvSpPr>
        <p:spPr>
          <a:xfrm>
            <a:off x="202242" y="89566"/>
            <a:ext cx="450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training</a:t>
            </a:r>
            <a:endParaRPr lang="en-SG" sz="2400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827C446-BBE3-45B1-8FFE-C8519AC1CB95}"/>
              </a:ext>
            </a:extLst>
          </p:cNvPr>
          <p:cNvSpPr txBox="1"/>
          <p:nvPr/>
        </p:nvSpPr>
        <p:spPr>
          <a:xfrm>
            <a:off x="301990" y="5310754"/>
            <a:ext cx="113525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The data pipeline is illustrated as shown in the diagram above beginning with original dataset train/test splitting and ending with 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Three models namely </a:t>
            </a:r>
            <a:r>
              <a:rPr lang="en-SG" sz="1600" dirty="0" err="1"/>
              <a:t>XGBoost</a:t>
            </a:r>
            <a:r>
              <a:rPr lang="en-SG" sz="1600" dirty="0"/>
              <a:t> regressor, Random Forest regressor and Ridge regressor, are constructed and evaluated individually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Mean squared error is used as an accuracy-based metric to aggregate errors in RUL estimation 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91CD9C90-A7DA-4D18-8350-7E05EFD6B67D}"/>
              </a:ext>
            </a:extLst>
          </p:cNvPr>
          <p:cNvGrpSpPr/>
          <p:nvPr/>
        </p:nvGrpSpPr>
        <p:grpSpPr>
          <a:xfrm>
            <a:off x="202242" y="843699"/>
            <a:ext cx="11295363" cy="4136622"/>
            <a:chOff x="202242" y="1018959"/>
            <a:chExt cx="11295363" cy="413662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FB766EE-659D-40F8-BC0D-C2652CCF737F}"/>
                </a:ext>
              </a:extLst>
            </p:cNvPr>
            <p:cNvSpPr/>
            <p:nvPr/>
          </p:nvSpPr>
          <p:spPr>
            <a:xfrm>
              <a:off x="202242" y="1680164"/>
              <a:ext cx="1069736" cy="4616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Original dataset split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19783F8-F32D-4AB1-B070-F3D4735105B0}"/>
                </a:ext>
              </a:extLst>
            </p:cNvPr>
            <p:cNvSpPr/>
            <p:nvPr/>
          </p:nvSpPr>
          <p:spPr>
            <a:xfrm>
              <a:off x="1534294" y="1680164"/>
              <a:ext cx="1069736" cy="4616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Data cleaning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ED9C6F0-1DE4-4417-9441-B4FFCA523371}"/>
                </a:ext>
              </a:extLst>
            </p:cNvPr>
            <p:cNvSpPr/>
            <p:nvPr/>
          </p:nvSpPr>
          <p:spPr>
            <a:xfrm>
              <a:off x="2804049" y="1680164"/>
              <a:ext cx="1024917" cy="4616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Feature engineering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627E001-F7B3-46C5-840B-B8A9ABD8FF39}"/>
                </a:ext>
              </a:extLst>
            </p:cNvPr>
            <p:cNvSpPr/>
            <p:nvPr/>
          </p:nvSpPr>
          <p:spPr>
            <a:xfrm>
              <a:off x="4060595" y="1680164"/>
              <a:ext cx="1146728" cy="4616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Training-validation split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8C22478-6DC5-4E6D-9708-CEB40ADF8E41}"/>
                </a:ext>
              </a:extLst>
            </p:cNvPr>
            <p:cNvSpPr/>
            <p:nvPr/>
          </p:nvSpPr>
          <p:spPr>
            <a:xfrm>
              <a:off x="5668117" y="1390604"/>
              <a:ext cx="1024917" cy="4616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Categorical data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B176A57-1EAB-404C-8687-4B090DE99083}"/>
                </a:ext>
              </a:extLst>
            </p:cNvPr>
            <p:cNvSpPr/>
            <p:nvPr/>
          </p:nvSpPr>
          <p:spPr>
            <a:xfrm>
              <a:off x="5668117" y="1969724"/>
              <a:ext cx="978648" cy="4616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Continuous data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721ACC2-0DF3-4391-B70F-4348AEFFF0A4}"/>
                </a:ext>
              </a:extLst>
            </p:cNvPr>
            <p:cNvSpPr/>
            <p:nvPr/>
          </p:nvSpPr>
          <p:spPr>
            <a:xfrm>
              <a:off x="8382913" y="1390604"/>
              <a:ext cx="1553851" cy="4616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One hot encoding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D993BE8-A4C4-49E0-9913-CA94BCAF54EA}"/>
                </a:ext>
              </a:extLst>
            </p:cNvPr>
            <p:cNvSpPr/>
            <p:nvPr/>
          </p:nvSpPr>
          <p:spPr>
            <a:xfrm>
              <a:off x="6863746" y="1969724"/>
              <a:ext cx="1288381" cy="4616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Standardization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B84FB68-1818-48C8-BBE4-BC90A28973C6}"/>
                </a:ext>
              </a:extLst>
            </p:cNvPr>
            <p:cNvSpPr/>
            <p:nvPr/>
          </p:nvSpPr>
          <p:spPr>
            <a:xfrm>
              <a:off x="8382913" y="1969724"/>
              <a:ext cx="1553851" cy="4616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Principal component analysis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8297BAF-B2D9-4D3E-A659-C9F6D08B889E}"/>
                </a:ext>
              </a:extLst>
            </p:cNvPr>
            <p:cNvSpPr/>
            <p:nvPr/>
          </p:nvSpPr>
          <p:spPr>
            <a:xfrm>
              <a:off x="8538150" y="3495317"/>
              <a:ext cx="1393586" cy="4616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Random forest regression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2547A52-2914-4AF1-945F-7DAC4D05C050}"/>
                </a:ext>
              </a:extLst>
            </p:cNvPr>
            <p:cNvSpPr/>
            <p:nvPr/>
          </p:nvSpPr>
          <p:spPr>
            <a:xfrm>
              <a:off x="8538150" y="2956228"/>
              <a:ext cx="1393586" cy="4616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 err="1">
                  <a:solidFill>
                    <a:schemeClr val="tx1"/>
                  </a:solidFill>
                </a:rPr>
                <a:t>XGBoost</a:t>
              </a:r>
              <a:r>
                <a:rPr lang="en-SG" sz="1200" dirty="0">
                  <a:solidFill>
                    <a:schemeClr val="tx1"/>
                  </a:solidFill>
                </a:rPr>
                <a:t> regression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3B84EB1-D918-4C38-9BDF-98062DB5F511}"/>
                </a:ext>
              </a:extLst>
            </p:cNvPr>
            <p:cNvSpPr/>
            <p:nvPr/>
          </p:nvSpPr>
          <p:spPr>
            <a:xfrm>
              <a:off x="8538150" y="4031800"/>
              <a:ext cx="1393586" cy="4616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Ridge regression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FAE2370-887D-49A3-9726-8D9E1D29ACBC}"/>
                </a:ext>
              </a:extLst>
            </p:cNvPr>
            <p:cNvSpPr/>
            <p:nvPr/>
          </p:nvSpPr>
          <p:spPr>
            <a:xfrm>
              <a:off x="6465324" y="3504754"/>
              <a:ext cx="1393586" cy="4616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Randomized 5-fold cross validation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7D78FCA-DD14-4164-B6D0-37E75A35C01F}"/>
                </a:ext>
              </a:extLst>
            </p:cNvPr>
            <p:cNvSpPr/>
            <p:nvPr/>
          </p:nvSpPr>
          <p:spPr>
            <a:xfrm>
              <a:off x="4584693" y="3504754"/>
              <a:ext cx="1393586" cy="4616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Evaluation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FF9CD51-3416-42D9-80C5-7700CB27CA66}"/>
                </a:ext>
              </a:extLst>
            </p:cNvPr>
            <p:cNvSpPr/>
            <p:nvPr/>
          </p:nvSpPr>
          <p:spPr>
            <a:xfrm>
              <a:off x="2756641" y="3504754"/>
              <a:ext cx="1393586" cy="4616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Prediction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D6555C1-A10C-44FB-8C9E-F9CF172436A6}"/>
                </a:ext>
              </a:extLst>
            </p:cNvPr>
            <p:cNvCxnSpPr>
              <a:cxnSpLocks/>
              <a:stCxn id="2" idx="3"/>
              <a:endCxn id="9" idx="1"/>
            </p:cNvCxnSpPr>
            <p:nvPr/>
          </p:nvCxnSpPr>
          <p:spPr>
            <a:xfrm>
              <a:off x="1271978" y="1910996"/>
              <a:ext cx="2623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C64F7D9-6E9B-4362-B5E3-D42EA02ACA69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2604030" y="1910996"/>
              <a:ext cx="2000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19D001D-B816-4393-B5AC-BC6B1740165D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3828966" y="1910996"/>
              <a:ext cx="2316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A1FC246-AC3E-4E53-BE0C-6240F99CBF55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5207323" y="1621436"/>
              <a:ext cx="460794" cy="289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79329A5-41DA-4FFA-B122-ED1E312D6D1C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5207323" y="1910996"/>
              <a:ext cx="460794" cy="289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D6A9E12-AECD-4E4C-9BC9-93DA7B023144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>
              <a:off x="6693034" y="1621436"/>
              <a:ext cx="16898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74A9EA5-423C-41B5-A96F-42468261F4CB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6646765" y="2200556"/>
              <a:ext cx="2169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F8EB16A-D9FB-4F67-A686-E7D7139A0AFA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8152127" y="2200556"/>
              <a:ext cx="2307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E26B5AF0-05D9-4BF0-9902-E479146F42E9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>
              <a:off x="9936764" y="1604245"/>
              <a:ext cx="497727" cy="3067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30C46A2-92B6-479D-A0D3-7E57B9749A0F}"/>
                </a:ext>
              </a:extLst>
            </p:cNvPr>
            <p:cNvSpPr/>
            <p:nvPr/>
          </p:nvSpPr>
          <p:spPr>
            <a:xfrm>
              <a:off x="10434491" y="1680164"/>
              <a:ext cx="1063114" cy="4616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Data union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24EE451-72C8-421D-8977-E7D35B081596}"/>
                </a:ext>
              </a:extLst>
            </p:cNvPr>
            <p:cNvCxnSpPr>
              <a:cxnSpLocks/>
              <a:stCxn id="16" idx="3"/>
              <a:endCxn id="90" idx="1"/>
            </p:cNvCxnSpPr>
            <p:nvPr/>
          </p:nvCxnSpPr>
          <p:spPr>
            <a:xfrm flipV="1">
              <a:off x="9936764" y="1910996"/>
              <a:ext cx="497727" cy="289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3CBBAD76-DB70-4FE4-89A0-5E5E30B7CD6C}"/>
                </a:ext>
              </a:extLst>
            </p:cNvPr>
            <p:cNvCxnSpPr>
              <a:cxnSpLocks/>
              <a:stCxn id="90" idx="3"/>
              <a:endCxn id="107" idx="3"/>
            </p:cNvCxnSpPr>
            <p:nvPr/>
          </p:nvCxnSpPr>
          <p:spPr>
            <a:xfrm flipH="1">
              <a:off x="10168393" y="1910996"/>
              <a:ext cx="1329212" cy="1829611"/>
            </a:xfrm>
            <a:prstGeom prst="bentConnector3">
              <a:avLst>
                <a:gd name="adj1" fmla="val -1719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D8DE0C53-0334-406D-8948-4D6161C14114}"/>
                </a:ext>
              </a:extLst>
            </p:cNvPr>
            <p:cNvSpPr/>
            <p:nvPr/>
          </p:nvSpPr>
          <p:spPr>
            <a:xfrm>
              <a:off x="8301493" y="2779675"/>
              <a:ext cx="1866900" cy="192186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5613750-9C61-47AC-9B98-C8AC91366473}"/>
                </a:ext>
              </a:extLst>
            </p:cNvPr>
            <p:cNvCxnSpPr>
              <a:cxnSpLocks/>
              <a:stCxn id="107" idx="1"/>
              <a:endCxn id="20" idx="3"/>
            </p:cNvCxnSpPr>
            <p:nvPr/>
          </p:nvCxnSpPr>
          <p:spPr>
            <a:xfrm flipH="1" flipV="1">
              <a:off x="7858910" y="3735586"/>
              <a:ext cx="442583" cy="50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F1BB994-2A26-4C95-9B2B-6E7A489C5E79}"/>
                </a:ext>
              </a:extLst>
            </p:cNvPr>
            <p:cNvCxnSpPr>
              <a:cxnSpLocks/>
              <a:stCxn id="20" idx="1"/>
              <a:endCxn id="21" idx="3"/>
            </p:cNvCxnSpPr>
            <p:nvPr/>
          </p:nvCxnSpPr>
          <p:spPr>
            <a:xfrm flipH="1">
              <a:off x="5978279" y="3735586"/>
              <a:ext cx="4870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92113BE-1E83-4C5D-AD3D-D7A457B2F354}"/>
                </a:ext>
              </a:extLst>
            </p:cNvPr>
            <p:cNvCxnSpPr>
              <a:cxnSpLocks/>
              <a:stCxn id="21" idx="1"/>
              <a:endCxn id="22" idx="3"/>
            </p:cNvCxnSpPr>
            <p:nvPr/>
          </p:nvCxnSpPr>
          <p:spPr>
            <a:xfrm flipH="1">
              <a:off x="4150227" y="3735586"/>
              <a:ext cx="4344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or: Elbow 135">
              <a:extLst>
                <a:ext uri="{FF2B5EF4-FFF2-40B4-BE49-F238E27FC236}">
                  <a16:creationId xmlns:a16="http://schemas.microsoft.com/office/drawing/2014/main" id="{4D07F725-2384-4A2B-82FA-A2F4C340C139}"/>
                </a:ext>
              </a:extLst>
            </p:cNvPr>
            <p:cNvCxnSpPr>
              <a:cxnSpLocks/>
              <a:stCxn id="11" idx="2"/>
              <a:endCxn id="20" idx="0"/>
            </p:cNvCxnSpPr>
            <p:nvPr/>
          </p:nvCxnSpPr>
          <p:spPr>
            <a:xfrm rot="16200000" flipH="1">
              <a:off x="5216575" y="1559212"/>
              <a:ext cx="1362926" cy="252815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70C0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F6D58B3-2B67-4294-9AC6-A9412E49964E}"/>
                </a:ext>
              </a:extLst>
            </p:cNvPr>
            <p:cNvSpPr txBox="1"/>
            <p:nvPr/>
          </p:nvSpPr>
          <p:spPr>
            <a:xfrm>
              <a:off x="4506477" y="2805003"/>
              <a:ext cx="2721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rgbClr val="0070C0"/>
                  </a:solidFill>
                </a:rPr>
                <a:t>Validation data (20%, randomly shuffled)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4370179-4263-4C95-89F3-BCA4517C52E0}"/>
                </a:ext>
              </a:extLst>
            </p:cNvPr>
            <p:cNvSpPr txBox="1"/>
            <p:nvPr/>
          </p:nvSpPr>
          <p:spPr>
            <a:xfrm>
              <a:off x="4605537" y="1072746"/>
              <a:ext cx="2584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rgbClr val="0070C0"/>
                  </a:solidFill>
                </a:rPr>
                <a:t>Training data (80%, randomly shuffled)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F308878-D4BA-4889-9000-DCFCE6B3CD62}"/>
                </a:ext>
              </a:extLst>
            </p:cNvPr>
            <p:cNvSpPr txBox="1"/>
            <p:nvPr/>
          </p:nvSpPr>
          <p:spPr>
            <a:xfrm>
              <a:off x="2752037" y="2141827"/>
              <a:ext cx="1372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rgbClr val="0070C0"/>
                  </a:solidFill>
                </a:rPr>
                <a:t>Add lag features (see slide 4 #6)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91EC492-951A-4719-8FD2-F38D8E581BAF}"/>
                </a:ext>
              </a:extLst>
            </p:cNvPr>
            <p:cNvSpPr txBox="1"/>
            <p:nvPr/>
          </p:nvSpPr>
          <p:spPr>
            <a:xfrm>
              <a:off x="1449014" y="1018959"/>
              <a:ext cx="14083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rgbClr val="0070C0"/>
                  </a:solidFill>
                </a:rPr>
                <a:t>Remove necessary features </a:t>
              </a:r>
            </a:p>
            <a:p>
              <a:r>
                <a:rPr lang="en-SG" sz="1200" dirty="0">
                  <a:solidFill>
                    <a:srgbClr val="0070C0"/>
                  </a:solidFill>
                </a:rPr>
                <a:t>(see slide 4 #2-4)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2F1C525-FD68-4300-8B83-51BEE3F27508}"/>
                </a:ext>
              </a:extLst>
            </p:cNvPr>
            <p:cNvSpPr txBox="1"/>
            <p:nvPr/>
          </p:nvSpPr>
          <p:spPr>
            <a:xfrm>
              <a:off x="8327519" y="2398314"/>
              <a:ext cx="1866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rgbClr val="0070C0"/>
                  </a:solidFill>
                </a:rPr>
                <a:t>Retain 90% of components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35F152B-4141-49FE-B5DD-D1FF1E163675}"/>
                </a:ext>
              </a:extLst>
            </p:cNvPr>
            <p:cNvSpPr txBox="1"/>
            <p:nvPr/>
          </p:nvSpPr>
          <p:spPr>
            <a:xfrm>
              <a:off x="8318727" y="4693916"/>
              <a:ext cx="1866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rgbClr val="0070C0"/>
                  </a:solidFill>
                </a:rPr>
                <a:t>Construct one of the three models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B854A94-1612-467E-AD6B-8D6BCBC8D43A}"/>
                </a:ext>
              </a:extLst>
            </p:cNvPr>
            <p:cNvSpPr txBox="1"/>
            <p:nvPr/>
          </p:nvSpPr>
          <p:spPr>
            <a:xfrm>
              <a:off x="6428380" y="3956981"/>
              <a:ext cx="167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rgbClr val="0070C0"/>
                  </a:solidFill>
                </a:rPr>
                <a:t>Using negated mean squared error as scoring metric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1D88049-053C-4674-9814-1A4395717CCE}"/>
                </a:ext>
              </a:extLst>
            </p:cNvPr>
            <p:cNvSpPr txBox="1"/>
            <p:nvPr/>
          </p:nvSpPr>
          <p:spPr>
            <a:xfrm>
              <a:off x="4622681" y="3955590"/>
              <a:ext cx="13437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rgbClr val="0070C0"/>
                  </a:solidFill>
                </a:rPr>
                <a:t>Using root mean squared error (RMSE)</a:t>
              </a:r>
            </a:p>
          </p:txBody>
        </p:sp>
        <p:cxnSp>
          <p:nvCxnSpPr>
            <p:cNvPr id="171" name="Connector: Elbow 170">
              <a:extLst>
                <a:ext uri="{FF2B5EF4-FFF2-40B4-BE49-F238E27FC236}">
                  <a16:creationId xmlns:a16="http://schemas.microsoft.com/office/drawing/2014/main" id="{2E0C01CA-53B3-4581-B52B-BB1659BB4D24}"/>
                </a:ext>
              </a:extLst>
            </p:cNvPr>
            <p:cNvCxnSpPr>
              <a:cxnSpLocks/>
              <a:stCxn id="2" idx="2"/>
              <a:endCxn id="22" idx="0"/>
            </p:cNvCxnSpPr>
            <p:nvPr/>
          </p:nvCxnSpPr>
          <p:spPr>
            <a:xfrm rot="16200000" flipH="1">
              <a:off x="1413809" y="1465129"/>
              <a:ext cx="1362926" cy="2716324"/>
            </a:xfrm>
            <a:prstGeom prst="bentConnector3">
              <a:avLst>
                <a:gd name="adj1" fmla="val 62493"/>
              </a:avLst>
            </a:prstGeom>
            <a:ln>
              <a:solidFill>
                <a:srgbClr val="0070C0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A27722BF-2B9D-44F0-BB16-1F025AC8BBF4}"/>
                </a:ext>
              </a:extLst>
            </p:cNvPr>
            <p:cNvSpPr txBox="1"/>
            <p:nvPr/>
          </p:nvSpPr>
          <p:spPr>
            <a:xfrm>
              <a:off x="640404" y="2971468"/>
              <a:ext cx="1778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rgbClr val="0070C0"/>
                  </a:solidFill>
                </a:rPr>
                <a:t>Test dataset (units #7-10)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9ABA8F7-FC1E-4A66-9C8D-9A24C2AED20B}"/>
                </a:ext>
              </a:extLst>
            </p:cNvPr>
            <p:cNvSpPr txBox="1"/>
            <p:nvPr/>
          </p:nvSpPr>
          <p:spPr>
            <a:xfrm>
              <a:off x="202242" y="1159771"/>
              <a:ext cx="10341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rgbClr val="0070C0"/>
                  </a:solidFill>
                </a:rPr>
                <a:t>Train dataset </a:t>
              </a:r>
            </a:p>
            <a:p>
              <a:r>
                <a:rPr lang="en-SG" sz="1200" dirty="0">
                  <a:solidFill>
                    <a:srgbClr val="0070C0"/>
                  </a:solidFill>
                </a:rPr>
                <a:t>(units #1-6)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D8E586DC-725D-4085-8181-F65DF99E45E8}"/>
                </a:ext>
              </a:extLst>
            </p:cNvPr>
            <p:cNvSpPr txBox="1"/>
            <p:nvPr/>
          </p:nvSpPr>
          <p:spPr>
            <a:xfrm>
              <a:off x="2794220" y="3966418"/>
              <a:ext cx="13437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rgbClr val="0070C0"/>
                  </a:solidFill>
                </a:rPr>
                <a:t>Model inference on test dataset</a:t>
              </a:r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64A0CD6C-EA23-4EE4-AA06-328A36633375}"/>
                </a:ext>
              </a:extLst>
            </p:cNvPr>
            <p:cNvSpPr/>
            <p:nvPr/>
          </p:nvSpPr>
          <p:spPr>
            <a:xfrm>
              <a:off x="987523" y="3504752"/>
              <a:ext cx="1393586" cy="4616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Visualization</a:t>
              </a: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C8E46969-CB49-461C-A87E-A2D1F011BC89}"/>
                </a:ext>
              </a:extLst>
            </p:cNvPr>
            <p:cNvCxnSpPr>
              <a:cxnSpLocks/>
              <a:stCxn id="22" idx="1"/>
              <a:endCxn id="182" idx="3"/>
            </p:cNvCxnSpPr>
            <p:nvPr/>
          </p:nvCxnSpPr>
          <p:spPr>
            <a:xfrm flipH="1" flipV="1">
              <a:off x="2381109" y="3735584"/>
              <a:ext cx="37553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979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89CF79-BE97-4557-A289-4FD823B5B606}"/>
              </a:ext>
            </a:extLst>
          </p:cNvPr>
          <p:cNvSpPr txBox="1"/>
          <p:nvPr/>
        </p:nvSpPr>
        <p:spPr>
          <a:xfrm>
            <a:off x="202242" y="89566"/>
            <a:ext cx="450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training</a:t>
            </a:r>
            <a:endParaRPr lang="en-SG" sz="2400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827C446-BBE3-45B1-8FFE-C8519AC1CB95}"/>
              </a:ext>
            </a:extLst>
          </p:cNvPr>
          <p:cNvSpPr txBox="1"/>
          <p:nvPr/>
        </p:nvSpPr>
        <p:spPr>
          <a:xfrm>
            <a:off x="419711" y="4837801"/>
            <a:ext cx="113525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Regression models are randomized 5-fold cross-validated at 3 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Hyperparameters are tuned within the distribution range as shown in the table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Note that distribution range and number of iterations are selected heuristically in consideration of computational time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4F29B94-50A9-414E-8171-72BB5AAD6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372637"/>
              </p:ext>
            </p:extLst>
          </p:nvPr>
        </p:nvGraphicFramePr>
        <p:xfrm>
          <a:off x="1833880" y="1074902"/>
          <a:ext cx="8127999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111216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152305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98986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800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err="1"/>
                        <a:t>XGBoost</a:t>
                      </a:r>
                      <a:r>
                        <a:rPr lang="en-SG" sz="1600" dirty="0"/>
                        <a:t>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err="1"/>
                        <a:t>n_estimators</a:t>
                      </a:r>
                      <a:endParaRPr lang="en-SG" sz="1600" dirty="0"/>
                    </a:p>
                    <a:p>
                      <a:r>
                        <a:rPr lang="en-SG" sz="1600" dirty="0" err="1"/>
                        <a:t>max_depth</a:t>
                      </a:r>
                      <a:endParaRPr lang="en-SG" sz="1600" dirty="0"/>
                    </a:p>
                    <a:p>
                      <a:r>
                        <a:rPr lang="en-SG" sz="1600" dirty="0"/>
                        <a:t>Subsample</a:t>
                      </a:r>
                    </a:p>
                    <a:p>
                      <a:r>
                        <a:rPr lang="en-SG" sz="1600" dirty="0" err="1"/>
                        <a:t>colsample_bytree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[100]</a:t>
                      </a:r>
                    </a:p>
                    <a:p>
                      <a:r>
                        <a:rPr lang="en-SG" sz="1600" dirty="0" err="1"/>
                        <a:t>randint</a:t>
                      </a:r>
                      <a:r>
                        <a:rPr lang="en-SG" sz="1600" dirty="0"/>
                        <a:t>(1, 2)</a:t>
                      </a:r>
                    </a:p>
                    <a:p>
                      <a:r>
                        <a:rPr lang="en-SG" sz="1600" dirty="0"/>
                        <a:t>uniform(0.25, 0.75)</a:t>
                      </a:r>
                    </a:p>
                    <a:p>
                      <a:r>
                        <a:rPr lang="en-SG" sz="1600" dirty="0"/>
                        <a:t>uniform(0.25, 0.75)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60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err="1"/>
                        <a:t>n_estimators</a:t>
                      </a:r>
                      <a:endParaRPr lang="en-SG" sz="1600" dirty="0"/>
                    </a:p>
                    <a:p>
                      <a:r>
                        <a:rPr lang="en-SG" sz="1600" dirty="0" err="1"/>
                        <a:t>min_samples_leaf</a:t>
                      </a:r>
                      <a:endParaRPr lang="en-SG" sz="1600" dirty="0"/>
                    </a:p>
                    <a:p>
                      <a:r>
                        <a:rPr lang="en-SG" sz="1600" dirty="0" err="1"/>
                        <a:t>max_features</a:t>
                      </a:r>
                      <a:endParaRPr lang="en-SG" sz="1600" dirty="0"/>
                    </a:p>
                    <a:p>
                      <a:r>
                        <a:rPr lang="en-SG" sz="1600" dirty="0" err="1"/>
                        <a:t>max_depth</a:t>
                      </a:r>
                      <a:endParaRPr lang="en-SG" sz="1600" dirty="0"/>
                    </a:p>
                    <a:p>
                      <a:r>
                        <a:rPr lang="en-SG" sz="1600" dirty="0" err="1"/>
                        <a:t>min_samples_split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err="1"/>
                        <a:t>randint</a:t>
                      </a:r>
                      <a:r>
                        <a:rPr lang="en-SG" sz="1600" dirty="0"/>
                        <a:t>(1e1, 1e2)</a:t>
                      </a:r>
                    </a:p>
                    <a:p>
                      <a:r>
                        <a:rPr lang="en-SG" sz="1600" dirty="0" err="1"/>
                        <a:t>randint</a:t>
                      </a:r>
                      <a:r>
                        <a:rPr lang="en-SG" sz="1600" dirty="0"/>
                        <a:t>(1e0, 2e0)</a:t>
                      </a:r>
                    </a:p>
                    <a:p>
                      <a:r>
                        <a:rPr lang="en-SG" sz="1600" dirty="0"/>
                        <a:t>['auto’]</a:t>
                      </a:r>
                    </a:p>
                    <a:p>
                      <a:r>
                        <a:rPr lang="en-SG" sz="1600" dirty="0" err="1"/>
                        <a:t>randint</a:t>
                      </a:r>
                      <a:r>
                        <a:rPr lang="en-SG" sz="1600" dirty="0"/>
                        <a:t>(1e0, 4e0)</a:t>
                      </a:r>
                    </a:p>
                    <a:p>
                      <a:r>
                        <a:rPr lang="en-SG" sz="1600" dirty="0" err="1"/>
                        <a:t>randint</a:t>
                      </a:r>
                      <a:r>
                        <a:rPr lang="en-SG" sz="1600" dirty="0"/>
                        <a:t>(2e0, 4e0)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583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Ridge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uniform(0.1, 10.0)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928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930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1629</Words>
  <Application>Microsoft Office PowerPoint</Application>
  <PresentationFormat>Widescreen</PresentationFormat>
  <Paragraphs>213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Guowei</dc:creator>
  <cp:lastModifiedBy>Lim Guowei</cp:lastModifiedBy>
  <cp:revision>124</cp:revision>
  <dcterms:created xsi:type="dcterms:W3CDTF">2022-03-11T00:59:30Z</dcterms:created>
  <dcterms:modified xsi:type="dcterms:W3CDTF">2022-03-11T12:38:03Z</dcterms:modified>
</cp:coreProperties>
</file>