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91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26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D20-72E0-C74E-9CB7-C6A05884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1769-5996-0B47-B82F-BDD2BC12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72204-F552-E844-915D-BFE2F55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DB4-48A6-F74E-8102-3CD0C956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6956-21C7-CD44-B837-A803B85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735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84EF-FA91-3041-B77D-CB00616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749F-16C6-A74D-BD97-888118D0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D0E2-3706-2A42-9BDA-7A360D3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DDCA-433F-4B41-820B-4C5D9B2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9ED4-AB6E-9A41-BF9D-43E4336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35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ABF88-22D4-6145-A2AA-4E026523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3958-FF74-CF4C-8138-B49AD127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A9DF-1F75-B741-97AF-1E04A74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D26B-D249-6A43-A247-6359C17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A158-38B7-ED4F-9FC9-230126A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529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DA75-CB33-2D46-A098-79DFBBB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5C95-94AE-104D-AE56-E106827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2218-18AC-7D43-AAE0-8648ADE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25C9-5C07-F04B-8974-8B12B103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F456-C42D-3548-A4BD-1F5E7B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897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F872-C673-5348-9AAE-71B420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849F-AE2F-4049-A5B7-2632FED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10681-0FAD-C243-B62E-44E910D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99DA-521C-E24D-9A13-9388711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C380-8F34-6C4B-8A2B-96AA24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66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F453-A16C-2044-A5D8-23215F36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D978-E5DB-3D47-AF08-76E0CB8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AE80E-5E9C-3641-A406-19C2FA9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885B-D273-4741-B004-7C69A7D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C068-2184-294A-9FC7-5FEE0FB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642AC-D5D0-3C40-A98E-8DFA6F9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343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67B-E5A8-1F41-BC50-69F8D30A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C04FB-F8C7-A54E-B21F-1B15A49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1EFA0-5142-FE4B-8B4C-17C70F26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2BE9C-D148-D440-8AB6-EC817E49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9057B-35B8-6641-945A-0215590B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9F2BA-749F-6443-A577-DA447FCE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9345-4732-4044-9D23-315D211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7BBEA-CCAD-3E40-BE39-42EEACF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429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CD1D-891A-364A-A5CA-AD9A3F6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D9FF-8AB7-C74B-9B96-6B9E27C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93486-6D74-CE46-B3B0-916DE6B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E8AEE-0D5A-1643-B7D1-B7BF747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80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5A560-F7BA-A24D-A283-2E95370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B3E4-17E1-664A-BBEF-20E9F7A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782-292D-1B48-8324-E08A033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824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1818-6637-904D-9B3D-973F7B53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08A3-7D21-5343-9970-B032834D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9ECF-35BB-4E4B-B7A3-1A3F7358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3FE03-B9A5-D645-A636-6B35C3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7A6F-5963-C442-92D2-80F393E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4A7A-A023-1145-A363-FDED254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6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EB51-1984-964C-BCC0-26F19E1D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841A5-309C-9748-9EC6-C1BD006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4F486-915D-E140-B08D-D321475B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68ABA-1091-914F-BA6D-96F6B95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E8B9-E186-0141-A35B-60A8ED2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31DC-8EF9-A545-B85F-7CC049A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88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14C7D-6E5C-614B-B7CF-4C8167E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C2060-FE47-9442-9F79-B336257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8915-F48E-B246-B0AD-56B3E82A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D7E1-6D86-DC4D-BF1D-00C162D1E3F2}" type="datetimeFigureOut">
              <a:rPr kumimoji="1" lang="x-none" altLang="en-US" smtClean="0"/>
              <a:t>2022-09-17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08C42-E981-774D-9F6C-99E1CF25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6859-C54F-A541-9FE0-B58DBCFA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8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3006771" y="2195968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x-none" sz="4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2</a:t>
            </a:r>
            <a:r>
              <a:rPr kumimoji="1" lang="ko-KR" altLang="en-US" sz="4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조 아이디어 </a:t>
            </a:r>
            <a:r>
              <a:rPr kumimoji="1" lang="en-US" altLang="ko-KR" sz="4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</a:t>
            </a:r>
            <a:r>
              <a:rPr kumimoji="1" lang="ko-KR" altLang="en-US" sz="4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차 발표</a:t>
            </a:r>
            <a:endParaRPr kumimoji="1" lang="x-none" altLang="en-US" sz="4800" b="1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AC8BA7C-285D-1748-89C1-D5556B4C1B53}"/>
              </a:ext>
            </a:extLst>
          </p:cNvPr>
          <p:cNvCxnSpPr/>
          <p:nvPr/>
        </p:nvCxnSpPr>
        <p:spPr>
          <a:xfrm>
            <a:off x="753649" y="1954060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6F1D704-DB2D-184F-A33E-7C78C3AFE628}"/>
              </a:ext>
            </a:extLst>
          </p:cNvPr>
          <p:cNvCxnSpPr/>
          <p:nvPr/>
        </p:nvCxnSpPr>
        <p:spPr>
          <a:xfrm>
            <a:off x="753649" y="3244241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C9DC51-2876-9042-A718-DFB5D330543A}"/>
              </a:ext>
            </a:extLst>
          </p:cNvPr>
          <p:cNvSpPr txBox="1"/>
          <p:nvPr/>
        </p:nvSpPr>
        <p:spPr>
          <a:xfrm>
            <a:off x="4007846" y="3515738"/>
            <a:ext cx="45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TMT</a:t>
            </a:r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조 </a:t>
            </a:r>
            <a:r>
              <a:rPr kumimoji="1" lang="en-US" altLang="ko-KR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000" b="1" spc="-300" dirty="0" err="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정원지</a:t>
            </a:r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신주희 위혜인 임성준 </a:t>
            </a:r>
            <a:r>
              <a:rPr kumimoji="1" lang="ko-KR" altLang="en-US" sz="2000" b="1" spc="-300" dirty="0" err="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지영본</a:t>
            </a:r>
            <a:endParaRPr kumimoji="1" lang="x-none" altLang="en-US" sz="2000" b="1" spc="-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9993100" y="2332867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50225" y="2343183"/>
            <a:ext cx="667491" cy="475990"/>
            <a:chOff x="2118806" y="2373470"/>
            <a:chExt cx="667491" cy="47599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10185605" y="2332866"/>
            <a:ext cx="475989" cy="47598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718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096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53" name="TextBox 19"/>
          <p:cNvSpPr txBox="1"/>
          <p:nvPr/>
        </p:nvSpPr>
        <p:spPr>
          <a:xfrm>
            <a:off x="6788315" y="2531286"/>
            <a:ext cx="4768259" cy="179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부동산 거래</a:t>
            </a:r>
            <a:r>
              <a:rPr kumimoji="1" lang="ko-KR" altLang="en-US" sz="2000" b="1" spc="-150" dirty="0">
                <a:solidFill>
                  <a:srgbClr val="0D0D0D"/>
                </a:solidFill>
                <a:latin typeface="맑은 고딕"/>
                <a:ea typeface="맑은 고딕"/>
              </a:rPr>
              <a:t> 사기 예방</a:t>
            </a:r>
            <a:endParaRPr kumimoji="1" lang="en-US" altLang="ko-KR" sz="2000" b="1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2000" b="1" spc="-150" dirty="0">
                <a:solidFill>
                  <a:srgbClr val="0D0D0D"/>
                </a:solidFill>
                <a:latin typeface="맑은 고딕"/>
                <a:ea typeface="맑은 고딕"/>
              </a:rPr>
              <a:t>  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-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 계약 전 법률 사항 및 최근 거래 사례를 </a:t>
            </a:r>
            <a:endParaRPr kumimoji="1" lang="en-US" altLang="ko-KR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확인할 수 있는 서비스를 제공 해 사기 방지</a:t>
            </a:r>
            <a:endParaRPr kumimoji="1" lang="en-US" altLang="ko-KR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 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570039" y="1221338"/>
            <a:ext cx="52116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부동산 거래</a:t>
            </a:r>
            <a:r>
              <a:rPr kumimoji="1" lang="ko-KR" altLang="en-US" sz="2400" b="1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 사기 방지 및 형량 예측 </a:t>
            </a:r>
            <a:endParaRPr kumimoji="1" lang="ko-KR" altLang="en-US" sz="2400" b="1" i="0" u="none" strike="noStrike" kern="1200" cap="none" spc="0" normalizeH="0" baseline="0" dirty="0">
              <a:solidFill>
                <a:srgbClr val="000000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58" name="타원 16"/>
          <p:cNvSpPr/>
          <p:nvPr/>
        </p:nvSpPr>
        <p:spPr>
          <a:xfrm>
            <a:off x="5600706" y="2438410"/>
            <a:ext cx="990590" cy="990590"/>
          </a:xfrm>
          <a:prstGeom prst="ellipse">
            <a:avLst/>
          </a:prstGeom>
          <a:solidFill>
            <a:srgbClr val="BFBFBF">
              <a:alpha val="100000"/>
            </a:srgbClr>
          </a:solidFill>
          <a:ln w="1079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000" b="1" i="0" u="none" strike="noStrike" kern="1200" cap="none" spc="0" normalizeH="0" baseline="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AD8502A-10CD-607B-32F0-C82912582880}"/>
              </a:ext>
            </a:extLst>
          </p:cNvPr>
          <p:cNvSpPr/>
          <p:nvPr/>
        </p:nvSpPr>
        <p:spPr>
          <a:xfrm>
            <a:off x="5638025" y="4452010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 dirty="0">
                <a:latin typeface="Arial Black"/>
                <a:cs typeface="Arial Black"/>
              </a:rPr>
              <a:t>2</a:t>
            </a:r>
            <a:endParaRPr kumimoji="1" lang="x-none" altLang="en-US" sz="4000" b="1" dirty="0">
              <a:latin typeface="Arial Black"/>
              <a:cs typeface="Arial Black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354E7B94-82B3-60DB-EC41-DCCCDCED087E}"/>
              </a:ext>
            </a:extLst>
          </p:cNvPr>
          <p:cNvSpPr txBox="1"/>
          <p:nvPr/>
        </p:nvSpPr>
        <p:spPr>
          <a:xfrm>
            <a:off x="6788314" y="4431407"/>
            <a:ext cx="4768259" cy="1130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b="1" spc="-150" dirty="0">
                <a:solidFill>
                  <a:srgbClr val="0D0D0D"/>
                </a:solidFill>
                <a:latin typeface="맑은 고딕"/>
                <a:ea typeface="맑은 고딕"/>
              </a:rPr>
              <a:t>형량 예측</a:t>
            </a:r>
            <a:endParaRPr kumimoji="1" lang="en-US" altLang="ko-KR" sz="2000" b="1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2000" b="1" spc="-150" dirty="0">
                <a:solidFill>
                  <a:srgbClr val="0D0D0D"/>
                </a:solidFill>
                <a:latin typeface="맑은 고딕"/>
                <a:ea typeface="맑은 고딕"/>
              </a:rPr>
              <a:t>  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-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유사 판례를 분석 해 사건 형량 및 벌금 예측</a:t>
            </a:r>
            <a:endParaRPr kumimoji="1" lang="en-US" altLang="ko-KR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368F3C86-FBA1-251B-03C4-58803D4DF403}"/>
              </a:ext>
            </a:extLst>
          </p:cNvPr>
          <p:cNvSpPr txBox="1"/>
          <p:nvPr/>
        </p:nvSpPr>
        <p:spPr>
          <a:xfrm>
            <a:off x="10500736" y="296944"/>
            <a:ext cx="1205779" cy="2920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</a:rPr>
              <a:t>AI </a:t>
            </a:r>
            <a:r>
              <a:rPr kumimoji="1" lang="ko-KR" altLang="en-US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</a:rPr>
              <a:t>금융 변호사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D89BA3-A2D0-A351-6901-C6A73FE15719}"/>
              </a:ext>
            </a:extLst>
          </p:cNvPr>
          <p:cNvGrpSpPr/>
          <p:nvPr/>
        </p:nvGrpSpPr>
        <p:grpSpPr>
          <a:xfrm>
            <a:off x="670979" y="2399429"/>
            <a:ext cx="4498051" cy="3033339"/>
            <a:chOff x="908972" y="2010609"/>
            <a:chExt cx="4872749" cy="3033339"/>
          </a:xfrm>
        </p:grpSpPr>
        <p:sp>
          <p:nvSpPr>
            <p:cNvPr id="42" name="직사각형 17"/>
            <p:cNvSpPr/>
            <p:nvPr/>
          </p:nvSpPr>
          <p:spPr>
            <a:xfrm>
              <a:off x="908972" y="2010609"/>
              <a:ext cx="4872749" cy="3033339"/>
            </a:xfrm>
            <a:prstGeom prst="rect">
              <a:avLst/>
            </a:prstGeom>
            <a:solidFill>
              <a:srgbClr val="F6C30A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C776D6-5416-9B5C-6A78-6A6FE0CE3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738"/>
            <a:stretch/>
          </p:blipFill>
          <p:spPr>
            <a:xfrm>
              <a:off x="1061489" y="2196162"/>
              <a:ext cx="4572396" cy="2690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3885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096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500736" y="296944"/>
            <a:ext cx="1205779" cy="2920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</a:rPr>
              <a:t>AI </a:t>
            </a:r>
            <a:r>
              <a:rPr kumimoji="1" lang="ko-KR" altLang="en-US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</a:rPr>
              <a:t>금융 변호사</a:t>
            </a:r>
          </a:p>
        </p:txBody>
      </p:sp>
      <p:sp>
        <p:nvSpPr>
          <p:cNvPr id="43" name="TextBox 4"/>
          <p:cNvSpPr txBox="1"/>
          <p:nvPr/>
        </p:nvSpPr>
        <p:spPr>
          <a:xfrm>
            <a:off x="570040" y="1221338"/>
            <a:ext cx="46987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상담 </a:t>
            </a:r>
            <a:r>
              <a:rPr kumimoji="1" lang="ko-KR" altLang="en-US" sz="2400" b="1" i="0" u="none" strike="noStrike" kern="1200" cap="none" spc="0" normalizeH="0" baseline="0" dirty="0" err="1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챗봇</a:t>
            </a: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 및 </a:t>
            </a:r>
            <a:r>
              <a:rPr kumimoji="1" lang="ko-KR" altLang="en-US" sz="2400" b="1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변호사 연결 서비스</a:t>
            </a:r>
            <a:endParaRPr kumimoji="1" lang="ko-KR" altLang="en-US" sz="2400" b="1" i="0" u="none" strike="noStrike" kern="1200" cap="none" spc="0" normalizeH="0" baseline="0" dirty="0">
              <a:solidFill>
                <a:srgbClr val="000000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52" name="TextBox 19"/>
          <p:cNvSpPr txBox="1"/>
          <p:nvPr/>
        </p:nvSpPr>
        <p:spPr>
          <a:xfrm>
            <a:off x="6788316" y="4554864"/>
            <a:ext cx="4577758" cy="78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관련 </a:t>
            </a:r>
            <a:r>
              <a:rPr kumimoji="1" lang="ko-KR" altLang="en-US" sz="2000" b="1" spc="-150" dirty="0">
                <a:solidFill>
                  <a:srgbClr val="0D0D0D"/>
                </a:solidFill>
                <a:latin typeface="맑은 고딕"/>
                <a:ea typeface="맑은 고딕"/>
              </a:rPr>
              <a:t>변호사 연결 서비스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endParaRPr kumimoji="1" lang="ko-KR" altLang="en-US" b="1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</a:p>
        </p:txBody>
      </p:sp>
      <p:sp>
        <p:nvSpPr>
          <p:cNvPr id="53" name="TextBox 19"/>
          <p:cNvSpPr txBox="1"/>
          <p:nvPr/>
        </p:nvSpPr>
        <p:spPr>
          <a:xfrm>
            <a:off x="6788316" y="2553055"/>
            <a:ext cx="4577758" cy="76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spc="-150" dirty="0">
                <a:solidFill>
                  <a:srgbClr val="0D0D0D"/>
                </a:solidFill>
                <a:latin typeface="맑은 고딕"/>
                <a:ea typeface="맑은 고딕"/>
              </a:rPr>
              <a:t> 상담 </a:t>
            </a:r>
            <a:r>
              <a:rPr kumimoji="1" lang="ko-KR" altLang="en-US" sz="2000" b="1" spc="-150" dirty="0" err="1">
                <a:solidFill>
                  <a:srgbClr val="0D0D0D"/>
                </a:solidFill>
                <a:latin typeface="맑은 고딕"/>
                <a:ea typeface="맑은 고딕"/>
              </a:rPr>
              <a:t>챗봇</a:t>
            </a:r>
            <a:endParaRPr kumimoji="1" lang="ko-KR" altLang="en-US" sz="1800" b="1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800" b="0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챗봇을</a:t>
            </a:r>
            <a:r>
              <a:rPr kumimoji="1" lang="ko-KR" altLang="en-US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활용해 간단한 상담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가능</a:t>
            </a:r>
            <a:endParaRPr kumimoji="1" lang="en-US" altLang="ko-KR" spc="-15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050609-F899-F8BA-9A90-93D8C8F7EE9C}"/>
              </a:ext>
            </a:extLst>
          </p:cNvPr>
          <p:cNvGrpSpPr/>
          <p:nvPr/>
        </p:nvGrpSpPr>
        <p:grpSpPr>
          <a:xfrm>
            <a:off x="697285" y="2076216"/>
            <a:ext cx="2615376" cy="2729573"/>
            <a:chOff x="480899" y="1828745"/>
            <a:chExt cx="3107043" cy="2959596"/>
          </a:xfrm>
        </p:grpSpPr>
        <p:sp>
          <p:nvSpPr>
            <p:cNvPr id="42" name="직사각형 17"/>
            <p:cNvSpPr/>
            <p:nvPr/>
          </p:nvSpPr>
          <p:spPr>
            <a:xfrm>
              <a:off x="480899" y="1828745"/>
              <a:ext cx="3107043" cy="2959596"/>
            </a:xfrm>
            <a:prstGeom prst="rect">
              <a:avLst/>
            </a:prstGeom>
            <a:solidFill>
              <a:srgbClr val="F6C30A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026" name="Picture 2" descr="챗봇, 어디까지 왔니] 어리버리 못 미더워도 '황금알 낳는 거위' 기대하며 챗봇 투자 확대 &lt; 특집 &lt; 기획·연재 &lt; 기사본문 -  여행신문">
              <a:extLst>
                <a:ext uri="{FF2B5EF4-FFF2-40B4-BE49-F238E27FC236}">
                  <a16:creationId xmlns:a16="http://schemas.microsoft.com/office/drawing/2014/main" id="{FC6D7DAC-C1D4-56B6-0460-A6190FE9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79" y="2013310"/>
              <a:ext cx="2724959" cy="2594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73FAD8-71E4-F237-68BC-7C2FAEF4A773}"/>
              </a:ext>
            </a:extLst>
          </p:cNvPr>
          <p:cNvGrpSpPr/>
          <p:nvPr/>
        </p:nvGrpSpPr>
        <p:grpSpPr>
          <a:xfrm>
            <a:off x="2806944" y="3966854"/>
            <a:ext cx="2467282" cy="2635231"/>
            <a:chOff x="2309690" y="3128062"/>
            <a:chExt cx="2884872" cy="3005902"/>
          </a:xfrm>
        </p:grpSpPr>
        <p:sp>
          <p:nvSpPr>
            <p:cNvPr id="7" name="직사각형 17">
              <a:extLst>
                <a:ext uri="{FF2B5EF4-FFF2-40B4-BE49-F238E27FC236}">
                  <a16:creationId xmlns:a16="http://schemas.microsoft.com/office/drawing/2014/main" id="{AA06AE79-D1B3-046A-DC0B-972C43E9FD02}"/>
                </a:ext>
              </a:extLst>
            </p:cNvPr>
            <p:cNvSpPr/>
            <p:nvPr/>
          </p:nvSpPr>
          <p:spPr>
            <a:xfrm>
              <a:off x="2309690" y="3128062"/>
              <a:ext cx="2884872" cy="3005902"/>
            </a:xfrm>
            <a:prstGeom prst="rect">
              <a:avLst/>
            </a:prstGeom>
            <a:solidFill>
              <a:srgbClr val="F6C30A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028" name="Picture 4" descr="변호사 정의의 저울 판사 - Pixabay의 무료 이미지">
              <a:extLst>
                <a:ext uri="{FF2B5EF4-FFF2-40B4-BE49-F238E27FC236}">
                  <a16:creationId xmlns:a16="http://schemas.microsoft.com/office/drawing/2014/main" id="{47B31738-49C7-D6DF-8B61-B240FE03E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296" y="3199671"/>
              <a:ext cx="2820949" cy="282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타원 16">
            <a:extLst>
              <a:ext uri="{FF2B5EF4-FFF2-40B4-BE49-F238E27FC236}">
                <a16:creationId xmlns:a16="http://schemas.microsoft.com/office/drawing/2014/main" id="{6193228C-3295-5A22-E7B4-21DD08E1CA5A}"/>
              </a:ext>
            </a:extLst>
          </p:cNvPr>
          <p:cNvSpPr/>
          <p:nvPr/>
        </p:nvSpPr>
        <p:spPr>
          <a:xfrm>
            <a:off x="5600706" y="2438410"/>
            <a:ext cx="990590" cy="990590"/>
          </a:xfrm>
          <a:prstGeom prst="ellipse">
            <a:avLst/>
          </a:prstGeom>
          <a:solidFill>
            <a:srgbClr val="BFBFBF">
              <a:alpha val="100000"/>
            </a:srgbClr>
          </a:solidFill>
          <a:ln w="1079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000" b="1" i="0" u="none" strike="noStrike" kern="1200" cap="none" spc="0" normalizeH="0" baseline="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031E3B-40BA-1CA2-6ECD-759DE1258874}"/>
              </a:ext>
            </a:extLst>
          </p:cNvPr>
          <p:cNvSpPr/>
          <p:nvPr/>
        </p:nvSpPr>
        <p:spPr>
          <a:xfrm>
            <a:off x="5638025" y="4452010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 dirty="0">
                <a:latin typeface="Arial Black"/>
                <a:cs typeface="Arial Black"/>
              </a:rPr>
              <a:t>2</a:t>
            </a:r>
            <a:endParaRPr kumimoji="1" lang="x-none" altLang="en-US" sz="4000" b="1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350727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3849485"/>
            <a:ext cx="12191999" cy="2996277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2716799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x-none" altLang="en-US" sz="5400" b="1" spc="-300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D6BDC-42B7-2746-A7A3-3901C8777503}"/>
              </a:ext>
            </a:extLst>
          </p:cNvPr>
          <p:cNvSpPr txBox="1"/>
          <p:nvPr/>
        </p:nvSpPr>
        <p:spPr>
          <a:xfrm>
            <a:off x="657723" y="2148755"/>
            <a:ext cx="2270173" cy="35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 아이디어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발표</a:t>
            </a:r>
            <a:endParaRPr kumimoji="1" lang="x-none" altLang="en-US" sz="1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1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040" y="1221338"/>
            <a:ext cx="12835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400" b="1">
                <a:latin typeface="Arial Black"/>
                <a:ea typeface="NanumSquareOTF ExtraBold"/>
                <a:cs typeface="Arial Black"/>
              </a:rPr>
              <a:t>주제</a:t>
            </a:r>
            <a:r>
              <a:rPr kumimoji="1" lang="en-US" altLang="x-none" sz="2400" b="1"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x-none" sz="24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0</a:t>
            </a:r>
            <a:r>
              <a:rPr kumimoji="1" lang="en-US" altLang="ko-KR" sz="24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</a:t>
            </a:r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0039" y="1791514"/>
            <a:ext cx="3064701" cy="5116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>
                <a:latin typeface="Arial Black"/>
                <a:ea typeface="NanumSquareOTF ExtraBold"/>
                <a:cs typeface="Arial Black"/>
              </a:rPr>
              <a:t>KB </a:t>
            </a:r>
            <a:r>
              <a:rPr kumimoji="1" lang="ko-KR" altLang="en-US" sz="2800" b="1">
                <a:latin typeface="Arial Black"/>
                <a:ea typeface="NanumSquareOTF ExtraBold"/>
                <a:cs typeface="Arial Black"/>
              </a:rPr>
              <a:t>재테크 플랫폼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278" y="4133850"/>
            <a:ext cx="4598987" cy="6934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부동산</a:t>
            </a:r>
            <a:r>
              <a:rPr kumimoji="1" lang="en-US" altLang="ko-KR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,</a:t>
            </a:r>
            <a:r>
              <a:rPr kumimoji="1" lang="ko-KR" altLang="en-US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 주식 등 간편 재테크 정보 제공</a:t>
            </a:r>
          </a:p>
          <a:p>
            <a:pPr lvl="0">
              <a:defRPr/>
            </a:pPr>
            <a:r>
              <a:rPr kumimoji="1" lang="ko-KR" altLang="en-US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소비데이터에 따른 고객 맞춤 재테크 상품 추천</a:t>
            </a:r>
          </a:p>
        </p:txBody>
      </p:sp>
      <p:sp>
        <p:nvSpPr>
          <p:cNvPr id="17" name="타원 16"/>
          <p:cNvSpPr/>
          <p:nvPr/>
        </p:nvSpPr>
        <p:spPr>
          <a:xfrm>
            <a:off x="7316827" y="1737253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4003" y="1969833"/>
            <a:ext cx="1665836" cy="81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부동산 재테크</a:t>
            </a:r>
          </a:p>
          <a:p>
            <a:pPr>
              <a:lnSpc>
                <a:spcPct val="120000"/>
              </a:lnSpc>
              <a:defRPr/>
            </a:pPr>
            <a:endParaRPr kumimoji="1" lang="en-US" altLang="ko-KR" sz="2000" b="1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84003" y="3485483"/>
            <a:ext cx="1437237" cy="44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주식 재테크</a:t>
            </a:r>
          </a:p>
        </p:txBody>
      </p:sp>
      <p:sp>
        <p:nvSpPr>
          <p:cNvPr id="21" name="타원 20"/>
          <p:cNvSpPr/>
          <p:nvPr/>
        </p:nvSpPr>
        <p:spPr>
          <a:xfrm>
            <a:off x="7316827" y="3215324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4003" y="4976080"/>
            <a:ext cx="3056489" cy="451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고객 맞춤 재테크 상품 추천</a:t>
            </a:r>
          </a:p>
        </p:txBody>
      </p:sp>
      <p:sp>
        <p:nvSpPr>
          <p:cNvPr id="23" name="타원 22"/>
          <p:cNvSpPr/>
          <p:nvPr/>
        </p:nvSpPr>
        <p:spPr>
          <a:xfrm>
            <a:off x="7316827" y="4705921"/>
            <a:ext cx="990590" cy="9905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3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>
            <a:off x="697285" y="5045269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47325" y="263490"/>
            <a:ext cx="667491" cy="475990"/>
            <a:chOff x="2118806" y="2373470"/>
            <a:chExt cx="667491" cy="475990"/>
          </a:xfrm>
        </p:grpSpPr>
        <p:sp>
          <p:nvSpPr>
            <p:cNvPr id="27" name="타원 26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x-none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x-none" altLang="en-US"/>
            </a:p>
          </p:txBody>
        </p:sp>
      </p:grpSp>
      <p:sp>
        <p:nvSpPr>
          <p:cNvPr id="2" name="AutoShape 2" descr="KB 국민은행 - Home | Facebook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90279" y="1683003"/>
            <a:ext cx="3084441" cy="4646744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040" y="122133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400" b="1">
                <a:latin typeface="Arial Black"/>
                <a:ea typeface="NanumSquareOTF ExtraBold"/>
                <a:cs typeface="Arial Black"/>
              </a:rPr>
              <a:t>시장조사</a:t>
            </a:r>
            <a:endParaRPr kumimoji="1" lang="x-none" altLang="en-US" sz="2400" b="1">
              <a:solidFill>
                <a:srgbClr val="F6C30A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cxnSp>
        <p:nvCxnSpPr>
          <p:cNvPr id="16" name="직선 연결선[R] 15"/>
          <p:cNvCxnSpPr/>
          <p:nvPr/>
        </p:nvCxnSpPr>
        <p:spPr>
          <a:xfrm>
            <a:off x="697285" y="2021277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70144" y="1683003"/>
            <a:ext cx="3812571" cy="4646744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95560" y="2354725"/>
            <a:ext cx="3791655" cy="3167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ㆍ 재테크 통합 플랫폼 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부동산 재테크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주식 재테크 등 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각각의 추천 플랫폼은 많으나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,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종합적으로 추천하는 통합플랫폼은 없음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부동산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주식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적금 등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kumimoji="1" lang="en-US" altLang="ko-KR" sz="1600" b="1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ㆍ 재테크 설명회 및 박람회 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</a:t>
            </a:r>
            <a:r>
              <a:rPr kumimoji="1" lang="en-US" altLang="ko-KR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재테크 설명회 및 박람회 등의 정보는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각 기업별 주최 정보만 홍보하여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다양한 정보를 한번에 확인하기 어려움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23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x-none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x-none" altLang="en-US"/>
            </a:p>
          </p:txBody>
        </p:sp>
      </p:grpSp>
      <p:sp>
        <p:nvSpPr>
          <p:cNvPr id="2053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pic>
        <p:nvPicPr>
          <p:cNvPr id="2054" name="그림 2053"/>
          <p:cNvPicPr>
            <a:picLocks noChangeAspect="1"/>
          </p:cNvPicPr>
          <p:nvPr/>
        </p:nvPicPr>
        <p:blipFill rotWithShape="1">
          <a:blip r:embed="rId2"/>
          <a:srcRect r="20320"/>
          <a:stretch>
            <a:fillRect/>
          </a:stretch>
        </p:blipFill>
        <p:spPr>
          <a:xfrm>
            <a:off x="4841703" y="1912483"/>
            <a:ext cx="2775174" cy="4216853"/>
          </a:xfrm>
          <a:prstGeom prst="rect">
            <a:avLst/>
          </a:prstGeom>
        </p:spPr>
      </p:pic>
      <p:pic>
        <p:nvPicPr>
          <p:cNvPr id="2057" name="그림 20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95849" y="1914525"/>
            <a:ext cx="2647949" cy="1514475"/>
          </a:xfrm>
          <a:prstGeom prst="rect">
            <a:avLst/>
          </a:prstGeom>
        </p:spPr>
      </p:pic>
      <p:pic>
        <p:nvPicPr>
          <p:cNvPr id="2059" name="그림 20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29965" y="3220810"/>
            <a:ext cx="2857500" cy="1600200"/>
          </a:xfrm>
          <a:prstGeom prst="rect">
            <a:avLst/>
          </a:prstGeom>
        </p:spPr>
      </p:pic>
      <p:pic>
        <p:nvPicPr>
          <p:cNvPr id="2058" name="그림 20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95849" y="4529137"/>
            <a:ext cx="28575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096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sp>
        <p:nvSpPr>
          <p:cNvPr id="42" name="직사각형 17"/>
          <p:cNvSpPr/>
          <p:nvPr/>
        </p:nvSpPr>
        <p:spPr>
          <a:xfrm>
            <a:off x="1281127" y="1923364"/>
            <a:ext cx="3400394" cy="4415422"/>
          </a:xfrm>
          <a:prstGeom prst="rect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3" name="TextBox 19"/>
          <p:cNvSpPr txBox="1"/>
          <p:nvPr/>
        </p:nvSpPr>
        <p:spPr>
          <a:xfrm>
            <a:off x="6788316" y="2455620"/>
            <a:ext cx="4577758" cy="1119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ㆍ 투자 지역</a:t>
            </a:r>
            <a:r>
              <a:rPr kumimoji="1" lang="en-US" altLang="ko-KR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아파트 추천시스템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다양한 옵션에 따른 실거래가 검색 가능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실거래가 변동 그래프 확인</a:t>
            </a:r>
          </a:p>
        </p:txBody>
      </p:sp>
      <p:sp>
        <p:nvSpPr>
          <p:cNvPr id="54" name="TextBox 4"/>
          <p:cNvSpPr txBox="1"/>
          <p:nvPr/>
        </p:nvSpPr>
        <p:spPr>
          <a:xfrm>
            <a:off x="570039" y="1221338"/>
            <a:ext cx="20645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부동산 재테크</a:t>
            </a:r>
          </a:p>
        </p:txBody>
      </p:sp>
      <p:sp>
        <p:nvSpPr>
          <p:cNvPr id="57" name="TextBox 19"/>
          <p:cNvSpPr txBox="1"/>
          <p:nvPr/>
        </p:nvSpPr>
        <p:spPr>
          <a:xfrm>
            <a:off x="6788316" y="4375941"/>
            <a:ext cx="4768260" cy="1118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ㆍ 고객 맞춤 주거지역 추천시스템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지역별 아파트 가격 예측에 따른 추천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연령대</a:t>
            </a:r>
            <a:r>
              <a:rPr kumimoji="1" lang="en-US" altLang="ko-KR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자산 분석을 통한 주거지역 추천</a:t>
            </a:r>
            <a:endParaRPr kumimoji="1" lang="en-US" altLang="ko-KR" sz="1800" b="0" i="0" u="none" strike="noStrike" kern="1200" cap="none" spc="-150" normalizeH="0" baseline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sp>
        <p:nvSpPr>
          <p:cNvPr id="58" name="타원 16"/>
          <p:cNvSpPr/>
          <p:nvPr/>
        </p:nvSpPr>
        <p:spPr>
          <a:xfrm>
            <a:off x="5600705" y="2443747"/>
            <a:ext cx="990590" cy="990590"/>
          </a:xfrm>
          <a:prstGeom prst="ellipse">
            <a:avLst/>
          </a:prstGeom>
          <a:solidFill>
            <a:srgbClr val="BFBFBF">
              <a:alpha val="100000"/>
            </a:srgbClr>
          </a:solidFill>
          <a:ln w="1079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59" name="타원 20"/>
          <p:cNvSpPr/>
          <p:nvPr/>
        </p:nvSpPr>
        <p:spPr>
          <a:xfrm>
            <a:off x="5600705" y="4319333"/>
            <a:ext cx="990590" cy="990590"/>
          </a:xfrm>
          <a:prstGeom prst="ellipse">
            <a:avLst/>
          </a:prstGeom>
          <a:solidFill>
            <a:srgbClr val="808080">
              <a:alpha val="100000"/>
            </a:srgbClr>
          </a:solidFill>
          <a:ln w="1079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x-none" sz="4000" b="1" i="0" u="none" strike="noStrike" kern="1200" cap="none" spc="0" normalizeH="0" baseline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kumimoji="1" lang="x-none" altLang="en-US" sz="4000" b="1" i="0" u="none" strike="noStrike" kern="1200" cap="none" spc="0" normalizeH="0" baseline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0174" y="2067775"/>
            <a:ext cx="3166533" cy="413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096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7" name="타원 16"/>
          <p:cNvSpPr/>
          <p:nvPr/>
        </p:nvSpPr>
        <p:spPr>
          <a:xfrm>
            <a:off x="5600705" y="2613548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00705" y="4377369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sp>
        <p:nvSpPr>
          <p:cNvPr id="43" name="TextBox 4"/>
          <p:cNvSpPr txBox="1"/>
          <p:nvPr/>
        </p:nvSpPr>
        <p:spPr>
          <a:xfrm>
            <a:off x="570040" y="1221338"/>
            <a:ext cx="17693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주식 재테크</a:t>
            </a:r>
          </a:p>
        </p:txBody>
      </p:sp>
      <p:sp>
        <p:nvSpPr>
          <p:cNvPr id="42" name="직사각형 17"/>
          <p:cNvSpPr/>
          <p:nvPr/>
        </p:nvSpPr>
        <p:spPr>
          <a:xfrm>
            <a:off x="1281127" y="1923364"/>
            <a:ext cx="3400394" cy="4415422"/>
          </a:xfrm>
          <a:prstGeom prst="rect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2" name="TextBox 19"/>
          <p:cNvSpPr txBox="1"/>
          <p:nvPr/>
        </p:nvSpPr>
        <p:spPr>
          <a:xfrm>
            <a:off x="6788316" y="4499588"/>
            <a:ext cx="4577758" cy="78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ㆍ 주식 종목 추천 서비스 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다양한 투자기법을 활용한 유망주 추천 </a:t>
            </a:r>
          </a:p>
        </p:txBody>
      </p:sp>
      <p:sp>
        <p:nvSpPr>
          <p:cNvPr id="53" name="TextBox 19"/>
          <p:cNvSpPr txBox="1"/>
          <p:nvPr/>
        </p:nvSpPr>
        <p:spPr>
          <a:xfrm>
            <a:off x="6788316" y="2758418"/>
            <a:ext cx="4577758" cy="78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ㆍ 주식 종목 검색 시스템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800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다양한 옵션에 따른 주식 검색 시스템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5165" y="2061199"/>
            <a:ext cx="3068488" cy="4173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54530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7664" y="3423942"/>
            <a:ext cx="3569526" cy="7556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200" b="1" spc="-300">
                <a:solidFill>
                  <a:srgbClr val="F6C30A"/>
                </a:solidFill>
                <a:latin typeface="맑은 고딕"/>
                <a:ea typeface="맑은 고딕"/>
              </a:rPr>
              <a:t>개인별 소비데이터 분석에 따른 </a:t>
            </a:r>
          </a:p>
          <a:p>
            <a:pPr lvl="0">
              <a:defRPr/>
            </a:pPr>
            <a:r>
              <a:rPr kumimoji="1" lang="ko-KR" altLang="en-US" sz="2200" b="1" spc="-300">
                <a:solidFill>
                  <a:srgbClr val="F6C30A"/>
                </a:solidFill>
                <a:latin typeface="맑은 고딕"/>
                <a:ea typeface="맑은 고딕"/>
              </a:rPr>
              <a:t>맞춤 재테크 상품 추천</a:t>
            </a:r>
          </a:p>
        </p:txBody>
      </p:sp>
      <p:sp>
        <p:nvSpPr>
          <p:cNvPr id="17" name="타원 16"/>
          <p:cNvSpPr/>
          <p:nvPr/>
        </p:nvSpPr>
        <p:spPr>
          <a:xfrm>
            <a:off x="6134100" y="1710909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1275" y="2029214"/>
            <a:ext cx="2534240" cy="44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적금</a:t>
            </a:r>
            <a:r>
              <a:rPr kumimoji="1" lang="en-US" altLang="ko-KR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카드 추천 시스템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1274" y="3459139"/>
            <a:ext cx="3169428" cy="44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개인 소비성향 분석 시스템</a:t>
            </a:r>
          </a:p>
        </p:txBody>
      </p:sp>
      <p:sp>
        <p:nvSpPr>
          <p:cNvPr id="21" name="타원 20"/>
          <p:cNvSpPr/>
          <p:nvPr/>
        </p:nvSpPr>
        <p:spPr>
          <a:xfrm>
            <a:off x="6134100" y="3188980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1274" y="4949736"/>
            <a:ext cx="2981916" cy="451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개인 자산상태 분석 시스템</a:t>
            </a:r>
          </a:p>
        </p:txBody>
      </p:sp>
      <p:sp>
        <p:nvSpPr>
          <p:cNvPr id="23" name="타원 22"/>
          <p:cNvSpPr/>
          <p:nvPr/>
        </p:nvSpPr>
        <p:spPr>
          <a:xfrm>
            <a:off x="6134100" y="4679577"/>
            <a:ext cx="990590" cy="9905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3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>
            <a:off x="697285" y="4340419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/>
          <p:nvPr/>
        </p:nvCxnSpPr>
        <p:spPr>
          <a:xfrm>
            <a:off x="697285" y="5567970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570037" y="1221338"/>
            <a:ext cx="38457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고객 맞춤 재테크 상품 추천</a:t>
            </a:r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375" y="4398645"/>
            <a:ext cx="2756440" cy="2064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2"/>
            <a:ext cx="2791175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040" y="1221338"/>
            <a:ext cx="13692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400" b="1">
                <a:latin typeface="Arial Black"/>
                <a:ea typeface="NanumSquareOTF ExtraBold"/>
                <a:cs typeface="Arial Black"/>
              </a:rPr>
              <a:t>부가기능</a:t>
            </a:r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7" name="타원 16"/>
          <p:cNvSpPr/>
          <p:nvPr/>
        </p:nvSpPr>
        <p:spPr>
          <a:xfrm>
            <a:off x="1891174" y="1828144"/>
            <a:ext cx="1800000" cy="1800000"/>
          </a:xfrm>
          <a:prstGeom prst="ellipse">
            <a:avLst/>
          </a:prstGeom>
          <a:solidFill>
            <a:schemeClr val="accent3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766433" y="2390320"/>
            <a:ext cx="4577757" cy="77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ㆍ 일일단위 출석체크 시 포인트 획득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월단위 경품추첨 </a:t>
            </a:r>
            <a:r>
              <a:rPr kumimoji="1" lang="en-US" altLang="ko-KR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상품별 포인트 차감 상이</a:t>
            </a:r>
            <a:r>
              <a:rPr kumimoji="1" lang="en-US" altLang="ko-KR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)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28" name="타원 27"/>
          <p:cNvSpPr/>
          <p:nvPr/>
        </p:nvSpPr>
        <p:spPr>
          <a:xfrm>
            <a:off x="1891174" y="4116740"/>
            <a:ext cx="1800000" cy="18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3790454" y="4642624"/>
            <a:ext cx="4268189" cy="7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ㆍ 광고를 활용한 수익창출 기대효과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부동산</a:t>
            </a:r>
            <a:r>
              <a:rPr kumimoji="1" lang="en-US" altLang="ko-KR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주식 재테크 등 설명회 정보 제공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8769004" y="998293"/>
            <a:ext cx="2992180" cy="3558173"/>
            <a:chOff x="4049101" y="1683003"/>
            <a:chExt cx="3713359" cy="4646744"/>
          </a:xfrm>
        </p:grpSpPr>
        <p:sp>
          <p:nvSpPr>
            <p:cNvPr id="36" name="직사각형 17"/>
            <p:cNvSpPr/>
            <p:nvPr/>
          </p:nvSpPr>
          <p:spPr>
            <a:xfrm>
              <a:off x="4049101" y="1683003"/>
              <a:ext cx="3713359" cy="4646744"/>
            </a:xfrm>
            <a:prstGeom prst="rect">
              <a:avLst/>
            </a:prstGeom>
            <a:solidFill>
              <a:schemeClr val="lt1">
                <a:alpha val="100000"/>
              </a:scheme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51960" y="1840500"/>
              <a:ext cx="3331572" cy="4390362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9004" y="4728349"/>
            <a:ext cx="2992180" cy="1675620"/>
          </a:xfrm>
          <a:prstGeom prst="rect">
            <a:avLst/>
          </a:prstGeom>
        </p:spPr>
      </p:pic>
      <p:sp>
        <p:nvSpPr>
          <p:cNvPr id="40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grpSp>
        <p:nvGrpSpPr>
          <p:cNvPr id="41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42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1221338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주제</a:t>
            </a:r>
            <a:r>
              <a:rPr kumimoji="1" lang="en-US" altLang="x-none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x-none" sz="24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02</a:t>
            </a:r>
            <a:endParaRPr kumimoji="1" lang="x-none" altLang="en-US" sz="24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791514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b="1" dirty="0">
                <a:latin typeface="Arial Black" panose="020B0A040201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AI </a:t>
            </a:r>
            <a:r>
              <a:rPr kumimoji="1" lang="ko-KR" altLang="en-US" sz="2800" b="1" dirty="0">
                <a:latin typeface="Arial Black" panose="020B0A040201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금융 </a:t>
            </a:r>
            <a:r>
              <a:rPr kumimoji="1" lang="ko-KR" altLang="en-US" sz="2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변호사</a:t>
            </a:r>
            <a:endParaRPr kumimoji="1" lang="x-none" altLang="en-US" sz="2800" b="1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9DC51-2876-9042-A718-DFB5D330543A}"/>
              </a:ext>
            </a:extLst>
          </p:cNvPr>
          <p:cNvSpPr txBox="1"/>
          <p:nvPr/>
        </p:nvSpPr>
        <p:spPr>
          <a:xfrm>
            <a:off x="569279" y="4068098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사회 초년생 및 노년층과 같은 취약 계층에게 </a:t>
            </a:r>
            <a:endParaRPr kumimoji="1" lang="en-US" altLang="ko-KR" sz="2000" b="1" spc="-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부동산 사기 방지를 위한 서비스 제공</a:t>
            </a:r>
            <a:endParaRPr kumimoji="1" lang="x-none" altLang="en-US" sz="2000" b="1" spc="-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6665279" y="1933885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x-none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7832455" y="2166465"/>
            <a:ext cx="3999813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부동산 거래 사기 방지 및 형량 예측 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760CF-C405-2143-8457-30BDA1307880}"/>
              </a:ext>
            </a:extLst>
          </p:cNvPr>
          <p:cNvSpPr txBox="1"/>
          <p:nvPr/>
        </p:nvSpPr>
        <p:spPr>
          <a:xfrm>
            <a:off x="7832455" y="3682115"/>
            <a:ext cx="1204176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챗봇</a:t>
            </a:r>
            <a:b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x-none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C8695D-93A1-7946-B00B-FE5F50AA229C}"/>
              </a:ext>
            </a:extLst>
          </p:cNvPr>
          <p:cNvSpPr/>
          <p:nvPr/>
        </p:nvSpPr>
        <p:spPr>
          <a:xfrm>
            <a:off x="6665279" y="3411956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x-none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9A848-2BEA-6845-9548-9F01114CFDE2}"/>
              </a:ext>
            </a:extLst>
          </p:cNvPr>
          <p:cNvSpPr txBox="1"/>
          <p:nvPr/>
        </p:nvSpPr>
        <p:spPr>
          <a:xfrm>
            <a:off x="7832455" y="5172712"/>
            <a:ext cx="2223686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변호사 연결 서비스</a:t>
            </a:r>
            <a:b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x-none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421884-9256-1C4D-A0FF-3F34EFE99592}"/>
              </a:ext>
            </a:extLst>
          </p:cNvPr>
          <p:cNvSpPr/>
          <p:nvPr/>
        </p:nvSpPr>
        <p:spPr>
          <a:xfrm>
            <a:off x="6665279" y="4902553"/>
            <a:ext cx="990590" cy="9905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kumimoji="1" lang="x-none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0F65350-A93F-7048-A5C8-747BB1C7F70C}"/>
              </a:ext>
            </a:extLst>
          </p:cNvPr>
          <p:cNvCxnSpPr>
            <a:cxnSpLocks/>
          </p:cNvCxnSpPr>
          <p:nvPr/>
        </p:nvCxnSpPr>
        <p:spPr>
          <a:xfrm>
            <a:off x="697285" y="4979517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47325" y="263490"/>
            <a:ext cx="667491" cy="475990"/>
            <a:chOff x="2118806" y="2373470"/>
            <a:chExt cx="667491" cy="47599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sp>
        <p:nvSpPr>
          <p:cNvPr id="2" name="AutoShape 2" descr="KB 국민은행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2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4049101" y="1683003"/>
            <a:ext cx="3713359" cy="4646744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12213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시장조사</a:t>
            </a:r>
            <a:endParaRPr kumimoji="1" lang="x-none" altLang="en-US" sz="2400" b="1" dirty="0">
              <a:solidFill>
                <a:srgbClr val="F6C30A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4402953" y="2703867"/>
            <a:ext cx="2705625" cy="2705625"/>
          </a:xfrm>
          <a:prstGeom prst="ellipse">
            <a:avLst/>
          </a:prstGeom>
          <a:solidFill>
            <a:srgbClr val="F6C30A">
              <a:alpha val="95000"/>
            </a:srgbClr>
          </a:solidFill>
          <a:ln w="1079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Sample</a:t>
            </a:r>
            <a:br>
              <a:rPr kumimoji="1" lang="en-US" altLang="x-none" sz="28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kumimoji="1" lang="en-US" altLang="x-none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Text 1</a:t>
            </a:r>
            <a:endParaRPr kumimoji="1" lang="x-none" altLang="en-US" sz="28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427AC14-6CB6-8B4D-A113-F2100F998DE6}"/>
              </a:ext>
            </a:extLst>
          </p:cNvPr>
          <p:cNvCxnSpPr>
            <a:cxnSpLocks/>
          </p:cNvCxnSpPr>
          <p:nvPr/>
        </p:nvCxnSpPr>
        <p:spPr>
          <a:xfrm>
            <a:off x="670979" y="2032707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92" y="1892244"/>
            <a:ext cx="3326142" cy="424954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938567" y="1683003"/>
            <a:ext cx="3702179" cy="4646744"/>
            <a:chOff x="7938567" y="2390044"/>
            <a:chExt cx="4005459" cy="38619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018354-DDBE-1046-B270-04FCDE69B503}"/>
                </a:ext>
              </a:extLst>
            </p:cNvPr>
            <p:cNvSpPr/>
            <p:nvPr/>
          </p:nvSpPr>
          <p:spPr>
            <a:xfrm>
              <a:off x="7938567" y="2390044"/>
              <a:ext cx="4005459" cy="3861976"/>
            </a:xfrm>
            <a:prstGeom prst="rect">
              <a:avLst/>
            </a:prstGeom>
            <a:solidFill>
              <a:srgbClr val="F6C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052" name="Picture 4" descr="기사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780" y="2547777"/>
              <a:ext cx="3635642" cy="3531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C29C36-619D-D5C7-461B-B281BBB8491E}"/>
              </a:ext>
            </a:extLst>
          </p:cNvPr>
          <p:cNvSpPr txBox="1"/>
          <p:nvPr/>
        </p:nvSpPr>
        <p:spPr>
          <a:xfrm>
            <a:off x="460375" y="2587575"/>
            <a:ext cx="3592808" cy="257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국내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로이어드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법률 분석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음주운전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강제추행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사기 분야의   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평균 형량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예상되는 내 사건 형량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,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유사판례 및 최악 판례를 보여줌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endParaRPr kumimoji="1" lang="en-US" altLang="ko-KR" sz="16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해외</a:t>
            </a: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IBM : ROSS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     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1975841A-E44A-6B15-0368-55FB09824ECD}"/>
              </a:ext>
            </a:extLst>
          </p:cNvPr>
          <p:cNvSpPr txBox="1"/>
          <p:nvPr/>
        </p:nvSpPr>
        <p:spPr>
          <a:xfrm>
            <a:off x="10500736" y="296944"/>
            <a:ext cx="1205779" cy="2920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</a:rPr>
              <a:t>AI </a:t>
            </a:r>
            <a:r>
              <a:rPr kumimoji="1" lang="ko-KR" altLang="en-US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</a:rPr>
              <a:t>금융 변호사</a:t>
            </a:r>
          </a:p>
        </p:txBody>
      </p:sp>
    </p:spTree>
    <p:extLst>
      <p:ext uri="{BB962C8B-B14F-4D97-AF65-F5344CB8AC3E}">
        <p14:creationId xmlns:p14="http://schemas.microsoft.com/office/powerpoint/2010/main" val="409785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426</Words>
  <Application>Microsoft Office PowerPoint</Application>
  <PresentationFormat>와이드스크린</PresentationFormat>
  <Paragraphs>105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JooHee Shin</cp:lastModifiedBy>
  <cp:revision>32</cp:revision>
  <dcterms:created xsi:type="dcterms:W3CDTF">2020-04-23T02:50:06Z</dcterms:created>
  <dcterms:modified xsi:type="dcterms:W3CDTF">2022-09-17T14:15:16Z</dcterms:modified>
  <cp:version/>
</cp:coreProperties>
</file>