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9" r:id="rId4"/>
    <p:sldId id="269" r:id="rId5"/>
    <p:sldId id="261" r:id="rId6"/>
    <p:sldId id="271" r:id="rId7"/>
    <p:sldId id="268" r:id="rId8"/>
    <p:sldId id="262" r:id="rId9"/>
    <p:sldId id="267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EFB67-A1A3-43FB-9FA8-76B9AA0E23F0}" v="68" dt="2022-09-26T10:15:25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 snapToObjects="1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72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28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28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7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D20-72E0-C74E-9CB7-C6A05884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1769-5996-0B47-B82F-BDD2BC12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72204-F552-E844-915D-BFE2F55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DB4-48A6-F74E-8102-3CD0C956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6956-21C7-CD44-B837-A803B85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735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84EF-FA91-3041-B77D-CB00616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749F-16C6-A74D-BD97-888118D0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D0E2-3706-2A42-9BDA-7A360D3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DDCA-433F-4B41-820B-4C5D9B2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9ED4-AB6E-9A41-BF9D-43E4336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35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ABF88-22D4-6145-A2AA-4E026523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3958-FF74-CF4C-8138-B49AD127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A9DF-1F75-B741-97AF-1E04A74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D26B-D249-6A43-A247-6359C17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A158-38B7-ED4F-9FC9-230126A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529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DA75-CB33-2D46-A098-79DFBBB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5C95-94AE-104D-AE56-E106827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2218-18AC-7D43-AAE0-8648ADE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25C9-5C07-F04B-8974-8B12B103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F456-C42D-3548-A4BD-1F5E7B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897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F872-C673-5348-9AAE-71B420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849F-AE2F-4049-A5B7-2632FED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10681-0FAD-C243-B62E-44E910D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99DA-521C-E24D-9A13-9388711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C380-8F34-6C4B-8A2B-96AA24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66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F453-A16C-2044-A5D8-23215F36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D978-E5DB-3D47-AF08-76E0CB8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AE80E-5E9C-3641-A406-19C2FA9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885B-D273-4741-B004-7C69A7D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C068-2184-294A-9FC7-5FEE0FB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642AC-D5D0-3C40-A98E-8DFA6F9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343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67B-E5A8-1F41-BC50-69F8D30A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C04FB-F8C7-A54E-B21F-1B15A49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1EFA0-5142-FE4B-8B4C-17C70F26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2BE9C-D148-D440-8AB6-EC817E49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9057B-35B8-6641-945A-0215590B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9F2BA-749F-6443-A577-DA447FCE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9345-4732-4044-9D23-315D211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7BBEA-CCAD-3E40-BE39-42EEACF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429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CD1D-891A-364A-A5CA-AD9A3F6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D9FF-8AB7-C74B-9B96-6B9E27C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93486-6D74-CE46-B3B0-916DE6B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E8AEE-0D5A-1643-B7D1-B7BF747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80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5A560-F7BA-A24D-A283-2E95370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B3E4-17E1-664A-BBEF-20E9F7A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782-292D-1B48-8324-E08A033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824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1818-6637-904D-9B3D-973F7B53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08A3-7D21-5343-9970-B032834D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9ECF-35BB-4E4B-B7A3-1A3F7358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3FE03-B9A5-D645-A636-6B35C3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7A6F-5963-C442-92D2-80F393E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4A7A-A023-1145-A363-FDED254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6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EB51-1984-964C-BCC0-26F19E1D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841A5-309C-9748-9EC6-C1BD006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4F486-915D-E140-B08D-D321475B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68ABA-1091-914F-BA6D-96F6B95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E8B9-E186-0141-A35B-60A8ED2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31DC-8EF9-A545-B85F-7CC049A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88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14C7D-6E5C-614B-B7CF-4C8167E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C2060-FE47-9442-9F79-B336257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8915-F48E-B246-B0AD-56B3E82A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D7E1-6D86-DC4D-BF1D-00C162D1E3F2}" type="datetimeFigureOut">
              <a:rPr kumimoji="1" lang="x-none" altLang="en-US" smtClean="0"/>
              <a:t>2022-09-26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08C42-E981-774D-9F6C-99E1CF25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6859-C54F-A541-9FE0-B58DBCFA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1AD0-2B2E-A940-AA5D-41BABA881C7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8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filmmakers.co.kr/locations/927484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ko/%EC%84%9C%EB%B2%84-%EB%84%A4%ED%8A%B8%EC%9B%8C%ED%81%AC-%EB%A1%9C%EC%BB%AC-%EC%9C%A0%EC%84%A0-fileserver-%EC%BB%B4%ED%93%A8%ED%84%B0-%EA%B8%B0%EC%88%A0-31133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-8709"/>
            <a:ext cx="12192000" cy="6858000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5160" y="2195968"/>
            <a:ext cx="636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kumimoji="1" lang="en-US" altLang="x-none" sz="4800" b="1">
                <a:latin typeface="Arial Black"/>
                <a:ea typeface="NanumSquareOTF ExtraBold"/>
                <a:cs typeface="Arial Black"/>
              </a:rPr>
              <a:t>2</a:t>
            </a:r>
            <a:r>
              <a:rPr kumimoji="1" lang="ko-KR" altLang="en-US" sz="4800" b="1">
                <a:latin typeface="Arial Black"/>
                <a:ea typeface="NanumSquareOTF ExtraBold"/>
                <a:cs typeface="Arial Black"/>
              </a:rPr>
              <a:t>조 아이디어 </a:t>
            </a:r>
            <a:r>
              <a:rPr kumimoji="1" lang="en-US" altLang="ko-KR" sz="4800" b="1">
                <a:latin typeface="Arial Black"/>
                <a:ea typeface="NanumSquareOTF ExtraBold"/>
                <a:cs typeface="Arial Black"/>
              </a:rPr>
              <a:t>2</a:t>
            </a:r>
            <a:r>
              <a:rPr kumimoji="1" lang="ko-KR" altLang="en-US" sz="4800" b="1">
                <a:latin typeface="Arial Black"/>
                <a:ea typeface="NanumSquareOTF ExtraBold"/>
                <a:cs typeface="Arial Black"/>
              </a:rPr>
              <a:t>차 발표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AC8BA7C-285D-1748-89C1-D5556B4C1B53}"/>
              </a:ext>
            </a:extLst>
          </p:cNvPr>
          <p:cNvCxnSpPr/>
          <p:nvPr/>
        </p:nvCxnSpPr>
        <p:spPr>
          <a:xfrm>
            <a:off x="753649" y="1954060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6F1D704-DB2D-184F-A33E-7C78C3AFE628}"/>
              </a:ext>
            </a:extLst>
          </p:cNvPr>
          <p:cNvCxnSpPr/>
          <p:nvPr/>
        </p:nvCxnSpPr>
        <p:spPr>
          <a:xfrm>
            <a:off x="753649" y="3244241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73946" y="3516720"/>
            <a:ext cx="38266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000" b="1" spc="-300" dirty="0" err="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/>
                <a:ea typeface="NanumSquareOTF ExtraBold"/>
                <a:cs typeface="Arial Black"/>
              </a:rPr>
              <a:t>정원지</a:t>
            </a:r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en-US" altLang="ko-KR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/>
                <a:ea typeface="NanumSquareOTF ExtraBold"/>
                <a:cs typeface="Arial Black"/>
              </a:rPr>
              <a:t> </a:t>
            </a:r>
            <a:r>
              <a:rPr kumimoji="1" lang="ko-KR" altLang="en-US" sz="2000" b="1" spc="-3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/>
                <a:ea typeface="NanumSquareOTF ExtraBold"/>
                <a:cs typeface="Arial Black"/>
              </a:rPr>
              <a:t>신주희  위혜인  임성준  </a:t>
            </a:r>
            <a:r>
              <a:rPr kumimoji="1" lang="ko-KR" altLang="en-US" sz="2000" b="1" spc="-300" dirty="0" err="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Arial Black"/>
                <a:ea typeface="NanumSquareOTF ExtraBold"/>
                <a:cs typeface="Arial Black"/>
              </a:rPr>
              <a:t>지영본</a:t>
            </a:r>
            <a:endParaRPr kumimoji="1" lang="x-none" altLang="en-US" sz="2000" b="1" spc="-300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  <a:latin typeface="Arial Black"/>
              <a:ea typeface="NanumSquareOTF ExtraBold"/>
              <a:cs typeface="Arial Black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9993100" y="2332867"/>
            <a:ext cx="475989" cy="47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50225" y="2343183"/>
            <a:ext cx="667491" cy="475990"/>
            <a:chOff x="2118806" y="2373470"/>
            <a:chExt cx="667491" cy="47599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59B952-4E6E-E548-8991-885CC4421CDE}"/>
                </a:ext>
              </a:extLst>
            </p:cNvPr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359B952-4E6E-E548-8991-885CC4421CDE}"/>
              </a:ext>
            </a:extLst>
          </p:cNvPr>
          <p:cNvSpPr/>
          <p:nvPr/>
        </p:nvSpPr>
        <p:spPr>
          <a:xfrm>
            <a:off x="10185605" y="2332866"/>
            <a:ext cx="475989" cy="47598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71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0039" y="1772464"/>
            <a:ext cx="3064701" cy="5116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>
                <a:latin typeface="Arial Black"/>
                <a:ea typeface="NanumSquareOTF ExtraBold"/>
                <a:cs typeface="Arial Black"/>
              </a:rPr>
              <a:t>KB </a:t>
            </a:r>
            <a:r>
              <a:rPr kumimoji="1" lang="ko-KR" altLang="en-US" sz="2800" b="1">
                <a:latin typeface="Arial Black"/>
                <a:ea typeface="NanumSquareOTF ExtraBold"/>
                <a:cs typeface="Arial Black"/>
              </a:rPr>
              <a:t>재테크 플랫폼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278" y="4133850"/>
            <a:ext cx="4598987" cy="6934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부동산</a:t>
            </a:r>
            <a:r>
              <a:rPr kumimoji="1" lang="en-US" altLang="ko-KR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,</a:t>
            </a:r>
            <a:r>
              <a:rPr kumimoji="1" lang="ko-KR" altLang="en-US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 주식 등 간편 재테크 정보 제공</a:t>
            </a:r>
          </a:p>
          <a:p>
            <a:pPr lvl="0">
              <a:defRPr/>
            </a:pPr>
            <a:r>
              <a:rPr kumimoji="1" lang="ko-KR" altLang="en-US" sz="2000" b="1" spc="-3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  <a:latin typeface="맑은 고딕"/>
                <a:ea typeface="맑은 고딕"/>
              </a:rPr>
              <a:t>소비데이터에 따른 고객 맞춤 재테크 상품 추천</a:t>
            </a:r>
          </a:p>
        </p:txBody>
      </p:sp>
      <p:sp>
        <p:nvSpPr>
          <p:cNvPr id="17" name="타원 16"/>
          <p:cNvSpPr/>
          <p:nvPr/>
        </p:nvSpPr>
        <p:spPr>
          <a:xfrm>
            <a:off x="7316827" y="1737253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4003" y="1969833"/>
            <a:ext cx="1665836" cy="81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부동산 재테크</a:t>
            </a:r>
          </a:p>
          <a:p>
            <a:pPr>
              <a:lnSpc>
                <a:spcPct val="120000"/>
              </a:lnSpc>
              <a:defRPr/>
            </a:pPr>
            <a:endParaRPr kumimoji="1" lang="en-US" altLang="ko-KR" sz="2000" b="1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84003" y="3485483"/>
            <a:ext cx="1437237" cy="44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주식 재테크</a:t>
            </a:r>
          </a:p>
        </p:txBody>
      </p:sp>
      <p:sp>
        <p:nvSpPr>
          <p:cNvPr id="21" name="타원 20"/>
          <p:cNvSpPr/>
          <p:nvPr/>
        </p:nvSpPr>
        <p:spPr>
          <a:xfrm>
            <a:off x="7316827" y="3215324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4003" y="4976080"/>
            <a:ext cx="3056489" cy="451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고객 맞춤 재테크 상품 추천</a:t>
            </a:r>
          </a:p>
        </p:txBody>
      </p:sp>
      <p:sp>
        <p:nvSpPr>
          <p:cNvPr id="23" name="타원 22"/>
          <p:cNvSpPr/>
          <p:nvPr/>
        </p:nvSpPr>
        <p:spPr>
          <a:xfrm>
            <a:off x="7316827" y="4705921"/>
            <a:ext cx="990590" cy="9905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3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>
            <a:off x="697285" y="5045269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47325" y="263490"/>
            <a:ext cx="667491" cy="475990"/>
            <a:chOff x="2118806" y="2373470"/>
            <a:chExt cx="667491" cy="475990"/>
          </a:xfrm>
        </p:grpSpPr>
        <p:sp>
          <p:nvSpPr>
            <p:cNvPr id="27" name="타원 26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x-none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x-none" altLang="en-US"/>
            </a:p>
          </p:txBody>
        </p:sp>
      </p:grpSp>
      <p:sp>
        <p:nvSpPr>
          <p:cNvPr id="2" name="AutoShape 2" descr="KB 국민은행 - Home | Facebook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8392B7-6D09-DCC4-483F-6EB9E3DB2455}"/>
              </a:ext>
            </a:extLst>
          </p:cNvPr>
          <p:cNvSpPr/>
          <p:nvPr/>
        </p:nvSpPr>
        <p:spPr>
          <a:xfrm>
            <a:off x="-1" y="1"/>
            <a:ext cx="51163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 dirty="0"/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sp>
        <p:nvSpPr>
          <p:cNvPr id="42" name="직사각형 17"/>
          <p:cNvSpPr/>
          <p:nvPr/>
        </p:nvSpPr>
        <p:spPr>
          <a:xfrm>
            <a:off x="927165" y="1923364"/>
            <a:ext cx="3400394" cy="4415422"/>
          </a:xfrm>
          <a:prstGeom prst="rect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570039" y="1221338"/>
            <a:ext cx="20645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부동산 재테크</a:t>
            </a:r>
          </a:p>
        </p:txBody>
      </p:sp>
      <p:sp>
        <p:nvSpPr>
          <p:cNvPr id="58" name="타원 16"/>
          <p:cNvSpPr/>
          <p:nvPr/>
        </p:nvSpPr>
        <p:spPr>
          <a:xfrm>
            <a:off x="4665632" y="1418732"/>
            <a:ext cx="990590" cy="990590"/>
          </a:xfrm>
          <a:prstGeom prst="ellipse">
            <a:avLst/>
          </a:prstGeom>
          <a:solidFill>
            <a:srgbClr val="BFBFBF">
              <a:alpha val="100000"/>
            </a:srgbClr>
          </a:solidFill>
          <a:ln w="1079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6212" y="2067775"/>
            <a:ext cx="3166533" cy="4137660"/>
          </a:xfrm>
          <a:prstGeom prst="rect">
            <a:avLst/>
          </a:prstGeom>
        </p:spPr>
      </p:pic>
      <p:sp>
        <p:nvSpPr>
          <p:cNvPr id="2" name="TextBox 19">
            <a:extLst>
              <a:ext uri="{FF2B5EF4-FFF2-40B4-BE49-F238E27FC236}">
                <a16:creationId xmlns:a16="http://schemas.microsoft.com/office/drawing/2014/main" id="{D2A3FA61-6E07-1A83-C408-918CCB02191B}"/>
              </a:ext>
            </a:extLst>
          </p:cNvPr>
          <p:cNvSpPr txBox="1"/>
          <p:nvPr/>
        </p:nvSpPr>
        <p:spPr>
          <a:xfrm>
            <a:off x="5791507" y="1538879"/>
            <a:ext cx="5813306" cy="4787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〮 투자 지역</a:t>
            </a:r>
            <a:r>
              <a:rPr kumimoji="1" lang="en-US" altLang="ko-KR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아파트 추천시스템</a:t>
            </a:r>
            <a:endParaRPr kumimoji="1" lang="en-US" altLang="ko-KR" sz="2000" b="1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2000" b="1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:</a:t>
            </a:r>
            <a:r>
              <a:rPr kumimoji="1" lang="ko-KR" altLang="en-US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특정 아파트 가격의 상승</a:t>
            </a:r>
            <a:r>
              <a:rPr kumimoji="1" lang="en-US" altLang="ko-KR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8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하락 예측  </a:t>
            </a:r>
            <a:endParaRPr kumimoji="1" lang="en-US" altLang="ko-KR" sz="1800" b="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en-US" altLang="ko-KR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카카오 지도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API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활용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→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세부 카테고리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가격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구 〮 동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평수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아파트 등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)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에 </a:t>
            </a:r>
            <a:endParaRPr kumimoji="1" lang="en-US" altLang="ko-KR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    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따른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위치 표시 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   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사용 데이터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→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국토교통부 실거래가 공개시스템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→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한국부동산원 부동산통계정보시스템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→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한국은행 경제통계시스템  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    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주택매매가격지수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코스피지수 등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)</a:t>
            </a:r>
            <a:endParaRPr kumimoji="1" lang="ko-KR" altLang="en-US" sz="160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en-US" altLang="ko-KR" sz="1800" b="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51163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sp>
        <p:nvSpPr>
          <p:cNvPr id="42" name="직사각형 17"/>
          <p:cNvSpPr/>
          <p:nvPr/>
        </p:nvSpPr>
        <p:spPr>
          <a:xfrm>
            <a:off x="1035320" y="1923364"/>
            <a:ext cx="3192550" cy="4415422"/>
          </a:xfrm>
          <a:prstGeom prst="rect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570039" y="1221338"/>
            <a:ext cx="20645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부동산 재테크</a:t>
            </a:r>
          </a:p>
        </p:txBody>
      </p:sp>
      <p:sp>
        <p:nvSpPr>
          <p:cNvPr id="57" name="TextBox 19"/>
          <p:cNvSpPr txBox="1"/>
          <p:nvPr/>
        </p:nvSpPr>
        <p:spPr>
          <a:xfrm>
            <a:off x="5791985" y="1363072"/>
            <a:ext cx="6478504" cy="4787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〮 고객 맞춤 주거지역 추천시스템</a:t>
            </a:r>
            <a:endParaRPr kumimoji="1" lang="en-US" altLang="ko-KR" sz="2000" b="1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kumimoji="1" lang="ko-KR" altLang="en-US" sz="2000" b="1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: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고객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DB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에 따른 주거지역 추천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연령대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가용자산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동거가족여부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자식 여부 등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)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직장지역 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      →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20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대 여성 직장인일 경우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문화생활 및 역세권 추천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kumimoji="1" lang="ko-KR" altLang="en-US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: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고객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DB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에 따른 최적조건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TOP 3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아파트 추천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해당 아파트 선택 시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해당 아파트의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실거래가 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검색 화면으로 이동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카테고리에 따른 주거지역 추천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고객 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DB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외의 카테고리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근린시설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상권 등</a:t>
            </a:r>
            <a:r>
              <a:rPr kumimoji="1" lang="en-US" altLang="ko-KR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)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선택에 따른 추천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pc="-150" dirty="0">
                <a:solidFill>
                  <a:srgbClr val="0D0D0D"/>
                </a:solidFill>
                <a:latin typeface="맑은 고딕"/>
                <a:ea typeface="맑은 고딕"/>
              </a:rPr>
              <a:t>      →  </a:t>
            </a:r>
            <a:r>
              <a:rPr kumimoji="1" lang="ko-KR" altLang="en-US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공공 </a:t>
            </a:r>
            <a:r>
              <a:rPr kumimoji="1" lang="ko-KR" altLang="en-US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데이터포털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서울 공원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600" spc="-150" dirty="0">
                <a:solidFill>
                  <a:srgbClr val="0D0D0D"/>
                </a:solidFill>
                <a:latin typeface="맑은 고딕"/>
                <a:ea typeface="맑은 고딕"/>
              </a:rPr>
              <a:t>백</a:t>
            </a:r>
            <a:r>
              <a:rPr kumimoji="1" lang="ko-KR" altLang="en-US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화점 데이터 등</a:t>
            </a:r>
            <a:r>
              <a:rPr kumimoji="1" lang="en-US" altLang="ko-KR" sz="16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)</a:t>
            </a:r>
            <a:endParaRPr kumimoji="1" lang="en-US" altLang="ko-KR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</p:txBody>
      </p:sp>
      <p:sp>
        <p:nvSpPr>
          <p:cNvPr id="59" name="타원 20"/>
          <p:cNvSpPr/>
          <p:nvPr/>
        </p:nvSpPr>
        <p:spPr>
          <a:xfrm>
            <a:off x="4685212" y="1298990"/>
            <a:ext cx="990590" cy="990590"/>
          </a:xfrm>
          <a:prstGeom prst="ellipse">
            <a:avLst/>
          </a:prstGeom>
          <a:solidFill>
            <a:srgbClr val="808080">
              <a:alpha val="100000"/>
            </a:srgbClr>
          </a:solidFill>
          <a:ln w="1079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x-none" sz="4000" b="1" i="0" u="none" strike="noStrike" kern="1200" cap="none" spc="0" normalizeH="0" baseline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kumimoji="1" lang="x-none" altLang="en-US" sz="4000" b="1" i="0" u="none" strike="noStrike" kern="1200" cap="none" spc="0" normalizeH="0" baseline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pic>
        <p:nvPicPr>
          <p:cNvPr id="6" name="그림 5" descr="텍스트, 실내, 바닥, 창문이(가) 표시된 사진&#10;&#10;자동 생성된 설명">
            <a:extLst>
              <a:ext uri="{FF2B5EF4-FFF2-40B4-BE49-F238E27FC236}">
                <a16:creationId xmlns:a16="http://schemas.microsoft.com/office/drawing/2014/main" id="{CFD1CD76-074E-B758-A2A2-98B675E75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566" t="15445" r="68527" b="20114"/>
          <a:stretch/>
        </p:blipFill>
        <p:spPr>
          <a:xfrm>
            <a:off x="1165517" y="2072717"/>
            <a:ext cx="2905037" cy="4112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B4697-FAE1-A5B4-024B-F5E56C3DF4E6}"/>
              </a:ext>
            </a:extLst>
          </p:cNvPr>
          <p:cNvSpPr txBox="1"/>
          <p:nvPr/>
        </p:nvSpPr>
        <p:spPr>
          <a:xfrm>
            <a:off x="78489" y="715670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s://www.filmmakers.co.kr/locations/9274841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27240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54530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7" name="타원 16"/>
          <p:cNvSpPr/>
          <p:nvPr/>
        </p:nvSpPr>
        <p:spPr>
          <a:xfrm>
            <a:off x="6134100" y="1710909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4492" y="3305806"/>
            <a:ext cx="4555722" cy="116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원하는 종목의 등락 예측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20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:</a:t>
            </a:r>
            <a:r>
              <a:rPr kumimoji="1" lang="en-US" altLang="ko-KR" sz="20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딥러닝 신경망과 강화학습 기법을 활용</a:t>
            </a:r>
            <a:endParaRPr kumimoji="1" lang="en-US" altLang="ko-KR" sz="2000" b="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endParaRPr kumimoji="1" lang="ko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4492" y="1808916"/>
            <a:ext cx="3930408" cy="7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종목 검색 기능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대신증권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API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로 주식정보 수집</a:t>
            </a:r>
          </a:p>
        </p:txBody>
      </p:sp>
      <p:sp>
        <p:nvSpPr>
          <p:cNvPr id="21" name="타원 20"/>
          <p:cNvSpPr/>
          <p:nvPr/>
        </p:nvSpPr>
        <p:spPr>
          <a:xfrm>
            <a:off x="6050008" y="3283733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 dirty="0">
                <a:latin typeface="Arial Black"/>
                <a:cs typeface="Arial Black"/>
              </a:rPr>
              <a:t>2</a:t>
            </a:r>
            <a:endParaRPr kumimoji="1" lang="x-none" altLang="en-US" sz="4000" b="1" dirty="0">
              <a:latin typeface="Arial Black"/>
              <a:cs typeface="Arial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4492" y="4856558"/>
            <a:ext cx="4620176" cy="7945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주식 데이터 분석을 통한 추천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 :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거래량과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PER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등을 분석하여 유망주 추천</a:t>
            </a:r>
          </a:p>
        </p:txBody>
      </p:sp>
      <p:sp>
        <p:nvSpPr>
          <p:cNvPr id="23" name="타원 22"/>
          <p:cNvSpPr/>
          <p:nvPr/>
        </p:nvSpPr>
        <p:spPr>
          <a:xfrm>
            <a:off x="6134100" y="4856558"/>
            <a:ext cx="990590" cy="9905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3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>
            <a:off x="697285" y="4340419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570037" y="1221338"/>
            <a:ext cx="1826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주식 재테크</a:t>
            </a:r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E35860-D3DA-6162-0AA4-D113062ECAEF}"/>
              </a:ext>
            </a:extLst>
          </p:cNvPr>
          <p:cNvGrpSpPr/>
          <p:nvPr/>
        </p:nvGrpSpPr>
        <p:grpSpPr>
          <a:xfrm>
            <a:off x="597668" y="2411450"/>
            <a:ext cx="5158446" cy="2964367"/>
            <a:chOff x="307975" y="3086100"/>
            <a:chExt cx="5649541" cy="3299616"/>
          </a:xfrm>
        </p:grpSpPr>
        <p:sp>
          <p:nvSpPr>
            <p:cNvPr id="9" name="직사각형 17">
              <a:extLst>
                <a:ext uri="{FF2B5EF4-FFF2-40B4-BE49-F238E27FC236}">
                  <a16:creationId xmlns:a16="http://schemas.microsoft.com/office/drawing/2014/main" id="{15C2484E-3669-53E7-B360-DA96AB20ED53}"/>
                </a:ext>
              </a:extLst>
            </p:cNvPr>
            <p:cNvSpPr/>
            <p:nvPr/>
          </p:nvSpPr>
          <p:spPr>
            <a:xfrm>
              <a:off x="307975" y="3086100"/>
              <a:ext cx="5649541" cy="3299616"/>
            </a:xfrm>
            <a:prstGeom prst="rect">
              <a:avLst/>
            </a:prstGeom>
            <a:solidFill>
              <a:srgbClr val="F6C30A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FF0766-96BE-E8A4-F967-9FFB407A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681" y="3240803"/>
              <a:ext cx="5378127" cy="29902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654530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7664" y="3423942"/>
            <a:ext cx="3569526" cy="7556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200" b="1" spc="-300">
                <a:solidFill>
                  <a:srgbClr val="F6C30A"/>
                </a:solidFill>
                <a:latin typeface="맑은 고딕"/>
                <a:ea typeface="맑은 고딕"/>
              </a:rPr>
              <a:t>개인별 소비데이터 분석에 따른 </a:t>
            </a:r>
          </a:p>
          <a:p>
            <a:pPr lvl="0">
              <a:defRPr/>
            </a:pPr>
            <a:r>
              <a:rPr kumimoji="1" lang="ko-KR" altLang="en-US" sz="2200" b="1" spc="-300">
                <a:solidFill>
                  <a:srgbClr val="F6C30A"/>
                </a:solidFill>
                <a:latin typeface="맑은 고딕"/>
                <a:ea typeface="맑은 고딕"/>
              </a:rPr>
              <a:t>맞춤 재테크 상품 추천</a:t>
            </a:r>
          </a:p>
        </p:txBody>
      </p:sp>
      <p:sp>
        <p:nvSpPr>
          <p:cNvPr id="17" name="타원 16"/>
          <p:cNvSpPr/>
          <p:nvPr/>
        </p:nvSpPr>
        <p:spPr>
          <a:xfrm>
            <a:off x="6134100" y="1710909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1275" y="1830640"/>
            <a:ext cx="4430350" cy="153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적금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카드 추천 시스템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:</a:t>
            </a:r>
            <a:r>
              <a:rPr kumimoji="1" lang="ko-KR" altLang="en-US" sz="20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소비데이터에 따른 맞춤 추천</a:t>
            </a:r>
            <a:r>
              <a:rPr kumimoji="1" lang="ko-KR" altLang="en-US" sz="2000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 </a:t>
            </a:r>
            <a:endParaRPr kumimoji="1" lang="en-US" altLang="ko-KR" sz="2000" spc="-15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en-US" altLang="ko-KR" sz="20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KB </a:t>
            </a:r>
            <a:r>
              <a:rPr kumimoji="1" lang="ko-KR" altLang="en-US" sz="200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적금 및 카드 데이터 활용    </a:t>
            </a:r>
            <a:endParaRPr kumimoji="1" lang="en-US" altLang="ko-KR" sz="2000" i="0" u="none" strike="noStrike" kern="1200" cap="none" spc="-150" normalizeH="0" baseline="0" dirty="0">
              <a:solidFill>
                <a:srgbClr val="0D0D0D"/>
              </a:solidFill>
              <a:latin typeface="맑은 고딕"/>
              <a:ea typeface="맑은 고딕"/>
            </a:endParaRPr>
          </a:p>
          <a:p>
            <a:pPr>
              <a:lnSpc>
                <a:spcPct val="120000"/>
              </a:lnSpc>
              <a:defRPr/>
            </a:pPr>
            <a:endParaRPr kumimoji="1" lang="ko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1274" y="3636120"/>
            <a:ext cx="3169428" cy="44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개인 소비성향 분석 시스템</a:t>
            </a:r>
          </a:p>
        </p:txBody>
      </p:sp>
      <p:sp>
        <p:nvSpPr>
          <p:cNvPr id="21" name="타원 20"/>
          <p:cNvSpPr/>
          <p:nvPr/>
        </p:nvSpPr>
        <p:spPr>
          <a:xfrm>
            <a:off x="6134100" y="3365961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1274" y="5126717"/>
            <a:ext cx="2981916" cy="451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개인 자산상태 분석 시스템</a:t>
            </a:r>
          </a:p>
        </p:txBody>
      </p:sp>
      <p:sp>
        <p:nvSpPr>
          <p:cNvPr id="23" name="타원 22"/>
          <p:cNvSpPr/>
          <p:nvPr/>
        </p:nvSpPr>
        <p:spPr>
          <a:xfrm>
            <a:off x="6134100" y="4856558"/>
            <a:ext cx="990590" cy="9905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3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>
            <a:off x="697285" y="4340419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/>
          <p:nvPr/>
        </p:nvCxnSpPr>
        <p:spPr>
          <a:xfrm>
            <a:off x="697285" y="5567970"/>
            <a:ext cx="417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570037" y="1221338"/>
            <a:ext cx="38457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고객 맞춤 재테크 상품 추천</a:t>
            </a:r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375" y="4398645"/>
            <a:ext cx="2756440" cy="2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1"/>
            <a:ext cx="5650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7" name="타원 16"/>
          <p:cNvSpPr/>
          <p:nvPr/>
        </p:nvSpPr>
        <p:spPr>
          <a:xfrm>
            <a:off x="5165916" y="1997777"/>
            <a:ext cx="990590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9985" y="2117508"/>
            <a:ext cx="4430350" cy="116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고객 정보 데이터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: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연령대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가용자산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직장 위치정보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  동거가족여부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자식 여부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)</a:t>
            </a:r>
            <a:endParaRPr kumimoji="1" lang="ko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9984" y="4319747"/>
            <a:ext cx="4430350" cy="7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맑은 고딕"/>
                <a:ea typeface="맑은 고딕"/>
              </a:rPr>
              <a:t>고객 소비 데이터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: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쇼핑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생활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식비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문화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의료</a:t>
            </a:r>
            <a:r>
              <a:rPr kumimoji="1" lang="en-US" altLang="ko-KR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2000" spc="-150" dirty="0">
                <a:solidFill>
                  <a:srgbClr val="0D0D0D"/>
                </a:solidFill>
                <a:latin typeface="맑은 고딕"/>
                <a:ea typeface="맑은 고딕"/>
              </a:rPr>
              <a:t>교통 등</a:t>
            </a:r>
            <a:endParaRPr kumimoji="1" lang="ko-KR" altLang="en-US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65916" y="4049588"/>
            <a:ext cx="990590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34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rgbClr val="F6C30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x-none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AutoShape 2" descr="https://www.notion.so/image/https%3A%2F%2Fs3-us-west-2.amazonaws.com%2Fsecure.notion-static.com%2F90c49108-d7ca-46f7-be47-bffe68011375%2FUntitled.png?table=block&amp;id=092fbf68-f05d-4f8a-951d-b619b26e6abe&amp;spaceId=0eb912fc-ea25-4a36-9cbd-3afd4919b2ec&amp;width=1410&amp;userId=08596ed6-084d-4feb-a311-9fdafc417fc9&amp;cache=v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37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pic>
        <p:nvPicPr>
          <p:cNvPr id="5" name="그림 4" descr="현미경이(가) 표시된 사진&#10;&#10;자동 생성된 설명">
            <a:extLst>
              <a:ext uri="{FF2B5EF4-FFF2-40B4-BE49-F238E27FC236}">
                <a16:creationId xmlns:a16="http://schemas.microsoft.com/office/drawing/2014/main" id="{5F050777-4B62-8846-3408-B65F62B2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0375" y="3459139"/>
            <a:ext cx="4312122" cy="2876994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0D284766-6351-1862-5852-E1A5079D5D03}"/>
              </a:ext>
            </a:extLst>
          </p:cNvPr>
          <p:cNvSpPr txBox="1"/>
          <p:nvPr/>
        </p:nvSpPr>
        <p:spPr>
          <a:xfrm>
            <a:off x="570037" y="1221338"/>
            <a:ext cx="20986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고객 </a:t>
            </a:r>
            <a:r>
              <a:rPr kumimoji="1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DB </a:t>
            </a: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 Black"/>
                <a:ea typeface="NanumSquareOTF ExtraBold"/>
                <a:cs typeface="Arial Black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31279009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2"/>
            <a:ext cx="2791175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040" y="1221338"/>
            <a:ext cx="13692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400" b="1">
                <a:latin typeface="Arial Black"/>
                <a:ea typeface="NanumSquareOTF ExtraBold"/>
                <a:cs typeface="Arial Black"/>
              </a:rPr>
              <a:t>부가기능</a:t>
            </a:r>
          </a:p>
        </p:txBody>
      </p:sp>
      <p:sp>
        <p:nvSpPr>
          <p:cNvPr id="13" name="타원 12"/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17" name="타원 16"/>
          <p:cNvSpPr/>
          <p:nvPr/>
        </p:nvSpPr>
        <p:spPr>
          <a:xfrm>
            <a:off x="1891174" y="1828144"/>
            <a:ext cx="1800000" cy="1800000"/>
          </a:xfrm>
          <a:prstGeom prst="ellipse">
            <a:avLst/>
          </a:prstGeom>
          <a:solidFill>
            <a:schemeClr val="accent3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1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766433" y="2390320"/>
            <a:ext cx="4577757" cy="77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일일단위 출석체크 시 포인트 획득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:</a:t>
            </a: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b="0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월단위</a:t>
            </a: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경품추첨 </a:t>
            </a:r>
            <a:r>
              <a:rPr kumimoji="1" lang="en-US" altLang="ko-KR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상품별 포인트 차감 상이</a:t>
            </a:r>
            <a:r>
              <a:rPr kumimoji="1" lang="en-US" altLang="ko-KR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)</a:t>
            </a: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28" name="타원 27"/>
          <p:cNvSpPr/>
          <p:nvPr/>
        </p:nvSpPr>
        <p:spPr>
          <a:xfrm>
            <a:off x="1891174" y="4116740"/>
            <a:ext cx="1800000" cy="18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x-none" sz="4000" b="1">
                <a:latin typeface="Arial Black"/>
                <a:cs typeface="Arial Black"/>
              </a:rPr>
              <a:t>2</a:t>
            </a:r>
            <a:endParaRPr kumimoji="1" lang="x-none" altLang="en-US" sz="4000" b="1">
              <a:latin typeface="Arial Black"/>
              <a:cs typeface="Arial Black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3790454" y="4642624"/>
            <a:ext cx="4268189" cy="7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1" i="0" u="none" strike="noStrike" kern="1200" cap="none" spc="-150" normalizeH="0" baseline="0" dirty="0" err="1">
                <a:solidFill>
                  <a:srgbClr val="0D0D0D"/>
                </a:solidFill>
                <a:latin typeface="맑은 고딕"/>
                <a:ea typeface="맑은 고딕"/>
              </a:rPr>
              <a:t>ㆍ</a:t>
            </a:r>
            <a:r>
              <a:rPr kumimoji="1" lang="ko-KR" altLang="en-US" sz="2000" b="1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광고를 활용한 수익창출 기대효과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  </a:t>
            </a:r>
            <a:r>
              <a:rPr kumimoji="1" lang="en-US" altLang="ko-KR" spc="-150" dirty="0">
                <a:solidFill>
                  <a:srgbClr val="0D0D0D"/>
                </a:solidFill>
                <a:latin typeface="맑은 고딕"/>
                <a:ea typeface="맑은 고딕"/>
              </a:rPr>
              <a:t>:</a:t>
            </a:r>
            <a:r>
              <a:rPr kumimoji="1" lang="ko-KR" altLang="en-US" b="0" i="0" u="none" strike="noStrike" kern="1200" cap="none" spc="-150" normalizeH="0" baseline="0">
                <a:solidFill>
                  <a:srgbClr val="0D0D0D"/>
                </a:solidFill>
                <a:latin typeface="맑은 고딕"/>
                <a:ea typeface="맑은 고딕"/>
              </a:rPr>
              <a:t> 부동산</a:t>
            </a:r>
            <a:r>
              <a:rPr kumimoji="1" lang="en-US" altLang="ko-KR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b="0" i="0" u="none" strike="noStrike" kern="1200" cap="none" spc="-150" normalizeH="0" baseline="0" dirty="0">
                <a:solidFill>
                  <a:srgbClr val="0D0D0D"/>
                </a:solidFill>
                <a:latin typeface="맑은 고딕"/>
                <a:ea typeface="맑은 고딕"/>
              </a:rPr>
              <a:t> 주식 재테크 등 설명회 정보 제공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8769004" y="998293"/>
            <a:ext cx="2992180" cy="3558173"/>
            <a:chOff x="4049101" y="1683003"/>
            <a:chExt cx="3713359" cy="4646744"/>
          </a:xfrm>
        </p:grpSpPr>
        <p:sp>
          <p:nvSpPr>
            <p:cNvPr id="36" name="직사각형 17"/>
            <p:cNvSpPr/>
            <p:nvPr/>
          </p:nvSpPr>
          <p:spPr>
            <a:xfrm>
              <a:off x="4049101" y="1683003"/>
              <a:ext cx="3713359" cy="4646744"/>
            </a:xfrm>
            <a:prstGeom prst="rect">
              <a:avLst/>
            </a:prstGeom>
            <a:solidFill>
              <a:schemeClr val="lt1">
                <a:alpha val="100000"/>
              </a:scheme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51960" y="1840500"/>
              <a:ext cx="3331572" cy="4390362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9004" y="4728349"/>
            <a:ext cx="2992180" cy="1675620"/>
          </a:xfrm>
          <a:prstGeom prst="rect">
            <a:avLst/>
          </a:prstGeom>
        </p:spPr>
      </p:pic>
      <p:sp>
        <p:nvSpPr>
          <p:cNvPr id="40" name="TextBox 13"/>
          <p:cNvSpPr txBox="1"/>
          <p:nvPr/>
        </p:nvSpPr>
        <p:spPr>
          <a:xfrm>
            <a:off x="10309860" y="296944"/>
            <a:ext cx="1396655" cy="301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KB</a:t>
            </a:r>
            <a:r>
              <a:rPr kumimoji="1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</a:rPr>
              <a:t> 재테크 플랫폼</a:t>
            </a:r>
          </a:p>
        </p:txBody>
      </p:sp>
      <p:grpSp>
        <p:nvGrpSpPr>
          <p:cNvPr id="41" name="그룹 20"/>
          <p:cNvGrpSpPr/>
          <p:nvPr/>
        </p:nvGrpSpPr>
        <p:grpSpPr>
          <a:xfrm>
            <a:off x="479477" y="268605"/>
            <a:ext cx="667491" cy="475990"/>
            <a:chOff x="2118806" y="2373470"/>
            <a:chExt cx="667491" cy="475990"/>
          </a:xfrm>
        </p:grpSpPr>
        <p:sp>
          <p:nvSpPr>
            <p:cNvPr id="42" name="타원 22"/>
            <p:cNvSpPr/>
            <p:nvPr/>
          </p:nvSpPr>
          <p:spPr>
            <a:xfrm>
              <a:off x="2118806" y="2373471"/>
              <a:ext cx="475989" cy="47598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" name="타원 24"/>
            <p:cNvSpPr/>
            <p:nvPr/>
          </p:nvSpPr>
          <p:spPr>
            <a:xfrm>
              <a:off x="2310308" y="2373470"/>
              <a:ext cx="475989" cy="475989"/>
            </a:xfrm>
            <a:prstGeom prst="ellipse">
              <a:avLst/>
            </a:prstGeom>
            <a:solidFill>
              <a:srgbClr val="8060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x-none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3849485"/>
            <a:ext cx="12191999" cy="2996277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2716799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x-none" altLang="en-US" sz="5400" b="1" spc="-300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723" y="2148755"/>
            <a:ext cx="2281692" cy="38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1" lang="en-US" altLang="ko-KR" sz="160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조 아이디어 </a:t>
            </a:r>
            <a:r>
              <a:rPr kumimoji="1" lang="en-US" altLang="ko-KR" sz="160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5511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390</Words>
  <Application>Microsoft Office PowerPoint</Application>
  <PresentationFormat>와이드스크린</PresentationFormat>
  <Paragraphs>90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Malgun Gothic</vt:lpstr>
      <vt:lpstr>Malgun Gothic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12578</cp:lastModifiedBy>
  <cp:revision>40</cp:revision>
  <dcterms:created xsi:type="dcterms:W3CDTF">2020-04-23T02:50:06Z</dcterms:created>
  <dcterms:modified xsi:type="dcterms:W3CDTF">2022-09-26T14:46:22Z</dcterms:modified>
  <cp:version/>
</cp:coreProperties>
</file>