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22BA-06EE-4663-BDDC-B7E559090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B3A6FB7-3CA5-4E82-9581-E6DFFD239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6B59A62-4CDF-4F3A-9123-3407BC9A6693}"/>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5" name="Footer Placeholder 4">
            <a:extLst>
              <a:ext uri="{FF2B5EF4-FFF2-40B4-BE49-F238E27FC236}">
                <a16:creationId xmlns:a16="http://schemas.microsoft.com/office/drawing/2014/main" id="{9E235694-1181-42D9-9750-DD87F91591E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6915E18-CC1D-41D3-B3D9-6A646C571490}"/>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178757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9970-3B5D-4DF7-83F9-1EBE81B9D40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BBA005B-C8B6-4AE1-B237-1C98331EE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0AFB2C-254A-414C-95FD-3C215BB0F59C}"/>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5" name="Footer Placeholder 4">
            <a:extLst>
              <a:ext uri="{FF2B5EF4-FFF2-40B4-BE49-F238E27FC236}">
                <a16:creationId xmlns:a16="http://schemas.microsoft.com/office/drawing/2014/main" id="{CEF74DA2-53D7-46BB-95BD-2F6C60A01AA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DFAC4B-44E3-4240-8356-EAB62A576DB8}"/>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327779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70BEE9-1967-4443-AFD1-D386FB824D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EF4B5E5-7F0C-49DD-AADF-E1A3FBAEC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AB990DB-6A13-4692-9E44-A6A4D982E071}"/>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5" name="Footer Placeholder 4">
            <a:extLst>
              <a:ext uri="{FF2B5EF4-FFF2-40B4-BE49-F238E27FC236}">
                <a16:creationId xmlns:a16="http://schemas.microsoft.com/office/drawing/2014/main" id="{1BDEBB1C-CAAD-44AC-84ED-93C1BFF86B7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1DE4046-096E-4000-B4E2-46AFDFCCC894}"/>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120363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9197-3A4D-45AD-A391-1E9EFD5A1A4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7E2153-6B7C-4FE4-A6C0-C7834CAAE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3A1289-4E6F-4AB6-85BB-94CA7A4C7684}"/>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5" name="Footer Placeholder 4">
            <a:extLst>
              <a:ext uri="{FF2B5EF4-FFF2-40B4-BE49-F238E27FC236}">
                <a16:creationId xmlns:a16="http://schemas.microsoft.com/office/drawing/2014/main" id="{A6A2D1D4-90E8-4D56-919F-EB94F1B9F7D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A15FF6A-D074-4C91-8AC5-F2706E7A07BF}"/>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42708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C614-61C3-4439-A93A-15173E6AE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D999256-C7A5-46D9-9FBA-EB651077A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29EE6-9022-4A66-B38D-84A342C67F6A}"/>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5" name="Footer Placeholder 4">
            <a:extLst>
              <a:ext uri="{FF2B5EF4-FFF2-40B4-BE49-F238E27FC236}">
                <a16:creationId xmlns:a16="http://schemas.microsoft.com/office/drawing/2014/main" id="{A2EAA2A7-21A6-4F46-894E-AEEBB8E65B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D6D4BA0-B2EB-46A3-B2E6-1EDCE03880F4}"/>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147335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F18A-8D66-4975-8CF1-CFA293C4DB2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F17C08E-C8C2-4B70-AD86-9B6406BCF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4BDEAE8-94C8-4A77-8232-1E8FF546F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93C685E-D2ED-4B7C-931B-87D855F002FA}"/>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6" name="Footer Placeholder 5">
            <a:extLst>
              <a:ext uri="{FF2B5EF4-FFF2-40B4-BE49-F238E27FC236}">
                <a16:creationId xmlns:a16="http://schemas.microsoft.com/office/drawing/2014/main" id="{4BC39F26-015F-425F-88B2-BC71D2CB5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8DE14D-F31C-4A35-BD72-0125CA0851E0}"/>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496035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C733-6691-4789-9939-D8C0D2175A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2807B43-5F15-4513-B664-0999E5BB0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5B02C-CC63-4FF1-9BEC-7289F04364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1E5B5CF-B89A-406A-BB81-7D9C2B259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A509C-26CB-488A-BBEE-45E80D155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2576388-1FB9-42AD-9C1D-3B92E1F32DB0}"/>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8" name="Footer Placeholder 7">
            <a:extLst>
              <a:ext uri="{FF2B5EF4-FFF2-40B4-BE49-F238E27FC236}">
                <a16:creationId xmlns:a16="http://schemas.microsoft.com/office/drawing/2014/main" id="{1B2975AC-3D52-4E8C-8617-E09F27BAC84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0176E34-EC2E-455D-ADE6-0AD425FFC0BA}"/>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268928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1E4E-DE0E-4765-B4A0-ED23B070BEB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4B00757-87C9-4C61-AC2B-59EF86844592}"/>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4" name="Footer Placeholder 3">
            <a:extLst>
              <a:ext uri="{FF2B5EF4-FFF2-40B4-BE49-F238E27FC236}">
                <a16:creationId xmlns:a16="http://schemas.microsoft.com/office/drawing/2014/main" id="{ADACAC22-9777-46E1-AE8F-F7F7D637654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97AD13A-4774-4D36-959E-7A2DF9003BDC}"/>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118538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31777-99BA-448D-B730-0A8C78D5286F}"/>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3" name="Footer Placeholder 2">
            <a:extLst>
              <a:ext uri="{FF2B5EF4-FFF2-40B4-BE49-F238E27FC236}">
                <a16:creationId xmlns:a16="http://schemas.microsoft.com/office/drawing/2014/main" id="{BD174A24-B79C-4E53-94A9-AB4F908D6EC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99B8538-799D-4866-A0B4-FD4F20248058}"/>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335264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7417-0264-4CF4-8D98-B9C4BEA8F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F41EB05-899F-4D55-9416-5A2B46C47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72D3583-2EBF-417F-BF8F-A88FA24AD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81FCC-5755-4192-A0E7-3BC350DC7F09}"/>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6" name="Footer Placeholder 5">
            <a:extLst>
              <a:ext uri="{FF2B5EF4-FFF2-40B4-BE49-F238E27FC236}">
                <a16:creationId xmlns:a16="http://schemas.microsoft.com/office/drawing/2014/main" id="{087C518D-8487-420C-8326-5BE8628B3B1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998EE02-1E34-4077-A245-3DD985708ED6}"/>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280027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003B-9130-41BB-B186-E446753BD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10DD360-67F7-4739-B24B-ABA4FA5B4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265BC78-0643-496A-83FE-D8405E6F1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EFB7A-3C6A-4726-A2B9-3B2547D12CF6}"/>
              </a:ext>
            </a:extLst>
          </p:cNvPr>
          <p:cNvSpPr>
            <a:spLocks noGrp="1"/>
          </p:cNvSpPr>
          <p:nvPr>
            <p:ph type="dt" sz="half" idx="10"/>
          </p:nvPr>
        </p:nvSpPr>
        <p:spPr/>
        <p:txBody>
          <a:bodyPr/>
          <a:lstStyle/>
          <a:p>
            <a:fld id="{17B3567D-A526-4BFF-9BB3-B57E0EE8392E}" type="datetimeFigureOut">
              <a:rPr lang="en-SG" smtClean="0"/>
              <a:t>14/3/2021</a:t>
            </a:fld>
            <a:endParaRPr lang="en-SG"/>
          </a:p>
        </p:txBody>
      </p:sp>
      <p:sp>
        <p:nvSpPr>
          <p:cNvPr id="6" name="Footer Placeholder 5">
            <a:extLst>
              <a:ext uri="{FF2B5EF4-FFF2-40B4-BE49-F238E27FC236}">
                <a16:creationId xmlns:a16="http://schemas.microsoft.com/office/drawing/2014/main" id="{B7765308-D04C-4F2E-AF3C-E439A6442B9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980BE57-3626-483C-9B22-548CFEEAB361}"/>
              </a:ext>
            </a:extLst>
          </p:cNvPr>
          <p:cNvSpPr>
            <a:spLocks noGrp="1"/>
          </p:cNvSpPr>
          <p:nvPr>
            <p:ph type="sldNum" sz="quarter" idx="12"/>
          </p:nvPr>
        </p:nvSpPr>
        <p:spPr/>
        <p:txBody>
          <a:bodyPr/>
          <a:lstStyle/>
          <a:p>
            <a:fld id="{BCE1D3C4-573C-477F-AA6A-26C7B234A89F}" type="slidenum">
              <a:rPr lang="en-SG" smtClean="0"/>
              <a:t>‹#›</a:t>
            </a:fld>
            <a:endParaRPr lang="en-SG"/>
          </a:p>
        </p:txBody>
      </p:sp>
    </p:spTree>
    <p:extLst>
      <p:ext uri="{BB962C8B-B14F-4D97-AF65-F5344CB8AC3E}">
        <p14:creationId xmlns:p14="http://schemas.microsoft.com/office/powerpoint/2010/main" val="153765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1F743-DD0D-4EFF-84FB-6B59C2FF4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70B24B-0D7E-49F0-8AF5-7E70B2281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BFBA77-7FD0-4B0F-B1C6-3F79EF91E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3567D-A526-4BFF-9BB3-B57E0EE8392E}" type="datetimeFigureOut">
              <a:rPr lang="en-SG" smtClean="0"/>
              <a:t>14/3/2021</a:t>
            </a:fld>
            <a:endParaRPr lang="en-SG"/>
          </a:p>
        </p:txBody>
      </p:sp>
      <p:sp>
        <p:nvSpPr>
          <p:cNvPr id="5" name="Footer Placeholder 4">
            <a:extLst>
              <a:ext uri="{FF2B5EF4-FFF2-40B4-BE49-F238E27FC236}">
                <a16:creationId xmlns:a16="http://schemas.microsoft.com/office/drawing/2014/main" id="{65BF1606-1032-4ECB-A297-E318C22BB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33AAAD0-8B49-453F-B738-B3F49EEA5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1D3C4-573C-477F-AA6A-26C7B234A89F}" type="slidenum">
              <a:rPr lang="en-SG" smtClean="0"/>
              <a:t>‹#›</a:t>
            </a:fld>
            <a:endParaRPr lang="en-SG"/>
          </a:p>
        </p:txBody>
      </p:sp>
    </p:spTree>
    <p:extLst>
      <p:ext uri="{BB962C8B-B14F-4D97-AF65-F5344CB8AC3E}">
        <p14:creationId xmlns:p14="http://schemas.microsoft.com/office/powerpoint/2010/main" val="21841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6FBA-5CFF-4D96-9C53-33A69470DCC3}"/>
              </a:ext>
            </a:extLst>
          </p:cNvPr>
          <p:cNvSpPr>
            <a:spLocks noGrp="1"/>
          </p:cNvSpPr>
          <p:nvPr>
            <p:ph type="ctrTitle"/>
          </p:nvPr>
        </p:nvSpPr>
        <p:spPr/>
        <p:txBody>
          <a:bodyPr/>
          <a:lstStyle/>
          <a:p>
            <a:r>
              <a:rPr lang="en-US" dirty="0"/>
              <a:t>Team 7</a:t>
            </a:r>
            <a:endParaRPr lang="en-SG" dirty="0"/>
          </a:p>
        </p:txBody>
      </p:sp>
      <p:sp>
        <p:nvSpPr>
          <p:cNvPr id="3" name="Subtitle 2">
            <a:extLst>
              <a:ext uri="{FF2B5EF4-FFF2-40B4-BE49-F238E27FC236}">
                <a16:creationId xmlns:a16="http://schemas.microsoft.com/office/drawing/2014/main" id="{5783D948-AD0A-4398-B4EB-5393450FCA69}"/>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411128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DF82-FB69-4186-AD23-0D0D403EDA71}"/>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2748FC03-04B0-4DF1-8601-40AFC0D6A5AA}"/>
              </a:ext>
            </a:extLst>
          </p:cNvPr>
          <p:cNvSpPr>
            <a:spLocks noGrp="1"/>
          </p:cNvSpPr>
          <p:nvPr>
            <p:ph idx="1"/>
          </p:nvPr>
        </p:nvSpPr>
        <p:spPr/>
        <p:txBody>
          <a:bodyPr/>
          <a:lstStyle/>
          <a:p>
            <a:r>
              <a:rPr lang="en-US" dirty="0"/>
              <a:t>Clustering of Bus Stop according to Bus Stop Code</a:t>
            </a:r>
          </a:p>
          <a:p>
            <a:r>
              <a:rPr lang="en-US" dirty="0"/>
              <a:t>Detection of Anomality in the individual bus stop and clusters of b/s</a:t>
            </a:r>
          </a:p>
          <a:p>
            <a:r>
              <a:rPr lang="en-US" dirty="0"/>
              <a:t>Metrics of score, Remove invalid data</a:t>
            </a:r>
          </a:p>
          <a:p>
            <a:r>
              <a:rPr lang="en-US" dirty="0"/>
              <a:t>Extract meaningful data points and connect the nodes</a:t>
            </a:r>
            <a:endParaRPr lang="en-SG" dirty="0"/>
          </a:p>
        </p:txBody>
      </p:sp>
    </p:spTree>
    <p:extLst>
      <p:ext uri="{BB962C8B-B14F-4D97-AF65-F5344CB8AC3E}">
        <p14:creationId xmlns:p14="http://schemas.microsoft.com/office/powerpoint/2010/main" val="211426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CC22-FFB5-4382-8EF4-17DF90CD517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D7CF0CF-5617-4C8C-A76D-35EE78D42C82}"/>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00467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5928-A9C3-420A-A7C9-363F1C0E80A8}"/>
              </a:ext>
            </a:extLst>
          </p:cNvPr>
          <p:cNvSpPr>
            <a:spLocks noGrp="1"/>
          </p:cNvSpPr>
          <p:nvPr>
            <p:ph type="title"/>
          </p:nvPr>
        </p:nvSpPr>
        <p:spPr/>
        <p:txBody>
          <a:bodyPr/>
          <a:lstStyle/>
          <a:p>
            <a:r>
              <a:rPr lang="en-US" dirty="0"/>
              <a:t>Goal A+ </a:t>
            </a:r>
            <a:r>
              <a:rPr lang="en-US" dirty="0">
                <a:sym typeface="Wingdings" panose="05000000000000000000" pitchFamily="2" charset="2"/>
              </a:rPr>
              <a:t></a:t>
            </a:r>
            <a:endParaRPr lang="en-SG" dirty="0"/>
          </a:p>
        </p:txBody>
      </p:sp>
      <p:sp>
        <p:nvSpPr>
          <p:cNvPr id="3" name="Content Placeholder 2">
            <a:extLst>
              <a:ext uri="{FF2B5EF4-FFF2-40B4-BE49-F238E27FC236}">
                <a16:creationId xmlns:a16="http://schemas.microsoft.com/office/drawing/2014/main" id="{46E6CD73-ED84-4DC8-9218-D876615AF457}"/>
              </a:ext>
            </a:extLst>
          </p:cNvPr>
          <p:cNvSpPr>
            <a:spLocks noGrp="1"/>
          </p:cNvSpPr>
          <p:nvPr>
            <p:ph idx="1"/>
          </p:nvPr>
        </p:nvSpPr>
        <p:spPr/>
        <p:txBody>
          <a:bodyPr>
            <a:normAutofit fontScale="85000" lnSpcReduction="10000"/>
          </a:bodyPr>
          <a:lstStyle/>
          <a:p>
            <a:pPr algn="l"/>
            <a:r>
              <a:rPr lang="en-US" b="0" i="0" dirty="0">
                <a:solidFill>
                  <a:srgbClr val="111111"/>
                </a:solidFill>
                <a:effectLst/>
                <a:latin typeface="Open Sans"/>
              </a:rPr>
              <a:t>10%  for coming up with an interesting problem based on your dataset</a:t>
            </a:r>
            <a:br>
              <a:rPr lang="en-US" b="0" i="0" dirty="0">
                <a:solidFill>
                  <a:srgbClr val="111111"/>
                </a:solidFill>
                <a:effectLst/>
                <a:latin typeface="Open Sans"/>
              </a:rPr>
            </a:br>
            <a:r>
              <a:rPr lang="en-US" b="0" i="0" dirty="0">
                <a:solidFill>
                  <a:srgbClr val="111111"/>
                </a:solidFill>
                <a:effectLst/>
                <a:latin typeface="Open Sans"/>
              </a:rPr>
              <a:t>10%  for data extraction, curation and/or joining based on the problem</a:t>
            </a:r>
            <a:br>
              <a:rPr lang="en-US" b="0" i="0" dirty="0">
                <a:solidFill>
                  <a:srgbClr val="111111"/>
                </a:solidFill>
                <a:effectLst/>
                <a:latin typeface="Open Sans"/>
              </a:rPr>
            </a:br>
            <a:r>
              <a:rPr lang="en-US" b="0" i="0" dirty="0">
                <a:solidFill>
                  <a:srgbClr val="111111"/>
                </a:solidFill>
                <a:effectLst/>
                <a:latin typeface="Open Sans"/>
              </a:rPr>
              <a:t>10%  for data preparation and cleaning to suit the problem of your choice</a:t>
            </a:r>
            <a:br>
              <a:rPr lang="en-US" b="0" i="0" dirty="0">
                <a:solidFill>
                  <a:srgbClr val="111111"/>
                </a:solidFill>
                <a:effectLst/>
                <a:latin typeface="Open Sans"/>
              </a:rPr>
            </a:br>
            <a:r>
              <a:rPr lang="en-US" b="0" i="0" dirty="0">
                <a:solidFill>
                  <a:srgbClr val="111111"/>
                </a:solidFill>
                <a:effectLst/>
                <a:latin typeface="Open Sans"/>
              </a:rPr>
              <a:t>10%  for exploratory data analysis/visualization to gather relevant insights</a:t>
            </a:r>
            <a:br>
              <a:rPr lang="en-US" b="0" i="0" dirty="0">
                <a:solidFill>
                  <a:srgbClr val="111111"/>
                </a:solidFill>
                <a:effectLst/>
                <a:latin typeface="Open Sans"/>
              </a:rPr>
            </a:br>
            <a:r>
              <a:rPr lang="en-US" b="0" i="0" dirty="0">
                <a:solidFill>
                  <a:srgbClr val="111111"/>
                </a:solidFill>
                <a:effectLst/>
                <a:latin typeface="Open Sans"/>
              </a:rPr>
              <a:t>10%  for the use of machine learning techniques to solve specific problem</a:t>
            </a:r>
            <a:br>
              <a:rPr lang="en-US" b="0" i="0" dirty="0">
                <a:solidFill>
                  <a:srgbClr val="111111"/>
                </a:solidFill>
                <a:effectLst/>
                <a:latin typeface="Open Sans"/>
              </a:rPr>
            </a:br>
            <a:r>
              <a:rPr lang="en-US" b="0" i="0" dirty="0">
                <a:solidFill>
                  <a:srgbClr val="111111"/>
                </a:solidFill>
                <a:effectLst/>
                <a:latin typeface="Open Sans"/>
              </a:rPr>
              <a:t>10%  for the presentation of data-driven insights and recommendations</a:t>
            </a:r>
            <a:br>
              <a:rPr lang="en-US" b="0" i="0" dirty="0">
                <a:solidFill>
                  <a:srgbClr val="111111"/>
                </a:solidFill>
                <a:effectLst/>
                <a:latin typeface="Open Sans"/>
              </a:rPr>
            </a:br>
            <a:r>
              <a:rPr lang="en-US" b="0" i="0" dirty="0">
                <a:solidFill>
                  <a:srgbClr val="111111"/>
                </a:solidFill>
                <a:effectLst/>
                <a:latin typeface="Open Sans"/>
              </a:rPr>
              <a:t>10%  for the quality of final presentation (video) and overall impression</a:t>
            </a:r>
            <a:br>
              <a:rPr lang="en-US" b="0" i="0" dirty="0">
                <a:solidFill>
                  <a:srgbClr val="111111"/>
                </a:solidFill>
                <a:effectLst/>
                <a:latin typeface="Open Sans"/>
              </a:rPr>
            </a:br>
            <a:r>
              <a:rPr lang="en-US" b="0" i="0" dirty="0">
                <a:solidFill>
                  <a:srgbClr val="111111"/>
                </a:solidFill>
                <a:effectLst/>
                <a:latin typeface="Open Sans"/>
              </a:rPr>
              <a:t>10%  for learning something new and trying something beyond the course</a:t>
            </a:r>
          </a:p>
          <a:p>
            <a:pPr algn="l"/>
            <a:r>
              <a:rPr lang="en-US" b="0" i="0" dirty="0">
                <a:solidFill>
                  <a:srgbClr val="111111"/>
                </a:solidFill>
                <a:effectLst/>
                <a:latin typeface="Open Sans"/>
              </a:rPr>
              <a:t>20% for your personal contribution judged based on team-peer-evaluation</a:t>
            </a:r>
          </a:p>
          <a:p>
            <a:endParaRPr lang="en-SG" dirty="0"/>
          </a:p>
        </p:txBody>
      </p:sp>
    </p:spTree>
    <p:extLst>
      <p:ext uri="{BB962C8B-B14F-4D97-AF65-F5344CB8AC3E}">
        <p14:creationId xmlns:p14="http://schemas.microsoft.com/office/powerpoint/2010/main" val="93035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9988-AB69-47CF-93E1-0CD95A07C46A}"/>
              </a:ext>
            </a:extLst>
          </p:cNvPr>
          <p:cNvSpPr>
            <a:spLocks noGrp="1"/>
          </p:cNvSpPr>
          <p:nvPr>
            <p:ph type="title"/>
          </p:nvPr>
        </p:nvSpPr>
        <p:spPr/>
        <p:txBody>
          <a:bodyPr/>
          <a:lstStyle/>
          <a:p>
            <a:r>
              <a:rPr lang="en-US" dirty="0"/>
              <a:t>Problem Statement</a:t>
            </a:r>
            <a:endParaRPr lang="en-SG" dirty="0"/>
          </a:p>
        </p:txBody>
      </p:sp>
      <p:sp>
        <p:nvSpPr>
          <p:cNvPr id="3" name="Content Placeholder 2">
            <a:extLst>
              <a:ext uri="{FF2B5EF4-FFF2-40B4-BE49-F238E27FC236}">
                <a16:creationId xmlns:a16="http://schemas.microsoft.com/office/drawing/2014/main" id="{9D87E2F0-166E-462E-AFEB-554A18C70C64}"/>
              </a:ext>
            </a:extLst>
          </p:cNvPr>
          <p:cNvSpPr>
            <a:spLocks noGrp="1"/>
          </p:cNvSpPr>
          <p:nvPr>
            <p:ph idx="1"/>
          </p:nvPr>
        </p:nvSpPr>
        <p:spPr/>
        <p:txBody>
          <a:bodyPr/>
          <a:lstStyle/>
          <a:p>
            <a:r>
              <a:rPr lang="en-US" dirty="0"/>
              <a:t>What is the ideal new bus route</a:t>
            </a:r>
          </a:p>
          <a:p>
            <a:r>
              <a:rPr lang="en-US" dirty="0"/>
              <a:t>Where are the ideal new train stations</a:t>
            </a:r>
            <a:endParaRPr lang="en-SG" dirty="0"/>
          </a:p>
        </p:txBody>
      </p:sp>
    </p:spTree>
    <p:extLst>
      <p:ext uri="{BB962C8B-B14F-4D97-AF65-F5344CB8AC3E}">
        <p14:creationId xmlns:p14="http://schemas.microsoft.com/office/powerpoint/2010/main" val="105548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DDFB-D74C-4735-8854-9AC974D0544A}"/>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F33E5384-6F1D-4EA8-A258-5BBAF78E8D57}"/>
              </a:ext>
            </a:extLst>
          </p:cNvPr>
          <p:cNvSpPr>
            <a:spLocks noGrp="1"/>
          </p:cNvSpPr>
          <p:nvPr>
            <p:ph idx="1"/>
          </p:nvPr>
        </p:nvSpPr>
        <p:spPr/>
        <p:txBody>
          <a:bodyPr/>
          <a:lstStyle/>
          <a:p>
            <a:pPr marL="0" marR="0">
              <a:spcBef>
                <a:spcPts val="600"/>
              </a:spcBef>
              <a:spcAft>
                <a:spcPts val="0"/>
              </a:spcAft>
            </a:pPr>
            <a:r>
              <a:rPr lang="en-SG" sz="1800" b="0" dirty="0">
                <a:solidFill>
                  <a:srgbClr val="333333"/>
                </a:solidFill>
                <a:effectLst/>
                <a:latin typeface="Helvetica" panose="020B0604020202020204" pitchFamily="34" charset="0"/>
                <a:ea typeface="Times New Roman" panose="02020603050405020304" pitchFamily="18" charset="0"/>
              </a:rPr>
              <a:t>Data Set that we have</a:t>
            </a:r>
          </a:p>
          <a:p>
            <a:pPr marL="0" marR="0">
              <a:spcBef>
                <a:spcPts val="600"/>
              </a:spcBef>
              <a:spcAft>
                <a:spcPts val="0"/>
              </a:spcAft>
            </a:pPr>
            <a:r>
              <a:rPr lang="en-SG" sz="1800" b="0" dirty="0">
                <a:solidFill>
                  <a:srgbClr val="333333"/>
                </a:solidFill>
                <a:effectLst/>
                <a:latin typeface="Helvetica" panose="020B0604020202020204" pitchFamily="34" charset="0"/>
                <a:ea typeface="Times New Roman" panose="02020603050405020304" pitchFamily="18" charset="0"/>
              </a:rPr>
              <a:t>Passenger Volume by Origin Destination Bus Stops</a:t>
            </a:r>
            <a:endParaRPr lang="en-SG" sz="1800" b="1"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SG" sz="1800" dirty="0">
                <a:solidFill>
                  <a:srgbClr val="333333"/>
                </a:solidFill>
                <a:effectLst/>
                <a:latin typeface="Helvetica" panose="020B0604020202020204" pitchFamily="34" charset="0"/>
                <a:ea typeface="Times New Roman" panose="02020603050405020304" pitchFamily="18" charset="0"/>
              </a:rPr>
              <a:t>Returns number of trips by weekdays and weekends from the origin to destination bus stops.</a:t>
            </a:r>
            <a:endParaRPr lang="en-SG" sz="1800" dirty="0">
              <a:effectLst/>
              <a:latin typeface="Times New Roman" panose="02020603050405020304" pitchFamily="18" charset="0"/>
              <a:ea typeface="Times New Roman" panose="02020603050405020304" pitchFamily="18" charset="0"/>
            </a:endParaRPr>
          </a:p>
          <a:p>
            <a:endParaRPr lang="en-SG" dirty="0"/>
          </a:p>
        </p:txBody>
      </p:sp>
    </p:spTree>
    <p:extLst>
      <p:ext uri="{BB962C8B-B14F-4D97-AF65-F5344CB8AC3E}">
        <p14:creationId xmlns:p14="http://schemas.microsoft.com/office/powerpoint/2010/main" val="408194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6A80-00FB-465B-8340-35ABEE7AD11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E85DF61-265F-441E-B02D-BA33A402503F}"/>
              </a:ext>
            </a:extLst>
          </p:cNvPr>
          <p:cNvSpPr>
            <a:spLocks noGrp="1"/>
          </p:cNvSpPr>
          <p:nvPr>
            <p:ph idx="1"/>
          </p:nvPr>
        </p:nvSpPr>
        <p:spPr>
          <a:xfrm>
            <a:off x="838200" y="1825624"/>
            <a:ext cx="10515600" cy="5032375"/>
          </a:xfrm>
        </p:spPr>
        <p:txBody>
          <a:bodyPr>
            <a:normAutofit fontScale="62500" lnSpcReduction="20000"/>
          </a:bodyPr>
          <a:lstStyle/>
          <a:p>
            <a:r>
              <a:rPr lang="en-US" sz="3600" b="1" i="0" u="none" strike="noStrike" baseline="0" dirty="0">
                <a:solidFill>
                  <a:srgbClr val="000000"/>
                </a:solidFill>
                <a:latin typeface="Segoe UI" panose="020B0502040204020203" pitchFamily="34" charset="0"/>
              </a:rPr>
              <a:t>2.5 PASSENGER VOLUME BY BUS STOPS </a:t>
            </a:r>
            <a:r>
              <a:rPr lang="en-US" sz="2800" b="1" i="0" u="none" strike="noStrike" baseline="0" dirty="0">
                <a:solidFill>
                  <a:srgbClr val="000000"/>
                </a:solidFill>
                <a:latin typeface="Segoe UI" panose="020B0502040204020203" pitchFamily="34" charset="0"/>
              </a:rPr>
              <a:t>URL </a:t>
            </a:r>
            <a:r>
              <a:rPr lang="en-US" sz="2800" b="0" i="0" u="none" strike="noStrike" baseline="0" dirty="0">
                <a:solidFill>
                  <a:srgbClr val="000000"/>
                </a:solidFill>
                <a:latin typeface="Segoe UI" panose="020B0502040204020203" pitchFamily="34" charset="0"/>
              </a:rPr>
              <a:t>	http://datamall2.mytransport.sg/ltaodataservice/PV/Bus 	</a:t>
            </a:r>
          </a:p>
          <a:p>
            <a:r>
              <a:rPr lang="en-US" sz="2800" b="1" i="0" u="none" strike="noStrike" baseline="0" dirty="0">
                <a:solidFill>
                  <a:srgbClr val="000000"/>
                </a:solidFill>
                <a:latin typeface="Segoe UI" panose="020B0502040204020203" pitchFamily="34" charset="0"/>
              </a:rPr>
              <a:t>Description </a:t>
            </a:r>
            <a:r>
              <a:rPr lang="en-US" sz="2800" b="0" i="0" u="none" strike="noStrike" baseline="0" dirty="0">
                <a:solidFill>
                  <a:srgbClr val="000000"/>
                </a:solidFill>
                <a:latin typeface="Segoe UI" panose="020B0502040204020203" pitchFamily="34" charset="0"/>
              </a:rPr>
              <a:t>	Returns tap in and tap out passenger volume by weekdays and weekends for individual bus stop 	</a:t>
            </a:r>
          </a:p>
          <a:p>
            <a:r>
              <a:rPr lang="en-US" sz="2800" b="1" i="0" u="none" strike="noStrike" baseline="0" dirty="0">
                <a:solidFill>
                  <a:srgbClr val="000000"/>
                </a:solidFill>
                <a:latin typeface="Segoe UI" panose="020B0502040204020203" pitchFamily="34" charset="0"/>
              </a:rPr>
              <a:t>Update Freq </a:t>
            </a:r>
            <a:r>
              <a:rPr lang="en-US" sz="2800" b="0" i="0" u="none" strike="noStrike" baseline="0" dirty="0">
                <a:solidFill>
                  <a:srgbClr val="000000"/>
                </a:solidFill>
                <a:latin typeface="Segoe UI" panose="020B0502040204020203" pitchFamily="34" charset="0"/>
              </a:rPr>
              <a:t>	By 15</a:t>
            </a:r>
            <a:r>
              <a:rPr lang="en-US" sz="800" b="0" i="0" u="none" strike="noStrike" baseline="0" dirty="0">
                <a:solidFill>
                  <a:srgbClr val="000000"/>
                </a:solidFill>
                <a:latin typeface="Segoe UI" panose="020B0502040204020203" pitchFamily="34" charset="0"/>
              </a:rPr>
              <a:t>th </a:t>
            </a:r>
            <a:r>
              <a:rPr lang="en-US" sz="2800" b="0" i="0" u="none" strike="noStrike" baseline="0" dirty="0">
                <a:solidFill>
                  <a:srgbClr val="000000"/>
                </a:solidFill>
                <a:latin typeface="Segoe UI" panose="020B0502040204020203" pitchFamily="34" charset="0"/>
              </a:rPr>
              <a:t>of every month, the passenger volume for previous month data will be generated 	</a:t>
            </a:r>
          </a:p>
          <a:p>
            <a:r>
              <a:rPr lang="en-SG" sz="2800" b="1" i="0" u="none" strike="noStrike" baseline="0" dirty="0">
                <a:solidFill>
                  <a:srgbClr val="000000"/>
                </a:solidFill>
                <a:latin typeface="Segoe UI" panose="020B0502040204020203" pitchFamily="34" charset="0"/>
              </a:rPr>
              <a:t>Request </a:t>
            </a:r>
            <a:r>
              <a:rPr lang="en-SG" sz="2800" b="0" i="0" u="none" strike="noStrike" baseline="0" dirty="0">
                <a:solidFill>
                  <a:srgbClr val="000000"/>
                </a:solidFill>
                <a:latin typeface="Segoe UI" panose="020B0502040204020203" pitchFamily="34" charset="0"/>
              </a:rPr>
              <a:t>	</a:t>
            </a:r>
          </a:p>
          <a:p>
            <a:r>
              <a:rPr lang="en-SG" sz="2800" b="1" i="0" u="none" strike="noStrike" baseline="0" dirty="0">
                <a:solidFill>
                  <a:srgbClr val="000000"/>
                </a:solidFill>
                <a:latin typeface="Segoe UI" panose="020B0502040204020203" pitchFamily="34" charset="0"/>
              </a:rPr>
              <a:t>Parameters </a:t>
            </a:r>
            <a:r>
              <a:rPr lang="en-SG" sz="2800" b="0" i="0" u="none" strike="noStrike" baseline="0" dirty="0">
                <a:solidFill>
                  <a:srgbClr val="000000"/>
                </a:solidFill>
                <a:latin typeface="Segoe UI" panose="020B0502040204020203" pitchFamily="34" charset="0"/>
              </a:rPr>
              <a:t>	</a:t>
            </a:r>
            <a:r>
              <a:rPr lang="en-SG" sz="2800" b="1" i="0" u="none" strike="noStrike" baseline="0" dirty="0">
                <a:solidFill>
                  <a:srgbClr val="000000"/>
                </a:solidFill>
                <a:latin typeface="Segoe UI" panose="020B0502040204020203" pitchFamily="34" charset="0"/>
              </a:rPr>
              <a:t>Description </a:t>
            </a:r>
            <a:r>
              <a:rPr lang="en-SG" sz="2800" b="0" i="0" u="none" strike="noStrike" baseline="0" dirty="0">
                <a:solidFill>
                  <a:srgbClr val="000000"/>
                </a:solidFill>
                <a:latin typeface="Segoe UI" panose="020B0502040204020203" pitchFamily="34" charset="0"/>
              </a:rPr>
              <a:t>	</a:t>
            </a:r>
            <a:r>
              <a:rPr lang="en-SG" sz="2800" b="1" i="0" u="none" strike="noStrike" baseline="0" dirty="0">
                <a:solidFill>
                  <a:srgbClr val="000000"/>
                </a:solidFill>
                <a:latin typeface="Segoe UI" panose="020B0502040204020203" pitchFamily="34" charset="0"/>
              </a:rPr>
              <a:t>Mandatory </a:t>
            </a:r>
            <a:r>
              <a:rPr lang="en-SG" sz="2800" b="0" i="0" u="none" strike="noStrike" baseline="0" dirty="0">
                <a:solidFill>
                  <a:srgbClr val="000000"/>
                </a:solidFill>
                <a:latin typeface="Segoe UI" panose="020B0502040204020203" pitchFamily="34" charset="0"/>
              </a:rPr>
              <a:t>	</a:t>
            </a:r>
            <a:r>
              <a:rPr lang="en-SG" sz="2800" b="1" i="0" u="none" strike="noStrike" baseline="0" dirty="0">
                <a:solidFill>
                  <a:srgbClr val="000000"/>
                </a:solidFill>
                <a:latin typeface="Segoe UI" panose="020B0502040204020203" pitchFamily="34" charset="0"/>
              </a:rPr>
              <a:t>Example </a:t>
            </a:r>
            <a:r>
              <a:rPr lang="en-SG" sz="2800" b="0" i="0" u="none" strike="noStrike" baseline="0" dirty="0">
                <a:solidFill>
                  <a:srgbClr val="000000"/>
                </a:solidFill>
                <a:latin typeface="Segoe UI" panose="020B0502040204020203" pitchFamily="34" charset="0"/>
              </a:rPr>
              <a:t>	</a:t>
            </a:r>
          </a:p>
          <a:p>
            <a:r>
              <a:rPr lang="en-US" sz="2800" b="0" i="0" u="none" strike="noStrike" baseline="0" dirty="0">
                <a:solidFill>
                  <a:srgbClr val="000000"/>
                </a:solidFill>
                <a:latin typeface="Segoe UI" panose="020B0502040204020203" pitchFamily="34" charset="0"/>
              </a:rPr>
              <a:t>Date 	Request for files up to last three months 	No 	</a:t>
            </a:r>
            <a:r>
              <a:rPr lang="en-US" sz="2800" b="0" i="1" u="none" strike="noStrike" baseline="0" dirty="0">
                <a:solidFill>
                  <a:srgbClr val="000000"/>
                </a:solidFill>
                <a:latin typeface="Segoe UI" panose="020B0502040204020203" pitchFamily="34" charset="0"/>
              </a:rPr>
              <a:t>Date=201803 </a:t>
            </a:r>
            <a:r>
              <a:rPr lang="en-US" sz="2800" b="0" i="0" u="none" strike="noStrike" baseline="0" dirty="0">
                <a:solidFill>
                  <a:srgbClr val="000000"/>
                </a:solidFill>
                <a:latin typeface="Segoe UI" panose="020B0502040204020203" pitchFamily="34" charset="0"/>
              </a:rPr>
              <a:t>	</a:t>
            </a:r>
          </a:p>
          <a:p>
            <a:r>
              <a:rPr lang="en-SG" sz="2800" b="0" i="0" u="none" strike="noStrike" baseline="0" dirty="0">
                <a:solidFill>
                  <a:srgbClr val="000000"/>
                </a:solidFill>
                <a:latin typeface="Segoe UI" panose="020B0502040204020203" pitchFamily="34" charset="0"/>
              </a:rPr>
              <a:t>Response 	</a:t>
            </a:r>
          </a:p>
          <a:p>
            <a:r>
              <a:rPr lang="en-SG" sz="2800" b="1" i="0" u="none" strike="noStrike" baseline="0" dirty="0">
                <a:solidFill>
                  <a:srgbClr val="000000"/>
                </a:solidFill>
                <a:latin typeface="Segoe UI" panose="020B0502040204020203" pitchFamily="34" charset="0"/>
              </a:rPr>
              <a:t>Attributes </a:t>
            </a:r>
            <a:r>
              <a:rPr lang="en-SG" sz="2800" b="0" i="0" u="none" strike="noStrike" baseline="0" dirty="0">
                <a:solidFill>
                  <a:srgbClr val="000000"/>
                </a:solidFill>
                <a:latin typeface="Segoe UI" panose="020B0502040204020203" pitchFamily="34" charset="0"/>
              </a:rPr>
              <a:t>	</a:t>
            </a:r>
            <a:r>
              <a:rPr lang="en-SG" sz="2800" b="1" i="0" u="none" strike="noStrike" baseline="0" dirty="0">
                <a:solidFill>
                  <a:srgbClr val="000000"/>
                </a:solidFill>
                <a:latin typeface="Segoe UI" panose="020B0502040204020203" pitchFamily="34" charset="0"/>
              </a:rPr>
              <a:t>Description </a:t>
            </a:r>
            <a:r>
              <a:rPr lang="en-SG" sz="2800" b="0" i="0" u="none" strike="noStrike" baseline="0" dirty="0">
                <a:solidFill>
                  <a:srgbClr val="000000"/>
                </a:solidFill>
                <a:latin typeface="Segoe UI" panose="020B0502040204020203" pitchFamily="34" charset="0"/>
              </a:rPr>
              <a:t>	</a:t>
            </a:r>
            <a:r>
              <a:rPr lang="en-SG" sz="2800" b="1" i="0" u="none" strike="noStrike" baseline="0" dirty="0">
                <a:solidFill>
                  <a:srgbClr val="000000"/>
                </a:solidFill>
                <a:latin typeface="Segoe UI" panose="020B0502040204020203" pitchFamily="34" charset="0"/>
              </a:rPr>
              <a:t>Example </a:t>
            </a:r>
            <a:r>
              <a:rPr lang="en-SG" sz="2800" b="0" i="0" u="none" strike="noStrike" baseline="0" dirty="0">
                <a:solidFill>
                  <a:srgbClr val="000000"/>
                </a:solidFill>
                <a:latin typeface="Segoe UI" panose="020B0502040204020203" pitchFamily="34" charset="0"/>
              </a:rPr>
              <a:t>	</a:t>
            </a:r>
          </a:p>
          <a:p>
            <a:r>
              <a:rPr lang="en-SG" sz="2800" b="0" i="0" u="none" strike="noStrike" baseline="0" dirty="0">
                <a:solidFill>
                  <a:srgbClr val="000000"/>
                </a:solidFill>
                <a:latin typeface="Segoe UI" panose="020B0502040204020203" pitchFamily="34" charset="0"/>
              </a:rPr>
              <a:t>Link 	</a:t>
            </a:r>
          </a:p>
          <a:p>
            <a:r>
              <a:rPr lang="en-US" sz="2800" b="0" i="0" u="none" strike="noStrike" baseline="0" dirty="0">
                <a:solidFill>
                  <a:srgbClr val="000000"/>
                </a:solidFill>
                <a:latin typeface="Segoe UI" panose="020B0502040204020203" pitchFamily="34" charset="0"/>
              </a:rPr>
              <a:t>• Link for downloading this file. </a:t>
            </a:r>
          </a:p>
          <a:p>
            <a:r>
              <a:rPr lang="en-US" sz="2800" b="0" i="0" u="none" strike="noStrike" baseline="0" dirty="0">
                <a:solidFill>
                  <a:srgbClr val="000000"/>
                </a:solidFill>
                <a:latin typeface="Segoe UI" panose="020B0502040204020203" pitchFamily="34" charset="0"/>
              </a:rPr>
              <a:t>• Refer to sample output on Annex A for reference </a:t>
            </a:r>
          </a:p>
          <a:p>
            <a:r>
              <a:rPr lang="en-US" sz="2800" b="0" i="0" u="none" strike="noStrike" baseline="0" dirty="0">
                <a:solidFill>
                  <a:srgbClr val="000000"/>
                </a:solidFill>
                <a:latin typeface="Segoe UI" panose="020B0502040204020203" pitchFamily="34" charset="0"/>
              </a:rPr>
              <a:t>• Link will expire after 5 minutes </a:t>
            </a:r>
          </a:p>
          <a:p>
            <a:r>
              <a:rPr lang="en-SG" sz="2800" b="0" i="0" u="none" strike="noStrike" baseline="0" dirty="0">
                <a:solidFill>
                  <a:srgbClr val="000000"/>
                </a:solidFill>
                <a:latin typeface="Segoe UI" panose="020B0502040204020203" pitchFamily="34" charset="0"/>
              </a:rPr>
              <a:t>	</a:t>
            </a:r>
            <a:r>
              <a:rPr lang="en-SG" sz="2000" b="0" i="1" u="none" strike="noStrike" baseline="0" dirty="0">
                <a:solidFill>
                  <a:srgbClr val="000000"/>
                </a:solidFill>
                <a:latin typeface="Segoe UI" panose="020B0502040204020203" pitchFamily="34" charset="0"/>
              </a:rPr>
              <a:t>https://ltafarecard.s3.amazonaws.com/201803/transport_node_bus_201803.zip?x-amz-security-token=FQoDYXdzEOf%2F%2F%2F%2F%2F%2F%2F%2F%2F%... </a:t>
            </a:r>
            <a:r>
              <a:rPr lang="en-SG" sz="2000" b="0" i="0" u="none" strike="noStrike" baseline="0" dirty="0">
                <a:solidFill>
                  <a:srgbClr val="000000"/>
                </a:solidFill>
                <a:latin typeface="Segoe UI" panose="020B0502040204020203" pitchFamily="34" charset="0"/>
              </a:rPr>
              <a:t>	</a:t>
            </a:r>
          </a:p>
          <a:p>
            <a:endParaRPr lang="en-SG" dirty="0"/>
          </a:p>
        </p:txBody>
      </p:sp>
    </p:spTree>
    <p:extLst>
      <p:ext uri="{BB962C8B-B14F-4D97-AF65-F5344CB8AC3E}">
        <p14:creationId xmlns:p14="http://schemas.microsoft.com/office/powerpoint/2010/main" val="66723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A3CE-863B-4CA7-AB5B-F90D4DFE301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46055B3-1C6A-45DC-A8B4-3057659B09AD}"/>
              </a:ext>
            </a:extLst>
          </p:cNvPr>
          <p:cNvSpPr>
            <a:spLocks noGrp="1"/>
          </p:cNvSpPr>
          <p:nvPr>
            <p:ph idx="1"/>
          </p:nvPr>
        </p:nvSpPr>
        <p:spPr>
          <a:xfrm>
            <a:off x="838200" y="1825624"/>
            <a:ext cx="10515600" cy="5032375"/>
          </a:xfrm>
        </p:spPr>
        <p:txBody>
          <a:bodyPr>
            <a:normAutofit fontScale="92500" lnSpcReduction="20000"/>
          </a:bodyPr>
          <a:lstStyle/>
          <a:p>
            <a:r>
              <a:rPr lang="en-US" sz="1800" b="1" i="0" u="none" strike="noStrike" baseline="0" dirty="0">
                <a:solidFill>
                  <a:srgbClr val="000000"/>
                </a:solidFill>
                <a:latin typeface="Segoe UI" panose="020B0502040204020203" pitchFamily="34" charset="0"/>
              </a:rPr>
              <a:t>2.6 PASSENGER VOLUME BY ORIGIN DESTINATION BUS STOPS URL </a:t>
            </a:r>
            <a:r>
              <a:rPr lang="en-US" sz="1800" b="0" i="0" u="none" strike="noStrike" baseline="0" dirty="0">
                <a:solidFill>
                  <a:srgbClr val="000000"/>
                </a:solidFill>
                <a:latin typeface="Segoe UI" panose="020B0502040204020203" pitchFamily="34" charset="0"/>
              </a:rPr>
              <a:t>	http://datamall2.mytransport.sg/ltaodataservice/PV/ODBus 	</a:t>
            </a:r>
          </a:p>
          <a:p>
            <a:r>
              <a:rPr lang="en-US" sz="1800" b="1" i="0" u="none" strike="noStrike" baseline="0" dirty="0">
                <a:solidFill>
                  <a:srgbClr val="000000"/>
                </a:solidFill>
                <a:latin typeface="Segoe UI" panose="020B0502040204020203" pitchFamily="34" charset="0"/>
              </a:rPr>
              <a:t>Description </a:t>
            </a:r>
            <a:r>
              <a:rPr lang="en-US" sz="1800" b="0" i="0" u="none" strike="noStrike" baseline="0" dirty="0">
                <a:solidFill>
                  <a:srgbClr val="000000"/>
                </a:solidFill>
                <a:latin typeface="Segoe UI" panose="020B0502040204020203" pitchFamily="34" charset="0"/>
              </a:rPr>
              <a:t>	Returns number of trips by weekdays and weekends from origin to destination bus stops 	</a:t>
            </a:r>
          </a:p>
          <a:p>
            <a:r>
              <a:rPr lang="en-US" sz="1800" b="1" i="0" u="none" strike="noStrike" baseline="0" dirty="0">
                <a:solidFill>
                  <a:srgbClr val="000000"/>
                </a:solidFill>
                <a:latin typeface="Segoe UI" panose="020B0502040204020203" pitchFamily="34" charset="0"/>
              </a:rPr>
              <a:t>Update Freq </a:t>
            </a:r>
            <a:r>
              <a:rPr lang="en-US" sz="1800" b="0" i="0" u="none" strike="noStrike" baseline="0" dirty="0">
                <a:solidFill>
                  <a:srgbClr val="000000"/>
                </a:solidFill>
                <a:latin typeface="Segoe UI" panose="020B0502040204020203" pitchFamily="34" charset="0"/>
              </a:rPr>
              <a:t>	By 15th of every month, the passenger volume for previous month data will be generated 	</a:t>
            </a:r>
          </a:p>
          <a:p>
            <a:r>
              <a:rPr lang="en-SG" sz="1800" b="1" i="0" u="none" strike="noStrike" baseline="0" dirty="0">
                <a:solidFill>
                  <a:srgbClr val="000000"/>
                </a:solidFill>
                <a:latin typeface="Segoe UI" panose="020B0502040204020203" pitchFamily="34" charset="0"/>
              </a:rPr>
              <a:t>Request </a:t>
            </a:r>
            <a:r>
              <a:rPr lang="en-SG" sz="1800" b="0" i="0" u="none" strike="noStrike" baseline="0" dirty="0">
                <a:solidFill>
                  <a:srgbClr val="000000"/>
                </a:solidFill>
                <a:latin typeface="Segoe UI" panose="020B0502040204020203" pitchFamily="34" charset="0"/>
              </a:rPr>
              <a:t>	</a:t>
            </a:r>
          </a:p>
          <a:p>
            <a:r>
              <a:rPr lang="en-SG" sz="1800" b="1" i="0" u="none" strike="noStrike" baseline="0" dirty="0">
                <a:solidFill>
                  <a:srgbClr val="000000"/>
                </a:solidFill>
                <a:latin typeface="Segoe UI" panose="020B0502040204020203" pitchFamily="34" charset="0"/>
              </a:rPr>
              <a:t>Parameters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Description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Mandatory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Example </a:t>
            </a:r>
            <a:r>
              <a:rPr lang="en-SG" sz="1800" b="0" i="0" u="none" strike="noStrike" baseline="0" dirty="0">
                <a:solidFill>
                  <a:srgbClr val="000000"/>
                </a:solidFill>
                <a:latin typeface="Segoe UI" panose="020B0502040204020203" pitchFamily="34" charset="0"/>
              </a:rPr>
              <a:t>	</a:t>
            </a:r>
          </a:p>
          <a:p>
            <a:r>
              <a:rPr lang="en-US" sz="1800" b="0" i="0" u="none" strike="noStrike" baseline="0" dirty="0">
                <a:solidFill>
                  <a:srgbClr val="000000"/>
                </a:solidFill>
                <a:latin typeface="Segoe UI" panose="020B0502040204020203" pitchFamily="34" charset="0"/>
              </a:rPr>
              <a:t>Date 	Request for files up to last three months 	No 	</a:t>
            </a:r>
            <a:r>
              <a:rPr lang="en-US" sz="1800" b="0" i="1" u="none" strike="noStrike" baseline="0" dirty="0">
                <a:solidFill>
                  <a:srgbClr val="000000"/>
                </a:solidFill>
                <a:latin typeface="Segoe UI" panose="020B0502040204020203" pitchFamily="34" charset="0"/>
              </a:rPr>
              <a:t>Date=201804 </a:t>
            </a:r>
            <a:r>
              <a:rPr lang="en-US" sz="1800" b="0" i="0" u="none" strike="noStrike" baseline="0" dirty="0">
                <a:solidFill>
                  <a:srgbClr val="000000"/>
                </a:solidFill>
                <a:latin typeface="Segoe UI" panose="020B0502040204020203" pitchFamily="34" charset="0"/>
              </a:rPr>
              <a:t>	</a:t>
            </a:r>
          </a:p>
          <a:p>
            <a:r>
              <a:rPr lang="en-SG" sz="1800" b="0" i="0" u="none" strike="noStrike" baseline="0" dirty="0">
                <a:solidFill>
                  <a:srgbClr val="000000"/>
                </a:solidFill>
                <a:latin typeface="Segoe UI" panose="020B0502040204020203" pitchFamily="34" charset="0"/>
              </a:rPr>
              <a:t>Response 	</a:t>
            </a:r>
          </a:p>
          <a:p>
            <a:r>
              <a:rPr lang="en-SG" sz="1800" b="1" i="0" u="none" strike="noStrike" baseline="0" dirty="0">
                <a:solidFill>
                  <a:srgbClr val="000000"/>
                </a:solidFill>
                <a:latin typeface="Segoe UI" panose="020B0502040204020203" pitchFamily="34" charset="0"/>
              </a:rPr>
              <a:t>Attributes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Description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Example </a:t>
            </a:r>
            <a:r>
              <a:rPr lang="en-SG" sz="1800" b="0" i="0" u="none" strike="noStrike" baseline="0" dirty="0">
                <a:solidFill>
                  <a:srgbClr val="000000"/>
                </a:solidFill>
                <a:latin typeface="Segoe UI" panose="020B0502040204020203" pitchFamily="34" charset="0"/>
              </a:rPr>
              <a:t>	</a:t>
            </a:r>
          </a:p>
          <a:p>
            <a:r>
              <a:rPr lang="en-SG" sz="1800" b="0" i="0" u="none" strike="noStrike" baseline="0" dirty="0">
                <a:solidFill>
                  <a:srgbClr val="000000"/>
                </a:solidFill>
                <a:latin typeface="Segoe UI" panose="020B0502040204020203" pitchFamily="34" charset="0"/>
              </a:rPr>
              <a:t>Link 	</a:t>
            </a:r>
          </a:p>
          <a:p>
            <a:r>
              <a:rPr lang="en-US" sz="1800" b="0" i="0" u="none" strike="noStrike" baseline="0" dirty="0">
                <a:solidFill>
                  <a:srgbClr val="000000"/>
                </a:solidFill>
                <a:latin typeface="Segoe UI" panose="020B0502040204020203" pitchFamily="34" charset="0"/>
              </a:rPr>
              <a:t>• Link for downloading this file. </a:t>
            </a:r>
          </a:p>
          <a:p>
            <a:r>
              <a:rPr lang="en-US" sz="1800" b="0" i="0" u="none" strike="noStrike" baseline="0" dirty="0">
                <a:solidFill>
                  <a:srgbClr val="000000"/>
                </a:solidFill>
                <a:latin typeface="Segoe UI" panose="020B0502040204020203" pitchFamily="34" charset="0"/>
              </a:rPr>
              <a:t>• Refer to sample output on Annex B for reference </a:t>
            </a:r>
          </a:p>
          <a:p>
            <a:r>
              <a:rPr lang="en-US" sz="1800" b="0" i="0" u="none" strike="noStrike" baseline="0" dirty="0">
                <a:solidFill>
                  <a:srgbClr val="000000"/>
                </a:solidFill>
                <a:latin typeface="Segoe UI" panose="020B0502040204020203" pitchFamily="34" charset="0"/>
              </a:rPr>
              <a:t>• Link will expire after 5 minutes </a:t>
            </a:r>
          </a:p>
          <a:p>
            <a:r>
              <a:rPr lang="en-SG" sz="1800" b="0" i="0" u="none" strike="noStrike" baseline="0" dirty="0">
                <a:solidFill>
                  <a:srgbClr val="000000"/>
                </a:solidFill>
                <a:latin typeface="Segoe UI" panose="020B0502040204020203" pitchFamily="34" charset="0"/>
              </a:rPr>
              <a:t>	</a:t>
            </a:r>
            <a:r>
              <a:rPr lang="en-SG" sz="1800" b="0" i="1" u="none" strike="noStrike" baseline="0" dirty="0">
                <a:solidFill>
                  <a:srgbClr val="000000"/>
                </a:solidFill>
                <a:latin typeface="Segoe UI" panose="020B0502040204020203" pitchFamily="34" charset="0"/>
              </a:rPr>
              <a:t>https://ltafarecard.s3.amazonaws.com/201804/origin_destination_bus_201804.zip?x-amz-security-token=FQoDYXdzEOf%2F%2... </a:t>
            </a:r>
            <a:r>
              <a:rPr lang="en-SG" sz="1800" b="0" i="0" u="none" strike="noStrike" baseline="0" dirty="0">
                <a:solidFill>
                  <a:srgbClr val="000000"/>
                </a:solidFill>
                <a:latin typeface="Segoe UI" panose="020B0502040204020203" pitchFamily="34" charset="0"/>
              </a:rPr>
              <a:t>	</a:t>
            </a:r>
          </a:p>
          <a:p>
            <a:endParaRPr lang="en-SG" dirty="0"/>
          </a:p>
        </p:txBody>
      </p:sp>
    </p:spTree>
    <p:extLst>
      <p:ext uri="{BB962C8B-B14F-4D97-AF65-F5344CB8AC3E}">
        <p14:creationId xmlns:p14="http://schemas.microsoft.com/office/powerpoint/2010/main" val="172394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7A0-D6E5-481F-A8AD-52127334E5A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ACBECDC-65FB-415D-BCB4-E14861D11468}"/>
              </a:ext>
            </a:extLst>
          </p:cNvPr>
          <p:cNvSpPr>
            <a:spLocks noGrp="1"/>
          </p:cNvSpPr>
          <p:nvPr>
            <p:ph idx="1"/>
          </p:nvPr>
        </p:nvSpPr>
        <p:spPr>
          <a:xfrm>
            <a:off x="838200" y="1825624"/>
            <a:ext cx="10515600" cy="5032375"/>
          </a:xfrm>
        </p:spPr>
        <p:txBody>
          <a:bodyPr>
            <a:normAutofit fontScale="92500" lnSpcReduction="20000"/>
          </a:bodyPr>
          <a:lstStyle/>
          <a:p>
            <a:r>
              <a:rPr lang="fr-FR" sz="1800" b="1" i="0" u="none" strike="noStrike" baseline="0" dirty="0">
                <a:solidFill>
                  <a:srgbClr val="000000"/>
                </a:solidFill>
                <a:latin typeface="Segoe UI" panose="020B0502040204020203" pitchFamily="34" charset="0"/>
              </a:rPr>
              <a:t>2.7 PASSENGER VOLUME BY ORIGIN DESTINATION TRAIN STATIONS URL </a:t>
            </a:r>
            <a:r>
              <a:rPr lang="fr-FR" sz="1800" b="0" i="0" u="none" strike="noStrike" baseline="0" dirty="0">
                <a:solidFill>
                  <a:srgbClr val="000000"/>
                </a:solidFill>
                <a:latin typeface="Segoe UI" panose="020B0502040204020203" pitchFamily="34" charset="0"/>
              </a:rPr>
              <a:t>	http://datamall2.mytransport.sg/ltaodataservice/PV/ODTrain 	</a:t>
            </a:r>
          </a:p>
          <a:p>
            <a:r>
              <a:rPr lang="en-US" sz="1800" b="1" i="0" u="none" strike="noStrike" baseline="0" dirty="0">
                <a:solidFill>
                  <a:srgbClr val="000000"/>
                </a:solidFill>
                <a:latin typeface="Segoe UI" panose="020B0502040204020203" pitchFamily="34" charset="0"/>
              </a:rPr>
              <a:t>Description </a:t>
            </a:r>
            <a:r>
              <a:rPr lang="en-US" sz="1800" b="0" i="0" u="none" strike="noStrike" baseline="0" dirty="0">
                <a:solidFill>
                  <a:srgbClr val="000000"/>
                </a:solidFill>
                <a:latin typeface="Segoe UI" panose="020B0502040204020203" pitchFamily="34" charset="0"/>
              </a:rPr>
              <a:t>	Returns number of trips by weekdays and weekends from origin to destination train stations 	</a:t>
            </a:r>
          </a:p>
          <a:p>
            <a:r>
              <a:rPr lang="en-US" sz="1800" b="1" i="0" u="none" strike="noStrike" baseline="0" dirty="0">
                <a:solidFill>
                  <a:srgbClr val="000000"/>
                </a:solidFill>
                <a:latin typeface="Segoe UI" panose="020B0502040204020203" pitchFamily="34" charset="0"/>
              </a:rPr>
              <a:t>Update Freq </a:t>
            </a:r>
            <a:r>
              <a:rPr lang="en-US" sz="1800" b="0" i="0" u="none" strike="noStrike" baseline="0" dirty="0">
                <a:solidFill>
                  <a:srgbClr val="000000"/>
                </a:solidFill>
                <a:latin typeface="Segoe UI" panose="020B0502040204020203" pitchFamily="34" charset="0"/>
              </a:rPr>
              <a:t>	By 15th of every month, the passenger volume for previous month data will be generated 	</a:t>
            </a:r>
          </a:p>
          <a:p>
            <a:r>
              <a:rPr lang="en-SG" sz="1800" b="1" i="0" u="none" strike="noStrike" baseline="0" dirty="0">
                <a:solidFill>
                  <a:srgbClr val="000000"/>
                </a:solidFill>
                <a:latin typeface="Segoe UI" panose="020B0502040204020203" pitchFamily="34" charset="0"/>
              </a:rPr>
              <a:t>Request </a:t>
            </a:r>
            <a:r>
              <a:rPr lang="en-SG" sz="1800" b="0" i="0" u="none" strike="noStrike" baseline="0" dirty="0">
                <a:solidFill>
                  <a:srgbClr val="000000"/>
                </a:solidFill>
                <a:latin typeface="Segoe UI" panose="020B0502040204020203" pitchFamily="34" charset="0"/>
              </a:rPr>
              <a:t>	</a:t>
            </a:r>
          </a:p>
          <a:p>
            <a:r>
              <a:rPr lang="en-SG" sz="1800" b="1" i="0" u="none" strike="noStrike" baseline="0" dirty="0">
                <a:solidFill>
                  <a:srgbClr val="000000"/>
                </a:solidFill>
                <a:latin typeface="Segoe UI" panose="020B0502040204020203" pitchFamily="34" charset="0"/>
              </a:rPr>
              <a:t>Parameters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Description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Mandatory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Example </a:t>
            </a:r>
            <a:r>
              <a:rPr lang="en-SG" sz="1800" b="0" i="0" u="none" strike="noStrike" baseline="0" dirty="0">
                <a:solidFill>
                  <a:srgbClr val="000000"/>
                </a:solidFill>
                <a:latin typeface="Segoe UI" panose="020B0502040204020203" pitchFamily="34" charset="0"/>
              </a:rPr>
              <a:t>	</a:t>
            </a:r>
          </a:p>
          <a:p>
            <a:r>
              <a:rPr lang="en-US" sz="1800" b="0" i="0" u="none" strike="noStrike" baseline="0" dirty="0">
                <a:solidFill>
                  <a:srgbClr val="000000"/>
                </a:solidFill>
                <a:latin typeface="Segoe UI" panose="020B0502040204020203" pitchFamily="34" charset="0"/>
              </a:rPr>
              <a:t>Date 	Request for files up to last three months 	No 	</a:t>
            </a:r>
            <a:r>
              <a:rPr lang="en-US" sz="1800" b="0" i="1" u="none" strike="noStrike" baseline="0" dirty="0">
                <a:solidFill>
                  <a:srgbClr val="000000"/>
                </a:solidFill>
                <a:latin typeface="Segoe UI" panose="020B0502040204020203" pitchFamily="34" charset="0"/>
              </a:rPr>
              <a:t>Date=201803 </a:t>
            </a:r>
            <a:r>
              <a:rPr lang="en-US" sz="1800" b="0" i="0" u="none" strike="noStrike" baseline="0" dirty="0">
                <a:solidFill>
                  <a:srgbClr val="000000"/>
                </a:solidFill>
                <a:latin typeface="Segoe UI" panose="020B0502040204020203" pitchFamily="34" charset="0"/>
              </a:rPr>
              <a:t>	</a:t>
            </a:r>
          </a:p>
          <a:p>
            <a:r>
              <a:rPr lang="en-SG" sz="1800" b="0" i="0" u="none" strike="noStrike" baseline="0" dirty="0">
                <a:solidFill>
                  <a:srgbClr val="000000"/>
                </a:solidFill>
                <a:latin typeface="Segoe UI" panose="020B0502040204020203" pitchFamily="34" charset="0"/>
              </a:rPr>
              <a:t>Response 	</a:t>
            </a:r>
          </a:p>
          <a:p>
            <a:r>
              <a:rPr lang="en-SG" sz="1800" b="1" i="0" u="none" strike="noStrike" baseline="0" dirty="0">
                <a:solidFill>
                  <a:srgbClr val="000000"/>
                </a:solidFill>
                <a:latin typeface="Segoe UI" panose="020B0502040204020203" pitchFamily="34" charset="0"/>
              </a:rPr>
              <a:t>Attributes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Description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Example </a:t>
            </a:r>
            <a:r>
              <a:rPr lang="en-SG" sz="1800" b="0" i="0" u="none" strike="noStrike" baseline="0" dirty="0">
                <a:solidFill>
                  <a:srgbClr val="000000"/>
                </a:solidFill>
                <a:latin typeface="Segoe UI" panose="020B0502040204020203" pitchFamily="34" charset="0"/>
              </a:rPr>
              <a:t>	</a:t>
            </a:r>
          </a:p>
          <a:p>
            <a:r>
              <a:rPr lang="en-SG" sz="1800" b="0" i="0" u="none" strike="noStrike" baseline="0" dirty="0">
                <a:solidFill>
                  <a:srgbClr val="000000"/>
                </a:solidFill>
                <a:latin typeface="Segoe UI" panose="020B0502040204020203" pitchFamily="34" charset="0"/>
              </a:rPr>
              <a:t>Link 	</a:t>
            </a:r>
          </a:p>
          <a:p>
            <a:r>
              <a:rPr lang="en-US" sz="1800" b="0" i="0" u="none" strike="noStrike" baseline="0" dirty="0">
                <a:solidFill>
                  <a:srgbClr val="000000"/>
                </a:solidFill>
                <a:latin typeface="Segoe UI" panose="020B0502040204020203" pitchFamily="34" charset="0"/>
              </a:rPr>
              <a:t>• Link for downloading this file. </a:t>
            </a:r>
          </a:p>
          <a:p>
            <a:r>
              <a:rPr lang="en-US" sz="1800" b="0" i="0" u="none" strike="noStrike" baseline="0" dirty="0">
                <a:solidFill>
                  <a:srgbClr val="000000"/>
                </a:solidFill>
                <a:latin typeface="Segoe UI" panose="020B0502040204020203" pitchFamily="34" charset="0"/>
              </a:rPr>
              <a:t>• Refer to sample output on Annex B for reference </a:t>
            </a:r>
          </a:p>
          <a:p>
            <a:r>
              <a:rPr lang="en-US" sz="1800" b="0" i="0" u="none" strike="noStrike" baseline="0" dirty="0">
                <a:solidFill>
                  <a:srgbClr val="000000"/>
                </a:solidFill>
                <a:latin typeface="Segoe UI" panose="020B0502040204020203" pitchFamily="34" charset="0"/>
              </a:rPr>
              <a:t>• Link will expire after 5 minutes </a:t>
            </a:r>
          </a:p>
          <a:p>
            <a:r>
              <a:rPr lang="en-SG" sz="1800" b="0" i="0" u="none" strike="noStrike" baseline="0" dirty="0">
                <a:solidFill>
                  <a:srgbClr val="000000"/>
                </a:solidFill>
                <a:latin typeface="Segoe UI" panose="020B0502040204020203" pitchFamily="34" charset="0"/>
              </a:rPr>
              <a:t>	</a:t>
            </a:r>
            <a:r>
              <a:rPr lang="en-SG" sz="1800" b="0" i="1" u="none" strike="noStrike" baseline="0" dirty="0">
                <a:solidFill>
                  <a:srgbClr val="000000"/>
                </a:solidFill>
                <a:latin typeface="Segoe UI" panose="020B0502040204020203" pitchFamily="34" charset="0"/>
              </a:rPr>
              <a:t>https://ltafarecard.s3.amazonaws.com/201803/origin_destination_train_201803.zip?x-amz-security-token=FQoDYXdzEOf%2F%2F%... </a:t>
            </a:r>
            <a:r>
              <a:rPr lang="en-SG" sz="1800" b="0" i="0" u="none" strike="noStrike" baseline="0" dirty="0">
                <a:solidFill>
                  <a:srgbClr val="000000"/>
                </a:solidFill>
                <a:latin typeface="Segoe UI" panose="020B0502040204020203" pitchFamily="34" charset="0"/>
              </a:rPr>
              <a:t>	</a:t>
            </a:r>
          </a:p>
          <a:p>
            <a:endParaRPr lang="en-SG" dirty="0"/>
          </a:p>
        </p:txBody>
      </p:sp>
    </p:spTree>
    <p:extLst>
      <p:ext uri="{BB962C8B-B14F-4D97-AF65-F5344CB8AC3E}">
        <p14:creationId xmlns:p14="http://schemas.microsoft.com/office/powerpoint/2010/main" val="327387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47FD-6BAD-4027-B690-5D28EBC50E4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5B8C7E2-536F-4949-993B-4B9E25547E0A}"/>
              </a:ext>
            </a:extLst>
          </p:cNvPr>
          <p:cNvSpPr>
            <a:spLocks noGrp="1"/>
          </p:cNvSpPr>
          <p:nvPr>
            <p:ph idx="1"/>
          </p:nvPr>
        </p:nvSpPr>
        <p:spPr>
          <a:xfrm>
            <a:off x="838200" y="1825624"/>
            <a:ext cx="10515600" cy="5032375"/>
          </a:xfrm>
        </p:spPr>
        <p:txBody>
          <a:bodyPr>
            <a:normAutofit fontScale="92500" lnSpcReduction="20000"/>
          </a:bodyPr>
          <a:lstStyle/>
          <a:p>
            <a:r>
              <a:rPr lang="en-SG" sz="1800" b="1" i="0" u="none" strike="noStrike" baseline="0" dirty="0">
                <a:solidFill>
                  <a:srgbClr val="000000"/>
                </a:solidFill>
                <a:latin typeface="Segoe UI" panose="020B0502040204020203" pitchFamily="34" charset="0"/>
              </a:rPr>
              <a:t>2.8 PASSENGER VOLUME BY TRAIN STATIONS URL </a:t>
            </a:r>
            <a:r>
              <a:rPr lang="en-SG" sz="1800" b="0" i="0" u="none" strike="noStrike" baseline="0" dirty="0">
                <a:solidFill>
                  <a:srgbClr val="000000"/>
                </a:solidFill>
                <a:latin typeface="Segoe UI" panose="020B0502040204020203" pitchFamily="34" charset="0"/>
              </a:rPr>
              <a:t>	http://datamall2.mytransport.sg/ltaodataservice/PV/Train 	</a:t>
            </a:r>
          </a:p>
          <a:p>
            <a:r>
              <a:rPr lang="en-US" sz="1800" b="1" i="0" u="none" strike="noStrike" baseline="0" dirty="0">
                <a:solidFill>
                  <a:srgbClr val="000000"/>
                </a:solidFill>
                <a:latin typeface="Segoe UI" panose="020B0502040204020203" pitchFamily="34" charset="0"/>
              </a:rPr>
              <a:t>Description </a:t>
            </a:r>
            <a:r>
              <a:rPr lang="en-US" sz="1800" b="0" i="0" u="none" strike="noStrike" baseline="0" dirty="0">
                <a:solidFill>
                  <a:srgbClr val="000000"/>
                </a:solidFill>
                <a:latin typeface="Segoe UI" panose="020B0502040204020203" pitchFamily="34" charset="0"/>
              </a:rPr>
              <a:t>	Returns tap in and tap out passenger volume by weekdays and weekends for individual train station 	</a:t>
            </a:r>
          </a:p>
          <a:p>
            <a:r>
              <a:rPr lang="en-US" sz="1800" b="1" i="0" u="none" strike="noStrike" baseline="0" dirty="0">
                <a:solidFill>
                  <a:srgbClr val="000000"/>
                </a:solidFill>
                <a:latin typeface="Segoe UI" panose="020B0502040204020203" pitchFamily="34" charset="0"/>
              </a:rPr>
              <a:t>Update Freq </a:t>
            </a:r>
            <a:r>
              <a:rPr lang="en-US" sz="1800" b="0" i="0" u="none" strike="noStrike" baseline="0" dirty="0">
                <a:solidFill>
                  <a:srgbClr val="000000"/>
                </a:solidFill>
                <a:latin typeface="Segoe UI" panose="020B0502040204020203" pitchFamily="34" charset="0"/>
              </a:rPr>
              <a:t>	By 15th of every month, the passenger volume for previous month data will be generated 	</a:t>
            </a:r>
          </a:p>
          <a:p>
            <a:r>
              <a:rPr lang="en-SG" sz="1800" b="1" i="0" u="none" strike="noStrike" baseline="0" dirty="0">
                <a:solidFill>
                  <a:srgbClr val="000000"/>
                </a:solidFill>
                <a:latin typeface="Segoe UI" panose="020B0502040204020203" pitchFamily="34" charset="0"/>
              </a:rPr>
              <a:t>Request </a:t>
            </a:r>
            <a:r>
              <a:rPr lang="en-SG" sz="1800" b="0" i="0" u="none" strike="noStrike" baseline="0" dirty="0">
                <a:solidFill>
                  <a:srgbClr val="000000"/>
                </a:solidFill>
                <a:latin typeface="Segoe UI" panose="020B0502040204020203" pitchFamily="34" charset="0"/>
              </a:rPr>
              <a:t>	</a:t>
            </a:r>
          </a:p>
          <a:p>
            <a:r>
              <a:rPr lang="en-SG" sz="1800" b="1" i="0" u="none" strike="noStrike" baseline="0" dirty="0">
                <a:solidFill>
                  <a:srgbClr val="000000"/>
                </a:solidFill>
                <a:latin typeface="Segoe UI" panose="020B0502040204020203" pitchFamily="34" charset="0"/>
              </a:rPr>
              <a:t>Parameters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Description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Mandatory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Example </a:t>
            </a:r>
            <a:r>
              <a:rPr lang="en-SG" sz="1800" b="0" i="0" u="none" strike="noStrike" baseline="0" dirty="0">
                <a:solidFill>
                  <a:srgbClr val="000000"/>
                </a:solidFill>
                <a:latin typeface="Segoe UI" panose="020B0502040204020203" pitchFamily="34" charset="0"/>
              </a:rPr>
              <a:t>	</a:t>
            </a:r>
          </a:p>
          <a:p>
            <a:r>
              <a:rPr lang="en-US" sz="1800" b="0" i="0" u="none" strike="noStrike" baseline="0" dirty="0">
                <a:solidFill>
                  <a:srgbClr val="000000"/>
                </a:solidFill>
                <a:latin typeface="Segoe UI" panose="020B0502040204020203" pitchFamily="34" charset="0"/>
              </a:rPr>
              <a:t>Date 	Request for files up to last three months 	No 	</a:t>
            </a:r>
            <a:r>
              <a:rPr lang="en-US" sz="1800" b="0" i="1" u="none" strike="noStrike" baseline="0" dirty="0">
                <a:solidFill>
                  <a:srgbClr val="000000"/>
                </a:solidFill>
                <a:latin typeface="Segoe UI" panose="020B0502040204020203" pitchFamily="34" charset="0"/>
              </a:rPr>
              <a:t>Date=201805 </a:t>
            </a:r>
            <a:r>
              <a:rPr lang="en-US" sz="1800" b="0" i="0" u="none" strike="noStrike" baseline="0" dirty="0">
                <a:solidFill>
                  <a:srgbClr val="000000"/>
                </a:solidFill>
                <a:latin typeface="Segoe UI" panose="020B0502040204020203" pitchFamily="34" charset="0"/>
              </a:rPr>
              <a:t>	</a:t>
            </a:r>
          </a:p>
          <a:p>
            <a:r>
              <a:rPr lang="en-SG" sz="1800" b="1" i="0" u="none" strike="noStrike" baseline="0" dirty="0">
                <a:solidFill>
                  <a:srgbClr val="000000"/>
                </a:solidFill>
                <a:latin typeface="Segoe UI" panose="020B0502040204020203" pitchFamily="34" charset="0"/>
              </a:rPr>
              <a:t>Response </a:t>
            </a:r>
            <a:r>
              <a:rPr lang="en-SG" sz="1800" b="0" i="0" u="none" strike="noStrike" baseline="0" dirty="0">
                <a:solidFill>
                  <a:srgbClr val="000000"/>
                </a:solidFill>
                <a:latin typeface="Segoe UI" panose="020B0502040204020203" pitchFamily="34" charset="0"/>
              </a:rPr>
              <a:t>	</a:t>
            </a:r>
          </a:p>
          <a:p>
            <a:r>
              <a:rPr lang="en-SG" sz="1800" b="1" i="0" u="none" strike="noStrike" baseline="0" dirty="0">
                <a:solidFill>
                  <a:srgbClr val="000000"/>
                </a:solidFill>
                <a:latin typeface="Segoe UI" panose="020B0502040204020203" pitchFamily="34" charset="0"/>
              </a:rPr>
              <a:t>Attributes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Description </a:t>
            </a:r>
            <a:r>
              <a:rPr lang="en-SG" sz="1800" b="0" i="0" u="none" strike="noStrike" baseline="0" dirty="0">
                <a:solidFill>
                  <a:srgbClr val="000000"/>
                </a:solidFill>
                <a:latin typeface="Segoe UI" panose="020B0502040204020203" pitchFamily="34" charset="0"/>
              </a:rPr>
              <a:t>	</a:t>
            </a:r>
            <a:r>
              <a:rPr lang="en-SG" sz="1800" b="1" i="0" u="none" strike="noStrike" baseline="0" dirty="0">
                <a:solidFill>
                  <a:srgbClr val="000000"/>
                </a:solidFill>
                <a:latin typeface="Segoe UI" panose="020B0502040204020203" pitchFamily="34" charset="0"/>
              </a:rPr>
              <a:t>Example </a:t>
            </a:r>
            <a:r>
              <a:rPr lang="en-SG" sz="1800" b="0" i="0" u="none" strike="noStrike" baseline="0" dirty="0">
                <a:solidFill>
                  <a:srgbClr val="000000"/>
                </a:solidFill>
                <a:latin typeface="Segoe UI" panose="020B0502040204020203" pitchFamily="34" charset="0"/>
              </a:rPr>
              <a:t>	</a:t>
            </a:r>
          </a:p>
          <a:p>
            <a:r>
              <a:rPr lang="en-SG" sz="1800" b="0" i="0" u="none" strike="noStrike" baseline="0" dirty="0">
                <a:solidFill>
                  <a:srgbClr val="000000"/>
                </a:solidFill>
                <a:latin typeface="Segoe UI" panose="020B0502040204020203" pitchFamily="34" charset="0"/>
              </a:rPr>
              <a:t>Link 	</a:t>
            </a:r>
          </a:p>
          <a:p>
            <a:r>
              <a:rPr lang="en-US" sz="1800" b="0" i="0" u="none" strike="noStrike" baseline="0" dirty="0">
                <a:solidFill>
                  <a:srgbClr val="000000"/>
                </a:solidFill>
                <a:latin typeface="Segoe UI" panose="020B0502040204020203" pitchFamily="34" charset="0"/>
              </a:rPr>
              <a:t>• Link for downloading this file. </a:t>
            </a:r>
          </a:p>
          <a:p>
            <a:r>
              <a:rPr lang="en-US" sz="1800" b="0" i="0" u="none" strike="noStrike" baseline="0" dirty="0">
                <a:solidFill>
                  <a:srgbClr val="000000"/>
                </a:solidFill>
                <a:latin typeface="Segoe UI" panose="020B0502040204020203" pitchFamily="34" charset="0"/>
              </a:rPr>
              <a:t>• Refer to sample output on Annex A for reference </a:t>
            </a:r>
          </a:p>
          <a:p>
            <a:r>
              <a:rPr lang="en-US" sz="1800" b="0" i="0" u="none" strike="noStrike" baseline="0" dirty="0">
                <a:solidFill>
                  <a:srgbClr val="000000"/>
                </a:solidFill>
                <a:latin typeface="Segoe UI" panose="020B0502040204020203" pitchFamily="34" charset="0"/>
              </a:rPr>
              <a:t>• Link will expire after 5 minutes </a:t>
            </a:r>
          </a:p>
          <a:p>
            <a:r>
              <a:rPr lang="en-SG" sz="1800" b="0" i="0" u="none" strike="noStrike" baseline="0" dirty="0">
                <a:solidFill>
                  <a:srgbClr val="000000"/>
                </a:solidFill>
                <a:latin typeface="Segoe UI" panose="020B0502040204020203" pitchFamily="34" charset="0"/>
              </a:rPr>
              <a:t>	</a:t>
            </a:r>
            <a:r>
              <a:rPr lang="en-SG" sz="1800" b="0" i="1" u="none" strike="noStrike" baseline="0" dirty="0">
                <a:solidFill>
                  <a:srgbClr val="000000"/>
                </a:solidFill>
                <a:latin typeface="Segoe UI" panose="020B0502040204020203" pitchFamily="34" charset="0"/>
              </a:rPr>
              <a:t>https://ltafarecard.s3.amazonaws.com/201805/transport_node_train_201805.zip?x-amz-security-token=FQoDYXdzEOf%2F%2F%2F... </a:t>
            </a:r>
            <a:r>
              <a:rPr lang="en-SG" sz="1800" b="0" i="0" u="none" strike="noStrike" baseline="0" dirty="0">
                <a:solidFill>
                  <a:srgbClr val="000000"/>
                </a:solidFill>
                <a:latin typeface="Segoe UI" panose="020B0502040204020203" pitchFamily="34" charset="0"/>
              </a:rPr>
              <a:t>	</a:t>
            </a:r>
          </a:p>
          <a:p>
            <a:endParaRPr lang="en-SG" dirty="0"/>
          </a:p>
        </p:txBody>
      </p:sp>
    </p:spTree>
    <p:extLst>
      <p:ext uri="{BB962C8B-B14F-4D97-AF65-F5344CB8AC3E}">
        <p14:creationId xmlns:p14="http://schemas.microsoft.com/office/powerpoint/2010/main" val="366439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A395-162C-4342-AB4E-3AB6E3DFBEC4}"/>
              </a:ext>
            </a:extLst>
          </p:cNvPr>
          <p:cNvSpPr>
            <a:spLocks noGrp="1"/>
          </p:cNvSpPr>
          <p:nvPr>
            <p:ph type="title"/>
          </p:nvPr>
        </p:nvSpPr>
        <p:spPr>
          <a:xfrm>
            <a:off x="838200" y="121488"/>
            <a:ext cx="10515600" cy="559549"/>
          </a:xfrm>
        </p:spPr>
        <p:txBody>
          <a:bodyPr>
            <a:normAutofit fontScale="90000"/>
          </a:bodyPr>
          <a:lstStyle/>
          <a:p>
            <a:r>
              <a:rPr lang="en-US" dirty="0"/>
              <a:t>Bus Stop Code Pattern</a:t>
            </a:r>
            <a:endParaRPr lang="en-SG" dirty="0"/>
          </a:p>
        </p:txBody>
      </p:sp>
      <p:sp>
        <p:nvSpPr>
          <p:cNvPr id="3" name="Content Placeholder 2">
            <a:extLst>
              <a:ext uri="{FF2B5EF4-FFF2-40B4-BE49-F238E27FC236}">
                <a16:creationId xmlns:a16="http://schemas.microsoft.com/office/drawing/2014/main" id="{E714B56D-4354-41CE-815A-17B105134450}"/>
              </a:ext>
            </a:extLst>
          </p:cNvPr>
          <p:cNvSpPr>
            <a:spLocks noGrp="1"/>
          </p:cNvSpPr>
          <p:nvPr>
            <p:ph idx="1"/>
          </p:nvPr>
        </p:nvSpPr>
        <p:spPr>
          <a:xfrm>
            <a:off x="838200" y="565078"/>
            <a:ext cx="11353800" cy="6292921"/>
          </a:xfrm>
        </p:spPr>
        <p:txBody>
          <a:bodyPr>
            <a:normAutofit fontScale="92500" lnSpcReduction="10000"/>
          </a:bodyPr>
          <a:lstStyle/>
          <a:p>
            <a:r>
              <a:rPr lang="en-US" sz="1800" dirty="0"/>
              <a:t>Bus Stop Number:</a:t>
            </a:r>
          </a:p>
          <a:p>
            <a:r>
              <a:rPr lang="en-US" sz="1800" dirty="0"/>
              <a:t>Every bus stop in Singapore is accompanied with a unique 5-digit bus stop code used for easy identification. One can deduce the rough location of any bus stop by looking at the first digit of the bus stop code:</a:t>
            </a:r>
          </a:p>
          <a:p>
            <a:r>
              <a:rPr lang="en-US" sz="1800" dirty="0"/>
              <a:t>0: Downtown Singapore, Orchard &amp; Chinatown areas, Bugis &amp; Lavender</a:t>
            </a:r>
          </a:p>
          <a:p>
            <a:r>
              <a:rPr lang="en-US" sz="1800" dirty="0"/>
              <a:t>1: </a:t>
            </a:r>
            <a:r>
              <a:rPr lang="en-US" sz="1800" dirty="0" err="1"/>
              <a:t>HarbourFront</a:t>
            </a:r>
            <a:r>
              <a:rPr lang="en-US" sz="1800" dirty="0"/>
              <a:t>, Bukit Merah, River Valley, Tanglin, Farrer / Holland Rd, </a:t>
            </a:r>
            <a:r>
              <a:rPr lang="en-US" sz="1800" dirty="0" err="1"/>
              <a:t>Buona</a:t>
            </a:r>
            <a:r>
              <a:rPr lang="en-US" sz="1800" dirty="0"/>
              <a:t> Vista, </a:t>
            </a:r>
            <a:r>
              <a:rPr lang="en-US" sz="1800" dirty="0" err="1"/>
              <a:t>Pasir</a:t>
            </a:r>
            <a:r>
              <a:rPr lang="en-US" sz="1800" dirty="0"/>
              <a:t> Panjang, Clementi, West Coast</a:t>
            </a:r>
          </a:p>
          <a:p>
            <a:r>
              <a:rPr lang="en-US" sz="1800" dirty="0"/>
              <a:t>2: Jurong East, Jurong West, Tuas</a:t>
            </a:r>
          </a:p>
          <a:p>
            <a:r>
              <a:rPr lang="en-US" sz="1800" dirty="0"/>
              <a:t>3: Jalan </a:t>
            </a:r>
            <a:r>
              <a:rPr lang="en-US" sz="1800" dirty="0" err="1"/>
              <a:t>Bahar</a:t>
            </a:r>
            <a:r>
              <a:rPr lang="en-US" sz="1800" dirty="0"/>
              <a:t>, Old </a:t>
            </a:r>
            <a:r>
              <a:rPr lang="en-US" sz="1800" dirty="0" err="1"/>
              <a:t>Choa</a:t>
            </a:r>
            <a:r>
              <a:rPr lang="en-US" sz="1800" dirty="0"/>
              <a:t> Chu Kang</a:t>
            </a:r>
          </a:p>
          <a:p>
            <a:r>
              <a:rPr lang="en-US" sz="1800" dirty="0"/>
              <a:t>4: Bukit </a:t>
            </a:r>
            <a:r>
              <a:rPr lang="en-US" sz="1800" dirty="0" err="1"/>
              <a:t>Timah</a:t>
            </a:r>
            <a:r>
              <a:rPr lang="en-US" sz="1800" dirty="0"/>
              <a:t>, </a:t>
            </a:r>
            <a:r>
              <a:rPr lang="en-US" sz="1800" dirty="0" err="1"/>
              <a:t>Lornie</a:t>
            </a:r>
            <a:r>
              <a:rPr lang="en-US" sz="1800" dirty="0"/>
              <a:t>, Bukit </a:t>
            </a:r>
            <a:r>
              <a:rPr lang="en-US" sz="1800" dirty="0" err="1"/>
              <a:t>Batok</a:t>
            </a:r>
            <a:r>
              <a:rPr lang="en-US" sz="1800" dirty="0"/>
              <a:t>, Upper Bukit </a:t>
            </a:r>
            <a:r>
              <a:rPr lang="en-US" sz="1800" dirty="0" err="1"/>
              <a:t>Timah</a:t>
            </a:r>
            <a:r>
              <a:rPr lang="en-US" sz="1800" dirty="0"/>
              <a:t>, </a:t>
            </a:r>
            <a:r>
              <a:rPr lang="en-US" sz="1800" dirty="0" err="1"/>
              <a:t>Choa</a:t>
            </a:r>
            <a:r>
              <a:rPr lang="en-US" sz="1800" dirty="0"/>
              <a:t> Chu Kang, Bukit Panjang, </a:t>
            </a:r>
            <a:r>
              <a:rPr lang="en-US" sz="1800" dirty="0" err="1"/>
              <a:t>Kranji</a:t>
            </a:r>
            <a:r>
              <a:rPr lang="en-US" sz="1800" dirty="0"/>
              <a:t>, Neo </a:t>
            </a:r>
            <a:r>
              <a:rPr lang="en-US" sz="1800" dirty="0" err="1"/>
              <a:t>Tiew</a:t>
            </a:r>
            <a:r>
              <a:rPr lang="en-US" sz="1800" dirty="0"/>
              <a:t>, Woodlands, Admiralty, Johor Bahru</a:t>
            </a:r>
          </a:p>
          <a:p>
            <a:r>
              <a:rPr lang="en-US" sz="1800" dirty="0"/>
              <a:t>5: Moulmein, Toa Payoh, Bishan, Ang Mo Kio, Thomson, Lentor, Yishun, Sembawang</a:t>
            </a:r>
          </a:p>
          <a:p>
            <a:r>
              <a:rPr lang="en-US" sz="1800" dirty="0"/>
              <a:t>6: Kallang Bahru, Serangoon, </a:t>
            </a:r>
            <a:r>
              <a:rPr lang="en-US" sz="1800" dirty="0" err="1"/>
              <a:t>Hougang</a:t>
            </a:r>
            <a:r>
              <a:rPr lang="en-US" sz="1800" dirty="0"/>
              <a:t>, Sengkang, Punggol, Seletar West</a:t>
            </a:r>
          </a:p>
          <a:p>
            <a:r>
              <a:rPr lang="en-US" sz="1800" dirty="0"/>
              <a:t>7: MacPherson, Ubi, Kaki Bukit, Tampines, </a:t>
            </a:r>
            <a:r>
              <a:rPr lang="en-US" sz="1800" dirty="0" err="1"/>
              <a:t>Pasir</a:t>
            </a:r>
            <a:r>
              <a:rPr lang="en-US" sz="1800" dirty="0"/>
              <a:t> </a:t>
            </a:r>
            <a:r>
              <a:rPr lang="en-US" sz="1800" dirty="0" err="1"/>
              <a:t>Ris</a:t>
            </a:r>
            <a:endParaRPr lang="en-US" sz="1800" dirty="0"/>
          </a:p>
          <a:p>
            <a:r>
              <a:rPr lang="en-US" sz="1800" dirty="0"/>
              <a:t>8: Kallang, </a:t>
            </a:r>
            <a:r>
              <a:rPr lang="en-US" sz="1800" dirty="0" err="1"/>
              <a:t>Geylang</a:t>
            </a:r>
            <a:r>
              <a:rPr lang="en-US" sz="1800" dirty="0"/>
              <a:t>, </a:t>
            </a:r>
            <a:r>
              <a:rPr lang="en-US" sz="1800" dirty="0" err="1"/>
              <a:t>Joo</a:t>
            </a:r>
            <a:r>
              <a:rPr lang="en-US" sz="1800" dirty="0"/>
              <a:t> Chiat, </a:t>
            </a:r>
            <a:r>
              <a:rPr lang="en-US" sz="1800" dirty="0" err="1"/>
              <a:t>Telok</a:t>
            </a:r>
            <a:r>
              <a:rPr lang="en-US" sz="1800" dirty="0"/>
              <a:t> </a:t>
            </a:r>
            <a:r>
              <a:rPr lang="en-US" sz="1800" dirty="0" err="1"/>
              <a:t>Kurau</a:t>
            </a:r>
            <a:r>
              <a:rPr lang="en-US" sz="1800" dirty="0"/>
              <a:t>, Eunos, Bedok, Bedok Reservoir, </a:t>
            </a:r>
            <a:r>
              <a:rPr lang="en-US" sz="1800" dirty="0" err="1"/>
              <a:t>Simpang</a:t>
            </a:r>
            <a:r>
              <a:rPr lang="en-US" sz="1800" dirty="0"/>
              <a:t> Bedok</a:t>
            </a:r>
          </a:p>
          <a:p>
            <a:r>
              <a:rPr lang="en-US" sz="1800" dirty="0"/>
              <a:t>9: Mountbatten, East Coast, Upper East Coast, </a:t>
            </a:r>
            <a:r>
              <a:rPr lang="en-US" sz="1800" dirty="0" err="1"/>
              <a:t>Simei</a:t>
            </a:r>
            <a:r>
              <a:rPr lang="en-US" sz="1800" dirty="0"/>
              <a:t>, Loyang, Changi</a:t>
            </a:r>
          </a:p>
          <a:p>
            <a:r>
              <a:rPr lang="en-US" sz="1800" dirty="0"/>
              <a:t>Most bus stops end with the digit ‘1’ or ‘9’. The last digit is used to differentiate the direction of the services. If it ends with ‘1’ for a service travelling from A to B, the pairing of this bus stop across the road for direction B to A will have a bus stop number ending with ‘9’.</a:t>
            </a:r>
          </a:p>
          <a:p>
            <a:r>
              <a:rPr lang="en-US" sz="1800" dirty="0"/>
              <a:t>However, certain congested roads in Singapore have staggered bus stops, such as Orchard Road. In this case, end digits ‘2’, ‘3’, ‘7’ and ‘8’ are used to identify staggered stops and the direction of the service. ‘2’ and ‘3’ are used for bus stops that are staggered in one direction while ‘7’ and ‘8’ are used for staggered bus stops in the other direction.</a:t>
            </a:r>
            <a:endParaRPr lang="en-SG" sz="1800" dirty="0"/>
          </a:p>
        </p:txBody>
      </p:sp>
    </p:spTree>
    <p:extLst>
      <p:ext uri="{BB962C8B-B14F-4D97-AF65-F5344CB8AC3E}">
        <p14:creationId xmlns:p14="http://schemas.microsoft.com/office/powerpoint/2010/main" val="334101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6750-9DDC-40E1-9E6C-BBD5F8F4CB9D}"/>
              </a:ext>
            </a:extLst>
          </p:cNvPr>
          <p:cNvSpPr>
            <a:spLocks noGrp="1"/>
          </p:cNvSpPr>
          <p:nvPr>
            <p:ph type="ctrTitle"/>
          </p:nvPr>
        </p:nvSpPr>
        <p:spPr/>
        <p:txBody>
          <a:bodyPr/>
          <a:lstStyle/>
          <a:p>
            <a:r>
              <a:rPr lang="en-US" dirty="0"/>
              <a:t>Methodology</a:t>
            </a:r>
            <a:endParaRPr lang="en-SG" dirty="0"/>
          </a:p>
        </p:txBody>
      </p:sp>
      <p:sp>
        <p:nvSpPr>
          <p:cNvPr id="3" name="Subtitle 2">
            <a:extLst>
              <a:ext uri="{FF2B5EF4-FFF2-40B4-BE49-F238E27FC236}">
                <a16:creationId xmlns:a16="http://schemas.microsoft.com/office/drawing/2014/main" id="{5F55D332-73B7-4D8B-89B5-A912495A1B7A}"/>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088338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1219</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vt:lpstr>
      <vt:lpstr>Arial</vt:lpstr>
      <vt:lpstr>Calibri</vt:lpstr>
      <vt:lpstr>Calibri Light</vt:lpstr>
      <vt:lpstr>Helvetica</vt:lpstr>
      <vt:lpstr>Segoe UI</vt:lpstr>
      <vt:lpstr>Times New Roman</vt:lpstr>
      <vt:lpstr>Office Theme</vt:lpstr>
      <vt:lpstr>Team 7</vt:lpstr>
      <vt:lpstr>Problem Statement</vt:lpstr>
      <vt:lpstr>PowerPoint Presentation</vt:lpstr>
      <vt:lpstr>PowerPoint Presentation</vt:lpstr>
      <vt:lpstr>PowerPoint Presentation</vt:lpstr>
      <vt:lpstr>PowerPoint Presentation</vt:lpstr>
      <vt:lpstr>PowerPoint Presentation</vt:lpstr>
      <vt:lpstr>Bus Stop Code Pattern</vt:lpstr>
      <vt:lpstr>Methodology</vt:lpstr>
      <vt:lpstr>PowerPoint Presentation</vt:lpstr>
      <vt:lpstr>PowerPoint Presentation</vt:lpstr>
      <vt:lpstr>Goal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KIANG HWEE JEREMY#</dc:creator>
  <cp:lastModifiedBy>#TAN KIANG HWEE JEREMY#</cp:lastModifiedBy>
  <cp:revision>8</cp:revision>
  <dcterms:created xsi:type="dcterms:W3CDTF">2021-03-14T15:13:00Z</dcterms:created>
  <dcterms:modified xsi:type="dcterms:W3CDTF">2021-03-14T16:11:36Z</dcterms:modified>
</cp:coreProperties>
</file>