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  <p:sldMasterId id="2147483985" r:id="rId2"/>
  </p:sldMasterIdLst>
  <p:notesMasterIdLst>
    <p:notesMasterId r:id="rId22"/>
  </p:notesMasterIdLst>
  <p:handoutMasterIdLst>
    <p:handoutMasterId r:id="rId23"/>
  </p:handoutMasterIdLst>
  <p:sldIdLst>
    <p:sldId id="260" r:id="rId3"/>
    <p:sldId id="276" r:id="rId4"/>
    <p:sldId id="277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75" r:id="rId21"/>
  </p:sldIdLst>
  <p:sldSz cx="9144000" cy="6858000" type="screen4x3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A95CDC7-13A5-4F7E-A6A0-38E97DFBBEAF}">
          <p14:sldIdLst>
            <p14:sldId id="260"/>
            <p14:sldId id="276"/>
            <p14:sldId id="277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F7F7"/>
    <a:srgbClr val="F3F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80" autoAdjust="0"/>
    <p:restoredTop sz="90509" autoAdjust="0"/>
  </p:normalViewPr>
  <p:slideViewPr>
    <p:cSldViewPr>
      <p:cViewPr varScale="1">
        <p:scale>
          <a:sx n="104" d="100"/>
          <a:sy n="104" d="100"/>
        </p:scale>
        <p:origin x="201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484" y="2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/>
          <a:lstStyle>
            <a:lvl1pPr algn="r">
              <a:defRPr sz="1200"/>
            </a:lvl1pPr>
          </a:lstStyle>
          <a:p>
            <a:fld id="{72233055-23F2-4087-B592-D7788AE38BBC}" type="datetimeFigureOut">
              <a:rPr lang="ko-KR" altLang="en-US" smtClean="0"/>
              <a:t>2022-09-08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56481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484" y="6456481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 anchor="b"/>
          <a:lstStyle>
            <a:lvl1pPr algn="r">
              <a:defRPr sz="1200"/>
            </a:lvl1pPr>
          </a:lstStyle>
          <a:p>
            <a:fld id="{42892113-885A-4A51-8945-5C831AEFB64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252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8" y="1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/>
          <a:lstStyle>
            <a:lvl1pPr algn="r">
              <a:defRPr sz="1200"/>
            </a:lvl1pPr>
          </a:lstStyle>
          <a:p>
            <a:fld id="{CDA3972B-9E53-4855-AF72-8B47D9422F26}" type="datetimeFigureOut">
              <a:rPr lang="ko-KR" altLang="en-US" smtClean="0"/>
              <a:pPr/>
              <a:t>2022-09-08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44" tIns="46022" rIns="92044" bIns="46022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28898"/>
            <a:ext cx="7942580" cy="3058954"/>
          </a:xfrm>
          <a:prstGeom prst="rect">
            <a:avLst/>
          </a:prstGeom>
        </p:spPr>
        <p:txBody>
          <a:bodyPr vert="horz" lIns="92044" tIns="46022" rIns="92044" bIns="4602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 anchor="b"/>
          <a:lstStyle>
            <a:lvl1pPr algn="r">
              <a:defRPr sz="1200"/>
            </a:lvl1pPr>
          </a:lstStyle>
          <a:p>
            <a:fld id="{AEC1E829-0D75-4800-B82C-1E06C96071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436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CE4CBF-370D-42EE-97F2-685184ED6B1E}" type="datetime1">
              <a:rPr lang="ko-KR" altLang="en-US" smtClean="0"/>
              <a:t>2022-09-08</a:t>
            </a:fld>
            <a:endParaRPr lang="ko-KR" altLang="en-US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8CE6-F50C-4857-A69C-F1EE33789D5E}" type="datetime1">
              <a:rPr lang="ko-KR" altLang="en-US" smtClean="0"/>
              <a:t>2022-09-08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2B2A-20B0-48DF-A197-CD75A2B68298}" type="datetime1">
              <a:rPr lang="ko-KR" altLang="en-US" smtClean="0"/>
              <a:t>2022-09-08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  <a:lvl4pPr marL="1076325" indent="-180975">
              <a:buFont typeface="Arial" pitchFamily="34" charset="0"/>
              <a:buChar char="−"/>
              <a:defRPr sz="1600" b="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977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82575"/>
            <a:ext cx="2160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981325"/>
            <a:ext cx="70104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rgbClr val="E4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6" name="그림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5125"/>
            <a:ext cx="11588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/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5807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20738" y="4100513"/>
            <a:ext cx="742315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ea typeface="맑은 고딕" pitchFamily="50" charset="-127"/>
              </a:rPr>
              <a:t>[</a:t>
            </a:r>
            <a:r>
              <a:rPr kumimoji="0" lang="ko-KR" altLang="en-US" sz="16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200" dirty="0" err="1">
                <a:ea typeface="맑은 고딕" pitchFamily="50" charset="-127"/>
              </a:rPr>
              <a:t>한빛아카데미</a:t>
            </a:r>
            <a:r>
              <a:rPr kumimoji="0" lang="ko-KR" altLang="en-US" sz="1200" dirty="0">
                <a:ea typeface="맑은 고딕" pitchFamily="50" charset="-127"/>
              </a:rPr>
              <a:t>㈜에 있습니다</a:t>
            </a:r>
            <a:r>
              <a:rPr kumimoji="0" lang="en-US" altLang="ko-KR" sz="1200" dirty="0">
                <a:ea typeface="맑은 고딕" pitchFamily="50" charset="-127"/>
              </a:rPr>
              <a:t>.</a:t>
            </a:r>
            <a:r>
              <a:rPr kumimoji="0" lang="ko-KR" altLang="en-US" sz="12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2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조에 의거하여 처벌을 받을 수 있습니다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</p:txBody>
      </p:sp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205038"/>
            <a:ext cx="7199313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359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TextBox 9"/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216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TextBox 9"/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4716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 userDrawn="1"/>
        </p:nvCxnSpPr>
        <p:spPr>
          <a:xfrm>
            <a:off x="0" y="831850"/>
            <a:ext cx="9144000" cy="0"/>
          </a:xfrm>
          <a:prstGeom prst="line">
            <a:avLst/>
          </a:prstGeom>
          <a:ln w="76200">
            <a:solidFill>
              <a:srgbClr val="E4B90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4244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970" y="1010777"/>
            <a:ext cx="8641655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8101013" y="6503988"/>
            <a:ext cx="836612" cy="3540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BA2F162-765E-4264-8839-52D2E1AF7B9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4998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3"/>
          <p:cNvSpPr txBox="1">
            <a:spLocks/>
          </p:cNvSpPr>
          <p:nvPr userDrawn="1"/>
        </p:nvSpPr>
        <p:spPr bwMode="auto">
          <a:xfrm>
            <a:off x="323850" y="550068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j-ea"/>
              </a:rPr>
              <a:t>감사합니다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직사각형 10"/>
          <p:cNvSpPr/>
          <p:nvPr userDrawn="1"/>
        </p:nvSpPr>
        <p:spPr>
          <a:xfrm>
            <a:off x="15875" y="6092825"/>
            <a:ext cx="9107488" cy="69850"/>
          </a:xfrm>
          <a:prstGeom prst="rect">
            <a:avLst/>
          </a:prstGeom>
          <a:solidFill>
            <a:srgbClr val="E4B902"/>
          </a:solidFill>
          <a:ln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0363"/>
            <a:ext cx="790575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82575"/>
            <a:ext cx="2160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708400"/>
            <a:ext cx="7008812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10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4DB9-D0E1-4306-ADE3-031B9632D229}" type="datetime1">
              <a:rPr lang="ko-KR" altLang="en-US" smtClean="0"/>
              <a:t>2022-09-08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38C7-DC03-4B81-AAC5-A6BCB6392AD8}" type="datetime1">
              <a:rPr lang="ko-KR" altLang="en-US" smtClean="0"/>
              <a:t>2022-09-08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3E82-E6BA-483E-9B47-1D214982DCB4}" type="datetime1">
              <a:rPr lang="ko-KR" altLang="en-US" smtClean="0"/>
              <a:t>2022-09-08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D6B5-7D8B-4EFF-8347-588B6827E4C3}" type="datetime1">
              <a:rPr lang="ko-KR" altLang="en-US" smtClean="0"/>
              <a:t>2022-09-08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F208-ECC0-4BBA-B975-24D1AE5D928A}" type="datetime1">
              <a:rPr lang="ko-KR" altLang="en-US" smtClean="0"/>
              <a:t>2022-09-08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40BD-825D-40B2-9F29-04CD3188036F}" type="datetime1">
              <a:rPr lang="ko-KR" altLang="en-US" smtClean="0"/>
              <a:t>2022-09-08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0A6D4EB-AC5F-4E45-A88F-1AADDDD20A21}" type="datetime1">
              <a:rPr lang="ko-KR" altLang="en-US" smtClean="0"/>
              <a:t>2022-09-08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9099DE-19EF-4614-878C-0844B5427617}" type="datetime1">
              <a:rPr lang="ko-KR" altLang="en-US" smtClean="0"/>
              <a:t>2022-09-08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3398D91-78AE-4658-8225-9B4F21ED3EEE}" type="datetime1">
              <a:rPr lang="ko-KR" altLang="en-US" smtClean="0"/>
              <a:t>2022-09-08</a:t>
            </a:fld>
            <a:endParaRPr lang="ko-KR" altLang="en-US" dirty="0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</p:sldLayoutIdLst>
  <p:hf hdr="0" ftr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fld id="{5AD31B41-F883-46EE-839A-BA0164C10B4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2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08520" y="980728"/>
            <a:ext cx="9361040" cy="3351752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0" dirty="0" err="1" smtClean="0"/>
              <a:t>파이썬</a:t>
            </a:r>
            <a:r>
              <a:rPr lang="ko-KR" altLang="en-US" sz="3200" b="0" dirty="0" smtClean="0"/>
              <a:t> 프로그래밍 기초</a:t>
            </a:r>
            <a:r>
              <a:rPr lang="en-US" altLang="ko-KR" sz="3200" b="0" dirty="0"/>
              <a:t> </a:t>
            </a:r>
            <a:r>
              <a:rPr lang="en-US" altLang="ko-KR" sz="3200" b="0" dirty="0" smtClean="0"/>
              <a:t>- 1</a:t>
            </a:r>
            <a:br>
              <a:rPr lang="en-US" altLang="ko-KR" sz="3200" b="0" dirty="0" smtClean="0"/>
            </a:br>
            <a:r>
              <a:rPr lang="en-US" altLang="ko-KR" sz="3200" b="0" dirty="0"/>
              <a:t/>
            </a:r>
            <a:br>
              <a:rPr lang="en-US" altLang="ko-KR" sz="3200" b="0" dirty="0"/>
            </a:br>
            <a:r>
              <a:rPr lang="en-US" altLang="ko-KR" sz="3200" b="0" dirty="0" smtClean="0"/>
              <a:t/>
            </a:r>
            <a:br>
              <a:rPr lang="en-US" altLang="ko-KR" sz="3200" b="0" dirty="0" smtClean="0"/>
            </a:br>
            <a:r>
              <a:rPr lang="en-US" altLang="ko-KR" sz="1050" b="0" dirty="0" smtClean="0"/>
              <a:t/>
            </a:r>
            <a:br>
              <a:rPr lang="en-US" altLang="ko-KR" sz="1050" b="0" dirty="0" smtClean="0"/>
            </a:br>
            <a:r>
              <a:rPr lang="en-US" altLang="ko-KR" sz="1050" b="0" dirty="0" smtClean="0"/>
              <a:t/>
            </a:r>
            <a:br>
              <a:rPr lang="en-US" altLang="ko-KR" sz="1050" b="0" dirty="0" smtClean="0"/>
            </a:br>
            <a:endParaRPr lang="ko-KR" altLang="en-US" sz="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4CBF-370D-42EE-97F2-685184ED6B1E}" type="datetime1">
              <a:rPr lang="ko-KR" altLang="en-US" smtClean="0"/>
              <a:t>2022-09-08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7864" y="45091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최도진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5585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03. </a:t>
            </a:r>
            <a:r>
              <a:rPr lang="ko-KR" altLang="en-US" smtClean="0"/>
              <a:t>자료형과 연산자</a:t>
            </a: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그룹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25605" name="내용 개체 틀 2"/>
          <p:cNvSpPr txBox="1">
            <a:spLocks/>
          </p:cNvSpPr>
          <p:nvPr/>
        </p:nvSpPr>
        <p:spPr bwMode="auto">
          <a:xfrm>
            <a:off x="395288" y="1914525"/>
            <a:ext cx="4537075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3587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 가능 연산자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t1 = (1, 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t2 = (1, 2, 3)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t3 = 1, 2, 3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t4 = (1, 2, (3, 4), ('Life', 'is'))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t4[0]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t4[3][-1]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'is'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t4[0:3]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(1, 2, (3, 4))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t1 + t2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(1, 1, 2, 3)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t1 + "hi~ ^^;"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Traceback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(most recent call last):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File "&lt;pyshell#157&gt;", line 1, in &lt;module&gt;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t1 + 'hi~ ^^;'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TypeError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can only concatenate tuple (not "</a:t>
            </a: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str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") to tuple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606" name="내용 개체 틀 2"/>
          <p:cNvSpPr txBox="1">
            <a:spLocks/>
          </p:cNvSpPr>
          <p:nvPr/>
        </p:nvSpPr>
        <p:spPr bwMode="auto">
          <a:xfrm>
            <a:off x="3551238" y="1914525"/>
            <a:ext cx="46926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3587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t2 * 3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(1, 2, 3, 1, 2, 3, 1, 2, 3)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t2[2] = 99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Traceback (most recent call last):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File "&lt;pyshell#159&gt;", line 1, in &lt;module&gt;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t2[2] = 99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TypeError: 'tuple' object does not support item assignment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28650" marR="0" lvl="2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652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03. </a:t>
            </a:r>
            <a:r>
              <a:rPr lang="ko-KR" altLang="en-US" smtClean="0"/>
              <a:t>자료형과 연산자</a:t>
            </a:r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07950" y="1052513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그룹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endParaRPr lang="en-US" altLang="ko-KR" dirty="0"/>
          </a:p>
        </p:txBody>
      </p:sp>
      <p:sp>
        <p:nvSpPr>
          <p:cNvPr id="26629" name="내용 개체 틀 2"/>
          <p:cNvSpPr txBox="1">
            <a:spLocks/>
          </p:cNvSpPr>
          <p:nvPr/>
        </p:nvSpPr>
        <p:spPr bwMode="auto">
          <a:xfrm>
            <a:off x="206375" y="1912938"/>
            <a:ext cx="4968875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3587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 가능 연산자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dic = {'name':'Hong', 'phone':'01012345678', 'birth':'0814'}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dic[1] = 'a'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dic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{'name': 'Hong', 'phone': '01012345678', 'birth': '0814', 1: 'a'}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dic['pet'] = 'dog'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dic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{'name': 'Hong', 'phone': '01012345678', 'birth': '0814', 1: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'a', 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'pet': 'dog'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}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del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dic[1]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dic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{'name': 'Hong', 'phone': '01012345678', 'birth': '0814',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'pet': 'dog'}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dic['pet']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'dog'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dic['name']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'Hong'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dic.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keys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dict_keys(['name', 'phone', 'birth', 'pet'])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list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(dic.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keys()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['name', 'phone', 'birth', 'pet']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630" name="내용 개체 틀 2"/>
          <p:cNvSpPr txBox="1">
            <a:spLocks/>
          </p:cNvSpPr>
          <p:nvPr/>
        </p:nvSpPr>
        <p:spPr bwMode="auto">
          <a:xfrm>
            <a:off x="5003800" y="1912938"/>
            <a:ext cx="46926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3587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dic.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values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dict_values(['Hong', '01012345678', '0814', 'dog'])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list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(dic.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values()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['Hong', '01012345678', '0814', 'dog']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dic.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items()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dict_items([('name', 'Hong'), ('phone', '01012345678'),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('birth', '0814'), ('pet', 'dog')])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dic.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clear()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dic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{} </a:t>
            </a:r>
            <a:endParaRPr kumimoji="0" lang="en-US" altLang="ko-KR" sz="12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28650" marR="0" lvl="2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39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03. </a:t>
            </a:r>
            <a:r>
              <a:rPr lang="ko-KR" altLang="en-US" smtClean="0"/>
              <a:t>자료형과 연산자</a:t>
            </a:r>
          </a:p>
        </p:txBody>
      </p:sp>
      <p:sp>
        <p:nvSpPr>
          <p:cNvPr id="27651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그룹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집합 </a:t>
            </a:r>
            <a:r>
              <a:rPr lang="ko-KR" altLang="en-US" dirty="0" err="1"/>
              <a:t>자료형</a:t>
            </a:r>
            <a:endParaRPr lang="en-US" altLang="ko-KR" dirty="0"/>
          </a:p>
        </p:txBody>
      </p:sp>
      <p:sp>
        <p:nvSpPr>
          <p:cNvPr id="27653" name="내용 개체 틀 2"/>
          <p:cNvSpPr txBox="1">
            <a:spLocks/>
          </p:cNvSpPr>
          <p:nvPr/>
        </p:nvSpPr>
        <p:spPr bwMode="auto">
          <a:xfrm>
            <a:off x="395288" y="1914525"/>
            <a:ext cx="27368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3587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 가능 연산자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s1 = {1, 2, 'a', 5}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s2 = 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set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([1, 2, 3, 4, 5, 6])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s2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{1, 2, 3, 4, 5, 6}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s3 = 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set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([4, 5, 6, 7, 8, 9])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s3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{4, 5, 6, 7, 8, 9}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s2 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&amp;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s3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{4, 5, 6}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s2.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intersection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(s3)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{4, 5, 6}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s2 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s3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{1, 2, 3, 4, 5, 6, 7, 8, 9}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s2.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union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(s3)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{1, 2, 3, 4, 5, 6, 7, 8, 9}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s2 - s3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{1, 2, 3}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s2.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difference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(s3)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{1, 2, 3}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s3.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difference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(s2)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{8, 9, 7}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654" name="내용 개체 틀 2"/>
          <p:cNvSpPr txBox="1">
            <a:spLocks/>
          </p:cNvSpPr>
          <p:nvPr/>
        </p:nvSpPr>
        <p:spPr bwMode="auto">
          <a:xfrm>
            <a:off x="2843213" y="1914525"/>
            <a:ext cx="4694237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3587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s2.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add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(7)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s2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{1, 2, 3, 4, 5, 6, 7}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s2.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update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([6, 7, 8, 9, 10])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s2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{1, 2, 3, 4, 5, 6, 7, 8, 9, 10}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s2.remove(7)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s2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{1, 2, 3, 4, 5, 6, 8, 9, 10}</a:t>
            </a:r>
            <a:endParaRPr kumimoji="0" lang="pt-BR" altLang="ko-KR" sz="14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28650" marR="0" lvl="2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047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03. </a:t>
            </a:r>
            <a:r>
              <a:rPr lang="ko-KR" altLang="en-US" smtClean="0"/>
              <a:t>자료형과 연산자</a:t>
            </a:r>
          </a:p>
        </p:txBody>
      </p:sp>
      <p:sp>
        <p:nvSpPr>
          <p:cNvPr id="28675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그룹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그룹 </a:t>
            </a:r>
            <a:r>
              <a:rPr lang="ko-KR" altLang="en-US" dirty="0" err="1"/>
              <a:t>자료형의</a:t>
            </a:r>
            <a:r>
              <a:rPr lang="ko-KR" altLang="en-US" dirty="0"/>
              <a:t> 특징</a:t>
            </a:r>
            <a:endParaRPr lang="en-US" altLang="ko-KR" dirty="0"/>
          </a:p>
        </p:txBody>
      </p:sp>
      <p:pic>
        <p:nvPicPr>
          <p:cNvPr id="28677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7128792" cy="476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98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04. </a:t>
            </a:r>
            <a:r>
              <a:rPr lang="ko-KR" altLang="en-US" smtClean="0"/>
              <a:t>조건문과 반복문</a:t>
            </a:r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 err="1"/>
              <a:t>조건문</a:t>
            </a:r>
            <a:endParaRPr lang="en-US" altLang="ko-KR" dirty="0"/>
          </a:p>
          <a:p>
            <a:pPr lvl="2">
              <a:defRPr/>
            </a:pPr>
            <a:r>
              <a:rPr lang="ko-KR" altLang="en-US" dirty="0" err="1"/>
              <a:t>조건문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참</a:t>
            </a:r>
            <a:r>
              <a:rPr lang="en-US" altLang="ko-KR" dirty="0"/>
              <a:t> </a:t>
            </a:r>
            <a:r>
              <a:rPr lang="ko-KR" altLang="en-US" dirty="0"/>
              <a:t>또는 거짓을 판별하는 조건식을 검사하여 결과값이 참인지 </a:t>
            </a:r>
            <a:r>
              <a:rPr lang="ko-KR" altLang="en-US" dirty="0" err="1"/>
              <a:t>거짓인지에</a:t>
            </a:r>
            <a:r>
              <a:rPr lang="ko-KR" altLang="en-US" dirty="0"/>
              <a:t> 따라 실행할 문장을 선택하여 처리하는 </a:t>
            </a:r>
            <a:r>
              <a:rPr lang="ko-KR" altLang="en-US" dirty="0" err="1"/>
              <a:t>제어문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if</a:t>
            </a:r>
            <a:r>
              <a:rPr lang="ko-KR" altLang="en-US" dirty="0"/>
              <a:t>문 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단일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조건식을 검사하여 결과가 참이면 명령문 </a:t>
            </a:r>
            <a:r>
              <a:rPr lang="en-US" altLang="ko-KR" dirty="0"/>
              <a:t>1</a:t>
            </a:r>
            <a:r>
              <a:rPr lang="ko-KR" altLang="en-US" dirty="0"/>
              <a:t>을 수행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거짓이면 명령문 </a:t>
            </a:r>
            <a:r>
              <a:rPr lang="en-US" altLang="ko-KR" dirty="0"/>
              <a:t>1</a:t>
            </a:r>
            <a:r>
              <a:rPr lang="ko-KR" altLang="en-US" dirty="0"/>
              <a:t>은 건너뛰고 명령문 </a:t>
            </a:r>
            <a:r>
              <a:rPr lang="en-US" altLang="ko-KR" dirty="0"/>
              <a:t>2</a:t>
            </a:r>
            <a:r>
              <a:rPr lang="ko-KR" altLang="en-US" dirty="0"/>
              <a:t>를 수행</a:t>
            </a:r>
            <a:endParaRPr lang="en-US" altLang="ko-KR" dirty="0"/>
          </a:p>
        </p:txBody>
      </p:sp>
      <p:pic>
        <p:nvPicPr>
          <p:cNvPr id="29701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573016"/>
            <a:ext cx="4033192" cy="2806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27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04. </a:t>
            </a:r>
            <a:r>
              <a:rPr lang="ko-KR" altLang="en-US" smtClean="0"/>
              <a:t>조건문과 반복문</a:t>
            </a:r>
          </a:p>
        </p:txBody>
      </p:sp>
      <p:sp>
        <p:nvSpPr>
          <p:cNvPr id="3072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 err="1"/>
              <a:t>조건문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if-else</a:t>
            </a:r>
            <a:r>
              <a:rPr lang="ko-KR" altLang="en-US" dirty="0"/>
              <a:t>문 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단일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조건식을 검사하여 결과가 참이면 명령문 </a:t>
            </a:r>
            <a:r>
              <a:rPr lang="en-US" altLang="ko-KR" dirty="0"/>
              <a:t>1</a:t>
            </a:r>
            <a:r>
              <a:rPr lang="ko-KR" altLang="en-US" dirty="0"/>
              <a:t>을 수행한 뒤 명령문 </a:t>
            </a:r>
            <a:r>
              <a:rPr lang="en-US" altLang="ko-KR" dirty="0"/>
              <a:t>3</a:t>
            </a:r>
            <a:r>
              <a:rPr lang="ko-KR" altLang="en-US" dirty="0"/>
              <a:t>을 수행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거짓이면 명령문 </a:t>
            </a:r>
            <a:r>
              <a:rPr lang="en-US" altLang="ko-KR" dirty="0"/>
              <a:t>2</a:t>
            </a:r>
            <a:r>
              <a:rPr lang="ko-KR" altLang="en-US" dirty="0"/>
              <a:t>를 수행한 뒤 명령문 </a:t>
            </a:r>
            <a:r>
              <a:rPr lang="en-US" altLang="ko-KR" dirty="0"/>
              <a:t>3</a:t>
            </a:r>
            <a:r>
              <a:rPr lang="ko-KR" altLang="en-US" dirty="0"/>
              <a:t>을 수행</a:t>
            </a:r>
            <a:endParaRPr lang="en-US" altLang="ko-KR" dirty="0"/>
          </a:p>
        </p:txBody>
      </p:sp>
      <p:pic>
        <p:nvPicPr>
          <p:cNvPr id="30725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52936"/>
            <a:ext cx="6028208" cy="348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129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04. </a:t>
            </a:r>
            <a:r>
              <a:rPr lang="ko-KR" altLang="en-US" smtClean="0"/>
              <a:t>조건문과 반복문</a:t>
            </a:r>
          </a:p>
        </p:txBody>
      </p:sp>
      <p:sp>
        <p:nvSpPr>
          <p:cNvPr id="31747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 err="1"/>
              <a:t>조건문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if-</a:t>
            </a:r>
            <a:r>
              <a:rPr lang="en-US" altLang="ko-KR" dirty="0" err="1"/>
              <a:t>elif</a:t>
            </a:r>
            <a:r>
              <a:rPr lang="en-US" altLang="ko-KR" dirty="0"/>
              <a:t>-else</a:t>
            </a:r>
            <a:r>
              <a:rPr lang="ko-KR" altLang="en-US" dirty="0"/>
              <a:t>문 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다중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조건식 </a:t>
            </a:r>
            <a:r>
              <a:rPr lang="en-US" altLang="ko-KR" dirty="0"/>
              <a:t>1</a:t>
            </a:r>
            <a:r>
              <a:rPr lang="ko-KR" altLang="en-US" dirty="0"/>
              <a:t>이 거짓이면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다음의 조건식 </a:t>
            </a:r>
            <a:r>
              <a:rPr lang="en-US" altLang="ko-KR" dirty="0"/>
              <a:t>2</a:t>
            </a:r>
            <a:r>
              <a:rPr lang="ko-KR" altLang="en-US" dirty="0"/>
              <a:t>를 검사</a:t>
            </a:r>
            <a:r>
              <a:rPr lang="en-US" altLang="ko-KR" dirty="0"/>
              <a:t>(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키워드</a:t>
            </a:r>
            <a:r>
              <a:rPr lang="en-US" altLang="ko-KR" dirty="0"/>
              <a:t>: else </a:t>
            </a:r>
            <a:r>
              <a:rPr lang="ko-KR" altLang="en-US" dirty="0"/>
              <a:t>와 </a:t>
            </a:r>
            <a:r>
              <a:rPr lang="en-US" altLang="ko-KR" dirty="0"/>
              <a:t>if</a:t>
            </a:r>
            <a:r>
              <a:rPr lang="ko-KR" altLang="en-US" dirty="0"/>
              <a:t>를 결합</a:t>
            </a:r>
            <a:r>
              <a:rPr lang="en-US" altLang="ko-KR" dirty="0"/>
              <a:t>)</a:t>
            </a:r>
          </a:p>
          <a:p>
            <a:pPr lvl="3">
              <a:defRPr/>
            </a:pPr>
            <a:r>
              <a:rPr lang="ko-KR" altLang="en-US" dirty="0"/>
              <a:t>참이면 명령문 </a:t>
            </a:r>
            <a:r>
              <a:rPr lang="en-US" altLang="ko-KR" dirty="0"/>
              <a:t>2</a:t>
            </a:r>
            <a:r>
              <a:rPr lang="ko-KR" altLang="en-US" dirty="0"/>
              <a:t>를 수행한 뒤 명령문 </a:t>
            </a:r>
            <a:r>
              <a:rPr lang="en-US" altLang="ko-KR" dirty="0"/>
              <a:t>4</a:t>
            </a:r>
            <a:r>
              <a:rPr lang="ko-KR" altLang="en-US" dirty="0"/>
              <a:t>를 수행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거짓이면 명령문 </a:t>
            </a:r>
            <a:r>
              <a:rPr lang="en-US" altLang="ko-KR" dirty="0"/>
              <a:t>3</a:t>
            </a:r>
            <a:r>
              <a:rPr lang="ko-KR" altLang="en-US" dirty="0"/>
              <a:t>을 수행 한 뒤 명령문 </a:t>
            </a:r>
            <a:r>
              <a:rPr lang="en-US" altLang="ko-KR" dirty="0"/>
              <a:t>4</a:t>
            </a:r>
            <a:r>
              <a:rPr lang="ko-KR" altLang="en-US" dirty="0"/>
              <a:t>를 수행</a:t>
            </a:r>
            <a:endParaRPr lang="en-US" altLang="ko-KR" dirty="0"/>
          </a:p>
        </p:txBody>
      </p:sp>
      <p:pic>
        <p:nvPicPr>
          <p:cNvPr id="31749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73388"/>
            <a:ext cx="5833392" cy="365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14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04. </a:t>
            </a:r>
            <a:r>
              <a:rPr lang="ko-KR" altLang="en-US" smtClean="0"/>
              <a:t>조건문과 반복문</a:t>
            </a:r>
          </a:p>
        </p:txBody>
      </p:sp>
      <p:sp>
        <p:nvSpPr>
          <p:cNvPr id="32771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 err="1"/>
              <a:t>조건문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조건식</a:t>
            </a:r>
            <a:endParaRPr lang="en-US" altLang="ko-KR" dirty="0"/>
          </a:p>
        </p:txBody>
      </p:sp>
      <p:sp>
        <p:nvSpPr>
          <p:cNvPr id="32773" name="내용 개체 틀 2"/>
          <p:cNvSpPr txBox="1">
            <a:spLocks/>
          </p:cNvSpPr>
          <p:nvPr/>
        </p:nvSpPr>
        <p:spPr bwMode="auto">
          <a:xfrm>
            <a:off x="395288" y="1914525"/>
            <a:ext cx="4176712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3587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 가능 연산자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x = 3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y = 2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x == y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False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x != y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True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x &gt;= y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True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money = 1300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if money &gt;= 1200 and money &lt; 3500: [Enter]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	print("</a:t>
            </a: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버스를 탈 수 있습니다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.") [Enter]</a:t>
            </a:r>
            <a:endParaRPr kumimoji="1" lang="es-ES" altLang="ko-KR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	[Enter]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버스를 탈 수 있습니다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s-ES" altLang="ko-KR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774" name="내용 개체 틀 2"/>
          <p:cNvSpPr txBox="1">
            <a:spLocks/>
          </p:cNvSpPr>
          <p:nvPr/>
        </p:nvSpPr>
        <p:spPr bwMode="auto">
          <a:xfrm>
            <a:off x="4572000" y="1844675"/>
            <a:ext cx="46926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3587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1 in [1, 2, 3]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True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x in [1, 2, 3]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True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x not in [1, 2, 3]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False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'a' in ('a', 'b', 'c', 'd')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True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'i' not in 'Python'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True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if money &lt; 10: [Enter]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	pass [Enter]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else: [Enter]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print("</a:t>
            </a: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저금하자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!") [Enter]</a:t>
            </a:r>
            <a:endParaRPr kumimoji="1" lang="es-ES" altLang="ko-KR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[Enter]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저금하자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!</a:t>
            </a:r>
            <a:endParaRPr kumimoji="1" lang="es-ES" altLang="ko-KR" sz="12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28650" marR="0" lvl="2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497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04. </a:t>
            </a:r>
            <a:r>
              <a:rPr lang="ko-KR" altLang="en-US" smtClean="0"/>
              <a:t>조건문과 반복문</a:t>
            </a:r>
          </a:p>
        </p:txBody>
      </p:sp>
      <p:sp>
        <p:nvSpPr>
          <p:cNvPr id="33795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 err="1"/>
              <a:t>반복문</a:t>
            </a:r>
            <a:endParaRPr lang="en-US" altLang="ko-KR" dirty="0"/>
          </a:p>
        </p:txBody>
      </p:sp>
      <p:sp>
        <p:nvSpPr>
          <p:cNvPr id="33797" name="내용 개체 틀 2"/>
          <p:cNvSpPr txBox="1">
            <a:spLocks/>
          </p:cNvSpPr>
          <p:nvPr/>
        </p:nvSpPr>
        <p:spPr bwMode="auto">
          <a:xfrm>
            <a:off x="395288" y="1628775"/>
            <a:ext cx="5329237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3587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for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test_list = ['one', 'two', 'three']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for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i 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test_list: [Enter]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 x = i + '!' [Enter]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 print(x) [Enter]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 [Enter]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one!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two!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three!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number = 0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for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score 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[90, 25, 67, 45, 93]: [Enter]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 number += 1 [Enter]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 if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score &gt;= 60: [Enter]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       print("%d</a:t>
            </a: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번 학생은 합격입니다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." %number) [Enter]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 else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[Enter]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       print("%d</a:t>
            </a: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번 학생은 불합격입니다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." %number) [Enter]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       [Enter]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번 학생은 합격입니다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번 학생은 불합격입니다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번 학생은 합격입니다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번 학생은 불합격입니다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번 학생은 합격입니다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.!</a:t>
            </a:r>
            <a:endParaRPr kumimoji="1" lang="es-ES" altLang="ko-KR" sz="12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s-ES" altLang="ko-KR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798" name="내용 개체 틀 2"/>
          <p:cNvSpPr txBox="1">
            <a:spLocks/>
          </p:cNvSpPr>
          <p:nvPr/>
        </p:nvSpPr>
        <p:spPr bwMode="auto">
          <a:xfrm>
            <a:off x="4572000" y="1844675"/>
            <a:ext cx="46926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28650" marR="0" lvl="2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799" name="내용 개체 틀 2"/>
          <p:cNvSpPr txBox="1">
            <a:spLocks/>
          </p:cNvSpPr>
          <p:nvPr/>
        </p:nvSpPr>
        <p:spPr bwMode="auto">
          <a:xfrm>
            <a:off x="5221288" y="1628775"/>
            <a:ext cx="4175125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3587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while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i = 0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while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i &lt; 5: [Enter]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     i += 1 [Enter]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     print('*' * i) [Enter]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     [Enter]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*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**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***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****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*****</a:t>
            </a:r>
            <a:endParaRPr kumimoji="0" lang="es-ES" altLang="ko-KR" sz="12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43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na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92696"/>
            <a:ext cx="7776864" cy="585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9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895350" y="1844675"/>
            <a:ext cx="7408863" cy="4105275"/>
          </a:xfrm>
        </p:spPr>
        <p:txBody>
          <a:bodyPr/>
          <a:lstStyle/>
          <a:p>
            <a:r>
              <a:rPr lang="en-US" altLang="ko-KR" smtClean="0"/>
              <a:t>01 </a:t>
            </a:r>
            <a:r>
              <a:rPr lang="ko-KR" altLang="en-US" smtClean="0"/>
              <a:t>파이썬 시작하기 </a:t>
            </a:r>
            <a:endParaRPr lang="en-US" altLang="ko-KR" smtClean="0"/>
          </a:p>
          <a:p>
            <a:r>
              <a:rPr lang="en-US" altLang="ko-KR" smtClean="0"/>
              <a:t>02 </a:t>
            </a:r>
            <a:r>
              <a:rPr lang="ko-KR" altLang="en-US" smtClean="0"/>
              <a:t>변수와 객체 </a:t>
            </a:r>
            <a:endParaRPr lang="en-US" altLang="ko-KR" smtClean="0"/>
          </a:p>
          <a:p>
            <a:r>
              <a:rPr lang="en-US" altLang="ko-KR" smtClean="0"/>
              <a:t>03 </a:t>
            </a:r>
            <a:r>
              <a:rPr lang="ko-KR" altLang="en-US" smtClean="0"/>
              <a:t>자료형과 연산자 </a:t>
            </a:r>
            <a:endParaRPr lang="en-US" altLang="ko-KR" smtClean="0"/>
          </a:p>
          <a:p>
            <a:r>
              <a:rPr lang="en-US" altLang="ko-KR" smtClean="0"/>
              <a:t>04 </a:t>
            </a:r>
            <a:r>
              <a:rPr lang="ko-KR" altLang="en-US" smtClean="0"/>
              <a:t>조건문과 반복문 </a:t>
            </a:r>
            <a:endParaRPr lang="en-US" altLang="ko-KR" smtClean="0"/>
          </a:p>
          <a:p>
            <a:r>
              <a:rPr lang="en-US" altLang="ko-KR" smtClean="0"/>
              <a:t>05 </a:t>
            </a:r>
            <a:r>
              <a:rPr lang="ko-KR" altLang="en-US" smtClean="0"/>
              <a:t>함수 </a:t>
            </a:r>
            <a:endParaRPr lang="en-US" altLang="ko-KR" smtClean="0"/>
          </a:p>
          <a:p>
            <a:r>
              <a:rPr lang="en-US" altLang="ko-KR" smtClean="0"/>
              <a:t>06 </a:t>
            </a:r>
            <a:r>
              <a:rPr lang="ko-KR" altLang="en-US" smtClean="0"/>
              <a:t>파일 처리 </a:t>
            </a:r>
            <a:endParaRPr lang="en-US" altLang="ko-KR" smtClean="0"/>
          </a:p>
          <a:p>
            <a:r>
              <a:rPr lang="en-US" altLang="ko-KR" smtClean="0"/>
              <a:t>07 </a:t>
            </a:r>
            <a:r>
              <a:rPr lang="ko-KR" altLang="en-US" smtClean="0"/>
              <a:t>데이터 분석을 위한 주요 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80686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895350" y="1844675"/>
            <a:ext cx="7408863" cy="41052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데이터 분석에 필요한 </a:t>
            </a:r>
            <a:r>
              <a:rPr lang="ko-KR" altLang="en-US" dirty="0" err="1"/>
              <a:t>파이썬</a:t>
            </a:r>
            <a:r>
              <a:rPr lang="ko-KR" altLang="en-US" dirty="0"/>
              <a:t> 프로그래밍 기초를 이해한다</a:t>
            </a:r>
            <a:r>
              <a:rPr lang="en-US" altLang="ko-K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950" dirty="0" err="1"/>
              <a:t>파이썬</a:t>
            </a:r>
            <a:r>
              <a:rPr lang="ko-KR" altLang="en-US" sz="1950" dirty="0"/>
              <a:t> 프로그래밍의 구성요소와 작성 방법 및 실행 방법을 안다</a:t>
            </a:r>
            <a:r>
              <a:rPr lang="en-US" altLang="ko-KR" sz="195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데이터 분석에 주로 사용하는 </a:t>
            </a:r>
            <a:r>
              <a:rPr lang="ko-KR" altLang="en-US" dirty="0" err="1"/>
              <a:t>파이썬</a:t>
            </a:r>
            <a:r>
              <a:rPr lang="ko-KR" altLang="en-US" dirty="0"/>
              <a:t> 라이브러리를 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876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변수와 객체</a:t>
            </a: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변수 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값을 저장하는 메모리 공간</a:t>
            </a:r>
            <a:endParaRPr lang="en-US" altLang="ko-KR" dirty="0"/>
          </a:p>
          <a:p>
            <a:pPr lvl="2">
              <a:defRPr/>
            </a:pPr>
            <a:r>
              <a:rPr lang="ko-KR" altLang="en-US" dirty="0" err="1"/>
              <a:t>파이썬에서는</a:t>
            </a:r>
            <a:r>
              <a:rPr lang="ko-KR" altLang="en-US" dirty="0"/>
              <a:t> 변수를 미리 선언하지 않음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변수에 저장해서 사용하는 값의 </a:t>
            </a:r>
            <a:r>
              <a:rPr lang="ko-KR" altLang="en-US" dirty="0" err="1"/>
              <a:t>자료형으로</a:t>
            </a:r>
            <a:r>
              <a:rPr lang="ko-KR" altLang="en-US" dirty="0"/>
              <a:t> 변수의 </a:t>
            </a:r>
            <a:r>
              <a:rPr lang="ko-KR" altLang="en-US" dirty="0" err="1"/>
              <a:t>자료형이</a:t>
            </a:r>
            <a:r>
              <a:rPr lang="ko-KR" altLang="en-US" dirty="0"/>
              <a:t> 결정</a:t>
            </a:r>
            <a:endParaRPr lang="en-US" altLang="ko-KR" dirty="0"/>
          </a:p>
          <a:p>
            <a:pPr lvl="4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객체 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변수 형태의 속성과 함수 형태의 메서드를 가진 것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각 객체는 자기 의 속성</a:t>
            </a:r>
            <a:r>
              <a:rPr lang="en-US" altLang="ko-KR" dirty="0"/>
              <a:t>(</a:t>
            </a:r>
            <a:r>
              <a:rPr lang="ko-KR" altLang="en-US" dirty="0"/>
              <a:t>내부 데이터</a:t>
            </a:r>
            <a:r>
              <a:rPr lang="en-US" altLang="ko-KR" dirty="0"/>
              <a:t>)</a:t>
            </a:r>
            <a:r>
              <a:rPr lang="ko-KR" altLang="en-US" dirty="0"/>
              <a:t>과 메서드</a:t>
            </a:r>
            <a:r>
              <a:rPr lang="en-US" altLang="ko-KR" dirty="0"/>
              <a:t>(</a:t>
            </a:r>
            <a:r>
              <a:rPr lang="ko-KR" altLang="en-US" dirty="0"/>
              <a:t>내부 연산</a:t>
            </a:r>
            <a:r>
              <a:rPr lang="en-US" altLang="ko-KR" dirty="0"/>
              <a:t>)</a:t>
            </a:r>
            <a:r>
              <a:rPr lang="ko-KR" altLang="en-US" dirty="0"/>
              <a:t>를 가짐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타 프로그래밍 언어와 달리 </a:t>
            </a:r>
            <a:r>
              <a:rPr lang="ko-KR" altLang="en-US" dirty="0" err="1"/>
              <a:t>파이썬에서는</a:t>
            </a:r>
            <a:r>
              <a:rPr lang="ko-KR" altLang="en-US" dirty="0"/>
              <a:t> 모든 변수와 </a:t>
            </a:r>
            <a:r>
              <a:rPr lang="ko-KR" altLang="en-US" dirty="0" err="1"/>
              <a:t>자료형이</a:t>
            </a:r>
            <a:r>
              <a:rPr lang="ko-KR" altLang="en-US" dirty="0"/>
              <a:t> 객체로 되어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291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03. </a:t>
            </a:r>
            <a:r>
              <a:rPr lang="ko-KR" altLang="en-US" smtClean="0"/>
              <a:t>자료형과 연산자</a:t>
            </a:r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endParaRPr lang="en-US" altLang="ko-KR" dirty="0"/>
          </a:p>
        </p:txBody>
      </p:sp>
      <p:sp>
        <p:nvSpPr>
          <p:cNvPr id="20485" name="내용 개체 틀 2"/>
          <p:cNvSpPr txBox="1">
            <a:spLocks/>
          </p:cNvSpPr>
          <p:nvPr/>
        </p:nvSpPr>
        <p:spPr bwMode="auto">
          <a:xfrm>
            <a:off x="395288" y="1538288"/>
            <a:ext cx="2663825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3587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숫자형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= 123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= 12.34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= 1 + 2j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a.real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1.0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a.imag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2.0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a.conjugate()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(1 - 2j)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abs(a)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2.23606797749979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= 0o12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= 0x12A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298</a:t>
            </a:r>
          </a:p>
          <a:p>
            <a:pPr marL="628650" marR="0" lvl="2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28650" marR="0" lvl="2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28650" marR="0" lvl="2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486" name="내용 개체 틀 2"/>
          <p:cNvSpPr txBox="1">
            <a:spLocks/>
          </p:cNvSpPr>
          <p:nvPr/>
        </p:nvSpPr>
        <p:spPr bwMode="auto">
          <a:xfrm>
            <a:off x="3059113" y="1538288"/>
            <a:ext cx="2663825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3587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논리형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b = True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b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True</a:t>
            </a:r>
            <a:endParaRPr kumimoji="0" lang="pt-BR" altLang="ko-KR" sz="12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28650" marR="0" lvl="2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28650" marR="0" lvl="2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487" name="내용 개체 틀 2"/>
          <p:cNvSpPr txBox="1">
            <a:spLocks/>
          </p:cNvSpPr>
          <p:nvPr/>
        </p:nvSpPr>
        <p:spPr bwMode="auto">
          <a:xfrm>
            <a:off x="5707063" y="1538288"/>
            <a:ext cx="2663825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3587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 가능 연산자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= 3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b = 4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+ b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- b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-1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* b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12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/ b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0.75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** b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81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2 ** 3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% b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7 % 3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// b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7 // 3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pt-BR" altLang="ko-KR" sz="12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28650" marR="0" lvl="2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28650" marR="0" lvl="2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50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03. </a:t>
            </a:r>
            <a:r>
              <a:rPr lang="ko-KR" altLang="en-US" smtClean="0"/>
              <a:t>자료형과 연산자</a:t>
            </a: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그룹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문자열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한 개 이상의 문자로 구성된 문자 집합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작은따옴표</a:t>
            </a:r>
            <a:r>
              <a:rPr lang="en-US" altLang="ko-KR" dirty="0"/>
              <a:t>('), </a:t>
            </a:r>
            <a:r>
              <a:rPr lang="ko-KR" altLang="en-US" dirty="0"/>
              <a:t>큰따옴표</a:t>
            </a:r>
            <a:r>
              <a:rPr lang="en-US" altLang="ko-KR" dirty="0"/>
              <a:t>(") </a:t>
            </a:r>
            <a:r>
              <a:rPr lang="ko-KR" altLang="en-US" dirty="0"/>
              <a:t>또는 작은따옴표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(''')</a:t>
            </a:r>
            <a:r>
              <a:rPr lang="ko-KR" altLang="en-US" dirty="0"/>
              <a:t>나 큰따옴표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(""")</a:t>
            </a:r>
            <a:r>
              <a:rPr lang="ko-KR" altLang="en-US" dirty="0"/>
              <a:t>를 사용하여 나타냄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r>
              <a:rPr lang="ko-KR" altLang="en-US" dirty="0"/>
              <a:t>문자열의 각 문자는 인덱스를 이용하여 지정할 수 있음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r>
              <a:rPr lang="ko-KR" altLang="en-US" dirty="0"/>
              <a:t>인덱스의 범위를 이용하여 내부 문자열을 지정할 수도 있</a:t>
            </a:r>
            <a:endParaRPr lang="en-US" altLang="ko-KR" dirty="0"/>
          </a:p>
        </p:txBody>
      </p:sp>
      <p:pic>
        <p:nvPicPr>
          <p:cNvPr id="21509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924175"/>
            <a:ext cx="5148262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292600"/>
            <a:ext cx="2751137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4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03. </a:t>
            </a:r>
            <a:r>
              <a:rPr lang="ko-KR" altLang="en-US" smtClean="0"/>
              <a:t>자료형과 연산자</a:t>
            </a:r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그룹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문자열 </a:t>
            </a:r>
            <a:r>
              <a:rPr lang="ko-KR" altLang="en-US" dirty="0" err="1"/>
              <a:t>자료형</a:t>
            </a:r>
            <a:endParaRPr lang="en-US" altLang="ko-KR" dirty="0"/>
          </a:p>
        </p:txBody>
      </p:sp>
      <p:sp>
        <p:nvSpPr>
          <p:cNvPr id="22533" name="내용 개체 틀 2"/>
          <p:cNvSpPr txBox="1">
            <a:spLocks/>
          </p:cNvSpPr>
          <p:nvPr/>
        </p:nvSpPr>
        <p:spPr bwMode="auto">
          <a:xfrm>
            <a:off x="395288" y="1914525"/>
            <a:ext cx="2663825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3587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문자열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s1 = 'Hello Python'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s1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'Hello Python'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s2 = "Hello Python"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s2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'Hello Python'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s3 = '''Hello Python''' &gt;&gt;&gt; s3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'Hello Python'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s4 = """Hello Python""" &gt;&gt;&gt; s4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'Hello Python' </a:t>
            </a:r>
            <a:endParaRPr kumimoji="0" lang="pt-BR" altLang="ko-KR" sz="14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28650" marR="0" lvl="2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28650" marR="0" lvl="2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534" name="내용 개체 틀 2"/>
          <p:cNvSpPr txBox="1">
            <a:spLocks/>
          </p:cNvSpPr>
          <p:nvPr/>
        </p:nvSpPr>
        <p:spPr bwMode="auto">
          <a:xfrm>
            <a:off x="3059113" y="1914525"/>
            <a:ext cx="3097212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3587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 가능 연산자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head = "Python"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tail = " is fun"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head + tail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‘Python is fun’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head * 2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'PythonPython'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print("=" * 5)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=====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= "Now is better than never"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a[0]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'N'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a[4]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'i'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a[-1]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'r'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a[-2]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'e'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28650" marR="0" lvl="2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535" name="내용 개체 틀 2"/>
          <p:cNvSpPr txBox="1">
            <a:spLocks/>
          </p:cNvSpPr>
          <p:nvPr/>
        </p:nvSpPr>
        <p:spPr bwMode="auto">
          <a:xfrm>
            <a:off x="6080125" y="1916113"/>
            <a:ext cx="3095625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3587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b = a[0] + a[1] + a[2]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b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'Now'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a[0:3]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'Now'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a[4:6]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'is'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a[19:]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'never'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a[:3]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'Now'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a[:]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'Now is better than never'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a[7:-11]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'better'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= "Python"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a.count('p')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</a:t>
            </a:r>
            <a:endParaRPr kumimoji="0" lang="en-US" altLang="ko-KR" sz="12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28650" marR="0" lvl="2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6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03. </a:t>
            </a:r>
            <a:r>
              <a:rPr lang="ko-KR" altLang="en-US" smtClean="0"/>
              <a:t>자료형과 연산자</a:t>
            </a:r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그룹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문자열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23557" name="내용 개체 틀 2"/>
          <p:cNvSpPr txBox="1">
            <a:spLocks/>
          </p:cNvSpPr>
          <p:nvPr/>
        </p:nvSpPr>
        <p:spPr bwMode="auto">
          <a:xfrm>
            <a:off x="395288" y="1914525"/>
            <a:ext cx="36004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3587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 가능 연산자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a.find('y')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a.find('p')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-1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a.index('y')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a.index('p')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Traceback (most recent call last):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File "&lt;pyshell#45&gt;", line 1, in &lt;module&gt;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a.index('p')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ValueError: substring not found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558" name="내용 개체 틀 2"/>
          <p:cNvSpPr txBox="1">
            <a:spLocks/>
          </p:cNvSpPr>
          <p:nvPr/>
        </p:nvSpPr>
        <p:spPr bwMode="auto">
          <a:xfrm>
            <a:off x="6264275" y="1914525"/>
            <a:ext cx="3095625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3587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= "Python is difficult."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a.replace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("difficult", "funny")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'Python is funny.‘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a.split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['Python', 'is', 'difficult.']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b = "a, b, c, d"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b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'a, b, c, d'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b.split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(',')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['a', 'b', 'c', 'd']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559" name="내용 개체 틀 2"/>
          <p:cNvSpPr txBox="1">
            <a:spLocks/>
          </p:cNvSpPr>
          <p:nvPr/>
        </p:nvSpPr>
        <p:spPr bwMode="auto">
          <a:xfrm>
            <a:off x="3492500" y="1628775"/>
            <a:ext cx="46926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3587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53975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99695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45415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91135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36855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b = ","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c = b.join('Abcd')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c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'A, b, c, d'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a.upper()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'PYTHON‘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a.lower()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'python‘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d = " py "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d.lstrip()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'py       ‘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&gt;&gt;&gt; d.rstrip()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‘       py'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d.strip()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'py‘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= 'Pithon’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a[1] = 'y'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Traceback (most recent call last):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File "&lt;pyshell#81&gt;", line 1, in &lt;module&gt;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a[1] = 'y'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TypeError: 'str' object does not support item assignment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28650" marR="0" lvl="2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9593" y="3887788"/>
            <a:ext cx="3131840" cy="219025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find = string</a:t>
            </a:r>
          </a:p>
          <a:p>
            <a:r>
              <a:rPr lang="en-US" altLang="ko-KR" dirty="0" smtClean="0"/>
              <a:t>index =string/list/tuple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5937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03. </a:t>
            </a:r>
            <a:r>
              <a:rPr lang="ko-KR" altLang="en-US" smtClean="0"/>
              <a:t>자료형과 연산자</a:t>
            </a:r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그룹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리스트 </a:t>
            </a:r>
            <a:r>
              <a:rPr lang="ko-KR" altLang="en-US" dirty="0" err="1"/>
              <a:t>자료형</a:t>
            </a:r>
            <a:endParaRPr lang="en-US" altLang="ko-KR" dirty="0"/>
          </a:p>
        </p:txBody>
      </p:sp>
      <p:sp>
        <p:nvSpPr>
          <p:cNvPr id="20485" name="내용 개체 틀 2"/>
          <p:cNvSpPr txBox="1">
            <a:spLocks/>
          </p:cNvSpPr>
          <p:nvPr/>
        </p:nvSpPr>
        <p:spPr bwMode="auto">
          <a:xfrm>
            <a:off x="19050" y="1916113"/>
            <a:ext cx="4768850" cy="5473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 가능 연산자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= [1, 2, 3] </a:t>
            </a:r>
          </a:p>
          <a:p>
            <a:pPr marL="360000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b = ['Life', 'is', 'too', 'short'] </a:t>
            </a:r>
          </a:p>
          <a:p>
            <a:pPr marL="360000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c = [1, 2, 'Life', 'is'] </a:t>
            </a:r>
          </a:p>
          <a:p>
            <a:pPr marL="360000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d = [1, 2, [3, 4], ['Life', 'is']]</a:t>
            </a:r>
          </a:p>
          <a:p>
            <a:pPr marL="360000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d[0] </a:t>
            </a:r>
          </a:p>
          <a:p>
            <a:pPr marL="360000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</a:p>
          <a:p>
            <a:pPr marL="360000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d[2] </a:t>
            </a:r>
          </a:p>
          <a:p>
            <a:pPr marL="360000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[3, 4] </a:t>
            </a:r>
          </a:p>
          <a:p>
            <a:pPr marL="360000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d[3] </a:t>
            </a:r>
          </a:p>
          <a:p>
            <a:pPr marL="360000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['Life', 'is'] </a:t>
            </a:r>
          </a:p>
          <a:p>
            <a:pPr marL="360000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d[3][-1] </a:t>
            </a:r>
          </a:p>
          <a:p>
            <a:pPr marL="360000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'is’ </a:t>
            </a:r>
          </a:p>
          <a:p>
            <a:pPr marL="360000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d[0:3]</a:t>
            </a:r>
          </a:p>
          <a:p>
            <a:pPr marL="360000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[1, 2, [3, 4]]</a:t>
            </a:r>
          </a:p>
          <a:p>
            <a:pPr marL="360000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+ b</a:t>
            </a:r>
          </a:p>
          <a:p>
            <a:pPr marL="360000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[1, 2, 3, 'Life', 'is', 'too', 'short']</a:t>
            </a:r>
          </a:p>
          <a:p>
            <a:pPr marL="360000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b[0] + " hi~ ^^;"</a:t>
            </a:r>
          </a:p>
          <a:p>
            <a:pPr marL="360000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'Life hi~ ^^;'</a:t>
            </a:r>
          </a:p>
          <a:p>
            <a:pPr marL="360000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a[0] + " hi~ ^^;"</a:t>
            </a:r>
          </a:p>
          <a:p>
            <a:pPr marL="360000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Traceback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(most recent call last):</a:t>
            </a:r>
          </a:p>
          <a:p>
            <a:pPr marL="360000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File "&lt;pyshell#88&gt;", line 1, in &lt;module&gt;</a:t>
            </a:r>
          </a:p>
          <a:p>
            <a:pPr marL="360000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a[0] + ' hi~ ^^;'</a:t>
            </a:r>
          </a:p>
          <a:p>
            <a:pPr marL="360000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TypeError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unsupported operand type(s) for +: 'int' and 'str'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582" name="내용 개체 틀 2"/>
          <p:cNvSpPr txBox="1">
            <a:spLocks/>
          </p:cNvSpPr>
          <p:nvPr/>
        </p:nvSpPr>
        <p:spPr bwMode="auto">
          <a:xfrm>
            <a:off x="6372225" y="1773238"/>
            <a:ext cx="29527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3587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= [3, 4, 1, 9]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a.</a:t>
            </a:r>
            <a:r>
              <a:rPr kumimoji="1" lang="en-US" altLang="ko-KR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reverse</a:t>
            </a: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[9, 1, 4, 3]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a.</a:t>
            </a:r>
            <a:r>
              <a:rPr kumimoji="1" lang="en-US" altLang="ko-KR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index(</a:t>
            </a: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a.</a:t>
            </a:r>
            <a:r>
              <a:rPr kumimoji="1" lang="en-US" altLang="ko-KR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insert</a:t>
            </a: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(0, 99)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[99, 9, 1, 4, 3]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a.</a:t>
            </a:r>
            <a:r>
              <a:rPr kumimoji="1" lang="en-US" altLang="ko-KR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remove</a:t>
            </a: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(99)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[9, 1, 4, 3]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b = [1, 2, 3]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b.</a:t>
            </a:r>
            <a:r>
              <a:rPr kumimoji="1" lang="en-US" altLang="ko-KR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pop</a:t>
            </a: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b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[1, 2]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b.</a:t>
            </a:r>
            <a:r>
              <a:rPr kumimoji="1" lang="en-US" altLang="ko-KR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pop</a:t>
            </a: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(0)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b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[2]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= [2, 1, 0, 2, 3, 2, 4, 2]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a.</a:t>
            </a:r>
            <a:r>
              <a:rPr kumimoji="1" lang="en-US" altLang="ko-KR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count</a:t>
            </a: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(2)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583" name="내용 개체 틀 2"/>
          <p:cNvSpPr txBox="1">
            <a:spLocks/>
          </p:cNvSpPr>
          <p:nvPr/>
        </p:nvSpPr>
        <p:spPr bwMode="auto">
          <a:xfrm>
            <a:off x="3846513" y="1782763"/>
            <a:ext cx="2886075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3587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pt-BR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* 3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pt-BR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[1, 2, 3, 1, 2, 3, 1, 2, 3]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a[2] = 99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[1, 2, 99]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a[1:2] = ['a', 'b', 'c']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[1, 'a', 'b', 'c', 99]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a[-1] = ['d', 'e', 'f']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[1, 'a', 'b', 'c', </a:t>
            </a: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['d', 'e', 'f']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del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a[-1]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[1, 'a', 'b', 'c']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1" lang="en-US" altLang="ko-K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a.</a:t>
            </a:r>
            <a:r>
              <a:rPr kumimoji="1" lang="en-US" altLang="ko-KR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append</a:t>
            </a: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(5)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[1, 'a', 'b', 'c', 5]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1" lang="en-US" altLang="ko-K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b.</a:t>
            </a:r>
            <a:r>
              <a:rPr kumimoji="1" lang="en-US" altLang="ko-KR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sort</a:t>
            </a: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b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['Life', 'is', 'short', 'too']</a:t>
            </a:r>
            <a:endParaRPr kumimoji="1" lang="pt-BR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28650" marR="0" lvl="2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04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보라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42945</TotalTime>
  <Words>2317</Words>
  <Application>Microsoft Office PowerPoint</Application>
  <PresentationFormat>화면 슬라이드 쇼(4:3)</PresentationFormat>
  <Paragraphs>482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31" baseType="lpstr">
      <vt:lpstr>HY견고딕</vt:lpstr>
      <vt:lpstr>굴림</vt:lpstr>
      <vt:lpstr>맑은 고딕</vt:lpstr>
      <vt:lpstr>Arial</vt:lpstr>
      <vt:lpstr>Lucida Sans Unicode</vt:lpstr>
      <vt:lpstr>Tahoma</vt:lpstr>
      <vt:lpstr>Verdana</vt:lpstr>
      <vt:lpstr>Wingdings</vt:lpstr>
      <vt:lpstr>Wingdings 2</vt:lpstr>
      <vt:lpstr>Wingdings 3</vt:lpstr>
      <vt:lpstr>광장</vt:lpstr>
      <vt:lpstr>Office 테마</vt:lpstr>
      <vt:lpstr>파이썬 프로그래밍 기초 - 1     </vt:lpstr>
      <vt:lpstr>PowerPoint 프레젠테이션</vt:lpstr>
      <vt:lpstr>PowerPoint 프레젠테이션</vt:lpstr>
      <vt:lpstr>02. 변수와 객체</vt:lpstr>
      <vt:lpstr>03. 자료형과 연산자</vt:lpstr>
      <vt:lpstr>03. 자료형과 연산자</vt:lpstr>
      <vt:lpstr>03. 자료형과 연산자</vt:lpstr>
      <vt:lpstr>03. 자료형과 연산자</vt:lpstr>
      <vt:lpstr>03. 자료형과 연산자</vt:lpstr>
      <vt:lpstr>03. 자료형과 연산자</vt:lpstr>
      <vt:lpstr>03. 자료형과 연산자</vt:lpstr>
      <vt:lpstr>03. 자료형과 연산자</vt:lpstr>
      <vt:lpstr>03. 자료형과 연산자</vt:lpstr>
      <vt:lpstr>04. 조건문과 반복문</vt:lpstr>
      <vt:lpstr>04. 조건문과 반복문</vt:lpstr>
      <vt:lpstr>04. 조건문과 반복문</vt:lpstr>
      <vt:lpstr>04. 조건문과 반복문</vt:lpstr>
      <vt:lpstr>04. 조건문과 반복문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 데이터의 분석 기법  및 인프라 기술</dc:title>
  <dc:creator>VarietyHoriC</dc:creator>
  <cp:lastModifiedBy>최도진</cp:lastModifiedBy>
  <cp:revision>3492</cp:revision>
  <cp:lastPrinted>2016-09-27T06:45:30Z</cp:lastPrinted>
  <dcterms:created xsi:type="dcterms:W3CDTF">2012-07-16T20:46:39Z</dcterms:created>
  <dcterms:modified xsi:type="dcterms:W3CDTF">2022-09-08T01:09:13Z</dcterms:modified>
</cp:coreProperties>
</file>