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5" r:id="rId2"/>
    <p:sldMasterId id="2147483992" r:id="rId3"/>
  </p:sldMasterIdLst>
  <p:notesMasterIdLst>
    <p:notesMasterId r:id="rId23"/>
  </p:notesMasterIdLst>
  <p:handoutMasterIdLst>
    <p:handoutMasterId r:id="rId24"/>
  </p:handoutMasterIdLst>
  <p:sldIdLst>
    <p:sldId id="260" r:id="rId4"/>
    <p:sldId id="276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275" r:id="rId22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  <p14:sldId id="276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0" autoAdjust="0"/>
    <p:restoredTop sz="90509" autoAdjust="0"/>
  </p:normalViewPr>
  <p:slideViewPr>
    <p:cSldViewPr>
      <p:cViewPr varScale="1">
        <p:scale>
          <a:sx n="104" d="100"/>
          <a:sy n="104" d="100"/>
        </p:scale>
        <p:origin x="20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2022-09-15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7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80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</a:t>
            </a:r>
            <a:r>
              <a:rPr kumimoji="0" lang="ko-KR" altLang="en-US" sz="1200" dirty="0">
                <a:ea typeface="맑은 고딕" pitchFamily="50" charset="-127"/>
              </a:rPr>
              <a:t>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359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216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71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A2F162-765E-4264-8839-52D2E1AF7B9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9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106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6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1600" b="1" dirty="0">
                <a:solidFill>
                  <a:prstClr val="black"/>
                </a:solidFill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</a:rPr>
              <a:t>강의교안 이용 안내</a:t>
            </a:r>
            <a:r>
              <a:rPr lang="en-US" altLang="ko-KR" sz="1600" b="1" dirty="0">
                <a:solidFill>
                  <a:prstClr val="black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200" dirty="0" err="1">
                <a:solidFill>
                  <a:prstClr val="black"/>
                </a:solidFill>
              </a:rPr>
              <a:t>한빛아카데미</a:t>
            </a:r>
            <a:r>
              <a:rPr lang="ko-KR" altLang="en-US" sz="1200" dirty="0">
                <a:solidFill>
                  <a:prstClr val="black"/>
                </a:solidFill>
              </a:rPr>
              <a:t>㈜에 있습니다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srgbClr val="222222"/>
                </a:solidFill>
              </a:rPr>
              <a:t> </a:t>
            </a:r>
            <a:endParaRPr lang="en-US" altLang="ko-KR" sz="12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200" u="sng" dirty="0">
                <a:solidFill>
                  <a:srgbClr val="222222"/>
                </a:solidFill>
              </a:rPr>
              <a:t>136</a:t>
            </a:r>
            <a:r>
              <a:rPr lang="ko-KR" altLang="en-US" sz="1200" u="sng" dirty="0">
                <a:solidFill>
                  <a:srgbClr val="222222"/>
                </a:solidFill>
              </a:rPr>
              <a:t>조에 의거하여 처벌을 받을 수 있습니다</a:t>
            </a:r>
            <a:r>
              <a:rPr lang="en-US" altLang="ko-KR" sz="1200" u="sng" dirty="0">
                <a:solidFill>
                  <a:srgbClr val="222222"/>
                </a:solidFill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916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92278F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131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92278F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63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D9A24A9-1DCD-43D0-B901-D6498B07F69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41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1" lang="ko-KR" altLang="en-US" sz="2000" b="1" dirty="0">
                <a:solidFill>
                  <a:prstClr val="black"/>
                </a:solidFill>
              </a:rPr>
              <a:t>감사합니다</a:t>
            </a:r>
            <a:r>
              <a:rPr kumimoji="1" lang="en-US" altLang="ko-KR" sz="2000" b="1" dirty="0">
                <a:solidFill>
                  <a:prstClr val="black"/>
                </a:solidFill>
              </a:rPr>
              <a:t>.</a:t>
            </a:r>
            <a:endParaRPr kumimoji="1"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7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5AD31B41-F883-46EE-839A-BA0164C10B4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BC0379-4B46-40D9-B5EC-282A43C0FF9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3948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err="1" smtClean="0"/>
              <a:t>파이썬</a:t>
            </a:r>
            <a:r>
              <a:rPr lang="ko-KR" altLang="en-US" sz="3200" b="0" dirty="0" smtClean="0"/>
              <a:t> 프로그래밍 기초</a:t>
            </a:r>
            <a:r>
              <a:rPr lang="en-US" altLang="ko-KR" sz="3200" b="0" dirty="0"/>
              <a:t> </a:t>
            </a:r>
            <a:r>
              <a:rPr lang="en-US" altLang="ko-KR" sz="3200" b="0" dirty="0" smtClean="0"/>
              <a:t>- 2</a:t>
            </a:r>
            <a:br>
              <a:rPr lang="en-US" altLang="ko-KR" sz="3200" b="0" dirty="0" smtClean="0"/>
            </a:b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numpy</a:t>
            </a:r>
            <a:endParaRPr lang="en-US" altLang="ko-KR" dirty="0"/>
          </a:p>
        </p:txBody>
      </p:sp>
      <p:sp>
        <p:nvSpPr>
          <p:cNvPr id="41987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07. </a:t>
            </a:r>
            <a:r>
              <a:rPr lang="ko-KR" altLang="en-US" smtClean="0"/>
              <a:t>데이터 분석을 위한 주요 라이브러리</a:t>
            </a: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41989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3700" y="1503363"/>
            <a:ext cx="4033838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prstClr val="black"/>
                </a:solidFill>
              </a:rPr>
              <a:t> </a:t>
            </a:r>
            <a:r>
              <a:rPr kumimoji="1" lang="ko-KR" altLang="en-US" sz="1800" dirty="0" err="1">
                <a:solidFill>
                  <a:prstClr val="black"/>
                </a:solidFill>
              </a:rPr>
              <a:t>파이썬</a:t>
            </a:r>
            <a:r>
              <a:rPr kumimoji="1" lang="ko-KR" altLang="en-US" sz="1800" dirty="0">
                <a:solidFill>
                  <a:prstClr val="black"/>
                </a:solidFill>
              </a:rPr>
              <a:t> 코드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import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numpy</a:t>
            </a:r>
            <a:r>
              <a:rPr kumimoji="1" lang="en-US" altLang="ko-KR" sz="1100" dirty="0">
                <a:solidFill>
                  <a:prstClr val="black"/>
                </a:solidFill>
              </a:rPr>
              <a:t> as np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np.__version</a:t>
            </a:r>
            <a:r>
              <a:rPr kumimoji="1" lang="en-US" altLang="ko-KR" sz="1100" dirty="0">
                <a:solidFill>
                  <a:prstClr val="black"/>
                </a:solidFill>
              </a:rPr>
              <a:t>__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'1.18.3'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ar1 =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np.array</a:t>
            </a:r>
            <a:r>
              <a:rPr kumimoji="1" lang="en-US" altLang="ko-KR" sz="1100" dirty="0">
                <a:solidFill>
                  <a:prstClr val="black"/>
                </a:solidFill>
              </a:rPr>
              <a:t>([1, 2, 3, 4, 5])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ar1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array([1, 2, 3, 4, 5])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type(ar1)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&lt;class '</a:t>
            </a:r>
            <a:r>
              <a:rPr kumimoji="1" lang="en-US" altLang="ko-KR" sz="1100" dirty="0" err="1">
                <a:solidFill>
                  <a:srgbClr val="0070C0"/>
                </a:solidFill>
              </a:rPr>
              <a:t>numpy.ndarray</a:t>
            </a:r>
            <a:r>
              <a:rPr kumimoji="1" lang="en-US" altLang="ko-KR" sz="1100" dirty="0">
                <a:solidFill>
                  <a:srgbClr val="0070C0"/>
                </a:solidFill>
              </a:rPr>
              <a:t>'&gt;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ar2 =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np.array</a:t>
            </a:r>
            <a:r>
              <a:rPr kumimoji="1" lang="en-US" altLang="ko-KR" sz="1100" dirty="0">
                <a:solidFill>
                  <a:prstClr val="black"/>
                </a:solidFill>
              </a:rPr>
              <a:t>([[10, 20, 30], [40, 50, 60]])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ar2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array([[10, 20, 30],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        [40, 50, 60]])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ar3 = </a:t>
            </a:r>
            <a:r>
              <a:rPr kumimoji="1" lang="pt-BR" altLang="ko-KR" sz="1100" b="1" dirty="0">
                <a:solidFill>
                  <a:prstClr val="black"/>
                </a:solidFill>
              </a:rPr>
              <a:t>np.arange</a:t>
            </a:r>
            <a:r>
              <a:rPr kumimoji="1" lang="pt-BR" altLang="ko-KR" sz="1100" dirty="0">
                <a:solidFill>
                  <a:prstClr val="black"/>
                </a:solidFill>
              </a:rPr>
              <a:t>(1, 11, 2)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ar3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array([1, 3, 5, 7, 9])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ar4 = </a:t>
            </a:r>
            <a:r>
              <a:rPr kumimoji="1" lang="pt-BR" altLang="ko-KR" sz="1100" b="1" dirty="0">
                <a:solidFill>
                  <a:prstClr val="black"/>
                </a:solidFill>
              </a:rPr>
              <a:t>np.array</a:t>
            </a:r>
            <a:r>
              <a:rPr kumimoji="1" lang="pt-BR" altLang="ko-KR" sz="1100" dirty="0">
                <a:solidFill>
                  <a:prstClr val="black"/>
                </a:solidFill>
              </a:rPr>
              <a:t>([1, 2, 3, 4, 5, 6]).reshape((3, 2))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array([[1, 2],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        [3, 4],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        [5, 6]])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ar5 = </a:t>
            </a:r>
            <a:r>
              <a:rPr kumimoji="1" lang="pt-BR" altLang="ko-KR" sz="1100" b="1" dirty="0">
                <a:solidFill>
                  <a:prstClr val="black"/>
                </a:solidFill>
              </a:rPr>
              <a:t>np.zeros</a:t>
            </a:r>
            <a:r>
              <a:rPr kumimoji="1" lang="pt-BR" altLang="ko-KR" sz="1100" dirty="0">
                <a:solidFill>
                  <a:prstClr val="black"/>
                </a:solidFill>
              </a:rPr>
              <a:t>((2, 3))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ar5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array([[0., 0., 0.],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        [0., 0., 0.]])</a:t>
            </a:r>
            <a:endParaRPr kumimoji="1" lang="en-US" altLang="ko-KR" sz="1100" dirty="0">
              <a:solidFill>
                <a:srgbClr val="0070C0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284663" y="1498600"/>
            <a:ext cx="4033837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ar6 = ar2[0:2, 0:2]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ar6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array([[10, 20],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        [40, 50]])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ar7 = ar2[0, :]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ar7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array([10, 20, 30])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ar8 = ar1 + 10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ar8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array([11, 12, 13, 14, 15])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ar1 + ar8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array([12, 14, 16, 18, 20])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ar8 - ar1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array([10, 10, 10, 10, 10])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ar1 * 2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array([ 2, 4, 6, 8, 10])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ar1 / 2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array([0.5, 1. , 1.5, 2. , 2.5])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ar9 = </a:t>
            </a:r>
            <a:r>
              <a:rPr kumimoji="1" lang="pt-BR" altLang="ko-KR" sz="1100" b="1" dirty="0">
                <a:solidFill>
                  <a:prstClr val="black"/>
                </a:solidFill>
              </a:rPr>
              <a:t>np.dot</a:t>
            </a:r>
            <a:r>
              <a:rPr kumimoji="1" lang="pt-BR" altLang="ko-KR" sz="1100" dirty="0">
                <a:solidFill>
                  <a:prstClr val="black"/>
                </a:solidFill>
              </a:rPr>
              <a:t>(ar2, ar4)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ar9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array([[220, 280],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        [490, 640]])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pandas</a:t>
            </a:r>
          </a:p>
        </p:txBody>
      </p:sp>
      <p:sp>
        <p:nvSpPr>
          <p:cNvPr id="43011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07. </a:t>
            </a:r>
            <a:r>
              <a:rPr lang="ko-KR" altLang="en-US" smtClean="0"/>
              <a:t>데이터 분석을 위한 주요 라이브러리</a:t>
            </a: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43013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3700" y="1503363"/>
            <a:ext cx="4899025" cy="5670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800" dirty="0">
                <a:solidFill>
                  <a:prstClr val="black"/>
                </a:solidFill>
              </a:rPr>
              <a:t>Series </a:t>
            </a:r>
            <a:r>
              <a:rPr kumimoji="1" lang="ko-KR" altLang="en-US" sz="1800" dirty="0" err="1">
                <a:solidFill>
                  <a:prstClr val="black"/>
                </a:solidFill>
              </a:rPr>
              <a:t>자료형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import pandas as pd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pd.__version</a:t>
            </a:r>
            <a:r>
              <a:rPr kumimoji="1" lang="en-US" altLang="ko-KR" sz="1100" dirty="0">
                <a:solidFill>
                  <a:prstClr val="black"/>
                </a:solidFill>
              </a:rPr>
              <a:t>__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'1.0.3‘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data1 = [10, 20, 30, 40, 50]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data1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[10, 20, 30, 40, 50]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data2 = ['1</a:t>
            </a:r>
            <a:r>
              <a:rPr kumimoji="1" lang="ko-KR" altLang="en-US" sz="1100" dirty="0">
                <a:solidFill>
                  <a:prstClr val="black"/>
                </a:solidFill>
              </a:rPr>
              <a:t>반</a:t>
            </a:r>
            <a:r>
              <a:rPr kumimoji="1" lang="en-US" altLang="ko-KR" sz="1100" dirty="0">
                <a:solidFill>
                  <a:prstClr val="black"/>
                </a:solidFill>
              </a:rPr>
              <a:t>', '2</a:t>
            </a:r>
            <a:r>
              <a:rPr kumimoji="1" lang="ko-KR" altLang="en-US" sz="1100" dirty="0">
                <a:solidFill>
                  <a:prstClr val="black"/>
                </a:solidFill>
              </a:rPr>
              <a:t>반</a:t>
            </a:r>
            <a:r>
              <a:rPr kumimoji="1" lang="en-US" altLang="ko-KR" sz="1100" dirty="0">
                <a:solidFill>
                  <a:prstClr val="black"/>
                </a:solidFill>
              </a:rPr>
              <a:t>', '3</a:t>
            </a:r>
            <a:r>
              <a:rPr kumimoji="1" lang="ko-KR" altLang="en-US" sz="1100" dirty="0">
                <a:solidFill>
                  <a:prstClr val="black"/>
                </a:solidFill>
              </a:rPr>
              <a:t>반</a:t>
            </a:r>
            <a:r>
              <a:rPr kumimoji="1" lang="en-US" altLang="ko-KR" sz="1100" dirty="0">
                <a:solidFill>
                  <a:prstClr val="black"/>
                </a:solidFill>
              </a:rPr>
              <a:t>', '4</a:t>
            </a:r>
            <a:r>
              <a:rPr kumimoji="1" lang="ko-KR" altLang="en-US" sz="1100" dirty="0">
                <a:solidFill>
                  <a:prstClr val="black"/>
                </a:solidFill>
              </a:rPr>
              <a:t>반</a:t>
            </a:r>
            <a:r>
              <a:rPr kumimoji="1" lang="en-US" altLang="ko-KR" sz="1100" dirty="0">
                <a:solidFill>
                  <a:prstClr val="black"/>
                </a:solidFill>
              </a:rPr>
              <a:t>', '5</a:t>
            </a:r>
            <a:r>
              <a:rPr kumimoji="1" lang="ko-KR" altLang="en-US" sz="1100" dirty="0">
                <a:solidFill>
                  <a:prstClr val="black"/>
                </a:solidFill>
              </a:rPr>
              <a:t>반</a:t>
            </a:r>
            <a:r>
              <a:rPr kumimoji="1" lang="en-US" altLang="ko-KR" sz="1100" dirty="0">
                <a:solidFill>
                  <a:prstClr val="black"/>
                </a:solidFill>
              </a:rPr>
              <a:t>']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data2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['1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srgbClr val="0070C0"/>
                </a:solidFill>
              </a:rPr>
              <a:t>', '2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srgbClr val="0070C0"/>
                </a:solidFill>
              </a:rPr>
              <a:t>', '3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srgbClr val="0070C0"/>
                </a:solidFill>
              </a:rPr>
              <a:t>', '4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srgbClr val="0070C0"/>
                </a:solidFill>
              </a:rPr>
              <a:t>', '5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srgbClr val="0070C0"/>
                </a:solidFill>
              </a:rPr>
              <a:t>']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sr1 = </a:t>
            </a:r>
            <a:r>
              <a:rPr kumimoji="1" lang="pt-BR" altLang="ko-KR" sz="1100" b="1" dirty="0">
                <a:solidFill>
                  <a:prstClr val="black"/>
                </a:solidFill>
              </a:rPr>
              <a:t>pd.Series(data1)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sr1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0   10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1   20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2   30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3   40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4   50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 err="1">
                <a:solidFill>
                  <a:srgbClr val="258BCD"/>
                </a:solidFill>
              </a:rPr>
              <a:t>dtype</a:t>
            </a:r>
            <a:r>
              <a:rPr kumimoji="1" lang="en-US" altLang="ko-KR" sz="1100" dirty="0">
                <a:solidFill>
                  <a:srgbClr val="258BCD"/>
                </a:solidFill>
              </a:rPr>
              <a:t>: int64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sr2 =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pd.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Series</a:t>
            </a:r>
            <a:r>
              <a:rPr kumimoji="1" lang="en-US" altLang="ko-KR" sz="1100" dirty="0">
                <a:solidFill>
                  <a:prstClr val="black"/>
                </a:solidFill>
              </a:rPr>
              <a:t>(data2)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sr2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0   1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1   2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2   3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3   4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4   5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 err="1">
                <a:solidFill>
                  <a:srgbClr val="258BCD"/>
                </a:solidFill>
              </a:rPr>
              <a:t>dtype</a:t>
            </a:r>
            <a:r>
              <a:rPr kumimoji="1" lang="en-US" altLang="ko-KR" sz="1100" dirty="0">
                <a:solidFill>
                  <a:srgbClr val="258BCD"/>
                </a:solidFill>
              </a:rPr>
              <a:t>: object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859338" y="1498600"/>
            <a:ext cx="4033837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sr3 = 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pd.Series</a:t>
            </a:r>
            <a:r>
              <a:rPr kumimoji="1" lang="en-US" altLang="ko-KR" sz="1100" dirty="0">
                <a:solidFill>
                  <a:prstClr val="black"/>
                </a:solidFill>
              </a:rPr>
              <a:t>([101, 102, 103, 104, 105])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sr3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0   101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1   102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2   103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3   104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4   105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 err="1">
                <a:solidFill>
                  <a:srgbClr val="258BCD"/>
                </a:solidFill>
              </a:rPr>
              <a:t>dtype</a:t>
            </a:r>
            <a:r>
              <a:rPr kumimoji="1" lang="en-US" altLang="ko-KR" sz="1100" dirty="0">
                <a:solidFill>
                  <a:srgbClr val="258BCD"/>
                </a:solidFill>
              </a:rPr>
              <a:t>: int64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sr4 = 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pd.Series</a:t>
            </a:r>
            <a:r>
              <a:rPr kumimoji="1" lang="en-US" altLang="ko-KR" sz="1100" dirty="0">
                <a:solidFill>
                  <a:prstClr val="black"/>
                </a:solidFill>
              </a:rPr>
              <a:t>(['</a:t>
            </a:r>
            <a:r>
              <a:rPr kumimoji="1" lang="ko-KR" altLang="en-US" sz="1100" dirty="0">
                <a:solidFill>
                  <a:prstClr val="black"/>
                </a:solidFill>
              </a:rPr>
              <a:t>월</a:t>
            </a:r>
            <a:r>
              <a:rPr kumimoji="1" lang="en-US" altLang="ko-KR" sz="1100" dirty="0">
                <a:solidFill>
                  <a:prstClr val="black"/>
                </a:solidFill>
              </a:rPr>
              <a:t>', '</a:t>
            </a:r>
            <a:r>
              <a:rPr kumimoji="1" lang="ko-KR" altLang="en-US" sz="1100" dirty="0">
                <a:solidFill>
                  <a:prstClr val="black"/>
                </a:solidFill>
              </a:rPr>
              <a:t>화</a:t>
            </a:r>
            <a:r>
              <a:rPr kumimoji="1" lang="en-US" altLang="ko-KR" sz="1100" dirty="0">
                <a:solidFill>
                  <a:prstClr val="black"/>
                </a:solidFill>
              </a:rPr>
              <a:t>', '</a:t>
            </a:r>
            <a:r>
              <a:rPr kumimoji="1" lang="ko-KR" altLang="en-US" sz="1100" dirty="0">
                <a:solidFill>
                  <a:prstClr val="black"/>
                </a:solidFill>
              </a:rPr>
              <a:t>수</a:t>
            </a:r>
            <a:r>
              <a:rPr kumimoji="1" lang="en-US" altLang="ko-KR" sz="1100" dirty="0">
                <a:solidFill>
                  <a:prstClr val="black"/>
                </a:solidFill>
              </a:rPr>
              <a:t>', '</a:t>
            </a:r>
            <a:r>
              <a:rPr kumimoji="1" lang="ko-KR" altLang="en-US" sz="1100" dirty="0">
                <a:solidFill>
                  <a:prstClr val="black"/>
                </a:solidFill>
              </a:rPr>
              <a:t>목</a:t>
            </a:r>
            <a:r>
              <a:rPr kumimoji="1" lang="en-US" altLang="ko-KR" sz="1100" dirty="0">
                <a:solidFill>
                  <a:prstClr val="black"/>
                </a:solidFill>
              </a:rPr>
              <a:t>', '</a:t>
            </a:r>
            <a:r>
              <a:rPr kumimoji="1" lang="ko-KR" altLang="en-US" sz="1100" dirty="0">
                <a:solidFill>
                  <a:prstClr val="black"/>
                </a:solidFill>
              </a:rPr>
              <a:t>금</a:t>
            </a:r>
            <a:r>
              <a:rPr kumimoji="1" lang="en-US" altLang="ko-KR" sz="1100" dirty="0">
                <a:solidFill>
                  <a:prstClr val="black"/>
                </a:solidFill>
              </a:rPr>
              <a:t>'])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0   </a:t>
            </a:r>
            <a:r>
              <a:rPr kumimoji="1" lang="ko-KR" altLang="en-US" sz="1100" dirty="0">
                <a:solidFill>
                  <a:srgbClr val="0070C0"/>
                </a:solidFill>
              </a:rPr>
              <a:t>월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1   </a:t>
            </a:r>
            <a:r>
              <a:rPr kumimoji="1" lang="ko-KR" altLang="en-US" sz="1100" dirty="0">
                <a:solidFill>
                  <a:srgbClr val="0070C0"/>
                </a:solidFill>
              </a:rPr>
              <a:t>화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2   </a:t>
            </a:r>
            <a:r>
              <a:rPr kumimoji="1" lang="ko-KR" altLang="en-US" sz="1100" dirty="0">
                <a:solidFill>
                  <a:srgbClr val="0070C0"/>
                </a:solidFill>
              </a:rPr>
              <a:t>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3   </a:t>
            </a:r>
            <a:r>
              <a:rPr kumimoji="1" lang="ko-KR" altLang="en-US" sz="1100" dirty="0">
                <a:solidFill>
                  <a:srgbClr val="0070C0"/>
                </a:solidFill>
              </a:rPr>
              <a:t>목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4   </a:t>
            </a:r>
            <a:r>
              <a:rPr kumimoji="1" lang="ko-KR" altLang="en-US" sz="1100" dirty="0">
                <a:solidFill>
                  <a:srgbClr val="0070C0"/>
                </a:solidFill>
              </a:rPr>
              <a:t>금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 err="1">
                <a:solidFill>
                  <a:srgbClr val="258BCD"/>
                </a:solidFill>
              </a:rPr>
              <a:t>dtype</a:t>
            </a:r>
            <a:r>
              <a:rPr kumimoji="1" lang="en-US" altLang="ko-KR" sz="1100" dirty="0">
                <a:solidFill>
                  <a:srgbClr val="258BCD"/>
                </a:solidFill>
              </a:rPr>
              <a:t>: object</a:t>
            </a:r>
            <a:endParaRPr kumimoji="1" lang="pt-BR" altLang="ko-KR" sz="1200" b="1" dirty="0">
              <a:solidFill>
                <a:srgbClr val="258BCD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pt-BR" altLang="ko-KR" sz="1200" b="1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pandas</a:t>
            </a:r>
          </a:p>
        </p:txBody>
      </p:sp>
      <p:sp>
        <p:nvSpPr>
          <p:cNvPr id="44035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07. </a:t>
            </a:r>
            <a:r>
              <a:rPr lang="ko-KR" altLang="en-US" smtClean="0"/>
              <a:t>데이터 분석을 위한 주요 라이브러리</a:t>
            </a: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44037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69863" y="1498600"/>
            <a:ext cx="4899025" cy="5670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800" dirty="0">
                <a:solidFill>
                  <a:prstClr val="black"/>
                </a:solidFill>
              </a:rPr>
              <a:t>Series </a:t>
            </a:r>
            <a:r>
              <a:rPr kumimoji="1" lang="ko-KR" altLang="en-US" sz="1800" dirty="0" err="1">
                <a:solidFill>
                  <a:prstClr val="black"/>
                </a:solidFill>
              </a:rPr>
              <a:t>자료형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sr5 = 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pd.Series</a:t>
            </a:r>
            <a:r>
              <a:rPr kumimoji="1" lang="en-US" altLang="ko-KR" sz="1100" dirty="0">
                <a:solidFill>
                  <a:prstClr val="black"/>
                </a:solidFill>
              </a:rPr>
              <a:t>(data1, </a:t>
            </a:r>
            <a:r>
              <a:rPr kumimoji="1" lang="en-US" altLang="ko-KR" sz="1100" b="1" dirty="0">
                <a:solidFill>
                  <a:prstClr val="black"/>
                </a:solidFill>
              </a:rPr>
              <a:t>index</a:t>
            </a:r>
            <a:r>
              <a:rPr kumimoji="1" lang="en-US" altLang="ko-KR" sz="1100" dirty="0">
                <a:solidFill>
                  <a:prstClr val="black"/>
                </a:solidFill>
              </a:rPr>
              <a:t> = [1000, 1001, 1002, 1003, 1004])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sr5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1000   10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1001   20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1002   30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1003   40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1004   50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 err="1">
                <a:solidFill>
                  <a:srgbClr val="0070C0"/>
                </a:solidFill>
              </a:rPr>
              <a:t>dtype</a:t>
            </a:r>
            <a:r>
              <a:rPr kumimoji="1" lang="en-US" altLang="ko-KR" sz="1100" dirty="0">
                <a:solidFill>
                  <a:srgbClr val="0070C0"/>
                </a:solidFill>
              </a:rPr>
              <a:t>: int64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sr6 = 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pd.Series</a:t>
            </a:r>
            <a:r>
              <a:rPr kumimoji="1" lang="en-US" altLang="ko-KR" sz="1100" dirty="0">
                <a:solidFill>
                  <a:prstClr val="black"/>
                </a:solidFill>
              </a:rPr>
              <a:t>(data1, </a:t>
            </a:r>
            <a:r>
              <a:rPr kumimoji="1" lang="en-US" altLang="ko-KR" sz="1100" b="1" dirty="0">
                <a:solidFill>
                  <a:prstClr val="black"/>
                </a:solidFill>
              </a:rPr>
              <a:t>index</a:t>
            </a:r>
            <a:r>
              <a:rPr kumimoji="1" lang="en-US" altLang="ko-KR" sz="1100" dirty="0">
                <a:solidFill>
                  <a:prstClr val="black"/>
                </a:solidFill>
              </a:rPr>
              <a:t> = data2)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sr6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1</a:t>
            </a:r>
            <a:r>
              <a:rPr kumimoji="1" lang="ko-KR" altLang="en-US" sz="1100" dirty="0">
                <a:solidFill>
                  <a:srgbClr val="0070C0"/>
                </a:solidFill>
              </a:rPr>
              <a:t>반   </a:t>
            </a:r>
            <a:r>
              <a:rPr kumimoji="1" lang="en-US" altLang="ko-KR" sz="1100" dirty="0">
                <a:solidFill>
                  <a:srgbClr val="0070C0"/>
                </a:solidFill>
              </a:rPr>
              <a:t>10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2</a:t>
            </a:r>
            <a:r>
              <a:rPr kumimoji="1" lang="ko-KR" altLang="en-US" sz="1100" dirty="0">
                <a:solidFill>
                  <a:srgbClr val="0070C0"/>
                </a:solidFill>
              </a:rPr>
              <a:t>반   </a:t>
            </a:r>
            <a:r>
              <a:rPr kumimoji="1" lang="en-US" altLang="ko-KR" sz="1100" dirty="0">
                <a:solidFill>
                  <a:srgbClr val="0070C0"/>
                </a:solidFill>
              </a:rPr>
              <a:t>20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3</a:t>
            </a:r>
            <a:r>
              <a:rPr kumimoji="1" lang="ko-KR" altLang="en-US" sz="1100" dirty="0">
                <a:solidFill>
                  <a:srgbClr val="0070C0"/>
                </a:solidFill>
              </a:rPr>
              <a:t>반   </a:t>
            </a:r>
            <a:r>
              <a:rPr kumimoji="1" lang="en-US" altLang="ko-KR" sz="1100" dirty="0">
                <a:solidFill>
                  <a:srgbClr val="0070C0"/>
                </a:solidFill>
              </a:rPr>
              <a:t>30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4</a:t>
            </a:r>
            <a:r>
              <a:rPr kumimoji="1" lang="ko-KR" altLang="en-US" sz="1100" dirty="0">
                <a:solidFill>
                  <a:srgbClr val="0070C0"/>
                </a:solidFill>
              </a:rPr>
              <a:t>반   </a:t>
            </a:r>
            <a:r>
              <a:rPr kumimoji="1" lang="en-US" altLang="ko-KR" sz="1100" dirty="0">
                <a:solidFill>
                  <a:srgbClr val="0070C0"/>
                </a:solidFill>
              </a:rPr>
              <a:t>40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5</a:t>
            </a:r>
            <a:r>
              <a:rPr kumimoji="1" lang="ko-KR" altLang="en-US" sz="1100" dirty="0">
                <a:solidFill>
                  <a:srgbClr val="0070C0"/>
                </a:solidFill>
              </a:rPr>
              <a:t>반   </a:t>
            </a:r>
            <a:r>
              <a:rPr kumimoji="1" lang="en-US" altLang="ko-KR" sz="1100" dirty="0">
                <a:solidFill>
                  <a:srgbClr val="0070C0"/>
                </a:solidFill>
              </a:rPr>
              <a:t>50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 err="1">
                <a:solidFill>
                  <a:srgbClr val="0070C0"/>
                </a:solidFill>
              </a:rPr>
              <a:t>dtype</a:t>
            </a:r>
            <a:r>
              <a:rPr kumimoji="1" lang="en-US" altLang="ko-KR" sz="1100" dirty="0">
                <a:solidFill>
                  <a:srgbClr val="0070C0"/>
                </a:solidFill>
              </a:rPr>
              <a:t>: int64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sr7 = 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pd.Series</a:t>
            </a:r>
            <a:r>
              <a:rPr kumimoji="1" lang="en-US" altLang="ko-KR" sz="1100" dirty="0">
                <a:solidFill>
                  <a:prstClr val="black"/>
                </a:solidFill>
              </a:rPr>
              <a:t>(data2, index = data1)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sr7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10   1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20   2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30   3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40   4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50   5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endParaRPr kumimoji="1" lang="en-US" altLang="ko-KR" sz="1100" dirty="0">
              <a:solidFill>
                <a:srgbClr val="0070C0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 err="1">
                <a:solidFill>
                  <a:srgbClr val="0070C0"/>
                </a:solidFill>
              </a:rPr>
              <a:t>dtype</a:t>
            </a:r>
            <a:r>
              <a:rPr kumimoji="1" lang="en-US" altLang="ko-KR" sz="1100" dirty="0">
                <a:solidFill>
                  <a:srgbClr val="0070C0"/>
                </a:solidFill>
              </a:rPr>
              <a:t>: object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n-US" altLang="ko-KR" sz="1100" dirty="0">
              <a:solidFill>
                <a:srgbClr val="0070C0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ko-KR" altLang="en-US" sz="1100" dirty="0">
              <a:solidFill>
                <a:srgbClr val="0070C0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859338" y="1498600"/>
            <a:ext cx="4033837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sr8 = 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pd.Series</a:t>
            </a:r>
            <a:r>
              <a:rPr kumimoji="1" lang="en-US" altLang="ko-KR" sz="1100" dirty="0">
                <a:solidFill>
                  <a:prstClr val="black"/>
                </a:solidFill>
              </a:rPr>
              <a:t>(data2, index = sr4)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sr8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100" dirty="0">
                <a:solidFill>
                  <a:srgbClr val="0070C0"/>
                </a:solidFill>
              </a:rPr>
              <a:t>월   </a:t>
            </a:r>
            <a:r>
              <a:rPr kumimoji="1" lang="en-US" altLang="ko-KR" sz="1100" dirty="0">
                <a:solidFill>
                  <a:srgbClr val="0070C0"/>
                </a:solidFill>
              </a:rPr>
              <a:t>1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100" dirty="0">
                <a:solidFill>
                  <a:srgbClr val="0070C0"/>
                </a:solidFill>
              </a:rPr>
              <a:t>화   </a:t>
            </a:r>
            <a:r>
              <a:rPr kumimoji="1" lang="en-US" altLang="ko-KR" sz="1100" dirty="0">
                <a:solidFill>
                  <a:srgbClr val="0070C0"/>
                </a:solidFill>
              </a:rPr>
              <a:t>2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100" dirty="0">
                <a:solidFill>
                  <a:srgbClr val="0070C0"/>
                </a:solidFill>
              </a:rPr>
              <a:t>수   </a:t>
            </a:r>
            <a:r>
              <a:rPr kumimoji="1" lang="en-US" altLang="ko-KR" sz="1100" dirty="0">
                <a:solidFill>
                  <a:srgbClr val="0070C0"/>
                </a:solidFill>
              </a:rPr>
              <a:t>3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100" dirty="0">
                <a:solidFill>
                  <a:srgbClr val="0070C0"/>
                </a:solidFill>
              </a:rPr>
              <a:t>목   </a:t>
            </a:r>
            <a:r>
              <a:rPr kumimoji="1" lang="en-US" altLang="ko-KR" sz="1100" dirty="0">
                <a:solidFill>
                  <a:srgbClr val="0070C0"/>
                </a:solidFill>
              </a:rPr>
              <a:t>4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100" dirty="0">
                <a:solidFill>
                  <a:srgbClr val="0070C0"/>
                </a:solidFill>
              </a:rPr>
              <a:t>금   </a:t>
            </a:r>
            <a:r>
              <a:rPr kumimoji="1" lang="en-US" altLang="ko-KR" sz="1100" dirty="0">
                <a:solidFill>
                  <a:srgbClr val="0070C0"/>
                </a:solidFill>
              </a:rPr>
              <a:t>5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 err="1">
                <a:solidFill>
                  <a:srgbClr val="0070C0"/>
                </a:solidFill>
              </a:rPr>
              <a:t>dtype</a:t>
            </a:r>
            <a:r>
              <a:rPr kumimoji="1" lang="en-US" altLang="ko-KR" sz="1100" dirty="0">
                <a:solidFill>
                  <a:srgbClr val="0070C0"/>
                </a:solidFill>
              </a:rPr>
              <a:t>: object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&gt;&gt;&gt; sr8[2]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'3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prstClr val="black"/>
                </a:solidFill>
              </a:rPr>
              <a:t>'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pt-BR" altLang="ko-KR" sz="1100" dirty="0">
                <a:solidFill>
                  <a:prstClr val="black"/>
                </a:solidFill>
              </a:rPr>
              <a:t>sr8['</a:t>
            </a:r>
            <a:r>
              <a:rPr kumimoji="1" lang="ko-KR" altLang="en-US" sz="1100" dirty="0">
                <a:solidFill>
                  <a:prstClr val="black"/>
                </a:solidFill>
              </a:rPr>
              <a:t>수</a:t>
            </a:r>
            <a:r>
              <a:rPr kumimoji="1" lang="en-US" altLang="ko-KR" sz="1100" dirty="0">
                <a:solidFill>
                  <a:prstClr val="black"/>
                </a:solidFill>
              </a:rPr>
              <a:t>']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'3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srgbClr val="0070C0"/>
                </a:solidFill>
              </a:rPr>
              <a:t>'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pt-BR" altLang="ko-KR" sz="1100" dirty="0">
                <a:solidFill>
                  <a:prstClr val="black"/>
                </a:solidFill>
              </a:rPr>
              <a:t>sr8[-1]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'5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srgbClr val="0070C0"/>
                </a:solidFill>
              </a:rPr>
              <a:t>'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pt-BR" altLang="ko-KR" sz="1100" dirty="0">
                <a:solidFill>
                  <a:prstClr val="black"/>
                </a:solidFill>
              </a:rPr>
              <a:t>sr8[0:4]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100" dirty="0">
                <a:solidFill>
                  <a:srgbClr val="0070C0"/>
                </a:solidFill>
              </a:rPr>
              <a:t>월   </a:t>
            </a:r>
            <a:r>
              <a:rPr kumimoji="1" lang="en-US" altLang="ko-KR" sz="1100" dirty="0">
                <a:solidFill>
                  <a:srgbClr val="0070C0"/>
                </a:solidFill>
              </a:rPr>
              <a:t>1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100" dirty="0">
                <a:solidFill>
                  <a:srgbClr val="0070C0"/>
                </a:solidFill>
              </a:rPr>
              <a:t>화   </a:t>
            </a:r>
            <a:r>
              <a:rPr kumimoji="1" lang="en-US" altLang="ko-KR" sz="1100" dirty="0">
                <a:solidFill>
                  <a:srgbClr val="0070C0"/>
                </a:solidFill>
              </a:rPr>
              <a:t>2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100" dirty="0">
                <a:solidFill>
                  <a:srgbClr val="0070C0"/>
                </a:solidFill>
              </a:rPr>
              <a:t>수   </a:t>
            </a:r>
            <a:r>
              <a:rPr kumimoji="1" lang="en-US" altLang="ko-KR" sz="1100" dirty="0">
                <a:solidFill>
                  <a:srgbClr val="0070C0"/>
                </a:solidFill>
              </a:rPr>
              <a:t>3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100" dirty="0">
                <a:solidFill>
                  <a:srgbClr val="0070C0"/>
                </a:solidFill>
              </a:rPr>
              <a:t>목   </a:t>
            </a:r>
            <a:r>
              <a:rPr kumimoji="1" lang="en-US" altLang="ko-KR" sz="1100" dirty="0">
                <a:solidFill>
                  <a:srgbClr val="0070C0"/>
                </a:solidFill>
              </a:rPr>
              <a:t>4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prstClr val="black"/>
                </a:solidFill>
              </a:rPr>
              <a:t>dtype: object&gt;&gt;&gt; sr8.index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Index(['</a:t>
            </a:r>
            <a:r>
              <a:rPr kumimoji="1" lang="ko-KR" altLang="en-US" sz="1100" dirty="0">
                <a:solidFill>
                  <a:srgbClr val="0070C0"/>
                </a:solidFill>
              </a:rPr>
              <a:t>월</a:t>
            </a:r>
            <a:r>
              <a:rPr kumimoji="1" lang="en-US" altLang="ko-KR" sz="1100" dirty="0">
                <a:solidFill>
                  <a:srgbClr val="0070C0"/>
                </a:solidFill>
              </a:rPr>
              <a:t>', '</a:t>
            </a:r>
            <a:r>
              <a:rPr kumimoji="1" lang="ko-KR" altLang="en-US" sz="1100" dirty="0">
                <a:solidFill>
                  <a:srgbClr val="0070C0"/>
                </a:solidFill>
              </a:rPr>
              <a:t>화</a:t>
            </a:r>
            <a:r>
              <a:rPr kumimoji="1" lang="en-US" altLang="ko-KR" sz="1100" dirty="0">
                <a:solidFill>
                  <a:srgbClr val="0070C0"/>
                </a:solidFill>
              </a:rPr>
              <a:t>', '</a:t>
            </a:r>
            <a:r>
              <a:rPr kumimoji="1" lang="ko-KR" altLang="en-US" sz="1100" dirty="0">
                <a:solidFill>
                  <a:srgbClr val="0070C0"/>
                </a:solidFill>
              </a:rPr>
              <a:t>수</a:t>
            </a:r>
            <a:r>
              <a:rPr kumimoji="1" lang="en-US" altLang="ko-KR" sz="1100" dirty="0">
                <a:solidFill>
                  <a:srgbClr val="0070C0"/>
                </a:solidFill>
              </a:rPr>
              <a:t>', '</a:t>
            </a:r>
            <a:r>
              <a:rPr kumimoji="1" lang="ko-KR" altLang="en-US" sz="1100" dirty="0">
                <a:solidFill>
                  <a:srgbClr val="0070C0"/>
                </a:solidFill>
              </a:rPr>
              <a:t>목</a:t>
            </a:r>
            <a:r>
              <a:rPr kumimoji="1" lang="en-US" altLang="ko-KR" sz="1100" dirty="0">
                <a:solidFill>
                  <a:srgbClr val="0070C0"/>
                </a:solidFill>
              </a:rPr>
              <a:t>', '</a:t>
            </a:r>
            <a:r>
              <a:rPr kumimoji="1" lang="ko-KR" altLang="en-US" sz="1100" dirty="0">
                <a:solidFill>
                  <a:srgbClr val="0070C0"/>
                </a:solidFill>
              </a:rPr>
              <a:t>금</a:t>
            </a:r>
            <a:r>
              <a:rPr kumimoji="1" lang="en-US" altLang="ko-KR" sz="1100" dirty="0">
                <a:solidFill>
                  <a:srgbClr val="0070C0"/>
                </a:solidFill>
              </a:rPr>
              <a:t>'], </a:t>
            </a:r>
            <a:r>
              <a:rPr kumimoji="1" lang="pt-BR" altLang="ko-KR" sz="1100" dirty="0">
                <a:solidFill>
                  <a:srgbClr val="0070C0"/>
                </a:solidFill>
              </a:rPr>
              <a:t>dtype = 'object')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pt-BR" altLang="ko-KR" sz="1100" dirty="0">
                <a:solidFill>
                  <a:prstClr val="black"/>
                </a:solidFill>
              </a:rPr>
              <a:t>sr8.values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100" dirty="0">
                <a:solidFill>
                  <a:srgbClr val="0070C0"/>
                </a:solidFill>
              </a:rPr>
              <a:t>array(['1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srgbClr val="0070C0"/>
                </a:solidFill>
              </a:rPr>
              <a:t>', '2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srgbClr val="0070C0"/>
                </a:solidFill>
              </a:rPr>
              <a:t>', '3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srgbClr val="0070C0"/>
                </a:solidFill>
              </a:rPr>
              <a:t>', '4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srgbClr val="0070C0"/>
                </a:solidFill>
              </a:rPr>
              <a:t>', '5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  <a:r>
              <a:rPr kumimoji="1" lang="en-US" altLang="ko-KR" sz="1100" dirty="0">
                <a:solidFill>
                  <a:srgbClr val="0070C0"/>
                </a:solidFill>
              </a:rPr>
              <a:t>'], </a:t>
            </a:r>
            <a:r>
              <a:rPr kumimoji="1" lang="pt-BR" altLang="ko-KR" sz="1100" dirty="0">
                <a:solidFill>
                  <a:srgbClr val="0070C0"/>
                </a:solidFill>
              </a:rPr>
              <a:t>dtype = object)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pt-BR" altLang="ko-KR" sz="1200" b="1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pt-BR" altLang="ko-KR" sz="1200" b="1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pandas</a:t>
            </a:r>
          </a:p>
        </p:txBody>
      </p:sp>
      <p:sp>
        <p:nvSpPr>
          <p:cNvPr id="45059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07. </a:t>
            </a:r>
            <a:r>
              <a:rPr lang="ko-KR" altLang="en-US" smtClean="0"/>
              <a:t>데이터 분석을 위한 주요 라이브러리</a:t>
            </a: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45061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69863" y="1498600"/>
            <a:ext cx="4899025" cy="5670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800" dirty="0">
                <a:solidFill>
                  <a:prstClr val="black"/>
                </a:solidFill>
              </a:rPr>
              <a:t>Series </a:t>
            </a:r>
            <a:r>
              <a:rPr kumimoji="1" lang="ko-KR" altLang="en-US" sz="1800" dirty="0" err="1">
                <a:solidFill>
                  <a:prstClr val="black"/>
                </a:solidFill>
              </a:rPr>
              <a:t>자료형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sr1 + sr3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0   111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1   122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2   133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3   144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4   155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 err="1">
                <a:solidFill>
                  <a:srgbClr val="0070C0"/>
                </a:solidFill>
              </a:rPr>
              <a:t>dtype</a:t>
            </a:r>
            <a:r>
              <a:rPr kumimoji="1" lang="en-US" altLang="ko-KR" sz="1100" dirty="0">
                <a:solidFill>
                  <a:srgbClr val="0070C0"/>
                </a:solidFill>
              </a:rPr>
              <a:t>: int64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sr4 + sr2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0   </a:t>
            </a:r>
            <a:r>
              <a:rPr kumimoji="1" lang="ko-KR" altLang="en-US" sz="1100" dirty="0">
                <a:solidFill>
                  <a:srgbClr val="0070C0"/>
                </a:solidFill>
              </a:rPr>
              <a:t>월</a:t>
            </a:r>
            <a:r>
              <a:rPr kumimoji="1" lang="en-US" altLang="ko-KR" sz="1100" dirty="0">
                <a:solidFill>
                  <a:srgbClr val="0070C0"/>
                </a:solidFill>
              </a:rPr>
              <a:t>1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1   </a:t>
            </a:r>
            <a:r>
              <a:rPr kumimoji="1" lang="ko-KR" altLang="en-US" sz="1100" dirty="0">
                <a:solidFill>
                  <a:srgbClr val="0070C0"/>
                </a:solidFill>
              </a:rPr>
              <a:t>화</a:t>
            </a:r>
            <a:r>
              <a:rPr kumimoji="1" lang="en-US" altLang="ko-KR" sz="1100" dirty="0">
                <a:solidFill>
                  <a:srgbClr val="0070C0"/>
                </a:solidFill>
              </a:rPr>
              <a:t>2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2   </a:t>
            </a:r>
            <a:r>
              <a:rPr kumimoji="1" lang="ko-KR" altLang="en-US" sz="1100" dirty="0">
                <a:solidFill>
                  <a:srgbClr val="0070C0"/>
                </a:solidFill>
              </a:rPr>
              <a:t>수</a:t>
            </a:r>
            <a:r>
              <a:rPr kumimoji="1" lang="en-US" altLang="ko-KR" sz="1100" dirty="0">
                <a:solidFill>
                  <a:srgbClr val="0070C0"/>
                </a:solidFill>
              </a:rPr>
              <a:t>3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3   </a:t>
            </a:r>
            <a:r>
              <a:rPr kumimoji="1" lang="ko-KR" altLang="en-US" sz="1100" dirty="0">
                <a:solidFill>
                  <a:srgbClr val="0070C0"/>
                </a:solidFill>
              </a:rPr>
              <a:t>목</a:t>
            </a:r>
            <a:r>
              <a:rPr kumimoji="1" lang="en-US" altLang="ko-KR" sz="1100" dirty="0">
                <a:solidFill>
                  <a:srgbClr val="0070C0"/>
                </a:solidFill>
              </a:rPr>
              <a:t>4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4   </a:t>
            </a:r>
            <a:r>
              <a:rPr kumimoji="1" lang="ko-KR" altLang="en-US" sz="1100" dirty="0">
                <a:solidFill>
                  <a:srgbClr val="0070C0"/>
                </a:solidFill>
              </a:rPr>
              <a:t>금</a:t>
            </a:r>
            <a:r>
              <a:rPr kumimoji="1" lang="en-US" altLang="ko-KR" sz="1100" dirty="0">
                <a:solidFill>
                  <a:srgbClr val="0070C0"/>
                </a:solidFill>
              </a:rPr>
              <a:t>5</a:t>
            </a:r>
            <a:r>
              <a:rPr kumimoji="1" lang="ko-KR" altLang="en-US" sz="1100" dirty="0">
                <a:solidFill>
                  <a:srgbClr val="0070C0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 err="1">
                <a:solidFill>
                  <a:srgbClr val="0070C0"/>
                </a:solidFill>
              </a:rPr>
              <a:t>dtype</a:t>
            </a:r>
            <a:r>
              <a:rPr kumimoji="1" lang="en-US" altLang="ko-KR" sz="1100" dirty="0">
                <a:solidFill>
                  <a:srgbClr val="0070C0"/>
                </a:solidFill>
              </a:rPr>
              <a:t>: object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n-US" altLang="ko-KR" sz="1100" dirty="0">
              <a:solidFill>
                <a:srgbClr val="0070C0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ko-KR" altLang="en-US" sz="1100" dirty="0">
              <a:solidFill>
                <a:srgbClr val="0070C0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4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pandas</a:t>
            </a:r>
          </a:p>
        </p:txBody>
      </p:sp>
      <p:sp>
        <p:nvSpPr>
          <p:cNvPr id="46083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07. </a:t>
            </a:r>
            <a:r>
              <a:rPr lang="ko-KR" altLang="en-US" smtClean="0"/>
              <a:t>데이터 분석을 위한 주요 라이브러리</a:t>
            </a: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46085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3700" y="1503363"/>
            <a:ext cx="4899025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800" dirty="0" err="1">
                <a:solidFill>
                  <a:prstClr val="black"/>
                </a:solidFill>
              </a:rPr>
              <a:t>DataFrame</a:t>
            </a:r>
            <a:r>
              <a:rPr kumimoji="1" lang="en-US" altLang="ko-KR" sz="1800" dirty="0">
                <a:solidFill>
                  <a:prstClr val="black"/>
                </a:solidFill>
              </a:rPr>
              <a:t> </a:t>
            </a:r>
            <a:r>
              <a:rPr kumimoji="1" lang="ko-KR" altLang="en-US" sz="1800" dirty="0" err="1">
                <a:solidFill>
                  <a:prstClr val="black"/>
                </a:solidFill>
              </a:rPr>
              <a:t>자료형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050" dirty="0" err="1">
                <a:solidFill>
                  <a:prstClr val="black"/>
                </a:solidFill>
              </a:rPr>
              <a:t>data_dic</a:t>
            </a:r>
            <a:r>
              <a:rPr kumimoji="1" lang="en-US" altLang="ko-KR" sz="1050" dirty="0">
                <a:solidFill>
                  <a:prstClr val="black"/>
                </a:solidFill>
              </a:rPr>
              <a:t> = {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prstClr val="black"/>
                </a:solidFill>
              </a:rPr>
              <a:t>	'year': [2018, 2019, 2020],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prstClr val="black"/>
                </a:solidFill>
              </a:rPr>
              <a:t>	'sales': [350, 480, 1099]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prstClr val="black"/>
                </a:solidFill>
              </a:rPr>
              <a:t>}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050" dirty="0" err="1">
                <a:solidFill>
                  <a:prstClr val="black"/>
                </a:solidFill>
              </a:rPr>
              <a:t>data_dic</a:t>
            </a:r>
            <a:endParaRPr kumimoji="1" lang="en-US" altLang="ko-KR" sz="105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srgbClr val="258BCD"/>
                </a:solidFill>
              </a:rPr>
              <a:t>{'year': [2018, 2019, 2020], 'sales': [350, 380, 1099]}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prstClr val="black"/>
                </a:solidFill>
              </a:rPr>
              <a:t>&gt;&gt;&gt; df1 = </a:t>
            </a:r>
            <a:r>
              <a:rPr kumimoji="1" lang="en-US" altLang="ko-KR" sz="1050" b="1" dirty="0" err="1">
                <a:solidFill>
                  <a:prstClr val="black"/>
                </a:solidFill>
              </a:rPr>
              <a:t>pd.DataFrame</a:t>
            </a:r>
            <a:r>
              <a:rPr kumimoji="1" lang="en-US" altLang="ko-KR" sz="1050" dirty="0">
                <a:solidFill>
                  <a:prstClr val="black"/>
                </a:solidFill>
              </a:rPr>
              <a:t>(</a:t>
            </a:r>
            <a:r>
              <a:rPr kumimoji="1" lang="en-US" altLang="ko-KR" sz="1050" dirty="0" err="1">
                <a:solidFill>
                  <a:prstClr val="black"/>
                </a:solidFill>
              </a:rPr>
              <a:t>data_dic</a:t>
            </a:r>
            <a:r>
              <a:rPr kumimoji="1" lang="en-US" altLang="ko-KR" sz="1050" dirty="0">
                <a:solidFill>
                  <a:prstClr val="black"/>
                </a:solidFill>
              </a:rPr>
              <a:t>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prstClr val="black"/>
                </a:solidFill>
              </a:rPr>
              <a:t>&gt;&gt;&gt; df1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srgbClr val="258BCD"/>
                </a:solidFill>
              </a:rPr>
              <a:t>     year     sales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srgbClr val="258BCD"/>
                </a:solidFill>
              </a:rPr>
              <a:t>0   2018     350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srgbClr val="258BCD"/>
                </a:solidFill>
              </a:rPr>
              <a:t>1   2019     380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srgbClr val="258BCD"/>
                </a:solidFill>
              </a:rPr>
              <a:t>2   2020    1099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prstClr val="black"/>
                </a:solidFill>
              </a:rPr>
              <a:t>&gt;&gt;&gt; df2 = </a:t>
            </a:r>
            <a:r>
              <a:rPr kumimoji="1" lang="en-US" altLang="ko-KR" sz="1050" dirty="0" err="1">
                <a:solidFill>
                  <a:prstClr val="black"/>
                </a:solidFill>
              </a:rPr>
              <a:t>pd.</a:t>
            </a:r>
            <a:r>
              <a:rPr kumimoji="1" lang="en-US" altLang="ko-KR" sz="1050" b="1" dirty="0" err="1">
                <a:solidFill>
                  <a:prstClr val="black"/>
                </a:solidFill>
              </a:rPr>
              <a:t>DataFrame</a:t>
            </a:r>
            <a:r>
              <a:rPr kumimoji="1" lang="en-US" altLang="ko-KR" sz="1050" dirty="0">
                <a:solidFill>
                  <a:prstClr val="black"/>
                </a:solidFill>
              </a:rPr>
              <a:t>([[89.2, 92.5, 90.8], [92.8, 89.9, 95.2]],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b="1" dirty="0">
                <a:solidFill>
                  <a:prstClr val="black"/>
                </a:solidFill>
              </a:rPr>
              <a:t>index</a:t>
            </a:r>
            <a:r>
              <a:rPr kumimoji="1" lang="en-US" altLang="ko-KR" sz="1050" dirty="0">
                <a:solidFill>
                  <a:prstClr val="black"/>
                </a:solidFill>
              </a:rPr>
              <a:t> = ['</a:t>
            </a:r>
            <a:r>
              <a:rPr kumimoji="1" lang="ko-KR" altLang="en-US" sz="1050" dirty="0">
                <a:solidFill>
                  <a:prstClr val="black"/>
                </a:solidFill>
              </a:rPr>
              <a:t>중간고사</a:t>
            </a:r>
            <a:r>
              <a:rPr kumimoji="1" lang="en-US" altLang="ko-KR" sz="1050" dirty="0">
                <a:solidFill>
                  <a:prstClr val="black"/>
                </a:solidFill>
              </a:rPr>
              <a:t>', '</a:t>
            </a:r>
            <a:r>
              <a:rPr kumimoji="1" lang="ko-KR" altLang="en-US" sz="1050" dirty="0">
                <a:solidFill>
                  <a:prstClr val="black"/>
                </a:solidFill>
              </a:rPr>
              <a:t>기말고사</a:t>
            </a:r>
            <a:r>
              <a:rPr kumimoji="1" lang="en-US" altLang="ko-KR" sz="1050" dirty="0">
                <a:solidFill>
                  <a:prstClr val="black"/>
                </a:solidFill>
              </a:rPr>
              <a:t>'], </a:t>
            </a:r>
            <a:r>
              <a:rPr kumimoji="1" lang="en-US" altLang="ko-KR" sz="1050" b="1" dirty="0">
                <a:solidFill>
                  <a:prstClr val="black"/>
                </a:solidFill>
              </a:rPr>
              <a:t>columns</a:t>
            </a:r>
            <a:r>
              <a:rPr kumimoji="1" lang="en-US" altLang="ko-KR" sz="1050" dirty="0">
                <a:solidFill>
                  <a:prstClr val="black"/>
                </a:solidFill>
              </a:rPr>
              <a:t> = data2[0:3])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prstClr val="black"/>
                </a:solidFill>
              </a:rPr>
              <a:t>&gt;&gt;&gt; df2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050" dirty="0">
                <a:solidFill>
                  <a:srgbClr val="258BCD"/>
                </a:solidFill>
              </a:rPr>
              <a:t>             1</a:t>
            </a:r>
            <a:r>
              <a:rPr kumimoji="1" lang="ko-KR" altLang="en-US" sz="1050" dirty="0">
                <a:solidFill>
                  <a:srgbClr val="258BCD"/>
                </a:solidFill>
              </a:rPr>
              <a:t>반      </a:t>
            </a:r>
            <a:r>
              <a:rPr kumimoji="1" lang="en-US" altLang="ko-KR" sz="1050" dirty="0">
                <a:solidFill>
                  <a:srgbClr val="258BCD"/>
                </a:solidFill>
              </a:rPr>
              <a:t>2</a:t>
            </a:r>
            <a:r>
              <a:rPr kumimoji="1" lang="ko-KR" altLang="en-US" sz="1050" dirty="0">
                <a:solidFill>
                  <a:srgbClr val="258BCD"/>
                </a:solidFill>
              </a:rPr>
              <a:t>반     </a:t>
            </a:r>
            <a:r>
              <a:rPr kumimoji="1" lang="en-US" altLang="ko-KR" sz="1050" dirty="0">
                <a:solidFill>
                  <a:srgbClr val="258BCD"/>
                </a:solidFill>
              </a:rPr>
              <a:t>3</a:t>
            </a:r>
            <a:r>
              <a:rPr kumimoji="1" lang="ko-KR" altLang="en-US" sz="1050" dirty="0">
                <a:solidFill>
                  <a:srgbClr val="258BCD"/>
                </a:solidFill>
              </a:rPr>
              <a:t>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050" dirty="0">
                <a:solidFill>
                  <a:srgbClr val="258BCD"/>
                </a:solidFill>
              </a:rPr>
              <a:t>중간고사 </a:t>
            </a:r>
            <a:r>
              <a:rPr kumimoji="1" lang="en-US" altLang="ko-KR" sz="1050" dirty="0">
                <a:solidFill>
                  <a:srgbClr val="258BCD"/>
                </a:solidFill>
              </a:rPr>
              <a:t>89.2     92.5    90.8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050" dirty="0">
                <a:solidFill>
                  <a:srgbClr val="258BCD"/>
                </a:solidFill>
              </a:rPr>
              <a:t>기말고사 </a:t>
            </a:r>
            <a:r>
              <a:rPr kumimoji="1" lang="en-US" altLang="ko-KR" sz="1050" dirty="0">
                <a:solidFill>
                  <a:srgbClr val="258BCD"/>
                </a:solidFill>
              </a:rPr>
              <a:t>92.8     89.9    95.2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050" dirty="0">
                <a:solidFill>
                  <a:prstClr val="black"/>
                </a:solidFill>
              </a:rPr>
              <a:t>&gt;&gt;&gt; data_df = [['20201101', 'Hong', '90', '95'], ['20201102',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050" dirty="0">
                <a:solidFill>
                  <a:prstClr val="black"/>
                </a:solidFill>
              </a:rPr>
              <a:t>'Kim', '93', '94'], ['20201103', 'Lee', '87', '97']]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050" dirty="0">
                <a:solidFill>
                  <a:prstClr val="black"/>
                </a:solidFill>
              </a:rPr>
              <a:t>&gt;&gt;&gt; df3 = pd.</a:t>
            </a:r>
            <a:r>
              <a:rPr kumimoji="1" lang="pt-BR" altLang="ko-KR" sz="1050" b="1" dirty="0">
                <a:solidFill>
                  <a:prstClr val="black"/>
                </a:solidFill>
              </a:rPr>
              <a:t>DataFrame</a:t>
            </a:r>
            <a:r>
              <a:rPr kumimoji="1" lang="pt-BR" altLang="ko-KR" sz="1050" dirty="0">
                <a:solidFill>
                  <a:prstClr val="black"/>
                </a:solidFill>
              </a:rPr>
              <a:t>(data_df)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050" dirty="0">
                <a:solidFill>
                  <a:prstClr val="black"/>
                </a:solidFill>
              </a:rPr>
              <a:t>&gt;&gt;&gt; df3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050" dirty="0">
                <a:solidFill>
                  <a:srgbClr val="258BCD"/>
                </a:solidFill>
              </a:rPr>
              <a:t>          0           1           2      3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050" dirty="0">
                <a:solidFill>
                  <a:srgbClr val="258BCD"/>
                </a:solidFill>
              </a:rPr>
              <a:t>0   20201101   Hong       90     95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050" dirty="0">
                <a:solidFill>
                  <a:srgbClr val="258BCD"/>
                </a:solidFill>
              </a:rPr>
              <a:t>1   20201102   Kim       </a:t>
            </a:r>
            <a:r>
              <a:rPr kumimoji="1" lang="pt-BR" altLang="ko-KR" sz="800" dirty="0">
                <a:solidFill>
                  <a:srgbClr val="258BCD"/>
                </a:solidFill>
              </a:rPr>
              <a:t>   </a:t>
            </a:r>
            <a:r>
              <a:rPr kumimoji="1" lang="pt-BR" altLang="ko-KR" sz="1050" dirty="0">
                <a:solidFill>
                  <a:srgbClr val="258BCD"/>
                </a:solidFill>
              </a:rPr>
              <a:t>93     94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pt-BR" altLang="ko-KR" sz="1050" dirty="0">
                <a:solidFill>
                  <a:srgbClr val="258BCD"/>
                </a:solidFill>
              </a:rPr>
              <a:t>2   20201103   Lee          87     97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872038" y="1503363"/>
            <a:ext cx="4271962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df3.</a:t>
            </a:r>
            <a:r>
              <a:rPr kumimoji="1" lang="en-US" altLang="ko-KR" sz="1100" b="1" dirty="0">
                <a:solidFill>
                  <a:prstClr val="black"/>
                </a:solidFill>
              </a:rPr>
              <a:t>columns</a:t>
            </a:r>
            <a:r>
              <a:rPr kumimoji="1" lang="en-US" altLang="ko-KR" sz="1100" dirty="0">
                <a:solidFill>
                  <a:prstClr val="black"/>
                </a:solidFill>
              </a:rPr>
              <a:t> = ['</a:t>
            </a:r>
            <a:r>
              <a:rPr kumimoji="1" lang="ko-KR" altLang="en-US" sz="1100" dirty="0">
                <a:solidFill>
                  <a:prstClr val="black"/>
                </a:solidFill>
              </a:rPr>
              <a:t>학번</a:t>
            </a:r>
            <a:r>
              <a:rPr kumimoji="1" lang="en-US" altLang="ko-KR" sz="1100" dirty="0">
                <a:solidFill>
                  <a:prstClr val="black"/>
                </a:solidFill>
              </a:rPr>
              <a:t>', '</a:t>
            </a:r>
            <a:r>
              <a:rPr kumimoji="1" lang="ko-KR" altLang="en-US" sz="1100" dirty="0">
                <a:solidFill>
                  <a:prstClr val="black"/>
                </a:solidFill>
              </a:rPr>
              <a:t>이름</a:t>
            </a:r>
            <a:r>
              <a:rPr kumimoji="1" lang="en-US" altLang="ko-KR" sz="1100" dirty="0">
                <a:solidFill>
                  <a:prstClr val="black"/>
                </a:solidFill>
              </a:rPr>
              <a:t>', '</a:t>
            </a:r>
            <a:r>
              <a:rPr kumimoji="1" lang="ko-KR" altLang="en-US" sz="1100" dirty="0">
                <a:solidFill>
                  <a:prstClr val="black"/>
                </a:solidFill>
              </a:rPr>
              <a:t>중간고사</a:t>
            </a:r>
            <a:r>
              <a:rPr kumimoji="1" lang="en-US" altLang="ko-KR" sz="1100" dirty="0">
                <a:solidFill>
                  <a:prstClr val="black"/>
                </a:solidFill>
              </a:rPr>
              <a:t>', '</a:t>
            </a:r>
            <a:r>
              <a:rPr kumimoji="1" lang="ko-KR" altLang="en-US" sz="1100" dirty="0">
                <a:solidFill>
                  <a:prstClr val="black"/>
                </a:solidFill>
              </a:rPr>
              <a:t>기말고사</a:t>
            </a:r>
            <a:r>
              <a:rPr kumimoji="1" lang="en-US" altLang="ko-KR" sz="1100" dirty="0">
                <a:solidFill>
                  <a:prstClr val="black"/>
                </a:solidFill>
              </a:rPr>
              <a:t>']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df3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100" dirty="0">
                <a:solidFill>
                  <a:srgbClr val="258BCD"/>
                </a:solidFill>
              </a:rPr>
              <a:t>      학번</a:t>
            </a:r>
            <a:r>
              <a:rPr kumimoji="1" lang="en-US" altLang="ko-KR" sz="1100" dirty="0">
                <a:solidFill>
                  <a:srgbClr val="258BCD"/>
                </a:solidFill>
              </a:rPr>
              <a:t>	     </a:t>
            </a:r>
            <a:r>
              <a:rPr kumimoji="1" lang="ko-KR" altLang="en-US" sz="1100" dirty="0">
                <a:solidFill>
                  <a:srgbClr val="258BCD"/>
                </a:solidFill>
              </a:rPr>
              <a:t> 이름</a:t>
            </a:r>
            <a:r>
              <a:rPr kumimoji="1" lang="en-US" altLang="ko-KR" sz="1100" dirty="0">
                <a:solidFill>
                  <a:srgbClr val="258BCD"/>
                </a:solidFill>
              </a:rPr>
              <a:t>	</a:t>
            </a:r>
            <a:r>
              <a:rPr kumimoji="1" lang="ko-KR" altLang="en-US" sz="1100" dirty="0">
                <a:solidFill>
                  <a:srgbClr val="258BCD"/>
                </a:solidFill>
              </a:rPr>
              <a:t> 중간고사 </a:t>
            </a:r>
            <a:r>
              <a:rPr kumimoji="1" lang="en-US" altLang="ko-KR" sz="1100" dirty="0">
                <a:solidFill>
                  <a:srgbClr val="258BCD"/>
                </a:solidFill>
              </a:rPr>
              <a:t>	</a:t>
            </a:r>
            <a:r>
              <a:rPr kumimoji="1" lang="ko-KR" altLang="en-US" sz="1100" dirty="0">
                <a:solidFill>
                  <a:srgbClr val="258BCD"/>
                </a:solidFill>
              </a:rPr>
              <a:t>기말고사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0 20201101    Hong           90               95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1 20201102    Kim             </a:t>
            </a:r>
            <a:r>
              <a:rPr kumimoji="1" lang="en-US" altLang="ko-KR" sz="600" dirty="0">
                <a:solidFill>
                  <a:srgbClr val="258BCD"/>
                </a:solidFill>
              </a:rPr>
              <a:t> </a:t>
            </a:r>
            <a:r>
              <a:rPr kumimoji="1" lang="en-US" altLang="ko-KR" sz="1100" dirty="0">
                <a:solidFill>
                  <a:srgbClr val="258BCD"/>
                </a:solidFill>
              </a:rPr>
              <a:t>93               94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2 20201103    Lee              87               97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df3.head(2)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100" dirty="0">
                <a:solidFill>
                  <a:srgbClr val="258BCD"/>
                </a:solidFill>
              </a:rPr>
              <a:t>      학번</a:t>
            </a:r>
            <a:r>
              <a:rPr kumimoji="1" lang="en-US" altLang="ko-KR" sz="1100" dirty="0">
                <a:solidFill>
                  <a:srgbClr val="258BCD"/>
                </a:solidFill>
              </a:rPr>
              <a:t>	     </a:t>
            </a:r>
            <a:r>
              <a:rPr kumimoji="1" lang="ko-KR" altLang="en-US" sz="1100" dirty="0">
                <a:solidFill>
                  <a:srgbClr val="258BCD"/>
                </a:solidFill>
              </a:rPr>
              <a:t>이름</a:t>
            </a:r>
            <a:r>
              <a:rPr kumimoji="1" lang="en-US" altLang="ko-KR" sz="1100" dirty="0">
                <a:solidFill>
                  <a:srgbClr val="258BCD"/>
                </a:solidFill>
              </a:rPr>
              <a:t>	</a:t>
            </a:r>
            <a:r>
              <a:rPr kumimoji="1" lang="ko-KR" altLang="en-US" sz="1100" dirty="0">
                <a:solidFill>
                  <a:srgbClr val="258BCD"/>
                </a:solidFill>
              </a:rPr>
              <a:t> 중간고사 </a:t>
            </a:r>
            <a:r>
              <a:rPr kumimoji="1" lang="en-US" altLang="ko-KR" sz="1100" dirty="0">
                <a:solidFill>
                  <a:srgbClr val="258BCD"/>
                </a:solidFill>
              </a:rPr>
              <a:t>	</a:t>
            </a:r>
            <a:r>
              <a:rPr kumimoji="1" lang="ko-KR" altLang="en-US" sz="1100" dirty="0">
                <a:solidFill>
                  <a:srgbClr val="258BCD"/>
                </a:solidFill>
              </a:rPr>
              <a:t>기말고사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0 20201101   Hong            90               95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1 20201102   Kim              93               94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df3.tail(2)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100" dirty="0">
                <a:solidFill>
                  <a:srgbClr val="258BCD"/>
                </a:solidFill>
              </a:rPr>
              <a:t>      학번</a:t>
            </a:r>
            <a:r>
              <a:rPr kumimoji="1" lang="en-US" altLang="ko-KR" sz="1100" dirty="0">
                <a:solidFill>
                  <a:srgbClr val="258BCD"/>
                </a:solidFill>
              </a:rPr>
              <a:t>	     </a:t>
            </a:r>
            <a:r>
              <a:rPr kumimoji="1" lang="ko-KR" altLang="en-US" sz="1100" dirty="0">
                <a:solidFill>
                  <a:srgbClr val="258BCD"/>
                </a:solidFill>
              </a:rPr>
              <a:t>이름</a:t>
            </a:r>
            <a:r>
              <a:rPr kumimoji="1" lang="en-US" altLang="ko-KR" sz="1100" dirty="0">
                <a:solidFill>
                  <a:srgbClr val="258BCD"/>
                </a:solidFill>
              </a:rPr>
              <a:t>	</a:t>
            </a:r>
            <a:r>
              <a:rPr kumimoji="1" lang="ko-KR" altLang="en-US" sz="1100" dirty="0">
                <a:solidFill>
                  <a:srgbClr val="258BCD"/>
                </a:solidFill>
              </a:rPr>
              <a:t> 중간고사 </a:t>
            </a:r>
            <a:r>
              <a:rPr kumimoji="1" lang="en-US" altLang="ko-KR" sz="1100" dirty="0">
                <a:solidFill>
                  <a:srgbClr val="258BCD"/>
                </a:solidFill>
              </a:rPr>
              <a:t>	</a:t>
            </a:r>
            <a:r>
              <a:rPr kumimoji="1" lang="ko-KR" altLang="en-US" sz="1100" dirty="0">
                <a:solidFill>
                  <a:srgbClr val="258BCD"/>
                </a:solidFill>
              </a:rPr>
              <a:t>기말고사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1 20201102    Kim             93              94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2 20201103    Lee         </a:t>
            </a:r>
            <a:r>
              <a:rPr kumimoji="1" lang="en-US" altLang="ko-KR" sz="1000" dirty="0">
                <a:solidFill>
                  <a:srgbClr val="258BCD"/>
                </a:solidFill>
              </a:rPr>
              <a:t>    </a:t>
            </a:r>
            <a:r>
              <a:rPr kumimoji="1" lang="en-US" altLang="ko-KR" sz="1100" dirty="0">
                <a:solidFill>
                  <a:srgbClr val="258BCD"/>
                </a:solidFill>
              </a:rPr>
              <a:t> 87              97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df3['</a:t>
            </a:r>
            <a:r>
              <a:rPr kumimoji="1" lang="ko-KR" altLang="en-US" sz="1100" dirty="0">
                <a:solidFill>
                  <a:prstClr val="black"/>
                </a:solidFill>
              </a:rPr>
              <a:t>이름</a:t>
            </a:r>
            <a:r>
              <a:rPr kumimoji="1" lang="en-US" altLang="ko-KR" sz="1100" dirty="0">
                <a:solidFill>
                  <a:prstClr val="black"/>
                </a:solidFill>
              </a:rPr>
              <a:t>']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0   Hong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1   Kim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2   Lee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Name: </a:t>
            </a:r>
            <a:r>
              <a:rPr kumimoji="1" lang="ko-KR" altLang="en-US" sz="1100" dirty="0">
                <a:solidFill>
                  <a:srgbClr val="258BCD"/>
                </a:solidFill>
              </a:rPr>
              <a:t>이름</a:t>
            </a:r>
            <a:r>
              <a:rPr kumimoji="1" lang="en-US" altLang="ko-KR" sz="1100" dirty="0">
                <a:solidFill>
                  <a:srgbClr val="258BCD"/>
                </a:solidFill>
              </a:rPr>
              <a:t>, </a:t>
            </a:r>
            <a:r>
              <a:rPr kumimoji="1" lang="en-US" altLang="ko-KR" sz="1100" dirty="0" err="1">
                <a:solidFill>
                  <a:srgbClr val="258BCD"/>
                </a:solidFill>
              </a:rPr>
              <a:t>dtype</a:t>
            </a:r>
            <a:r>
              <a:rPr kumimoji="1" lang="en-US" altLang="ko-KR" sz="1100" dirty="0">
                <a:solidFill>
                  <a:srgbClr val="258BCD"/>
                </a:solidFill>
              </a:rPr>
              <a:t>: object</a:t>
            </a:r>
            <a:endParaRPr kumimoji="1" lang="pt-BR" altLang="ko-KR" sz="1100" dirty="0">
              <a:solidFill>
                <a:srgbClr val="258BCD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pandas</a:t>
            </a:r>
          </a:p>
        </p:txBody>
      </p:sp>
      <p:sp>
        <p:nvSpPr>
          <p:cNvPr id="47107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07. </a:t>
            </a:r>
            <a:r>
              <a:rPr lang="ko-KR" altLang="en-US" smtClean="0"/>
              <a:t>데이터 분석을 위한 주요 라이브러리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47109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3700" y="1503363"/>
            <a:ext cx="7491413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800" dirty="0" err="1">
                <a:solidFill>
                  <a:prstClr val="black"/>
                </a:solidFill>
              </a:rPr>
              <a:t>DataFrame</a:t>
            </a:r>
            <a:r>
              <a:rPr kumimoji="1" lang="en-US" altLang="ko-KR" sz="1800" dirty="0">
                <a:solidFill>
                  <a:prstClr val="black"/>
                </a:solidFill>
              </a:rPr>
              <a:t> </a:t>
            </a:r>
            <a:r>
              <a:rPr kumimoji="1" lang="ko-KR" altLang="en-US" sz="1800" dirty="0" err="1">
                <a:solidFill>
                  <a:prstClr val="black"/>
                </a:solidFill>
              </a:rPr>
              <a:t>자료형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df3.</a:t>
            </a:r>
            <a:r>
              <a:rPr kumimoji="1" lang="en-US" altLang="ko-KR" sz="1100" b="1" dirty="0">
                <a:solidFill>
                  <a:prstClr val="black"/>
                </a:solidFill>
              </a:rPr>
              <a:t>to_csv</a:t>
            </a:r>
            <a:r>
              <a:rPr kumimoji="1" lang="en-US" altLang="ko-KR" sz="1100" dirty="0">
                <a:solidFill>
                  <a:prstClr val="black"/>
                </a:solidFill>
              </a:rPr>
              <a:t>('C:/Users/kmj/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My_Python</a:t>
            </a:r>
            <a:r>
              <a:rPr kumimoji="1" lang="en-US" altLang="ko-KR" sz="1100" dirty="0">
                <a:solidFill>
                  <a:prstClr val="black"/>
                </a:solidFill>
              </a:rPr>
              <a:t>/score.csv', header = 'False')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df4 =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pd.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read_csv</a:t>
            </a:r>
            <a:r>
              <a:rPr kumimoji="1" lang="en-US" altLang="ko-KR" sz="1100" dirty="0">
                <a:solidFill>
                  <a:prstClr val="black"/>
                </a:solidFill>
              </a:rPr>
              <a:t>('C:/Users/kmj/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My_Python</a:t>
            </a:r>
            <a:r>
              <a:rPr kumimoji="1" lang="en-US" altLang="ko-KR" sz="1100" dirty="0">
                <a:solidFill>
                  <a:prstClr val="black"/>
                </a:solidFill>
              </a:rPr>
              <a:t>/score.csv’, encoding='utf-8',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index_col</a:t>
            </a:r>
            <a:r>
              <a:rPr kumimoji="1" lang="en-US" altLang="ko-KR" sz="1100" dirty="0">
                <a:solidFill>
                  <a:prstClr val="black"/>
                </a:solidFill>
              </a:rPr>
              <a:t>=0, engine='python')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df4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     </a:t>
            </a:r>
            <a:r>
              <a:rPr kumimoji="1" lang="ko-KR" altLang="en-US" sz="1100" dirty="0">
                <a:solidFill>
                  <a:srgbClr val="258BCD"/>
                </a:solidFill>
              </a:rPr>
              <a:t>학번</a:t>
            </a:r>
            <a:r>
              <a:rPr kumimoji="1" lang="en-US" altLang="ko-KR" sz="1100" dirty="0">
                <a:solidFill>
                  <a:srgbClr val="258BCD"/>
                </a:solidFill>
              </a:rPr>
              <a:t>	    </a:t>
            </a:r>
            <a:r>
              <a:rPr kumimoji="1" lang="ko-KR" altLang="en-US" sz="1100" dirty="0">
                <a:solidFill>
                  <a:srgbClr val="258BCD"/>
                </a:solidFill>
              </a:rPr>
              <a:t>이름</a:t>
            </a:r>
            <a:r>
              <a:rPr kumimoji="1" lang="en-US" altLang="ko-KR" sz="1100" dirty="0">
                <a:solidFill>
                  <a:srgbClr val="258BCD"/>
                </a:solidFill>
              </a:rPr>
              <a:t>	</a:t>
            </a:r>
            <a:r>
              <a:rPr kumimoji="1" lang="ko-KR" altLang="en-US" sz="1100" dirty="0">
                <a:solidFill>
                  <a:srgbClr val="258BCD"/>
                </a:solidFill>
              </a:rPr>
              <a:t> 중간고사 </a:t>
            </a:r>
            <a:r>
              <a:rPr kumimoji="1" lang="en-US" altLang="ko-KR" sz="1100" dirty="0">
                <a:solidFill>
                  <a:srgbClr val="258BCD"/>
                </a:solidFill>
              </a:rPr>
              <a:t>	</a:t>
            </a:r>
            <a:r>
              <a:rPr kumimoji="1" lang="ko-KR" altLang="en-US" sz="1100" dirty="0">
                <a:solidFill>
                  <a:srgbClr val="258BCD"/>
                </a:solidFill>
              </a:rPr>
              <a:t>기말고사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0 20201101 Hong              90              95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1 20201102 Kim             </a:t>
            </a:r>
            <a:r>
              <a:rPr kumimoji="1" lang="en-US" altLang="ko-KR" sz="900" dirty="0">
                <a:solidFill>
                  <a:srgbClr val="258BCD"/>
                </a:solidFill>
              </a:rPr>
              <a:t>    </a:t>
            </a:r>
            <a:r>
              <a:rPr kumimoji="1" lang="en-US" altLang="ko-KR" sz="1100" dirty="0">
                <a:solidFill>
                  <a:srgbClr val="258BCD"/>
                </a:solidFill>
              </a:rPr>
              <a:t>93              94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258BCD"/>
                </a:solidFill>
              </a:rPr>
              <a:t>2 20201103 Lee           </a:t>
            </a:r>
            <a:r>
              <a:rPr kumimoji="1" lang="en-US" altLang="ko-KR" sz="1000" dirty="0">
                <a:solidFill>
                  <a:srgbClr val="258BCD"/>
                </a:solidFill>
              </a:rPr>
              <a:t>    </a:t>
            </a:r>
            <a:r>
              <a:rPr kumimoji="1" lang="en-US" altLang="ko-KR" sz="1100" dirty="0">
                <a:solidFill>
                  <a:srgbClr val="258BCD"/>
                </a:solidFill>
              </a:rPr>
              <a:t>  87              97</a:t>
            </a:r>
            <a:endParaRPr lang="en-US" altLang="ko-KR" sz="1100" dirty="0">
              <a:solidFill>
                <a:srgbClr val="258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1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matplotlib</a:t>
            </a:r>
            <a:endParaRPr lang="en-US" altLang="ko-KR" dirty="0"/>
          </a:p>
        </p:txBody>
      </p:sp>
      <p:sp>
        <p:nvSpPr>
          <p:cNvPr id="48131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07. </a:t>
            </a:r>
            <a:r>
              <a:rPr lang="ko-KR" altLang="en-US" smtClean="0"/>
              <a:t>데이터 분석을 위한 주요 라이브러리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48133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3700" y="1503363"/>
            <a:ext cx="4178300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800" dirty="0" err="1">
                <a:solidFill>
                  <a:prstClr val="black"/>
                </a:solidFill>
              </a:rPr>
              <a:t>라인플롯</a:t>
            </a:r>
            <a:r>
              <a:rPr kumimoji="1" lang="ko-KR" altLang="en-US" sz="1800" dirty="0">
                <a:solidFill>
                  <a:prstClr val="black"/>
                </a:solidFill>
              </a:rPr>
              <a:t> 차트 그리기</a:t>
            </a:r>
            <a:endParaRPr kumimoji="1"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100" dirty="0">
                <a:solidFill>
                  <a:prstClr val="black"/>
                </a:solidFill>
              </a:rPr>
              <a:t>1. </a:t>
            </a:r>
            <a:r>
              <a:rPr kumimoji="1" lang="ko-KR" altLang="en-US" sz="1100" dirty="0">
                <a:solidFill>
                  <a:prstClr val="black"/>
                </a:solidFill>
              </a:rPr>
              <a:t>데이터 준비</a:t>
            </a:r>
            <a:endParaRPr kumimoji="1"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100" dirty="0">
                <a:solidFill>
                  <a:prstClr val="black"/>
                </a:solidFill>
              </a:rPr>
              <a:t>&gt;&gt;&gt; x = [2016, 2017, 2018, 2019, 2020]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100" dirty="0">
                <a:solidFill>
                  <a:prstClr val="black"/>
                </a:solidFill>
              </a:rPr>
              <a:t>&gt;&gt;&gt; y = [350, 410, 520, 695, 543]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2. x</a:t>
            </a:r>
            <a:r>
              <a:rPr kumimoji="1" lang="ko-KR" altLang="en-US" sz="1100" dirty="0">
                <a:solidFill>
                  <a:prstClr val="black"/>
                </a:solidFill>
              </a:rPr>
              <a:t>축과 </a:t>
            </a:r>
            <a:r>
              <a:rPr kumimoji="1" lang="en-US" altLang="ko-KR" sz="1100" dirty="0">
                <a:solidFill>
                  <a:prstClr val="black"/>
                </a:solidFill>
              </a:rPr>
              <a:t>y</a:t>
            </a:r>
            <a:r>
              <a:rPr kumimoji="1" lang="ko-KR" altLang="en-US" sz="1100" dirty="0">
                <a:solidFill>
                  <a:prstClr val="black"/>
                </a:solidFill>
              </a:rPr>
              <a:t>축 데이터를 지정하여 </a:t>
            </a:r>
            <a:r>
              <a:rPr kumimoji="1" lang="ko-KR" altLang="en-US" sz="1100" dirty="0" err="1">
                <a:solidFill>
                  <a:prstClr val="black"/>
                </a:solidFill>
              </a:rPr>
              <a:t>라인플롯</a:t>
            </a:r>
            <a:r>
              <a:rPr kumimoji="1" lang="ko-KR" altLang="en-US" sz="1100" dirty="0">
                <a:solidFill>
                  <a:prstClr val="black"/>
                </a:solidFill>
              </a:rPr>
              <a:t> 생성</a:t>
            </a:r>
            <a:endParaRPr kumimoji="1"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prstClr val="black"/>
                </a:solidFill>
              </a:rPr>
              <a:t>&gt;&gt;&gt; plt.</a:t>
            </a:r>
            <a:r>
              <a:rPr lang="es-ES" altLang="ko-KR" sz="1100" b="1" dirty="0">
                <a:solidFill>
                  <a:prstClr val="black"/>
                </a:solidFill>
              </a:rPr>
              <a:t>plot</a:t>
            </a:r>
            <a:r>
              <a:rPr lang="es-ES" altLang="ko-KR" sz="1100" dirty="0">
                <a:solidFill>
                  <a:prstClr val="black"/>
                </a:solidFill>
              </a:rPr>
              <a:t>(x, y)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srgbClr val="0070C0"/>
                </a:solidFill>
              </a:rPr>
              <a:t>[&lt;matplotlib.lines.Line2D object at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srgbClr val="0070C0"/>
                </a:solidFill>
              </a:rPr>
              <a:t>0x0000015DB82D58C8&gt;]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prstClr val="black"/>
                </a:solidFill>
              </a:rPr>
              <a:t>3. </a:t>
            </a:r>
            <a:r>
              <a:rPr kumimoji="1" lang="ko-KR" altLang="en-US" sz="1100" dirty="0">
                <a:solidFill>
                  <a:prstClr val="black"/>
                </a:solidFill>
              </a:rPr>
              <a:t>차트 제목 설정 </a:t>
            </a:r>
            <a:endParaRPr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plt.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title</a:t>
            </a:r>
            <a:r>
              <a:rPr kumimoji="1" lang="en-US" altLang="ko-KR" sz="1100" dirty="0">
                <a:solidFill>
                  <a:prstClr val="black"/>
                </a:solidFill>
              </a:rPr>
              <a:t>('Annual sales') 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Text(0.5, 1.0, 'Annual sales')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4. </a:t>
            </a:r>
            <a:r>
              <a:rPr kumimoji="1" lang="en-US" altLang="ko-KR" sz="1100" dirty="0">
                <a:solidFill>
                  <a:prstClr val="black"/>
                </a:solidFill>
              </a:rPr>
              <a:t>x</a:t>
            </a:r>
            <a:r>
              <a:rPr kumimoji="1" lang="ko-KR" altLang="en-US" sz="1100" dirty="0">
                <a:solidFill>
                  <a:prstClr val="black"/>
                </a:solidFill>
              </a:rPr>
              <a:t>축 레이블 설정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plt.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xlabel</a:t>
            </a:r>
            <a:r>
              <a:rPr kumimoji="1" lang="en-US" altLang="ko-KR" sz="1100" dirty="0">
                <a:solidFill>
                  <a:prstClr val="black"/>
                </a:solidFill>
              </a:rPr>
              <a:t>('years') 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Text(0.5, 0, 'years') 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5. y</a:t>
            </a:r>
            <a:r>
              <a:rPr kumimoji="1" lang="ko-KR" altLang="en-US" sz="1100" dirty="0">
                <a:solidFill>
                  <a:prstClr val="black"/>
                </a:solidFill>
              </a:rPr>
              <a:t>축 레이블 설정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&gt;&gt;&gt; </a:t>
            </a:r>
            <a:r>
              <a:rPr lang="en-US" altLang="ko-KR" sz="1100" dirty="0" err="1">
                <a:solidFill>
                  <a:prstClr val="black"/>
                </a:solidFill>
              </a:rPr>
              <a:t>plt.</a:t>
            </a:r>
            <a:r>
              <a:rPr lang="en-US" altLang="ko-KR" sz="1100" b="1" dirty="0" err="1">
                <a:solidFill>
                  <a:prstClr val="black"/>
                </a:solidFill>
              </a:rPr>
              <a:t>ylabel</a:t>
            </a:r>
            <a:r>
              <a:rPr lang="en-US" altLang="ko-KR" sz="1100" dirty="0">
                <a:solidFill>
                  <a:prstClr val="black"/>
                </a:solidFill>
              </a:rPr>
              <a:t>('sales')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srgbClr val="0070C0"/>
                </a:solidFill>
              </a:rPr>
              <a:t>Text(0, 0.5, 'sales')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6. </a:t>
            </a:r>
            <a:r>
              <a:rPr kumimoji="1" lang="ko-KR" altLang="en-US" sz="1100" dirty="0" err="1">
                <a:solidFill>
                  <a:prstClr val="black"/>
                </a:solidFill>
              </a:rPr>
              <a:t>라인플롯</a:t>
            </a:r>
            <a:r>
              <a:rPr kumimoji="1" lang="ko-KR" altLang="en-US" sz="1100" dirty="0">
                <a:solidFill>
                  <a:prstClr val="black"/>
                </a:solidFill>
              </a:rPr>
              <a:t> 표시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plt.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show</a:t>
            </a:r>
            <a:r>
              <a:rPr kumimoji="1" lang="en-US" altLang="ko-KR" sz="1100" b="1" dirty="0">
                <a:solidFill>
                  <a:prstClr val="black"/>
                </a:solidFill>
              </a:rPr>
              <a:t>()</a:t>
            </a:r>
            <a:endParaRPr lang="es-ES" altLang="ko-KR" sz="1100" b="1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prstClr val="black"/>
                </a:solidFill>
              </a:rPr>
              <a:t>	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pic>
        <p:nvPicPr>
          <p:cNvPr id="4813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3455988"/>
            <a:ext cx="3527425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내용 개체 틀 2"/>
          <p:cNvSpPr txBox="1">
            <a:spLocks/>
          </p:cNvSpPr>
          <p:nvPr/>
        </p:nvSpPr>
        <p:spPr bwMode="auto">
          <a:xfrm>
            <a:off x="4160838" y="1485900"/>
            <a:ext cx="4640262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</a:pPr>
            <a:r>
              <a:rPr kumimoji="1" lang="ko-KR" altLang="en-US" sz="1400" smtClean="0">
                <a:solidFill>
                  <a:prstClr val="black"/>
                </a:solidFill>
              </a:rPr>
              <a:t>임포트</a:t>
            </a:r>
            <a:endParaRPr kumimoji="1" lang="en-US" altLang="ko-KR" sz="14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</a:pPr>
            <a:endParaRPr kumimoji="1" lang="en-US" altLang="ko-KR" sz="14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</a:pPr>
            <a:endParaRPr kumimoji="1" lang="en-US" altLang="ko-KR" sz="1400" smtClean="0">
              <a:solidFill>
                <a:prstClr val="black"/>
              </a:solidFill>
            </a:endParaRPr>
          </a:p>
          <a:p>
            <a:pPr lvl="3" eaLnBrk="0" fontAlgn="base" hangingPunct="0">
              <a:spcBef>
                <a:spcPts val="200"/>
              </a:spcBef>
              <a:spcAft>
                <a:spcPts val="2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smtClean="0">
                <a:solidFill>
                  <a:prstClr val="black"/>
                </a:solidFill>
              </a:rPr>
              <a:t>&gt;&gt;&gt; import matplotlib</a:t>
            </a:r>
          </a:p>
          <a:p>
            <a:pPr lvl="3" eaLnBrk="0" fontAlgn="base" hangingPunct="0">
              <a:spcBef>
                <a:spcPts val="200"/>
              </a:spcBef>
              <a:spcAft>
                <a:spcPts val="2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smtClean="0">
                <a:solidFill>
                  <a:prstClr val="black"/>
                </a:solidFill>
              </a:rPr>
              <a:t>matplotlib </a:t>
            </a:r>
            <a:r>
              <a:rPr kumimoji="1" lang="ko-KR" altLang="en-US" sz="1100" smtClean="0">
                <a:solidFill>
                  <a:prstClr val="black"/>
                </a:solidFill>
              </a:rPr>
              <a:t>버전 확인 </a:t>
            </a:r>
            <a:r>
              <a:rPr kumimoji="1" lang="en-US" altLang="ko-KR" sz="1100" smtClean="0">
                <a:solidFill>
                  <a:prstClr val="black"/>
                </a:solidFill>
              </a:rPr>
              <a:t>&gt;&gt;&gt; matplotlib.__version__</a:t>
            </a:r>
          </a:p>
          <a:p>
            <a:pPr lvl="3" eaLnBrk="0" fontAlgn="base" hangingPunct="0">
              <a:spcBef>
                <a:spcPts val="200"/>
              </a:spcBef>
              <a:spcAft>
                <a:spcPts val="2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smtClean="0">
                <a:solidFill>
                  <a:srgbClr val="0070C0"/>
                </a:solidFill>
              </a:rPr>
              <a:t>'3.2.1'</a:t>
            </a:r>
          </a:p>
          <a:p>
            <a:pPr lvl="3" eaLnBrk="0" fontAlgn="base" hangingPunct="0">
              <a:spcBef>
                <a:spcPts val="200"/>
              </a:spcBef>
              <a:spcAft>
                <a:spcPts val="2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smtClean="0">
                <a:solidFill>
                  <a:prstClr val="black"/>
                </a:solidFill>
              </a:rPr>
              <a:t>pyplot </a:t>
            </a:r>
            <a:r>
              <a:rPr kumimoji="1" lang="ko-KR" altLang="en-US" sz="1100" smtClean="0">
                <a:solidFill>
                  <a:prstClr val="black"/>
                </a:solidFill>
              </a:rPr>
              <a:t>모듈 임포트하기 </a:t>
            </a:r>
            <a:r>
              <a:rPr kumimoji="1" lang="en-US" altLang="ko-KR" sz="1100" smtClean="0">
                <a:solidFill>
                  <a:prstClr val="black"/>
                </a:solidFill>
              </a:rPr>
              <a:t>&gt;&gt;&gt; import matplotlib.pyplot as plt</a:t>
            </a: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</a:pPr>
            <a:endParaRPr kumimoji="1" lang="en-US" altLang="ko-KR" sz="14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</a:pPr>
            <a:endParaRPr kumimoji="1" lang="en-US" altLang="ko-KR" sz="1400" smtClean="0">
              <a:solidFill>
                <a:prstClr val="black"/>
              </a:solidFill>
            </a:endParaRPr>
          </a:p>
        </p:txBody>
      </p:sp>
      <p:pic>
        <p:nvPicPr>
          <p:cNvPr id="48137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808163"/>
            <a:ext cx="2616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3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matplotlib</a:t>
            </a:r>
            <a:endParaRPr lang="en-US" altLang="ko-KR" dirty="0"/>
          </a:p>
        </p:txBody>
      </p:sp>
      <p:sp>
        <p:nvSpPr>
          <p:cNvPr id="49155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데이터 분석을 위한 주요 라이브러리</a:t>
            </a: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49157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3700" y="1503363"/>
            <a:ext cx="4178300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800" dirty="0" err="1">
                <a:solidFill>
                  <a:prstClr val="black"/>
                </a:solidFill>
              </a:rPr>
              <a:t>바차트</a:t>
            </a:r>
            <a:r>
              <a:rPr kumimoji="1" lang="ko-KR" altLang="en-US" sz="1800" dirty="0">
                <a:solidFill>
                  <a:prstClr val="black"/>
                </a:solidFill>
              </a:rPr>
              <a:t> 차트 그리기</a:t>
            </a:r>
            <a:endParaRPr kumimoji="1" lang="en-US" altLang="ko-KR" sz="1800" dirty="0">
              <a:solidFill>
                <a:prstClr val="black"/>
              </a:solidFill>
            </a:endParaRPr>
          </a:p>
          <a:p>
            <a:pPr lvl="3" eaLnBrk="0" fontAlgn="base" hangingPunct="0">
              <a:spcAft>
                <a:spcPts val="400"/>
              </a:spcAft>
              <a:buClr>
                <a:srgbClr val="595959"/>
              </a:buCl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100" dirty="0">
                <a:solidFill>
                  <a:prstClr val="black"/>
                </a:solidFill>
              </a:rPr>
              <a:t>1. </a:t>
            </a:r>
            <a:r>
              <a:rPr kumimoji="1" lang="ko-KR" altLang="en-US" sz="1100" dirty="0">
                <a:solidFill>
                  <a:prstClr val="black"/>
                </a:solidFill>
              </a:rPr>
              <a:t>데이터 준비</a:t>
            </a:r>
            <a:endParaRPr kumimoji="1"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100" dirty="0">
                <a:solidFill>
                  <a:prstClr val="black"/>
                </a:solidFill>
              </a:rPr>
              <a:t>&gt;&gt;&gt; y1 = [350, 410, 520, 695]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100" dirty="0">
                <a:solidFill>
                  <a:prstClr val="black"/>
                </a:solidFill>
              </a:rPr>
              <a:t>&gt;&gt;&gt; y2 = [200, 250, 385, 350]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100" dirty="0">
                <a:solidFill>
                  <a:prstClr val="black"/>
                </a:solidFill>
              </a:rPr>
              <a:t>&gt;&gt;&gt; x = range(len(y1))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2. x</a:t>
            </a:r>
            <a:r>
              <a:rPr kumimoji="1" lang="ko-KR" altLang="en-US" sz="1100" dirty="0">
                <a:solidFill>
                  <a:prstClr val="black"/>
                </a:solidFill>
              </a:rPr>
              <a:t>축과 </a:t>
            </a:r>
            <a:r>
              <a:rPr kumimoji="1" lang="en-US" altLang="ko-KR" sz="1100" dirty="0">
                <a:solidFill>
                  <a:prstClr val="black"/>
                </a:solidFill>
              </a:rPr>
              <a:t>y</a:t>
            </a:r>
            <a:r>
              <a:rPr kumimoji="1" lang="ko-KR" altLang="en-US" sz="1100" dirty="0">
                <a:solidFill>
                  <a:prstClr val="black"/>
                </a:solidFill>
              </a:rPr>
              <a:t>축 데이터를 지정하여 </a:t>
            </a:r>
            <a:r>
              <a:rPr kumimoji="1" lang="ko-KR" altLang="en-US" sz="1100" dirty="0" err="1">
                <a:solidFill>
                  <a:prstClr val="black"/>
                </a:solidFill>
              </a:rPr>
              <a:t>라인플롯</a:t>
            </a:r>
            <a:r>
              <a:rPr kumimoji="1" lang="ko-KR" altLang="en-US" sz="1100" dirty="0">
                <a:solidFill>
                  <a:prstClr val="black"/>
                </a:solidFill>
              </a:rPr>
              <a:t> 생성</a:t>
            </a:r>
            <a:endParaRPr kumimoji="1"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&gt;&gt;&gt; </a:t>
            </a:r>
            <a:r>
              <a:rPr lang="en-US" altLang="ko-KR" sz="1100" dirty="0" err="1">
                <a:solidFill>
                  <a:prstClr val="black"/>
                </a:solidFill>
              </a:rPr>
              <a:t>plt.</a:t>
            </a:r>
            <a:r>
              <a:rPr lang="en-US" altLang="ko-KR" sz="1100" b="1" dirty="0" err="1">
                <a:solidFill>
                  <a:prstClr val="black"/>
                </a:solidFill>
              </a:rPr>
              <a:t>bar</a:t>
            </a:r>
            <a:r>
              <a:rPr lang="en-US" altLang="ko-KR" sz="1100" dirty="0">
                <a:solidFill>
                  <a:prstClr val="black"/>
                </a:solidFill>
              </a:rPr>
              <a:t>(x, y1, width = 0.7, color = "blue")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srgbClr val="0070C0"/>
                </a:solidFill>
              </a:rPr>
              <a:t>&lt;</a:t>
            </a:r>
            <a:r>
              <a:rPr lang="en-US" altLang="ko-KR" sz="1100" dirty="0" err="1">
                <a:solidFill>
                  <a:srgbClr val="0070C0"/>
                </a:solidFill>
              </a:rPr>
              <a:t>BarContainer</a:t>
            </a:r>
            <a:r>
              <a:rPr lang="en-US" altLang="ko-KR" sz="1100" dirty="0">
                <a:solidFill>
                  <a:srgbClr val="0070C0"/>
                </a:solidFill>
              </a:rPr>
              <a:t> object of 4 artists&gt;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&gt;&gt;&gt; </a:t>
            </a:r>
            <a:r>
              <a:rPr lang="en-US" altLang="ko-KR" sz="1100" dirty="0" err="1">
                <a:solidFill>
                  <a:prstClr val="black"/>
                </a:solidFill>
              </a:rPr>
              <a:t>plt.</a:t>
            </a:r>
            <a:r>
              <a:rPr lang="en-US" altLang="ko-KR" sz="1100" b="1" dirty="0" err="1">
                <a:solidFill>
                  <a:prstClr val="black"/>
                </a:solidFill>
              </a:rPr>
              <a:t>bar</a:t>
            </a:r>
            <a:r>
              <a:rPr lang="en-US" altLang="ko-KR" sz="1100" dirty="0">
                <a:solidFill>
                  <a:prstClr val="black"/>
                </a:solidFill>
              </a:rPr>
              <a:t>(x, y2, width = 0.7, color = "red",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bottom</a:t>
            </a:r>
            <a:r>
              <a:rPr lang="en-US" altLang="ko-KR" sz="1100" dirty="0">
                <a:solidFill>
                  <a:prstClr val="black"/>
                </a:solidFill>
              </a:rPr>
              <a:t> = </a:t>
            </a:r>
            <a:r>
              <a:rPr lang="en-US" altLang="ko-KR" sz="1100" b="1" dirty="0">
                <a:solidFill>
                  <a:prstClr val="black"/>
                </a:solidFill>
              </a:rPr>
              <a:t>y1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srgbClr val="0070C0"/>
                </a:solidFill>
              </a:rPr>
              <a:t>&lt;</a:t>
            </a:r>
            <a:r>
              <a:rPr lang="en-US" altLang="ko-KR" sz="1100" dirty="0" err="1">
                <a:solidFill>
                  <a:srgbClr val="0070C0"/>
                </a:solidFill>
              </a:rPr>
              <a:t>BarContainer</a:t>
            </a:r>
            <a:r>
              <a:rPr lang="en-US" altLang="ko-KR" sz="1100" dirty="0">
                <a:solidFill>
                  <a:srgbClr val="0070C0"/>
                </a:solidFill>
              </a:rPr>
              <a:t> object of 4 artists&gt;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prstClr val="black"/>
                </a:solidFill>
              </a:rPr>
              <a:t>3. </a:t>
            </a:r>
            <a:r>
              <a:rPr kumimoji="1" lang="ko-KR" altLang="en-US" sz="1100" dirty="0">
                <a:solidFill>
                  <a:prstClr val="black"/>
                </a:solidFill>
              </a:rPr>
              <a:t>차트 제목 설정 </a:t>
            </a:r>
            <a:endParaRPr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plt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.title</a:t>
            </a:r>
            <a:r>
              <a:rPr kumimoji="1" lang="en-US" altLang="ko-KR" sz="1100" dirty="0">
                <a:solidFill>
                  <a:prstClr val="black"/>
                </a:solidFill>
              </a:rPr>
              <a:t>('Quarterly sales')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Text(0.5, 1.0, 'Quarterly sales')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4. </a:t>
            </a:r>
            <a:r>
              <a:rPr kumimoji="1" lang="en-US" altLang="ko-KR" sz="1100" dirty="0">
                <a:solidFill>
                  <a:prstClr val="black"/>
                </a:solidFill>
              </a:rPr>
              <a:t>x</a:t>
            </a:r>
            <a:r>
              <a:rPr kumimoji="1" lang="ko-KR" altLang="en-US" sz="1100" dirty="0">
                <a:solidFill>
                  <a:prstClr val="black"/>
                </a:solidFill>
              </a:rPr>
              <a:t>축 레이블 설정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plt.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xlabel</a:t>
            </a:r>
            <a:r>
              <a:rPr kumimoji="1" lang="en-US" altLang="ko-KR" sz="1100" dirty="0">
                <a:solidFill>
                  <a:prstClr val="black"/>
                </a:solidFill>
              </a:rPr>
              <a:t>('Quarters')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srgbClr val="0070C0"/>
                </a:solidFill>
              </a:rPr>
              <a:t>Text(0.5, 0, 'Quarters</a:t>
            </a:r>
            <a:r>
              <a:rPr kumimoji="1" lang="en-US" altLang="ko-KR" sz="1100" dirty="0">
                <a:solidFill>
                  <a:prstClr val="black"/>
                </a:solidFill>
              </a:rPr>
              <a:t>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5. y</a:t>
            </a:r>
            <a:r>
              <a:rPr kumimoji="1" lang="ko-KR" altLang="en-US" sz="1100" dirty="0">
                <a:solidFill>
                  <a:prstClr val="black"/>
                </a:solidFill>
              </a:rPr>
              <a:t>축 레이블 설정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&gt;&gt;&gt; </a:t>
            </a:r>
            <a:r>
              <a:rPr lang="en-US" altLang="ko-KR" sz="1100" dirty="0" err="1">
                <a:solidFill>
                  <a:prstClr val="black"/>
                </a:solidFill>
              </a:rPr>
              <a:t>plt.</a:t>
            </a:r>
            <a:r>
              <a:rPr lang="en-US" altLang="ko-KR" sz="1100" b="1" dirty="0" err="1">
                <a:solidFill>
                  <a:prstClr val="black"/>
                </a:solidFill>
              </a:rPr>
              <a:t>ylabel</a:t>
            </a:r>
            <a:r>
              <a:rPr lang="en-US" altLang="ko-KR" sz="1100" dirty="0">
                <a:solidFill>
                  <a:prstClr val="black"/>
                </a:solidFill>
              </a:rPr>
              <a:t>('sales')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srgbClr val="0070C0"/>
                </a:solidFill>
              </a:rPr>
              <a:t>Text(0, 0.5, 'sales')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prstClr val="black"/>
                </a:solidFill>
              </a:rPr>
              <a:t>	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356100" y="1498600"/>
            <a:ext cx="4178300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lang="en-US" altLang="ko-KR" sz="1800" dirty="0">
              <a:solidFill>
                <a:prstClr val="black"/>
              </a:solidFill>
            </a:endParaRPr>
          </a:p>
          <a:p>
            <a:pPr lvl="3" eaLnBrk="0" fontAlgn="base" hangingPunct="0">
              <a:spcAft>
                <a:spcPts val="400"/>
              </a:spcAft>
              <a:buClr>
                <a:srgbClr val="595959"/>
              </a:buCl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6. </a:t>
            </a:r>
            <a:r>
              <a:rPr kumimoji="1" lang="ko-KR" altLang="en-US" sz="1100" dirty="0">
                <a:solidFill>
                  <a:prstClr val="black"/>
                </a:solidFill>
              </a:rPr>
              <a:t>눈금 이름 리스트 생성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xLabel</a:t>
            </a:r>
            <a:r>
              <a:rPr kumimoji="1" lang="en-US" altLang="ko-KR" sz="1100" dirty="0">
                <a:solidFill>
                  <a:prstClr val="black"/>
                </a:solidFill>
              </a:rPr>
              <a:t> = ['first', 'second', 'third', 'fourth'] 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7.</a:t>
            </a:r>
            <a:r>
              <a:rPr kumimoji="1" lang="ko-KR" altLang="en-US" sz="1100" dirty="0">
                <a:solidFill>
                  <a:prstClr val="black"/>
                </a:solidFill>
              </a:rPr>
              <a:t> 바 차트의 </a:t>
            </a:r>
            <a:r>
              <a:rPr kumimoji="1" lang="en-US" altLang="ko-KR" sz="1100" dirty="0">
                <a:solidFill>
                  <a:prstClr val="black"/>
                </a:solidFill>
              </a:rPr>
              <a:t>x</a:t>
            </a:r>
            <a:r>
              <a:rPr kumimoji="1" lang="ko-KR" altLang="en-US" sz="1100" dirty="0">
                <a:solidFill>
                  <a:prstClr val="black"/>
                </a:solidFill>
              </a:rPr>
              <a:t>축 눈금 이름 설정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prstClr val="black"/>
                </a:solidFill>
              </a:rPr>
              <a:t>&gt;&gt;&gt; plt.</a:t>
            </a:r>
            <a:r>
              <a:rPr lang="es-ES" altLang="ko-KR" sz="1100" b="1" dirty="0">
                <a:solidFill>
                  <a:prstClr val="black"/>
                </a:solidFill>
              </a:rPr>
              <a:t>xticks</a:t>
            </a:r>
            <a:r>
              <a:rPr lang="es-ES" altLang="ko-KR" sz="1100" dirty="0">
                <a:solidFill>
                  <a:prstClr val="black"/>
                </a:solidFill>
              </a:rPr>
              <a:t>(x, xLabel, fontsize = 10)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srgbClr val="0070C0"/>
                </a:solidFill>
              </a:rPr>
              <a:t>([&lt;matplotlib.axis.XTick object at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srgbClr val="0070C0"/>
                </a:solidFill>
              </a:rPr>
              <a:t>0x0000015DB5722B48&gt;, &lt;matplotlib.axis.XTick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srgbClr val="0070C0"/>
                </a:solidFill>
              </a:rPr>
              <a:t>object at 0x0000015DB5722B08&gt;, &lt;matplotlib.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srgbClr val="0070C0"/>
                </a:solidFill>
              </a:rPr>
              <a:t>axis.XTick object at 0x0000015DB82E2688&gt;,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srgbClr val="0070C0"/>
                </a:solidFill>
              </a:rPr>
              <a:t>&lt;matplotlib.axis.XTick object at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srgbClr val="0070C0"/>
                </a:solidFill>
              </a:rPr>
              <a:t>0x0000015DB60C5188&gt;], [Text(0, 0, 'first'),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srgbClr val="0070C0"/>
                </a:solidFill>
              </a:rPr>
              <a:t>Text(0, 0, 'second'), Text(0, 0, 'third'), Text(0,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srgbClr val="0070C0"/>
                </a:solidFill>
              </a:rPr>
              <a:t>0, 'fourth')])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prstClr val="black"/>
                </a:solidFill>
              </a:rPr>
              <a:t>8. </a:t>
            </a:r>
            <a:r>
              <a:rPr kumimoji="1" lang="ko-KR" altLang="en-US" sz="1100" dirty="0">
                <a:solidFill>
                  <a:prstClr val="black"/>
                </a:solidFill>
              </a:rPr>
              <a:t>범례 설정</a:t>
            </a:r>
            <a:endParaRPr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prstClr val="black"/>
                </a:solidFill>
              </a:rPr>
              <a:t>&gt;&gt;&gt; plt.</a:t>
            </a:r>
            <a:r>
              <a:rPr lang="es-ES" altLang="ko-KR" sz="1100" b="1" dirty="0">
                <a:solidFill>
                  <a:prstClr val="black"/>
                </a:solidFill>
              </a:rPr>
              <a:t>legend</a:t>
            </a:r>
            <a:r>
              <a:rPr lang="es-ES" altLang="ko-KR" sz="1100" dirty="0">
                <a:solidFill>
                  <a:prstClr val="black"/>
                </a:solidFill>
              </a:rPr>
              <a:t>(['chairs', 'desks'])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srgbClr val="0070C0"/>
                </a:solidFill>
              </a:rPr>
              <a:t>&lt;matplotlib.legend.Legend object at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srgbClr val="0070C0"/>
                </a:solidFill>
              </a:rPr>
              <a:t>0x0000020F2BBA0908&gt;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prstClr val="black"/>
                </a:solidFill>
              </a:rPr>
              <a:t>9.</a:t>
            </a:r>
            <a:r>
              <a:rPr kumimoji="1" lang="ko-KR" altLang="en-US" sz="1100" dirty="0">
                <a:solidFill>
                  <a:prstClr val="black"/>
                </a:solidFill>
              </a:rPr>
              <a:t> 바 차트 표시</a:t>
            </a:r>
            <a:endParaRPr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1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100" dirty="0" err="1">
                <a:solidFill>
                  <a:prstClr val="black"/>
                </a:solidFill>
              </a:rPr>
              <a:t>plt.s</a:t>
            </a:r>
            <a:r>
              <a:rPr kumimoji="1" lang="en-US" altLang="ko-KR" sz="1100" b="1" dirty="0" err="1">
                <a:solidFill>
                  <a:prstClr val="black"/>
                </a:solidFill>
              </a:rPr>
              <a:t>how</a:t>
            </a:r>
            <a:r>
              <a:rPr kumimoji="1" lang="en-US" altLang="ko-KR" sz="1100" dirty="0">
                <a:solidFill>
                  <a:prstClr val="black"/>
                </a:solidFill>
              </a:rPr>
              <a:t>()</a:t>
            </a:r>
            <a:endParaRPr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prstClr val="black"/>
                </a:solidFill>
              </a:rPr>
              <a:t>		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matplotlib</a:t>
            </a:r>
            <a:endParaRPr lang="en-US" altLang="ko-KR" dirty="0"/>
          </a:p>
        </p:txBody>
      </p:sp>
      <p:sp>
        <p:nvSpPr>
          <p:cNvPr id="50179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07. </a:t>
            </a:r>
            <a:r>
              <a:rPr lang="ko-KR" altLang="en-US" smtClean="0"/>
              <a:t>데이터 분석을 위한 주요 라이브러리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50181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3700" y="1503363"/>
            <a:ext cx="4178300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800" dirty="0" err="1">
                <a:solidFill>
                  <a:prstClr val="black"/>
                </a:solidFill>
              </a:rPr>
              <a:t>바차트</a:t>
            </a:r>
            <a:r>
              <a:rPr kumimoji="1" lang="ko-KR" altLang="en-US" sz="1800" dirty="0">
                <a:solidFill>
                  <a:prstClr val="black"/>
                </a:solidFill>
              </a:rPr>
              <a:t> 차트 그리기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prstClr val="black"/>
                </a:solidFill>
              </a:rPr>
              <a:t>	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356100" y="1498600"/>
            <a:ext cx="4178300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s-ES" altLang="ko-KR" sz="11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1100" dirty="0">
                <a:solidFill>
                  <a:prstClr val="black"/>
                </a:solidFill>
              </a:rPr>
              <a:t>		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pic>
        <p:nvPicPr>
          <p:cNvPr id="50184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082800"/>
            <a:ext cx="3590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7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n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776864" cy="58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파이썬 시작하기 </a:t>
            </a:r>
            <a:endParaRPr lang="en-US" altLang="ko-KR" smtClean="0"/>
          </a:p>
          <a:p>
            <a:r>
              <a:rPr lang="en-US" altLang="ko-KR" smtClean="0"/>
              <a:t>02 </a:t>
            </a:r>
            <a:r>
              <a:rPr lang="ko-KR" altLang="en-US" smtClean="0"/>
              <a:t>변수와 객체 </a:t>
            </a:r>
            <a:endParaRPr lang="en-US" altLang="ko-KR" smtClean="0"/>
          </a:p>
          <a:p>
            <a:r>
              <a:rPr lang="en-US" altLang="ko-KR" smtClean="0"/>
              <a:t>03 </a:t>
            </a:r>
            <a:r>
              <a:rPr lang="ko-KR" altLang="en-US" smtClean="0"/>
              <a:t>자료형과 연산자 </a:t>
            </a:r>
            <a:endParaRPr lang="en-US" altLang="ko-KR" smtClean="0"/>
          </a:p>
          <a:p>
            <a:r>
              <a:rPr lang="en-US" altLang="ko-KR" smtClean="0"/>
              <a:t>04 </a:t>
            </a:r>
            <a:r>
              <a:rPr lang="ko-KR" altLang="en-US" smtClean="0"/>
              <a:t>조건문과 반복문 </a:t>
            </a:r>
            <a:endParaRPr lang="en-US" altLang="ko-KR" smtClean="0"/>
          </a:p>
          <a:p>
            <a:r>
              <a:rPr lang="en-US" altLang="ko-KR" smtClean="0"/>
              <a:t>05 </a:t>
            </a:r>
            <a:r>
              <a:rPr lang="ko-KR" altLang="en-US" smtClean="0"/>
              <a:t>함수 </a:t>
            </a:r>
            <a:endParaRPr lang="en-US" altLang="ko-KR" smtClean="0"/>
          </a:p>
          <a:p>
            <a:r>
              <a:rPr lang="en-US" altLang="ko-KR" smtClean="0"/>
              <a:t>06 </a:t>
            </a:r>
            <a:r>
              <a:rPr lang="ko-KR" altLang="en-US" smtClean="0"/>
              <a:t>파일 처리 </a:t>
            </a:r>
            <a:endParaRPr lang="en-US" altLang="ko-KR" smtClean="0"/>
          </a:p>
          <a:p>
            <a:r>
              <a:rPr lang="en-US" altLang="ko-KR" smtClean="0"/>
              <a:t>07 </a:t>
            </a:r>
            <a:r>
              <a:rPr lang="ko-KR" altLang="en-US" smtClean="0"/>
              <a:t>데이터 분석을 위한 주요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80686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05. </a:t>
            </a:r>
            <a:r>
              <a:rPr lang="ko-KR" altLang="en-US" smtClean="0"/>
              <a:t>함수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사용자 정의 함수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0485" name="내용 개체 틀 2"/>
          <p:cNvSpPr txBox="1">
            <a:spLocks/>
          </p:cNvSpPr>
          <p:nvPr/>
        </p:nvSpPr>
        <p:spPr bwMode="auto">
          <a:xfrm>
            <a:off x="395288" y="1628775"/>
            <a:ext cx="4176712" cy="25923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prstClr val="black"/>
                </a:solidFill>
              </a:rPr>
              <a:t>함수 정의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 &gt;&gt;&gt;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def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 sum1(a</a:t>
            </a:r>
            <a:r>
              <a:rPr kumimoji="1" lang="en-US" altLang="ko-KR" sz="1200" dirty="0">
                <a:solidFill>
                  <a:prstClr val="black"/>
                </a:solidFill>
              </a:rPr>
              <a:t>, b): [Enter]</a:t>
            </a:r>
          </a:p>
          <a:p>
            <a:pPr marL="360000" lvl="3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 x = a + b [Enter]</a:t>
            </a:r>
          </a:p>
          <a:p>
            <a:pPr marL="360000" lvl="3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return</a:t>
            </a:r>
            <a:r>
              <a:rPr kumimoji="1" lang="en-US" altLang="ko-KR" sz="1200" dirty="0">
                <a:solidFill>
                  <a:prstClr val="black"/>
                </a:solidFill>
              </a:rPr>
              <a:t> x [Enter]</a:t>
            </a:r>
          </a:p>
          <a:p>
            <a:pPr marL="360000" lvl="3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[Enter]</a:t>
            </a:r>
          </a:p>
          <a:p>
            <a:pPr marL="360000" lvl="3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def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 sum2</a:t>
            </a:r>
            <a:r>
              <a:rPr kumimoji="1" lang="en-US" altLang="ko-KR" sz="1200" dirty="0">
                <a:solidFill>
                  <a:prstClr val="black"/>
                </a:solidFill>
              </a:rPr>
              <a:t>(*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args</a:t>
            </a:r>
            <a:r>
              <a:rPr kumimoji="1" lang="en-US" altLang="ko-KR" sz="1200" dirty="0">
                <a:solidFill>
                  <a:prstClr val="black"/>
                </a:solidFill>
              </a:rPr>
              <a:t>): [Enter]</a:t>
            </a:r>
          </a:p>
          <a:p>
            <a:pPr marL="360000" lvl="3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  x = 0 [Enter]</a:t>
            </a:r>
          </a:p>
          <a:p>
            <a:pPr marL="360000" lvl="3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  for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i</a:t>
            </a:r>
            <a:r>
              <a:rPr kumimoji="1" lang="en-US" altLang="ko-KR" sz="1200" dirty="0">
                <a:solidFill>
                  <a:prstClr val="black"/>
                </a:solidFill>
              </a:rPr>
              <a:t>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in</a:t>
            </a:r>
            <a:r>
              <a:rPr kumimoji="1" lang="en-US" altLang="ko-KR" sz="1200" dirty="0">
                <a:solidFill>
                  <a:prstClr val="black"/>
                </a:solidFill>
              </a:rPr>
              <a:t>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args</a:t>
            </a:r>
            <a:r>
              <a:rPr kumimoji="1" lang="en-US" altLang="ko-KR" sz="1200" dirty="0">
                <a:solidFill>
                  <a:prstClr val="black"/>
                </a:solidFill>
              </a:rPr>
              <a:t>: [Enter]</a:t>
            </a:r>
          </a:p>
          <a:p>
            <a:pPr marL="360000" lvl="3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        x +=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i</a:t>
            </a:r>
            <a:r>
              <a:rPr kumimoji="1" lang="en-US" altLang="ko-KR" sz="1200" dirty="0">
                <a:solidFill>
                  <a:prstClr val="black"/>
                </a:solidFill>
              </a:rPr>
              <a:t> [Enter]</a:t>
            </a:r>
          </a:p>
          <a:p>
            <a:pPr marL="360000" lvl="3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 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return</a:t>
            </a:r>
            <a:r>
              <a:rPr kumimoji="1" lang="en-US" altLang="ko-KR" sz="1200" dirty="0">
                <a:solidFill>
                  <a:prstClr val="black"/>
                </a:solidFill>
              </a:rPr>
              <a:t> x [Enter]</a:t>
            </a:r>
          </a:p>
          <a:p>
            <a:pPr marL="360000" lvl="3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[Enter]</a:t>
            </a: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34822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34823" name="내용 개체 틀 2"/>
          <p:cNvSpPr txBox="1">
            <a:spLocks/>
          </p:cNvSpPr>
          <p:nvPr/>
        </p:nvSpPr>
        <p:spPr bwMode="auto">
          <a:xfrm>
            <a:off x="4284663" y="1628775"/>
            <a:ext cx="41751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kumimoji="1" lang="ko-KR" altLang="en-US" sz="1800" smtClean="0">
                <a:solidFill>
                  <a:prstClr val="black"/>
                </a:solidFill>
              </a:rPr>
              <a:t>함수 호출</a:t>
            </a:r>
            <a:endParaRPr lang="ko-KR" altLang="en-US" sz="1800" smtClean="0">
              <a:solidFill>
                <a:prstClr val="black"/>
              </a:solidFill>
            </a:endParaRPr>
          </a:p>
          <a:p>
            <a:pPr lvl="3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pt-BR" altLang="ko-KR" sz="1200" smtClean="0">
                <a:solidFill>
                  <a:prstClr val="black"/>
                </a:solidFill>
              </a:rPr>
              <a:t>&gt;&gt;&gt; a = 5</a:t>
            </a:r>
          </a:p>
          <a:p>
            <a:pPr lvl="3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pt-BR" altLang="ko-KR" sz="1200" smtClean="0">
                <a:solidFill>
                  <a:prstClr val="black"/>
                </a:solidFill>
              </a:rPr>
              <a:t>&gt;&gt;&gt; b = 3</a:t>
            </a:r>
          </a:p>
          <a:p>
            <a:pPr lvl="3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pt-BR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pt-BR" altLang="ko-KR" sz="1200" b="1" smtClean="0">
                <a:solidFill>
                  <a:prstClr val="black"/>
                </a:solidFill>
              </a:rPr>
              <a:t>sum1(a, b)</a:t>
            </a:r>
          </a:p>
          <a:p>
            <a:pPr lvl="3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pt-BR" altLang="ko-KR" sz="1200" smtClean="0">
                <a:solidFill>
                  <a:srgbClr val="0070C0"/>
                </a:solidFill>
              </a:rPr>
              <a:t>8</a:t>
            </a:r>
          </a:p>
          <a:p>
            <a:pPr lvl="3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pt-BR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pt-BR" altLang="ko-KR" sz="1200" b="1" smtClean="0">
                <a:solidFill>
                  <a:prstClr val="black"/>
                </a:solidFill>
              </a:rPr>
              <a:t>sum1(3, 5)</a:t>
            </a:r>
          </a:p>
          <a:p>
            <a:pPr lvl="3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pt-BR" altLang="ko-KR" sz="1200" smtClean="0">
                <a:solidFill>
                  <a:srgbClr val="0070C0"/>
                </a:solidFill>
              </a:rPr>
              <a:t>8</a:t>
            </a:r>
          </a:p>
          <a:p>
            <a:pPr lvl="3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pt-BR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pt-BR" altLang="ko-KR" sz="1200" b="1" smtClean="0">
                <a:solidFill>
                  <a:prstClr val="black"/>
                </a:solidFill>
              </a:rPr>
              <a:t>sum2(1, 2, 3, 4, 5)</a:t>
            </a:r>
          </a:p>
          <a:p>
            <a:pPr lvl="3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pt-BR" altLang="ko-KR" sz="1200" smtClean="0">
                <a:solidFill>
                  <a:srgbClr val="0070C0"/>
                </a:solidFill>
              </a:rPr>
              <a:t>15</a:t>
            </a:r>
          </a:p>
          <a:p>
            <a:pPr lvl="3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pt-BR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pt-BR" altLang="ko-KR" sz="1200" b="1" smtClean="0">
                <a:solidFill>
                  <a:prstClr val="black"/>
                </a:solidFill>
              </a:rPr>
              <a:t>sum2(2, 3.5, 10)</a:t>
            </a:r>
          </a:p>
          <a:p>
            <a:pPr lvl="3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pt-BR" altLang="ko-KR" sz="1200" smtClean="0">
                <a:solidFill>
                  <a:srgbClr val="0070C0"/>
                </a:solidFill>
              </a:rPr>
              <a:t>15.5</a:t>
            </a:r>
            <a:endParaRPr lang="en-US" altLang="ko-KR" sz="180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05. </a:t>
            </a:r>
            <a:r>
              <a:rPr lang="ko-KR" altLang="en-US" smtClean="0"/>
              <a:t>함수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내장 함수</a:t>
            </a:r>
            <a:endParaRPr lang="en-US" altLang="ko-KR" dirty="0"/>
          </a:p>
        </p:txBody>
      </p:sp>
      <p:sp>
        <p:nvSpPr>
          <p:cNvPr id="35845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288" y="1493838"/>
            <a:ext cx="1800225" cy="48974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prstClr val="black"/>
                </a:solidFill>
              </a:rPr>
              <a:t>함수 종류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abs (x)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all(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iterable_x</a:t>
            </a:r>
            <a:r>
              <a:rPr kumimoji="1" lang="en-US" altLang="ko-KR" sz="1200" dirty="0">
                <a:solidFill>
                  <a:prstClr val="black"/>
                </a:solidFill>
              </a:rPr>
              <a:t>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any(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iterable_x</a:t>
            </a:r>
            <a:r>
              <a:rPr kumimoji="1" lang="en-US" altLang="ko-KR" sz="1200" dirty="0">
                <a:solidFill>
                  <a:prstClr val="black"/>
                </a:solidFill>
              </a:rPr>
              <a:t>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prstClr val="black"/>
                </a:solidFill>
              </a:rPr>
              <a:t>chr</a:t>
            </a:r>
            <a:r>
              <a:rPr kumimoji="1" lang="en-US" altLang="ko-KR" sz="1200" dirty="0">
                <a:solidFill>
                  <a:prstClr val="black"/>
                </a:solidFill>
              </a:rPr>
              <a:t>(x)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prstClr val="black"/>
                </a:solidFill>
              </a:rPr>
              <a:t>ord</a:t>
            </a:r>
            <a:r>
              <a:rPr kumimoji="1" lang="en-US" altLang="ko-KR" sz="1200" dirty="0">
                <a:solidFill>
                  <a:prstClr val="black"/>
                </a:solidFill>
              </a:rPr>
              <a:t>(c)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prstClr val="black"/>
                </a:solidFill>
              </a:rPr>
              <a:t>dir</a:t>
            </a:r>
            <a:r>
              <a:rPr kumimoji="1" lang="en-US" altLang="ko-KR" sz="1200" dirty="0">
                <a:solidFill>
                  <a:prstClr val="black"/>
                </a:solidFill>
              </a:rPr>
              <a:t>(x)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prstClr val="black"/>
                </a:solidFill>
              </a:rPr>
              <a:t>divmod</a:t>
            </a:r>
            <a:r>
              <a:rPr kumimoji="1" lang="en-US" altLang="ko-KR" sz="1200" dirty="0">
                <a:solidFill>
                  <a:prstClr val="black"/>
                </a:solidFill>
              </a:rPr>
              <a:t>(a, b)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prstClr val="black"/>
                </a:solidFill>
              </a:rPr>
              <a:t>oct</a:t>
            </a:r>
            <a:r>
              <a:rPr kumimoji="1" lang="en-US" altLang="ko-KR" sz="1200" dirty="0">
                <a:solidFill>
                  <a:prstClr val="black"/>
                </a:solidFill>
              </a:rPr>
              <a:t>(x)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hex (x)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id(object)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prstClr val="black"/>
                </a:solidFill>
              </a:rPr>
              <a:t>int</a:t>
            </a:r>
            <a:r>
              <a:rPr kumimoji="1" lang="en-US" altLang="ko-KR" sz="1200" dirty="0">
                <a:solidFill>
                  <a:prstClr val="black"/>
                </a:solidFill>
              </a:rPr>
              <a:t>(x)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prstClr val="black"/>
                </a:solidFill>
              </a:rPr>
              <a:t>str</a:t>
            </a:r>
            <a:r>
              <a:rPr kumimoji="1" lang="en-US" altLang="ko-KR" sz="1200" dirty="0">
                <a:solidFill>
                  <a:prstClr val="black"/>
                </a:solidFill>
              </a:rPr>
              <a:t>(x)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list(x)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2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2489200" y="1493838"/>
            <a:ext cx="2700338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prstClr val="black"/>
                </a:solidFill>
              </a:rPr>
              <a:t> </a:t>
            </a:r>
            <a:r>
              <a:rPr lang="ko-KR" altLang="en-US" sz="1800" dirty="0" err="1">
                <a:solidFill>
                  <a:prstClr val="black"/>
                </a:solidFill>
              </a:rPr>
              <a:t>파이썬</a:t>
            </a:r>
            <a:r>
              <a:rPr lang="ko-KR" altLang="en-US" sz="1800" dirty="0">
                <a:solidFill>
                  <a:prstClr val="black"/>
                </a:solidFill>
              </a:rPr>
              <a:t> 코드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abs</a:t>
            </a:r>
            <a:r>
              <a:rPr kumimoji="1" lang="en-US" altLang="ko-KR" sz="1200" dirty="0">
                <a:solidFill>
                  <a:prstClr val="black"/>
                </a:solidFill>
              </a:rPr>
              <a:t>(-3.5)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3.5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all</a:t>
            </a:r>
            <a:r>
              <a:rPr kumimoji="1" lang="en-US" altLang="ko-KR" sz="1200" dirty="0">
                <a:solidFill>
                  <a:prstClr val="black"/>
                </a:solidFill>
              </a:rPr>
              <a:t>([1, 2, 3, 4])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True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 all</a:t>
            </a:r>
            <a:r>
              <a:rPr kumimoji="1" lang="en-US" altLang="ko-KR" sz="1200" dirty="0">
                <a:solidFill>
                  <a:prstClr val="black"/>
                </a:solidFill>
              </a:rPr>
              <a:t>([4, -2, 0.0, 4])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False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 any</a:t>
            </a:r>
            <a:r>
              <a:rPr kumimoji="1" lang="en-US" altLang="ko-KR" sz="1200" dirty="0">
                <a:solidFill>
                  <a:prstClr val="black"/>
                </a:solidFill>
              </a:rPr>
              <a:t>([1, 2, 3, 4])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True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any</a:t>
            </a:r>
            <a:r>
              <a:rPr kumimoji="1" lang="en-US" altLang="ko-KR" sz="1200" dirty="0">
                <a:solidFill>
                  <a:prstClr val="black"/>
                </a:solidFill>
              </a:rPr>
              <a:t>([4, -2, 0.0, 4])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True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chr</a:t>
            </a:r>
            <a:r>
              <a:rPr kumimoji="1" lang="en-US" altLang="ko-KR" sz="1200" dirty="0">
                <a:solidFill>
                  <a:prstClr val="black"/>
                </a:solidFill>
              </a:rPr>
              <a:t>(97)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'a'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chr</a:t>
            </a:r>
            <a:r>
              <a:rPr kumimoji="1" lang="en-US" altLang="ko-KR" sz="1200" dirty="0">
                <a:solidFill>
                  <a:prstClr val="black"/>
                </a:solidFill>
              </a:rPr>
              <a:t>(48)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'0‘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ord</a:t>
            </a:r>
            <a:r>
              <a:rPr kumimoji="1" lang="en-US" altLang="ko-KR" sz="1200" dirty="0">
                <a:solidFill>
                  <a:prstClr val="black"/>
                </a:solidFill>
              </a:rPr>
              <a:t>('a')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97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ord</a:t>
            </a:r>
            <a:r>
              <a:rPr kumimoji="1" lang="en-US" altLang="ko-KR" sz="1200" dirty="0">
                <a:solidFill>
                  <a:prstClr val="black"/>
                </a:solidFill>
              </a:rPr>
              <a:t>('0')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48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dir</a:t>
            </a:r>
            <a:r>
              <a:rPr kumimoji="1" lang="en-US" altLang="ko-KR" sz="1200" dirty="0">
                <a:solidFill>
                  <a:prstClr val="black"/>
                </a:solidFill>
              </a:rPr>
              <a:t>([1, 2, 3])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dir</a:t>
            </a:r>
            <a:r>
              <a:rPr kumimoji="1" lang="en-US" altLang="ko-KR" sz="1200" dirty="0">
                <a:solidFill>
                  <a:prstClr val="black"/>
                </a:solidFill>
              </a:rPr>
              <a:t>({'1':'a'})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dir</a:t>
            </a:r>
            <a:r>
              <a:rPr kumimoji="1" lang="en-US" altLang="ko-KR" sz="1200" dirty="0">
                <a:solidFill>
                  <a:prstClr val="black"/>
                </a:solidFill>
              </a:rPr>
              <a:t>(1)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35848" name="내용 개체 틀 2"/>
          <p:cNvSpPr txBox="1">
            <a:spLocks/>
          </p:cNvSpPr>
          <p:nvPr/>
        </p:nvSpPr>
        <p:spPr bwMode="auto">
          <a:xfrm>
            <a:off x="4613275" y="1484313"/>
            <a:ext cx="247967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nn-NO" altLang="ko-KR" sz="1200" b="1" smtClean="0">
                <a:solidFill>
                  <a:prstClr val="black"/>
                </a:solidFill>
              </a:rPr>
              <a:t>divmod</a:t>
            </a:r>
            <a:r>
              <a:rPr kumimoji="1" lang="nn-NO" altLang="ko-KR" sz="1200" smtClean="0">
                <a:solidFill>
                  <a:prstClr val="black"/>
                </a:solidFill>
              </a:rPr>
              <a:t>(7, 3)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srgbClr val="0070C0"/>
                </a:solidFill>
              </a:rPr>
              <a:t>(2, 1)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nn-NO" altLang="ko-KR" sz="1200" b="1" smtClean="0">
                <a:solidFill>
                  <a:prstClr val="black"/>
                </a:solidFill>
              </a:rPr>
              <a:t>divmod</a:t>
            </a:r>
            <a:r>
              <a:rPr kumimoji="1" lang="nn-NO" altLang="ko-KR" sz="1200" smtClean="0">
                <a:solidFill>
                  <a:prstClr val="black"/>
                </a:solidFill>
              </a:rPr>
              <a:t>(1.3, 0.2)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srgbClr val="0070C0"/>
                </a:solidFill>
              </a:rPr>
              <a:t>(6.0, 0.09999999999999998)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oct</a:t>
            </a:r>
            <a:r>
              <a:rPr kumimoji="1" lang="en-US" altLang="ko-KR" sz="1200" smtClean="0">
                <a:solidFill>
                  <a:prstClr val="black"/>
                </a:solidFill>
              </a:rPr>
              <a:t>(8)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'0o10'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oct</a:t>
            </a:r>
            <a:r>
              <a:rPr kumimoji="1" lang="en-US" altLang="ko-KR" sz="1200" smtClean="0">
                <a:solidFill>
                  <a:prstClr val="black"/>
                </a:solidFill>
              </a:rPr>
              <a:t>(234)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'0o352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hex</a:t>
            </a:r>
            <a:r>
              <a:rPr kumimoji="1" lang="en-US" altLang="ko-KR" sz="1200" smtClean="0">
                <a:solidFill>
                  <a:prstClr val="black"/>
                </a:solidFill>
              </a:rPr>
              <a:t>(16)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'0x10'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hex</a:t>
            </a:r>
            <a:r>
              <a:rPr kumimoji="1" lang="en-US" altLang="ko-KR" sz="1200" smtClean="0">
                <a:solidFill>
                  <a:prstClr val="black"/>
                </a:solidFill>
              </a:rPr>
              <a:t>(234)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'0xea‘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a = 3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id</a:t>
            </a:r>
            <a:r>
              <a:rPr kumimoji="1" lang="en-US" altLang="ko-KR" sz="1200" smtClean="0">
                <a:solidFill>
                  <a:prstClr val="black"/>
                </a:solidFill>
              </a:rPr>
              <a:t>(a)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1728080976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int</a:t>
            </a:r>
            <a:r>
              <a:rPr kumimoji="1" lang="en-US" altLang="ko-KR" sz="1200" smtClean="0">
                <a:solidFill>
                  <a:prstClr val="black"/>
                </a:solidFill>
              </a:rPr>
              <a:t>('3')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3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str</a:t>
            </a:r>
            <a:r>
              <a:rPr kumimoji="1" lang="en-US" altLang="ko-KR" sz="1200" smtClean="0">
                <a:solidFill>
                  <a:prstClr val="black"/>
                </a:solidFill>
              </a:rPr>
              <a:t>(3)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'3‘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 list</a:t>
            </a:r>
            <a:r>
              <a:rPr kumimoji="1" lang="en-US" altLang="ko-KR" sz="1200" smtClean="0">
                <a:solidFill>
                  <a:prstClr val="black"/>
                </a:solidFill>
              </a:rPr>
              <a:t>("Python")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['P', 'y', 't', 'h', 'o', 'n']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list</a:t>
            </a:r>
            <a:r>
              <a:rPr kumimoji="1" lang="en-US" altLang="ko-KR" sz="1200" smtClean="0">
                <a:solidFill>
                  <a:prstClr val="black"/>
                </a:solidFill>
              </a:rPr>
              <a:t>((1, 2, 3))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[1, 2, 3]</a:t>
            </a: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05. </a:t>
            </a:r>
            <a:r>
              <a:rPr lang="ko-KR" altLang="en-US" smtClean="0"/>
              <a:t>함수</a:t>
            </a: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내장 함수</a:t>
            </a:r>
            <a:endParaRPr lang="en-US" altLang="ko-KR" dirty="0"/>
          </a:p>
        </p:txBody>
      </p:sp>
      <p:sp>
        <p:nvSpPr>
          <p:cNvPr id="36869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288" y="1493838"/>
            <a:ext cx="1800225" cy="48974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prstClr val="black"/>
                </a:solidFill>
              </a:rPr>
              <a:t>함수 종류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tuple(x)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type(x)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Lambda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max (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iterable_x</a:t>
            </a:r>
            <a:r>
              <a:rPr kumimoji="1" lang="en-US" altLang="ko-KR" sz="1200" dirty="0">
                <a:solidFill>
                  <a:prstClr val="black"/>
                </a:solidFill>
              </a:rPr>
              <a:t>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min(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iterable_x</a:t>
            </a:r>
            <a:r>
              <a:rPr kumimoji="1" lang="en-US" altLang="ko-KR" sz="1200" dirty="0">
                <a:solidFill>
                  <a:prstClr val="black"/>
                </a:solidFill>
              </a:rPr>
              <a:t>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pow(x, y)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input()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range(x)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prstClr val="black"/>
                </a:solidFill>
              </a:rPr>
              <a:t>len</a:t>
            </a:r>
            <a:r>
              <a:rPr kumimoji="1" lang="en-US" altLang="ko-KR" sz="1200" dirty="0">
                <a:solidFill>
                  <a:prstClr val="black"/>
                </a:solidFill>
              </a:rPr>
              <a:t>(s) </a:t>
            </a: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sorted(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iterable_x</a:t>
            </a:r>
            <a:r>
              <a:rPr kumimoji="1" lang="en-US" altLang="ko-KR" sz="1200" dirty="0">
                <a:solidFill>
                  <a:prstClr val="black"/>
                </a:solidFill>
              </a:rPr>
              <a:t>)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2489200" y="1493838"/>
            <a:ext cx="2700338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prstClr val="black"/>
                </a:solidFill>
              </a:rPr>
              <a:t> </a:t>
            </a:r>
            <a:r>
              <a:rPr lang="ko-KR" altLang="en-US" sz="1800" dirty="0" err="1">
                <a:solidFill>
                  <a:prstClr val="black"/>
                </a:solidFill>
              </a:rPr>
              <a:t>파이썬</a:t>
            </a:r>
            <a:r>
              <a:rPr lang="ko-KR" altLang="en-US" sz="1800" dirty="0">
                <a:solidFill>
                  <a:prstClr val="black"/>
                </a:solidFill>
              </a:rPr>
              <a:t> 코드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tuple</a:t>
            </a:r>
            <a:r>
              <a:rPr kumimoji="1" lang="en-US" altLang="ko-KR" sz="1200" dirty="0">
                <a:solidFill>
                  <a:prstClr val="black"/>
                </a:solidFill>
              </a:rPr>
              <a:t>("Python")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('P', 'y', 't', 'h', 'o', 'n')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tuple</a:t>
            </a:r>
            <a:r>
              <a:rPr kumimoji="1" lang="en-US" altLang="ko-KR" sz="1200" dirty="0">
                <a:solidFill>
                  <a:prstClr val="black"/>
                </a:solidFill>
              </a:rPr>
              <a:t>([1, 2, 3])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(1, 2, 3)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type</a:t>
            </a:r>
            <a:r>
              <a:rPr kumimoji="1" lang="en-US" altLang="ko-KR" sz="1200" dirty="0">
                <a:solidFill>
                  <a:prstClr val="black"/>
                </a:solidFill>
              </a:rPr>
              <a:t>("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abc</a:t>
            </a:r>
            <a:r>
              <a:rPr kumimoji="1" lang="en-US" altLang="ko-KR" sz="1200" dirty="0">
                <a:solidFill>
                  <a:prstClr val="black"/>
                </a:solidFill>
              </a:rPr>
              <a:t>")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&lt;class '</a:t>
            </a:r>
            <a:r>
              <a:rPr kumimoji="1" lang="en-US" altLang="ko-KR" sz="1200" dirty="0" err="1">
                <a:solidFill>
                  <a:srgbClr val="0070C0"/>
                </a:solidFill>
              </a:rPr>
              <a:t>str</a:t>
            </a:r>
            <a:r>
              <a:rPr kumimoji="1" lang="en-US" altLang="ko-KR" sz="1200" dirty="0">
                <a:solidFill>
                  <a:srgbClr val="0070C0"/>
                </a:solidFill>
              </a:rPr>
              <a:t>'&gt;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type</a:t>
            </a:r>
            <a:r>
              <a:rPr kumimoji="1" lang="en-US" altLang="ko-KR" sz="1200" dirty="0">
                <a:solidFill>
                  <a:prstClr val="black"/>
                </a:solidFill>
              </a:rPr>
              <a:t>(a)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&lt;class '</a:t>
            </a:r>
            <a:r>
              <a:rPr kumimoji="1" lang="en-US" altLang="ko-KR" sz="1200" dirty="0" err="1">
                <a:solidFill>
                  <a:srgbClr val="0070C0"/>
                </a:solidFill>
              </a:rPr>
              <a:t>int</a:t>
            </a:r>
            <a:r>
              <a:rPr kumimoji="1" lang="en-US" altLang="ko-KR" sz="1200" dirty="0">
                <a:solidFill>
                  <a:srgbClr val="0070C0"/>
                </a:solidFill>
              </a:rPr>
              <a:t>'&gt;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sum</a:t>
            </a:r>
            <a:r>
              <a:rPr kumimoji="1" lang="en-US" altLang="ko-KR" sz="1200" dirty="0">
                <a:solidFill>
                  <a:prstClr val="black"/>
                </a:solidFill>
              </a:rPr>
              <a:t> =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lambda</a:t>
            </a:r>
            <a:r>
              <a:rPr kumimoji="1" lang="en-US" altLang="ko-KR" sz="1200" dirty="0">
                <a:solidFill>
                  <a:prstClr val="black"/>
                </a:solidFill>
              </a:rPr>
              <a:t>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a,b</a:t>
            </a:r>
            <a:r>
              <a:rPr kumimoji="1" lang="en-US" altLang="ko-KR" sz="1200" dirty="0">
                <a:solidFill>
                  <a:prstClr val="black"/>
                </a:solidFill>
              </a:rPr>
              <a:t>: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a+b</a:t>
            </a:r>
            <a:endParaRPr kumimoji="1" lang="en-US" altLang="ko-KR" sz="12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sum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&lt;function &lt;lambda&gt; at 0x000002C826BABEA0&gt;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sum</a:t>
            </a:r>
            <a:r>
              <a:rPr kumimoji="1" lang="en-US" altLang="ko-KR" sz="1200" dirty="0">
                <a:solidFill>
                  <a:prstClr val="black"/>
                </a:solidFill>
              </a:rPr>
              <a:t>(3, 5)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8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fr-FR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fr-FR" altLang="ko-KR" sz="1200" b="1" dirty="0">
                <a:solidFill>
                  <a:prstClr val="black"/>
                </a:solidFill>
              </a:rPr>
              <a:t>max</a:t>
            </a:r>
            <a:r>
              <a:rPr kumimoji="1" lang="fr-FR" altLang="ko-KR" sz="1200" dirty="0">
                <a:solidFill>
                  <a:prstClr val="black"/>
                </a:solidFill>
              </a:rPr>
              <a:t>([1, 4, 2, 8, 6])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fr-FR" altLang="ko-KR" sz="1200" dirty="0">
                <a:solidFill>
                  <a:srgbClr val="0070C0"/>
                </a:solidFill>
              </a:rPr>
              <a:t>8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fr-FR" altLang="ko-KR" sz="1200" dirty="0">
                <a:solidFill>
                  <a:prstClr val="black"/>
                </a:solidFill>
              </a:rPr>
              <a:t>&gt;&gt;&gt;</a:t>
            </a:r>
            <a:r>
              <a:rPr kumimoji="1" lang="fr-FR" altLang="ko-KR" sz="1200" b="1" dirty="0">
                <a:solidFill>
                  <a:prstClr val="black"/>
                </a:solidFill>
              </a:rPr>
              <a:t> max</a:t>
            </a:r>
            <a:r>
              <a:rPr kumimoji="1" lang="fr-FR" altLang="ko-KR" sz="1200" dirty="0">
                <a:solidFill>
                  <a:prstClr val="black"/>
                </a:solidFill>
              </a:rPr>
              <a:t>("Python")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fr-FR" altLang="ko-KR" sz="1200" dirty="0">
                <a:solidFill>
                  <a:srgbClr val="0070C0"/>
                </a:solidFill>
              </a:rPr>
              <a:t>'y’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sv-SE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sv-SE" altLang="ko-KR" sz="1200" b="1" dirty="0">
                <a:solidFill>
                  <a:prstClr val="black"/>
                </a:solidFill>
              </a:rPr>
              <a:t>min</a:t>
            </a:r>
            <a:r>
              <a:rPr kumimoji="1" lang="sv-SE" altLang="ko-KR" sz="1200" dirty="0">
                <a:solidFill>
                  <a:prstClr val="black"/>
                </a:solidFill>
              </a:rPr>
              <a:t>([1, 4, 2, 8, 6])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sv-SE" altLang="ko-KR" sz="1200" dirty="0">
                <a:solidFill>
                  <a:srgbClr val="0070C0"/>
                </a:solidFill>
              </a:rPr>
              <a:t>1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sv-SE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sv-SE" altLang="ko-KR" sz="1200" b="1" dirty="0">
                <a:solidFill>
                  <a:prstClr val="black"/>
                </a:solidFill>
              </a:rPr>
              <a:t>min</a:t>
            </a:r>
            <a:r>
              <a:rPr kumimoji="1" lang="sv-SE" altLang="ko-KR" sz="1200" dirty="0">
                <a:solidFill>
                  <a:prstClr val="black"/>
                </a:solidFill>
              </a:rPr>
              <a:t>("Python")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sv-SE" altLang="ko-KR" sz="1200" dirty="0">
                <a:solidFill>
                  <a:srgbClr val="0070C0"/>
                </a:solidFill>
              </a:rPr>
              <a:t>'P’</a:t>
            </a:r>
            <a:endParaRPr kumimoji="1" lang="en-US" altLang="ko-KR" sz="1200" dirty="0">
              <a:solidFill>
                <a:srgbClr val="0070C0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36872" name="내용 개체 틀 2"/>
          <p:cNvSpPr txBox="1">
            <a:spLocks/>
          </p:cNvSpPr>
          <p:nvPr/>
        </p:nvSpPr>
        <p:spPr bwMode="auto">
          <a:xfrm>
            <a:off x="4829175" y="1484313"/>
            <a:ext cx="3198813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nn-NO" altLang="ko-KR" sz="1200" b="1" smtClean="0">
                <a:solidFill>
                  <a:prstClr val="black"/>
                </a:solidFill>
              </a:rPr>
              <a:t>pow</a:t>
            </a:r>
            <a:r>
              <a:rPr kumimoji="1" lang="nn-NO" altLang="ko-KR" sz="1200" smtClean="0">
                <a:solidFill>
                  <a:prstClr val="black"/>
                </a:solidFill>
              </a:rPr>
              <a:t>(2, 4)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srgbClr val="0070C0"/>
                </a:solidFill>
              </a:rPr>
              <a:t>16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c =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input</a:t>
            </a:r>
            <a:r>
              <a:rPr kumimoji="1" lang="en-US" altLang="ko-KR" sz="1200" smtClean="0">
                <a:solidFill>
                  <a:prstClr val="black"/>
                </a:solidFill>
              </a:rPr>
              <a:t>()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b="1" smtClean="0">
                <a:solidFill>
                  <a:prstClr val="black"/>
                </a:solidFill>
              </a:rPr>
              <a:t>21</a:t>
            </a:r>
            <a:r>
              <a:rPr kumimoji="1" lang="en-US" altLang="ko-KR" sz="1200" smtClean="0">
                <a:solidFill>
                  <a:prstClr val="black"/>
                </a:solidFill>
              </a:rPr>
              <a:t> [Enter]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c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'21'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c =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input</a:t>
            </a:r>
            <a:r>
              <a:rPr kumimoji="1" lang="en-US" altLang="ko-KR" sz="1200" smtClean="0">
                <a:solidFill>
                  <a:prstClr val="black"/>
                </a:solidFill>
              </a:rPr>
              <a:t>("</a:t>
            </a:r>
            <a:r>
              <a:rPr kumimoji="1" lang="ko-KR" altLang="en-US" sz="1200" smtClean="0">
                <a:solidFill>
                  <a:prstClr val="black"/>
                </a:solidFill>
              </a:rPr>
              <a:t>정수를 입력하세요</a:t>
            </a:r>
            <a:r>
              <a:rPr kumimoji="1" lang="en-US" altLang="ko-KR" sz="1200" smtClean="0">
                <a:solidFill>
                  <a:prstClr val="black"/>
                </a:solidFill>
              </a:rPr>
              <a:t>: ")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200" smtClean="0">
                <a:solidFill>
                  <a:srgbClr val="0070C0"/>
                </a:solidFill>
              </a:rPr>
              <a:t>정수를 입력하세요</a:t>
            </a:r>
            <a:r>
              <a:rPr kumimoji="1" lang="en-US" altLang="ko-KR" sz="1200" smtClean="0">
                <a:solidFill>
                  <a:srgbClr val="0070C0"/>
                </a:solidFill>
              </a:rPr>
              <a:t>: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21</a:t>
            </a:r>
            <a:r>
              <a:rPr kumimoji="1" lang="en-US" altLang="ko-KR" sz="1200" smtClean="0">
                <a:solidFill>
                  <a:prstClr val="black"/>
                </a:solidFill>
              </a:rPr>
              <a:t> [Enter]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c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'21'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nn-NO" altLang="ko-KR" sz="1200" b="1" smtClean="0">
                <a:solidFill>
                  <a:prstClr val="black"/>
                </a:solidFill>
              </a:rPr>
              <a:t>range</a:t>
            </a:r>
            <a:r>
              <a:rPr kumimoji="1" lang="nn-NO" altLang="ko-KR" sz="1200" smtClean="0">
                <a:solidFill>
                  <a:prstClr val="black"/>
                </a:solidFill>
              </a:rPr>
              <a:t>(5)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srgbClr val="0070C0"/>
                </a:solidFill>
              </a:rPr>
              <a:t>range(0, 5)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nn-NO" altLang="ko-KR" sz="1200" b="1" smtClean="0">
                <a:solidFill>
                  <a:prstClr val="black"/>
                </a:solidFill>
              </a:rPr>
              <a:t>list(range</a:t>
            </a:r>
            <a:r>
              <a:rPr kumimoji="1" lang="nn-NO" altLang="ko-KR" sz="1200" smtClean="0">
                <a:solidFill>
                  <a:prstClr val="black"/>
                </a:solidFill>
              </a:rPr>
              <a:t>(5))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srgbClr val="0070C0"/>
                </a:solidFill>
              </a:rPr>
              <a:t>[0, 1, 2, 3, 4]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nn-NO" altLang="ko-KR" sz="1200" b="1" smtClean="0">
                <a:solidFill>
                  <a:prstClr val="black"/>
                </a:solidFill>
              </a:rPr>
              <a:t>list(range</a:t>
            </a:r>
            <a:r>
              <a:rPr kumimoji="1" lang="nn-NO" altLang="ko-KR" sz="1200" smtClean="0">
                <a:solidFill>
                  <a:prstClr val="black"/>
                </a:solidFill>
              </a:rPr>
              <a:t> (5, 10))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srgbClr val="0070C0"/>
                </a:solidFill>
              </a:rPr>
              <a:t>[5, 6, 7, 8, 9]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nn-NO" altLang="ko-KR" sz="1200" b="1" smtClean="0">
                <a:solidFill>
                  <a:prstClr val="black"/>
                </a:solidFill>
              </a:rPr>
              <a:t>list(range</a:t>
            </a:r>
            <a:r>
              <a:rPr kumimoji="1" lang="nn-NO" altLang="ko-KR" sz="1200" smtClean="0">
                <a:solidFill>
                  <a:prstClr val="black"/>
                </a:solidFill>
              </a:rPr>
              <a:t> (5, 10, 2))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srgbClr val="0070C0"/>
                </a:solidFill>
              </a:rPr>
              <a:t>[5, 7, 9]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nn-NO" altLang="ko-KR" sz="1200" b="1" smtClean="0">
                <a:solidFill>
                  <a:prstClr val="black"/>
                </a:solidFill>
              </a:rPr>
              <a:t>len</a:t>
            </a:r>
            <a:r>
              <a:rPr kumimoji="1" lang="nn-NO" altLang="ko-KR" sz="1200" smtClean="0">
                <a:solidFill>
                  <a:prstClr val="black"/>
                </a:solidFill>
              </a:rPr>
              <a:t>('Python')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nn-NO" altLang="ko-KR" sz="1200" smtClean="0">
                <a:solidFill>
                  <a:srgbClr val="0070C0"/>
                </a:solidFill>
              </a:rPr>
              <a:t>6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sorted</a:t>
            </a:r>
            <a:r>
              <a:rPr kumimoji="1" lang="en-US" altLang="ko-KR" sz="1200" smtClean="0">
                <a:solidFill>
                  <a:prstClr val="black"/>
                </a:solidFill>
              </a:rPr>
              <a:t>([3, 0, 2, 1])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[0, 1, 2, 3]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smtClean="0">
                <a:solidFill>
                  <a:prstClr val="black"/>
                </a:solidFill>
              </a:rPr>
              <a:t>sorted</a:t>
            </a:r>
            <a:r>
              <a:rPr kumimoji="1" lang="en-US" altLang="ko-KR" sz="1200" smtClean="0">
                <a:solidFill>
                  <a:prstClr val="black"/>
                </a:solidFill>
              </a:rPr>
              <a:t>('Python')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200" smtClean="0">
                <a:solidFill>
                  <a:srgbClr val="0070C0"/>
                </a:solidFill>
              </a:rPr>
              <a:t>['P', 'h', 'n', 'o', 't', 'y']</a:t>
            </a:r>
            <a:endParaRPr kumimoji="1" lang="nn-NO" altLang="ko-KR" sz="1200" smtClean="0">
              <a:solidFill>
                <a:srgbClr val="0070C0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393700" y="1511300"/>
            <a:ext cx="5186363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prstClr val="black"/>
                </a:solidFill>
              </a:rPr>
              <a:t> </a:t>
            </a:r>
            <a:r>
              <a:rPr lang="ko-KR" altLang="en-US" sz="1800" dirty="0" err="1">
                <a:solidFill>
                  <a:prstClr val="black"/>
                </a:solidFill>
              </a:rPr>
              <a:t>파이썬</a:t>
            </a:r>
            <a:r>
              <a:rPr lang="ko-KR" altLang="en-US" sz="1800" dirty="0">
                <a:solidFill>
                  <a:prstClr val="black"/>
                </a:solidFill>
              </a:rPr>
              <a:t> 코드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Request('http://www.hanb.co.kr')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srgbClr val="FF0000"/>
                </a:solidFill>
              </a:rPr>
              <a:t>Traceback</a:t>
            </a:r>
            <a:r>
              <a:rPr kumimoji="1" lang="en-US" altLang="ko-KR" sz="1200" dirty="0">
                <a:solidFill>
                  <a:srgbClr val="FF0000"/>
                </a:solidFill>
              </a:rPr>
              <a:t> (most recent call last):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FF0000"/>
                </a:solidFill>
              </a:rPr>
              <a:t> File "&lt;pyshell#0&gt;", line 1, in &lt;module&gt;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FF0000"/>
                </a:solidFill>
              </a:rPr>
              <a:t> Request('http://www.hanb.co.kr')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srgbClr val="FF0000"/>
                </a:solidFill>
              </a:rPr>
              <a:t>NameError</a:t>
            </a:r>
            <a:r>
              <a:rPr kumimoji="1" lang="en-US" altLang="ko-KR" sz="1200" dirty="0">
                <a:solidFill>
                  <a:srgbClr val="FF0000"/>
                </a:solidFill>
              </a:rPr>
              <a:t>: name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'Request' is not defined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import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urllib.request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urllib.request.Request</a:t>
            </a:r>
            <a:r>
              <a:rPr kumimoji="1" lang="en-US" altLang="ko-KR" sz="1200" dirty="0">
                <a:solidFill>
                  <a:prstClr val="black"/>
                </a:solidFill>
              </a:rPr>
              <a:t>('http://www.hanb.co.kr')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&lt;</a:t>
            </a:r>
            <a:r>
              <a:rPr kumimoji="1" lang="en-US" altLang="ko-KR" sz="1200" dirty="0" err="1">
                <a:solidFill>
                  <a:srgbClr val="0070C0"/>
                </a:solidFill>
              </a:rPr>
              <a:t>urllib.request.Request</a:t>
            </a:r>
            <a:r>
              <a:rPr kumimoji="1" lang="en-US" altLang="ko-KR" sz="1200" dirty="0">
                <a:solidFill>
                  <a:srgbClr val="0070C0"/>
                </a:solidFill>
              </a:rPr>
              <a:t> object at 0x000001E5E0AE8390&gt;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import pandas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pandas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.DataFrame</a:t>
            </a:r>
            <a:r>
              <a:rPr kumimoji="1" lang="en-US" altLang="ko-KR" sz="1200" dirty="0">
                <a:solidFill>
                  <a:prstClr val="black"/>
                </a:solidFill>
              </a:rPr>
              <a:t>()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Empty </a:t>
            </a:r>
            <a:r>
              <a:rPr kumimoji="1" lang="en-US" altLang="ko-KR" sz="1200" dirty="0" err="1">
                <a:solidFill>
                  <a:srgbClr val="0070C0"/>
                </a:solidFill>
              </a:rPr>
              <a:t>DataFrame</a:t>
            </a:r>
            <a:endParaRPr kumimoji="1" lang="en-US" altLang="ko-KR" sz="1200" dirty="0">
              <a:solidFill>
                <a:srgbClr val="0070C0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Columns: []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Index: []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from</a:t>
            </a:r>
            <a:r>
              <a:rPr kumimoji="1" lang="en-US" altLang="ko-KR" sz="1200" dirty="0">
                <a:solidFill>
                  <a:prstClr val="black"/>
                </a:solidFill>
              </a:rPr>
              <a:t>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datetime</a:t>
            </a:r>
            <a:r>
              <a:rPr kumimoji="1" lang="en-US" altLang="ko-KR" sz="1200" dirty="0">
                <a:solidFill>
                  <a:prstClr val="black"/>
                </a:solidFill>
              </a:rPr>
              <a:t>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import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datetime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datetime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.now</a:t>
            </a:r>
            <a:r>
              <a:rPr kumimoji="1" lang="en-US" altLang="ko-KR" sz="1200" dirty="0">
                <a:solidFill>
                  <a:prstClr val="black"/>
                </a:solidFill>
              </a:rPr>
              <a:t>()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srgbClr val="0070C0"/>
                </a:solidFill>
              </a:rPr>
              <a:t>datetime.datetime</a:t>
            </a:r>
            <a:r>
              <a:rPr kumimoji="1" lang="en-US" altLang="ko-KR" sz="1200" dirty="0">
                <a:solidFill>
                  <a:srgbClr val="0070C0"/>
                </a:solidFill>
              </a:rPr>
              <a:t>(2018, 7, 25, 15, 42, 53, 119540)</a:t>
            </a:r>
            <a:endParaRPr lang="en-US" altLang="ko-KR" sz="1800" dirty="0">
              <a:solidFill>
                <a:srgbClr val="0070C0"/>
              </a:solidFill>
            </a:endParaRPr>
          </a:p>
        </p:txBody>
      </p:sp>
      <p:sp>
        <p:nvSpPr>
          <p:cNvPr id="37891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05. </a:t>
            </a:r>
            <a:r>
              <a:rPr lang="ko-KR" altLang="en-US" smtClean="0"/>
              <a:t>함수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00" y="1052513"/>
            <a:ext cx="8642350" cy="5476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모듈과 패키지</a:t>
            </a:r>
            <a:endParaRPr lang="en-US" altLang="ko-KR" dirty="0"/>
          </a:p>
        </p:txBody>
      </p:sp>
      <p:sp>
        <p:nvSpPr>
          <p:cNvPr id="37894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파일 사용 모드</a:t>
            </a:r>
            <a:endParaRPr lang="en-US" altLang="ko-KR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393700" y="1503363"/>
            <a:ext cx="4178300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prstClr val="black"/>
                </a:solidFill>
              </a:rPr>
              <a:t> </a:t>
            </a:r>
            <a:r>
              <a:rPr kumimoji="1" lang="ko-KR" altLang="en-US" sz="1800" dirty="0">
                <a:solidFill>
                  <a:prstClr val="black"/>
                </a:solidFill>
              </a:rPr>
              <a:t>쓰기 모드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f =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open</a:t>
            </a:r>
            <a:r>
              <a:rPr kumimoji="1" lang="en-US" altLang="ko-KR" sz="1200" dirty="0">
                <a:solidFill>
                  <a:prstClr val="black"/>
                </a:solidFill>
              </a:rPr>
              <a:t>("D:/</a:t>
            </a:r>
            <a:r>
              <a:rPr kumimoji="1" lang="ko-KR" altLang="en-US" sz="1200" dirty="0" err="1">
                <a:solidFill>
                  <a:prstClr val="black"/>
                </a:solidFill>
              </a:rPr>
              <a:t>새파일</a:t>
            </a:r>
            <a:r>
              <a:rPr kumimoji="1" lang="en-US" altLang="ko-KR" sz="1200" dirty="0">
                <a:solidFill>
                  <a:prstClr val="black"/>
                </a:solidFill>
              </a:rPr>
              <a:t>.txt", '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w</a:t>
            </a:r>
            <a:r>
              <a:rPr kumimoji="1" lang="en-US" altLang="ko-KR" sz="1200" dirty="0">
                <a:solidFill>
                  <a:prstClr val="black"/>
                </a:solidFill>
              </a:rPr>
              <a:t>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f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&lt;_</a:t>
            </a:r>
            <a:r>
              <a:rPr kumimoji="1" lang="en-US" altLang="ko-KR" sz="1200" dirty="0" err="1">
                <a:solidFill>
                  <a:srgbClr val="0070C0"/>
                </a:solidFill>
              </a:rPr>
              <a:t>io.TextIOWrapper</a:t>
            </a:r>
            <a:r>
              <a:rPr kumimoji="1" lang="en-US" altLang="ko-KR" sz="1200" dirty="0">
                <a:solidFill>
                  <a:srgbClr val="0070C0"/>
                </a:solidFill>
              </a:rPr>
              <a:t> name='D:/</a:t>
            </a:r>
            <a:r>
              <a:rPr kumimoji="1" lang="ko-KR" altLang="en-US" sz="1200" dirty="0" err="1">
                <a:solidFill>
                  <a:srgbClr val="0070C0"/>
                </a:solidFill>
              </a:rPr>
              <a:t>새파일</a:t>
            </a:r>
            <a:r>
              <a:rPr kumimoji="1" lang="en-US" altLang="ko-KR" sz="1200" dirty="0">
                <a:solidFill>
                  <a:srgbClr val="0070C0"/>
                </a:solidFill>
              </a:rPr>
              <a:t>.txt' mode='w'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encoding='cp949'&gt;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close</a:t>
            </a:r>
            <a:r>
              <a:rPr kumimoji="1" lang="en-US" altLang="ko-KR" sz="1200" dirty="0">
                <a:solidFill>
                  <a:prstClr val="black"/>
                </a:solidFill>
              </a:rPr>
              <a:t>()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f =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open</a:t>
            </a:r>
            <a:r>
              <a:rPr kumimoji="1" lang="en-US" altLang="ko-KR" sz="1200" dirty="0">
                <a:solidFill>
                  <a:prstClr val="black"/>
                </a:solidFill>
              </a:rPr>
              <a:t>("D:/</a:t>
            </a:r>
            <a:r>
              <a:rPr kumimoji="1" lang="ko-KR" altLang="en-US" sz="1200" dirty="0" err="1">
                <a:solidFill>
                  <a:prstClr val="black"/>
                </a:solidFill>
              </a:rPr>
              <a:t>새파일</a:t>
            </a:r>
            <a:r>
              <a:rPr kumimoji="1" lang="en-US" altLang="ko-KR" sz="1200" dirty="0">
                <a:solidFill>
                  <a:prstClr val="black"/>
                </a:solidFill>
              </a:rPr>
              <a:t>.txt", 'w')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for</a:t>
            </a:r>
            <a:r>
              <a:rPr kumimoji="1" lang="en-US" altLang="ko-KR" sz="1200" dirty="0">
                <a:solidFill>
                  <a:prstClr val="black"/>
                </a:solidFill>
              </a:rPr>
              <a:t>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i</a:t>
            </a:r>
            <a:r>
              <a:rPr kumimoji="1" lang="en-US" altLang="ko-KR" sz="1200" dirty="0">
                <a:solidFill>
                  <a:prstClr val="black"/>
                </a:solidFill>
              </a:rPr>
              <a:t> in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range</a:t>
            </a:r>
            <a:r>
              <a:rPr kumimoji="1" lang="en-US" altLang="ko-KR" sz="1200" dirty="0">
                <a:solidFill>
                  <a:prstClr val="black"/>
                </a:solidFill>
              </a:rPr>
              <a:t>(1, 6):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data = "%d</a:t>
            </a:r>
            <a:r>
              <a:rPr kumimoji="1" lang="ko-KR" altLang="en-US" sz="1200" dirty="0">
                <a:solidFill>
                  <a:prstClr val="black"/>
                </a:solidFill>
              </a:rPr>
              <a:t>번째 줄입니다</a:t>
            </a:r>
            <a:r>
              <a:rPr kumimoji="1" lang="en-US" altLang="ko-KR" sz="1200" dirty="0">
                <a:solidFill>
                  <a:prstClr val="black"/>
                </a:solidFill>
              </a:rPr>
              <a:t>. \n"%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i</a:t>
            </a:r>
            <a:r>
              <a:rPr kumimoji="1" lang="en-US" altLang="ko-KR" sz="1200" dirty="0">
                <a:solidFill>
                  <a:prstClr val="black"/>
                </a:solidFill>
              </a:rPr>
              <a:t> 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write</a:t>
            </a:r>
            <a:r>
              <a:rPr kumimoji="1" lang="en-US" altLang="ko-KR" sz="1200" dirty="0">
                <a:solidFill>
                  <a:prstClr val="black"/>
                </a:solidFill>
              </a:rPr>
              <a:t>(data) 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f.close</a:t>
            </a:r>
            <a:r>
              <a:rPr kumimoji="1" lang="en-US" altLang="ko-KR" sz="1200" dirty="0">
                <a:solidFill>
                  <a:prstClr val="black"/>
                </a:solidFill>
              </a:rPr>
              <a:t>()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2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3891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06. </a:t>
            </a:r>
            <a:r>
              <a:rPr lang="ko-KR" altLang="en-US" smtClean="0"/>
              <a:t>파일 처리</a:t>
            </a:r>
          </a:p>
        </p:txBody>
      </p:sp>
      <p:sp>
        <p:nvSpPr>
          <p:cNvPr id="3891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38918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pic>
        <p:nvPicPr>
          <p:cNvPr id="3891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435475"/>
            <a:ext cx="233203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133850" y="1503363"/>
            <a:ext cx="4616450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prstClr val="black"/>
                </a:solidFill>
              </a:rPr>
              <a:t>추가 모드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f=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open</a:t>
            </a:r>
            <a:r>
              <a:rPr kumimoji="1" lang="en-US" altLang="ko-KR" sz="1200" dirty="0">
                <a:solidFill>
                  <a:prstClr val="black"/>
                </a:solidFill>
              </a:rPr>
              <a:t>("D:/</a:t>
            </a:r>
            <a:r>
              <a:rPr kumimoji="1" lang="ko-KR" altLang="en-US" sz="1200" dirty="0" err="1">
                <a:solidFill>
                  <a:prstClr val="black"/>
                </a:solidFill>
              </a:rPr>
              <a:t>새파일</a:t>
            </a:r>
            <a:r>
              <a:rPr kumimoji="1" lang="en-US" altLang="ko-KR" sz="1200" dirty="0">
                <a:solidFill>
                  <a:prstClr val="black"/>
                </a:solidFill>
              </a:rPr>
              <a:t>.txt", 'a')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for</a:t>
            </a:r>
            <a:r>
              <a:rPr kumimoji="1" lang="en-US" altLang="ko-KR" sz="1200" dirty="0">
                <a:solidFill>
                  <a:prstClr val="black"/>
                </a:solidFill>
              </a:rPr>
              <a:t>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i</a:t>
            </a:r>
            <a:r>
              <a:rPr kumimoji="1" lang="en-US" altLang="ko-KR" sz="1200" dirty="0">
                <a:solidFill>
                  <a:prstClr val="black"/>
                </a:solidFill>
              </a:rPr>
              <a:t>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in</a:t>
            </a:r>
            <a:r>
              <a:rPr kumimoji="1" lang="en-US" altLang="ko-KR" sz="1200" dirty="0">
                <a:solidFill>
                  <a:prstClr val="black"/>
                </a:solidFill>
              </a:rPr>
              <a:t>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range </a:t>
            </a:r>
            <a:r>
              <a:rPr kumimoji="1" lang="en-US" altLang="ko-KR" sz="1200" dirty="0">
                <a:solidFill>
                  <a:prstClr val="black"/>
                </a:solidFill>
              </a:rPr>
              <a:t>(6, 11):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data = "%d</a:t>
            </a:r>
            <a:r>
              <a:rPr kumimoji="1" lang="ko-KR" altLang="en-US" sz="1200" dirty="0">
                <a:solidFill>
                  <a:prstClr val="black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prstClr val="black"/>
                </a:solidFill>
              </a:rPr>
              <a:t>. \n"%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i</a:t>
            </a:r>
            <a:r>
              <a:rPr kumimoji="1" lang="en-US" altLang="ko-KR" sz="1200" dirty="0">
                <a:solidFill>
                  <a:prstClr val="black"/>
                </a:solidFill>
              </a:rPr>
              <a:t> 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write</a:t>
            </a:r>
            <a:r>
              <a:rPr kumimoji="1" lang="en-US" altLang="ko-KR" sz="1200" dirty="0">
                <a:solidFill>
                  <a:prstClr val="black"/>
                </a:solidFill>
              </a:rPr>
              <a:t>(data) 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f.close</a:t>
            </a:r>
            <a:r>
              <a:rPr kumimoji="1" lang="en-US" altLang="ko-KR" sz="1200" dirty="0">
                <a:solidFill>
                  <a:prstClr val="black"/>
                </a:solidFill>
              </a:rPr>
              <a:t>() 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2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  <p:pic>
        <p:nvPicPr>
          <p:cNvPr id="38921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3336925"/>
            <a:ext cx="1998662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6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파일 사용 모드</a:t>
            </a:r>
            <a:endParaRPr lang="en-US" altLang="ko-KR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393700" y="1503363"/>
            <a:ext cx="4178300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prstClr val="black"/>
                </a:solidFill>
              </a:rPr>
              <a:t> </a:t>
            </a:r>
            <a:r>
              <a:rPr kumimoji="1" lang="ko-KR" altLang="en-US" sz="1800" dirty="0">
                <a:solidFill>
                  <a:prstClr val="black"/>
                </a:solidFill>
              </a:rPr>
              <a:t>읽기 모드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f=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open</a:t>
            </a:r>
            <a:r>
              <a:rPr kumimoji="1" lang="en-US" altLang="ko-KR" sz="1200" dirty="0">
                <a:solidFill>
                  <a:prstClr val="black"/>
                </a:solidFill>
              </a:rPr>
              <a:t>("D:/</a:t>
            </a:r>
            <a:r>
              <a:rPr kumimoji="1" lang="ko-KR" altLang="en-US" sz="1200" dirty="0" err="1">
                <a:solidFill>
                  <a:prstClr val="black"/>
                </a:solidFill>
              </a:rPr>
              <a:t>새파일</a:t>
            </a:r>
            <a:r>
              <a:rPr kumimoji="1" lang="en-US" altLang="ko-KR" sz="1200" dirty="0">
                <a:solidFill>
                  <a:prstClr val="black"/>
                </a:solidFill>
              </a:rPr>
              <a:t>.txt", 'r')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line =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readline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()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print(line)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1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while True: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   line =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readline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()</a:t>
            </a:r>
            <a:r>
              <a:rPr kumimoji="1" lang="en-US" altLang="ko-KR" sz="1200" dirty="0">
                <a:solidFill>
                  <a:prstClr val="black"/>
                </a:solidFill>
              </a:rPr>
              <a:t> 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  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if not </a:t>
            </a:r>
            <a:r>
              <a:rPr kumimoji="1" lang="en-US" altLang="ko-KR" sz="1200" dirty="0">
                <a:solidFill>
                  <a:prstClr val="black"/>
                </a:solidFill>
              </a:rPr>
              <a:t>line: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 break </a:t>
            </a:r>
            <a:r>
              <a:rPr kumimoji="1" lang="en-US" altLang="ko-KR" sz="1200" dirty="0">
                <a:solidFill>
                  <a:prstClr val="black"/>
                </a:solidFill>
              </a:rPr>
              <a:t>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   print(line) 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   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2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3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4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5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6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7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8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9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10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f.close</a:t>
            </a:r>
            <a:r>
              <a:rPr kumimoji="1" lang="en-US" altLang="ko-KR" sz="1200" dirty="0">
                <a:solidFill>
                  <a:prstClr val="black"/>
                </a:solidFill>
              </a:rPr>
              <a:t>()</a:t>
            </a: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3994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06. </a:t>
            </a:r>
            <a:r>
              <a:rPr lang="ko-KR" altLang="en-US" smtClean="0"/>
              <a:t>파일 처리</a:t>
            </a:r>
          </a:p>
        </p:txBody>
      </p:sp>
      <p:sp>
        <p:nvSpPr>
          <p:cNvPr id="3994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39942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133850" y="1503363"/>
            <a:ext cx="4178300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f=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open</a:t>
            </a:r>
            <a:r>
              <a:rPr kumimoji="1" lang="en-US" altLang="ko-KR" sz="1200" dirty="0">
                <a:solidFill>
                  <a:prstClr val="black"/>
                </a:solidFill>
              </a:rPr>
              <a:t>("D:/</a:t>
            </a:r>
            <a:r>
              <a:rPr kumimoji="1" lang="ko-KR" altLang="en-US" sz="1200" dirty="0" err="1">
                <a:solidFill>
                  <a:prstClr val="black"/>
                </a:solidFill>
              </a:rPr>
              <a:t>새파일</a:t>
            </a:r>
            <a:r>
              <a:rPr kumimoji="1" lang="en-US" altLang="ko-KR" sz="1200" dirty="0">
                <a:solidFill>
                  <a:prstClr val="black"/>
                </a:solidFill>
              </a:rPr>
              <a:t>.txt", 'r')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lines =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readlines</a:t>
            </a:r>
            <a:r>
              <a:rPr kumimoji="1" lang="en-US" altLang="ko-KR" sz="1200" dirty="0">
                <a:solidFill>
                  <a:prstClr val="black"/>
                </a:solidFill>
              </a:rPr>
              <a:t>()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print(lines)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['1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\n', '2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\n', '3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200" dirty="0">
                <a:solidFill>
                  <a:srgbClr val="0070C0"/>
                </a:solidFill>
              </a:rPr>
              <a:t>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\n', '4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\n', '5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\n', '6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\n', '7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\n', '8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\n', '9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\n', '10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\n']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for</a:t>
            </a:r>
            <a:r>
              <a:rPr kumimoji="1" lang="en-US" altLang="ko-KR" sz="1200" dirty="0">
                <a:solidFill>
                  <a:prstClr val="black"/>
                </a:solidFill>
              </a:rPr>
              <a:t> line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in</a:t>
            </a:r>
            <a:r>
              <a:rPr kumimoji="1" lang="en-US" altLang="ko-KR" sz="1200" dirty="0">
                <a:solidFill>
                  <a:prstClr val="black"/>
                </a:solidFill>
              </a:rPr>
              <a:t> lines: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print(line) 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1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2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3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4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5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6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7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8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9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10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f.close</a:t>
            </a:r>
            <a:r>
              <a:rPr kumimoji="1" lang="en-US" altLang="ko-KR" sz="1200" dirty="0">
                <a:solidFill>
                  <a:prstClr val="black"/>
                </a:solidFill>
              </a:rPr>
              <a:t>()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파일 사용 모드</a:t>
            </a:r>
            <a:endParaRPr lang="en-US" altLang="ko-KR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393700" y="1503363"/>
            <a:ext cx="4394200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prstClr val="black"/>
                </a:solidFill>
              </a:rPr>
              <a:t> </a:t>
            </a:r>
            <a:r>
              <a:rPr kumimoji="1" lang="ko-KR" altLang="en-US" sz="1800" dirty="0">
                <a:solidFill>
                  <a:prstClr val="black"/>
                </a:solidFill>
              </a:rPr>
              <a:t>읽기 모드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f= </a:t>
            </a:r>
            <a:r>
              <a:rPr kumimoji="1" lang="en-US" altLang="ko-KR" sz="1200" b="1" dirty="0">
                <a:solidFill>
                  <a:prstClr val="black"/>
                </a:solidFill>
              </a:rPr>
              <a:t>open</a:t>
            </a:r>
            <a:r>
              <a:rPr kumimoji="1" lang="en-US" altLang="ko-KR" sz="1200" dirty="0">
                <a:solidFill>
                  <a:prstClr val="black"/>
                </a:solidFill>
              </a:rPr>
              <a:t>("D:/</a:t>
            </a:r>
            <a:r>
              <a:rPr kumimoji="1" lang="ko-KR" altLang="en-US" sz="1200" dirty="0" err="1">
                <a:solidFill>
                  <a:prstClr val="black"/>
                </a:solidFill>
              </a:rPr>
              <a:t>새파일</a:t>
            </a:r>
            <a:r>
              <a:rPr kumimoji="1" lang="en-US" altLang="ko-KR" sz="1200" dirty="0">
                <a:solidFill>
                  <a:prstClr val="black"/>
                </a:solidFill>
              </a:rPr>
              <a:t>.txt", 'r')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data =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</a:t>
            </a:r>
            <a:r>
              <a:rPr kumimoji="1" lang="en-US" altLang="ko-KR" sz="1200" b="1" dirty="0" err="1">
                <a:solidFill>
                  <a:prstClr val="black"/>
                </a:solidFill>
              </a:rPr>
              <a:t>read</a:t>
            </a:r>
            <a:r>
              <a:rPr kumimoji="1" lang="en-US" altLang="ko-KR" sz="1200" dirty="0">
                <a:solidFill>
                  <a:prstClr val="black"/>
                </a:solidFill>
              </a:rPr>
              <a:t>()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data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'1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\n2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\n3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\n4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\n5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\n6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ko-KR" altLang="en-US" sz="1200" dirty="0">
                <a:solidFill>
                  <a:srgbClr val="0070C0"/>
                </a:solidFill>
              </a:rPr>
              <a:t>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\n7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\n8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0070C0"/>
                </a:solidFill>
              </a:rPr>
              <a:t>\n9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\n10</a:t>
            </a:r>
            <a:r>
              <a:rPr kumimoji="1" lang="ko-KR" altLang="en-US" sz="1200" dirty="0">
                <a:solidFill>
                  <a:srgbClr val="0070C0"/>
                </a:solidFill>
              </a:rPr>
              <a:t>번째 줄 추가입니다</a:t>
            </a:r>
            <a:r>
              <a:rPr kumimoji="1" lang="en-US" altLang="ko-KR" sz="1200" dirty="0">
                <a:solidFill>
                  <a:srgbClr val="0070C0"/>
                </a:solidFill>
              </a:rPr>
              <a:t>. \n'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f.close</a:t>
            </a:r>
            <a:r>
              <a:rPr kumimoji="1" lang="en-US" altLang="ko-KR" sz="1200" dirty="0">
                <a:solidFill>
                  <a:prstClr val="black"/>
                </a:solidFill>
              </a:rPr>
              <a:t>()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with open("D:/</a:t>
            </a:r>
            <a:r>
              <a:rPr kumimoji="1" lang="ko-KR" altLang="en-US" sz="1200" dirty="0" err="1">
                <a:solidFill>
                  <a:prstClr val="black"/>
                </a:solidFill>
              </a:rPr>
              <a:t>새파일</a:t>
            </a:r>
            <a:r>
              <a:rPr kumimoji="1" lang="en-US" altLang="ko-KR" sz="1200" dirty="0">
                <a:solidFill>
                  <a:prstClr val="black"/>
                </a:solidFill>
              </a:rPr>
              <a:t>.txt", 'w') as f: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f.write</a:t>
            </a:r>
            <a:r>
              <a:rPr kumimoji="1" lang="en-US" altLang="ko-KR" sz="1200" dirty="0">
                <a:solidFill>
                  <a:prstClr val="black"/>
                </a:solidFill>
              </a:rPr>
              <a:t>("Now is better than never.") 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	 [Enter]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prstClr val="black"/>
                </a:solidFill>
              </a:rPr>
              <a:t>&gt;&gt;&gt; data =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f.read</a:t>
            </a:r>
            <a:r>
              <a:rPr kumimoji="1" lang="en-US" altLang="ko-KR" sz="1200" dirty="0">
                <a:solidFill>
                  <a:prstClr val="black"/>
                </a:solidFill>
              </a:rPr>
              <a:t>()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srgbClr val="FF0000"/>
                </a:solidFill>
              </a:rPr>
              <a:t>Traceback</a:t>
            </a:r>
            <a:r>
              <a:rPr kumimoji="1" lang="en-US" altLang="ko-KR" sz="1200" dirty="0">
                <a:solidFill>
                  <a:srgbClr val="FF0000"/>
                </a:solidFill>
              </a:rPr>
              <a:t> (most recent call last):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FF0000"/>
                </a:solidFill>
              </a:rPr>
              <a:t> File "&lt;pyshell#95&gt;", line 1, in &lt;module&gt;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>
                <a:solidFill>
                  <a:srgbClr val="FF0000"/>
                </a:solidFill>
              </a:rPr>
              <a:t> data = </a:t>
            </a:r>
            <a:r>
              <a:rPr kumimoji="1" lang="en-US" altLang="ko-KR" sz="1200" dirty="0" err="1">
                <a:solidFill>
                  <a:srgbClr val="FF0000"/>
                </a:solidFill>
              </a:rPr>
              <a:t>f.read</a:t>
            </a:r>
            <a:r>
              <a:rPr kumimoji="1" lang="en-US" altLang="ko-KR" sz="1200" dirty="0">
                <a:solidFill>
                  <a:srgbClr val="FF0000"/>
                </a:solidFill>
              </a:rPr>
              <a:t>()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n-US" altLang="ko-KR" sz="1200" dirty="0" err="1">
                <a:solidFill>
                  <a:srgbClr val="FF0000"/>
                </a:solidFill>
              </a:rPr>
              <a:t>ValueError</a:t>
            </a:r>
            <a:r>
              <a:rPr kumimoji="1" lang="en-US" altLang="ko-KR" sz="1200" dirty="0">
                <a:solidFill>
                  <a:srgbClr val="FF0000"/>
                </a:solidFill>
              </a:rPr>
              <a:t>: I/O operation on closed file.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2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4096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06. </a:t>
            </a:r>
            <a:r>
              <a:rPr lang="ko-KR" altLang="en-US" smtClean="0"/>
              <a:t>파일 처리</a:t>
            </a:r>
          </a:p>
        </p:txBody>
      </p:sp>
      <p:sp>
        <p:nvSpPr>
          <p:cNvPr id="4096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40966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2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  <a:p>
            <a:pPr lvl="1" eaLnBrk="0" fontAlgn="base" hangingPunct="0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8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43089</TotalTime>
  <Words>2940</Words>
  <Application>Microsoft Office PowerPoint</Application>
  <PresentationFormat>화면 슬라이드 쇼(4:3)</PresentationFormat>
  <Paragraphs>617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1_Office 테마</vt:lpstr>
      <vt:lpstr>파이썬 프로그래밍 기초 - 2     </vt:lpstr>
      <vt:lpstr>PowerPoint 프레젠테이션</vt:lpstr>
      <vt:lpstr>05. 함수</vt:lpstr>
      <vt:lpstr>05. 함수</vt:lpstr>
      <vt:lpstr>05. 함수</vt:lpstr>
      <vt:lpstr>05. 함수</vt:lpstr>
      <vt:lpstr>06. 파일 처리</vt:lpstr>
      <vt:lpstr>06. 파일 처리</vt:lpstr>
      <vt:lpstr>06. 파일 처리</vt:lpstr>
      <vt:lpstr>07. 데이터 분석을 위한 주요 라이브러리</vt:lpstr>
      <vt:lpstr>07. 데이터 분석을 위한 주요 라이브러리</vt:lpstr>
      <vt:lpstr>07. 데이터 분석을 위한 주요 라이브러리</vt:lpstr>
      <vt:lpstr>07. 데이터 분석을 위한 주요 라이브러리</vt:lpstr>
      <vt:lpstr>07. 데이터 분석을 위한 주요 라이브러리</vt:lpstr>
      <vt:lpstr>07. 데이터 분석을 위한 주요 라이브러리</vt:lpstr>
      <vt:lpstr>07. 데이터 분석을 위한 주요 라이브러리</vt:lpstr>
      <vt:lpstr>07. 데이터 분석을 위한 주요 라이브러리</vt:lpstr>
      <vt:lpstr>07. 데이터 분석을 위한 주요 라이브러리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최도진</cp:lastModifiedBy>
  <cp:revision>3493</cp:revision>
  <cp:lastPrinted>2016-09-27T06:45:30Z</cp:lastPrinted>
  <dcterms:created xsi:type="dcterms:W3CDTF">2012-07-16T20:46:39Z</dcterms:created>
  <dcterms:modified xsi:type="dcterms:W3CDTF">2022-09-15T01:25:53Z</dcterms:modified>
</cp:coreProperties>
</file>