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  <p:sldMasterId id="2147483992" r:id="rId2"/>
  </p:sldMasterIdLst>
  <p:notesMasterIdLst>
    <p:notesMasterId r:id="rId61"/>
  </p:notesMasterIdLst>
  <p:handoutMasterIdLst>
    <p:handoutMasterId r:id="rId62"/>
  </p:handoutMasterIdLst>
  <p:sldIdLst>
    <p:sldId id="260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49" r:id="rId13"/>
    <p:sldId id="356" r:id="rId14"/>
    <p:sldId id="357" r:id="rId15"/>
    <p:sldId id="359" r:id="rId16"/>
    <p:sldId id="358" r:id="rId17"/>
    <p:sldId id="360" r:id="rId18"/>
    <p:sldId id="361" r:id="rId19"/>
    <p:sldId id="362" r:id="rId20"/>
    <p:sldId id="363" r:id="rId21"/>
    <p:sldId id="364" r:id="rId22"/>
    <p:sldId id="309" r:id="rId23"/>
    <p:sldId id="310" r:id="rId24"/>
    <p:sldId id="375" r:id="rId25"/>
    <p:sldId id="376" r:id="rId26"/>
    <p:sldId id="377" r:id="rId27"/>
    <p:sldId id="350" r:id="rId28"/>
    <p:sldId id="348" r:id="rId29"/>
    <p:sldId id="378" r:id="rId30"/>
    <p:sldId id="379" r:id="rId31"/>
    <p:sldId id="351" r:id="rId32"/>
    <p:sldId id="380" r:id="rId33"/>
    <p:sldId id="381" r:id="rId34"/>
    <p:sldId id="384" r:id="rId35"/>
    <p:sldId id="385" r:id="rId36"/>
    <p:sldId id="386" r:id="rId37"/>
    <p:sldId id="388" r:id="rId38"/>
    <p:sldId id="387" r:id="rId39"/>
    <p:sldId id="389" r:id="rId40"/>
    <p:sldId id="390" r:id="rId41"/>
    <p:sldId id="391" r:id="rId42"/>
    <p:sldId id="392" r:id="rId43"/>
    <p:sldId id="393" r:id="rId44"/>
    <p:sldId id="352" r:id="rId45"/>
    <p:sldId id="394" r:id="rId46"/>
    <p:sldId id="395" r:id="rId47"/>
    <p:sldId id="275" r:id="rId48"/>
    <p:sldId id="365" r:id="rId49"/>
    <p:sldId id="366" r:id="rId50"/>
    <p:sldId id="367" r:id="rId51"/>
    <p:sldId id="368" r:id="rId52"/>
    <p:sldId id="369" r:id="rId53"/>
    <p:sldId id="370" r:id="rId54"/>
    <p:sldId id="371" r:id="rId55"/>
    <p:sldId id="372" r:id="rId56"/>
    <p:sldId id="373" r:id="rId57"/>
    <p:sldId id="374" r:id="rId58"/>
    <p:sldId id="382" r:id="rId59"/>
    <p:sldId id="383" r:id="rId60"/>
  </p:sldIdLst>
  <p:sldSz cx="9144000" cy="6858000" type="screen4x3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A95CDC7-13A5-4F7E-A6A0-38E97DFBBEAF}">
          <p14:sldIdLst>
            <p14:sldId id="260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49"/>
            <p14:sldId id="356"/>
            <p14:sldId id="357"/>
            <p14:sldId id="359"/>
            <p14:sldId id="358"/>
            <p14:sldId id="360"/>
            <p14:sldId id="361"/>
            <p14:sldId id="362"/>
            <p14:sldId id="363"/>
            <p14:sldId id="364"/>
            <p14:sldId id="309"/>
            <p14:sldId id="310"/>
            <p14:sldId id="375"/>
            <p14:sldId id="376"/>
            <p14:sldId id="377"/>
            <p14:sldId id="350"/>
            <p14:sldId id="348"/>
            <p14:sldId id="378"/>
            <p14:sldId id="379"/>
            <p14:sldId id="351"/>
            <p14:sldId id="380"/>
            <p14:sldId id="381"/>
            <p14:sldId id="384"/>
            <p14:sldId id="385"/>
            <p14:sldId id="386"/>
            <p14:sldId id="388"/>
            <p14:sldId id="387"/>
            <p14:sldId id="389"/>
            <p14:sldId id="390"/>
            <p14:sldId id="391"/>
            <p14:sldId id="392"/>
            <p14:sldId id="393"/>
            <p14:sldId id="352"/>
            <p14:sldId id="394"/>
            <p14:sldId id="395"/>
            <p14:sldId id="275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82"/>
            <p14:sldId id="3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F7F7"/>
    <a:srgbClr val="F3F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0509" autoAdjust="0"/>
  </p:normalViewPr>
  <p:slideViewPr>
    <p:cSldViewPr>
      <p:cViewPr varScale="1">
        <p:scale>
          <a:sx n="104" d="100"/>
          <a:sy n="104" d="100"/>
        </p:scale>
        <p:origin x="205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484" y="2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/>
          <a:lstStyle>
            <a:lvl1pPr algn="r">
              <a:defRPr sz="1200"/>
            </a:lvl1pPr>
          </a:lstStyle>
          <a:p>
            <a:fld id="{72233055-23F2-4087-B592-D7788AE38BBC}" type="datetimeFigureOut">
              <a:rPr lang="ko-KR" altLang="en-US" smtClean="0"/>
              <a:t>2022-09-20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56481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484" y="6456481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 anchor="b"/>
          <a:lstStyle>
            <a:lvl1pPr algn="r">
              <a:defRPr sz="1200"/>
            </a:lvl1pPr>
          </a:lstStyle>
          <a:p>
            <a:fld id="{42892113-885A-4A51-8945-5C831AEFB64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252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8" y="1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/>
          <a:lstStyle>
            <a:lvl1pPr algn="r">
              <a:defRPr sz="1200"/>
            </a:lvl1pPr>
          </a:lstStyle>
          <a:p>
            <a:fld id="{CDA3972B-9E53-4855-AF72-8B47D9422F26}" type="datetimeFigureOut">
              <a:rPr lang="ko-KR" altLang="en-US" smtClean="0"/>
              <a:pPr/>
              <a:t>2022-09-20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44" tIns="46022" rIns="92044" bIns="46022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28898"/>
            <a:ext cx="7942580" cy="3058954"/>
          </a:xfrm>
          <a:prstGeom prst="rect">
            <a:avLst/>
          </a:prstGeom>
        </p:spPr>
        <p:txBody>
          <a:bodyPr vert="horz" lIns="92044" tIns="46022" rIns="92044" bIns="4602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 anchor="b"/>
          <a:lstStyle>
            <a:lvl1pPr algn="r">
              <a:defRPr sz="1200"/>
            </a:lvl1pPr>
          </a:lstStyle>
          <a:p>
            <a:fld id="{AEC1E829-0D75-4800-B82C-1E06C96071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436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1E829-0D75-4800-B82C-1E06C960715D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060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1E829-0D75-4800-B82C-1E06C960715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631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2772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DF472632-5277-4D87-B999-936E88FEA78E}" type="slidenum">
              <a:rPr lang="ko-KR" altLang="en-US">
                <a:solidFill>
                  <a:prstClr val="black"/>
                </a:solidFill>
              </a:rPr>
              <a:pPr/>
              <a:t>55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13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CE4CBF-370D-42EE-97F2-685184ED6B1E}" type="datetime1">
              <a:rPr lang="ko-KR" altLang="en-US" smtClean="0"/>
              <a:t>2022-09-20</a:t>
            </a:fld>
            <a:endParaRPr lang="ko-KR" altLang="en-US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8CE6-F50C-4857-A69C-F1EE33789D5E}" type="datetime1">
              <a:rPr lang="ko-KR" altLang="en-US" smtClean="0"/>
              <a:t>2022-09-20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2B2A-20B0-48DF-A197-CD75A2B68298}" type="datetime1">
              <a:rPr lang="ko-KR" altLang="en-US" smtClean="0"/>
              <a:t>2022-09-20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  <a:lvl4pPr marL="1076325" indent="-180975">
              <a:buFont typeface="Arial" pitchFamily="34" charset="0"/>
              <a:buChar char="−"/>
              <a:defRPr sz="1600" b="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977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 userDrawn="1"/>
        </p:nvCxnSpPr>
        <p:spPr>
          <a:xfrm>
            <a:off x="0" y="831850"/>
            <a:ext cx="9144000" cy="0"/>
          </a:xfrm>
          <a:prstGeom prst="line">
            <a:avLst/>
          </a:prstGeom>
          <a:ln w="76200">
            <a:solidFill>
              <a:srgbClr val="E4B90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4244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970" y="1010777"/>
            <a:ext cx="8641655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8101013" y="6503988"/>
            <a:ext cx="836612" cy="3540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C1F266FA-D32A-47C7-80B7-F1F041BA63F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520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981325"/>
            <a:ext cx="70104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rgbClr val="E4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6" name="그림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5125"/>
            <a:ext cx="11588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2412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20738" y="4100513"/>
            <a:ext cx="742315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ko-KR" sz="1600" b="1" dirty="0">
                <a:solidFill>
                  <a:prstClr val="black"/>
                </a:solidFill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</a:rPr>
              <a:t>강의교안 이용 안내</a:t>
            </a:r>
            <a:r>
              <a:rPr lang="en-US" altLang="ko-KR" sz="1600" b="1" dirty="0">
                <a:solidFill>
                  <a:prstClr val="black"/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200" dirty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200" dirty="0" err="1">
                <a:solidFill>
                  <a:prstClr val="black"/>
                </a:solidFill>
              </a:rPr>
              <a:t>한빛아카데미</a:t>
            </a:r>
            <a:r>
              <a:rPr lang="ko-KR" altLang="en-US" sz="1200" dirty="0">
                <a:solidFill>
                  <a:prstClr val="black"/>
                </a:solidFill>
              </a:rPr>
              <a:t>㈜에 있습니다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  <a:r>
              <a:rPr lang="ko-KR" altLang="en-US" sz="1200" dirty="0">
                <a:solidFill>
                  <a:srgbClr val="222222"/>
                </a:solidFill>
              </a:rPr>
              <a:t> </a:t>
            </a:r>
            <a:endParaRPr lang="en-US" altLang="ko-KR" sz="1200" dirty="0">
              <a:solidFill>
                <a:srgbClr val="222222"/>
              </a:solidFill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200" u="sng" dirty="0">
                <a:solidFill>
                  <a:srgbClr val="222222"/>
                </a:solidFill>
              </a:rPr>
              <a:t>이 자료를 무단으로 전제하거나 배포할 경우 저작권법 </a:t>
            </a:r>
            <a:r>
              <a:rPr lang="en-US" altLang="ko-KR" sz="1200" u="sng" dirty="0">
                <a:solidFill>
                  <a:srgbClr val="222222"/>
                </a:solidFill>
              </a:rPr>
              <a:t>136</a:t>
            </a:r>
            <a:r>
              <a:rPr lang="ko-KR" altLang="en-US" sz="1200" u="sng" dirty="0">
                <a:solidFill>
                  <a:srgbClr val="222222"/>
                </a:solidFill>
              </a:rPr>
              <a:t>조에 의거하여 처벌을 받을 수 있습니다</a:t>
            </a:r>
            <a:r>
              <a:rPr lang="en-US" altLang="ko-KR" sz="1200" u="sng" dirty="0">
                <a:solidFill>
                  <a:srgbClr val="222222"/>
                </a:solidFill>
              </a:rPr>
              <a:t>.</a:t>
            </a:r>
          </a:p>
        </p:txBody>
      </p:sp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205038"/>
            <a:ext cx="7199313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8625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9"/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4400" spc="-150" dirty="0">
                <a:ln>
                  <a:solidFill>
                    <a:srgbClr val="92278F">
                      <a:alpha val="0"/>
                    </a:srgbClr>
                  </a:solidFill>
                </a:ln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466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9"/>
          <p:cNvSpPr txBox="1"/>
          <p:nvPr userDrawn="1"/>
        </p:nvSpPr>
        <p:spPr>
          <a:xfrm>
            <a:off x="89540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4400" spc="-150" dirty="0">
                <a:ln>
                  <a:solidFill>
                    <a:srgbClr val="92278F">
                      <a:alpha val="0"/>
                    </a:srgbClr>
                  </a:solidFill>
                </a:ln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95400" y="1844824"/>
            <a:ext cx="740801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564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 userDrawn="1"/>
        </p:nvCxnSpPr>
        <p:spPr>
          <a:xfrm>
            <a:off x="0" y="831850"/>
            <a:ext cx="9144000" cy="0"/>
          </a:xfrm>
          <a:prstGeom prst="line">
            <a:avLst/>
          </a:prstGeom>
          <a:ln w="76200">
            <a:solidFill>
              <a:srgbClr val="E4B90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4244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970" y="1010777"/>
            <a:ext cx="8641655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8101013" y="6503988"/>
            <a:ext cx="836612" cy="3540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C1F266FA-D32A-47C7-80B7-F1F041BA63F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9479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3"/>
          <p:cNvSpPr txBox="1">
            <a:spLocks/>
          </p:cNvSpPr>
          <p:nvPr userDrawn="1"/>
        </p:nvSpPr>
        <p:spPr bwMode="auto">
          <a:xfrm>
            <a:off x="323850" y="550068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1" lang="ko-KR" altLang="en-US" sz="2000" b="1" dirty="0">
                <a:solidFill>
                  <a:prstClr val="black"/>
                </a:solidFill>
              </a:rPr>
              <a:t>감사합니다</a:t>
            </a:r>
            <a:r>
              <a:rPr kumimoji="1" lang="en-US" altLang="ko-KR" sz="2000" b="1" dirty="0">
                <a:solidFill>
                  <a:prstClr val="black"/>
                </a:solidFill>
              </a:rPr>
              <a:t>.</a:t>
            </a:r>
            <a:endParaRPr kumimoji="1" lang="ko-KR" altLang="en-US" sz="2000" b="1" dirty="0">
              <a:solidFill>
                <a:prstClr val="black"/>
              </a:solidFill>
            </a:endParaRPr>
          </a:p>
        </p:txBody>
      </p:sp>
      <p:sp>
        <p:nvSpPr>
          <p:cNvPr id="3" name="직사각형 10"/>
          <p:cNvSpPr/>
          <p:nvPr userDrawn="1"/>
        </p:nvSpPr>
        <p:spPr>
          <a:xfrm>
            <a:off x="15875" y="6092825"/>
            <a:ext cx="9107488" cy="69850"/>
          </a:xfrm>
          <a:prstGeom prst="rect">
            <a:avLst/>
          </a:prstGeom>
          <a:solidFill>
            <a:srgbClr val="E4B902"/>
          </a:solidFill>
          <a:ln>
            <a:solidFill>
              <a:srgbClr val="E4B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0363"/>
            <a:ext cx="790575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82575"/>
            <a:ext cx="2160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708400"/>
            <a:ext cx="7008812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90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4DB9-D0E1-4306-ADE3-031B9632D229}" type="datetime1">
              <a:rPr lang="ko-KR" altLang="en-US" smtClean="0"/>
              <a:t>2022-09-20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38C7-DC03-4B81-AAC5-A6BCB6392AD8}" type="datetime1">
              <a:rPr lang="ko-KR" altLang="en-US" smtClean="0"/>
              <a:t>2022-09-20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3E82-E6BA-483E-9B47-1D214982DCB4}" type="datetime1">
              <a:rPr lang="ko-KR" altLang="en-US" smtClean="0"/>
              <a:t>2022-09-20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D6B5-7D8B-4EFF-8347-588B6827E4C3}" type="datetime1">
              <a:rPr lang="ko-KR" altLang="en-US" smtClean="0"/>
              <a:t>2022-09-20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F208-ECC0-4BBA-B975-24D1AE5D928A}" type="datetime1">
              <a:rPr lang="ko-KR" altLang="en-US" smtClean="0"/>
              <a:t>2022-09-20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40BD-825D-40B2-9F29-04CD3188036F}" type="datetime1">
              <a:rPr lang="ko-KR" altLang="en-US" smtClean="0"/>
              <a:t>2022-09-20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0A6D4EB-AC5F-4E45-A88F-1AADDDD20A21}" type="datetime1">
              <a:rPr lang="ko-KR" altLang="en-US" smtClean="0"/>
              <a:t>2022-09-20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9099DE-19EF-4614-878C-0844B5427617}" type="datetime1">
              <a:rPr lang="ko-KR" altLang="en-US" smtClean="0"/>
              <a:t>2022-09-20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3398D91-78AE-4658-8225-9B4F21ED3EEE}" type="datetime1">
              <a:rPr lang="ko-KR" altLang="en-US" smtClean="0"/>
              <a:t>2022-09-20</a:t>
            </a:fld>
            <a:endParaRPr lang="ko-KR" altLang="en-US" dirty="0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99" r:id="rId13"/>
  </p:sldLayoutIdLst>
  <p:hf hdr="0" ftr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7D0EE81-6052-49B5-90DC-568C9AFD0D26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59582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evelopers.naver.com/docs/serviceapi/search/news/news.md#%EB%89%B4%EC%8A%A4" TargetMode="Externa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08520" y="980728"/>
            <a:ext cx="9361040" cy="3351752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0" dirty="0" err="1" smtClean="0"/>
              <a:t>파이썬</a:t>
            </a:r>
            <a:r>
              <a:rPr lang="ko-KR" altLang="en-US" sz="3200" b="0" dirty="0" smtClean="0"/>
              <a:t> </a:t>
            </a:r>
            <a:r>
              <a:rPr lang="ko-KR" altLang="en-US" sz="3200" b="0" dirty="0" err="1" smtClean="0"/>
              <a:t>크롤링</a:t>
            </a:r>
            <a:r>
              <a:rPr lang="ko-KR" altLang="en-US" sz="3200" b="0" dirty="0" smtClean="0"/>
              <a:t> </a:t>
            </a:r>
            <a:r>
              <a:rPr lang="en-US" altLang="ko-KR" sz="3200" b="0" dirty="0" smtClean="0"/>
              <a:t>– 1</a:t>
            </a:r>
            <a:br>
              <a:rPr lang="en-US" altLang="ko-KR" sz="3200" b="0" dirty="0" smtClean="0"/>
            </a:br>
            <a:r>
              <a:rPr lang="en-US" altLang="ko-KR" sz="3200" b="0" dirty="0" smtClean="0"/>
              <a:t/>
            </a:r>
            <a:br>
              <a:rPr lang="en-US" altLang="ko-KR" sz="3200" b="0" dirty="0" smtClean="0"/>
            </a:br>
            <a:r>
              <a:rPr lang="en-US" altLang="ko-KR" sz="1050" b="0" dirty="0" smtClean="0"/>
              <a:t/>
            </a:r>
            <a:br>
              <a:rPr lang="en-US" altLang="ko-KR" sz="1050" b="0" dirty="0" smtClean="0"/>
            </a:br>
            <a:r>
              <a:rPr lang="en-US" altLang="ko-KR" sz="1050" b="0" dirty="0" smtClean="0"/>
              <a:t/>
            </a:r>
            <a:br>
              <a:rPr lang="en-US" altLang="ko-KR" sz="1050" b="0" dirty="0" smtClean="0"/>
            </a:br>
            <a:endParaRPr lang="ko-KR" altLang="en-US" sz="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4CBF-370D-42EE-97F2-685184ED6B1E}" type="datetime1">
              <a:rPr lang="ko-KR" altLang="en-US" smtClean="0"/>
              <a:t>2022-09-20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7864" y="45091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최도진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5585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네이버 개발자 가입 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5"/>
              <a:defRPr/>
            </a:pPr>
            <a:r>
              <a:rPr lang="ko-KR" altLang="en-US" dirty="0"/>
              <a:t>검색 </a:t>
            </a:r>
            <a:r>
              <a:rPr lang="en-US" altLang="ko-KR" dirty="0"/>
              <a:t>API </a:t>
            </a:r>
            <a:r>
              <a:rPr lang="ko-KR" altLang="en-US" dirty="0"/>
              <a:t>이용 안내 페이지 확인하기</a:t>
            </a:r>
            <a:endParaRPr lang="en-US" altLang="ko-KR" dirty="0"/>
          </a:p>
        </p:txBody>
      </p:sp>
      <p:pic>
        <p:nvPicPr>
          <p:cNvPr id="19461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41"/>
          <a:stretch>
            <a:fillRect/>
          </a:stretch>
        </p:blipFill>
        <p:spPr bwMode="auto">
          <a:xfrm>
            <a:off x="504825" y="2835275"/>
            <a:ext cx="3929063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96"/>
          <a:stretch>
            <a:fillRect/>
          </a:stretch>
        </p:blipFill>
        <p:spPr bwMode="auto">
          <a:xfrm>
            <a:off x="4648200" y="2774950"/>
            <a:ext cx="3929063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740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뉴스 검색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developers.naver.com</a:t>
            </a:r>
            <a:r>
              <a:rPr lang="en-US" altLang="ko-KR" dirty="0">
                <a:hlinkClick r:id="rId2"/>
              </a:rPr>
              <a:t>/docs/</a:t>
            </a:r>
            <a:r>
              <a:rPr lang="en-US" altLang="ko-KR" dirty="0" err="1">
                <a:hlinkClick r:id="rId2"/>
              </a:rPr>
              <a:t>serviceapi</a:t>
            </a:r>
            <a:r>
              <a:rPr lang="en-US" altLang="ko-KR" dirty="0">
                <a:hlinkClick r:id="rId2"/>
              </a:rPr>
              <a:t>/search/news/</a:t>
            </a:r>
            <a:r>
              <a:rPr lang="en-US" altLang="ko-KR" dirty="0" err="1">
                <a:hlinkClick r:id="rId2"/>
              </a:rPr>
              <a:t>news.md</a:t>
            </a:r>
            <a:r>
              <a:rPr lang="en-US" altLang="ko-KR" dirty="0">
                <a:hlinkClick r:id="rId2"/>
              </a:rPr>
              <a:t>#%</a:t>
            </a:r>
            <a:r>
              <a:rPr lang="en-US" altLang="ko-KR" dirty="0" smtClean="0">
                <a:hlinkClick r:id="rId2"/>
              </a:rPr>
              <a:t>EB%89%B4%EC%8A%A4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86" y="2204864"/>
            <a:ext cx="7656222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70" y="2780928"/>
            <a:ext cx="8740526" cy="12961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11" y="4660612"/>
            <a:ext cx="8709485" cy="12166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54" y="129789"/>
            <a:ext cx="3096344" cy="19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64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뉴스 검색 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Request &amp; Respo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51" y="1772816"/>
            <a:ext cx="8639175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503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뉴스 검색 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492896"/>
            <a:ext cx="909619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67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2" name="Picture 4" descr="Configure HTTP Header | Tencent 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69" y="378584"/>
            <a:ext cx="8641655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661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뉴스 검색 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44824"/>
            <a:ext cx="6954514" cy="24482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5126129"/>
            <a:ext cx="7454982" cy="108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21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HTTP status codes: Full List of HTTP Response Status Cod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7" b="59064"/>
          <a:stretch/>
        </p:blipFill>
        <p:spPr bwMode="auto">
          <a:xfrm>
            <a:off x="539552" y="652924"/>
            <a:ext cx="3241055" cy="522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 status codes: Full List of HTTP Response Status Cod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33" t="40334" r="2606" b="-6293"/>
          <a:stretch/>
        </p:blipFill>
        <p:spPr bwMode="auto">
          <a:xfrm>
            <a:off x="4981546" y="-32725"/>
            <a:ext cx="3241055" cy="714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399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뉴스 검색 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1628800"/>
            <a:ext cx="298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namu.wiki</a:t>
            </a:r>
            <a:r>
              <a:rPr lang="ko-KR" altLang="en-US" dirty="0"/>
              <a:t>/404.html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375120"/>
            <a:ext cx="7296866" cy="313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37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뉴스 검색 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body.decode</a:t>
            </a:r>
            <a:r>
              <a:rPr lang="en-US" altLang="ko-KR" dirty="0" smtClean="0"/>
              <a:t>(‘utf-8’)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notepad test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88840"/>
            <a:ext cx="795430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3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895350" y="1844675"/>
            <a:ext cx="7408863" cy="4105275"/>
          </a:xfrm>
        </p:spPr>
        <p:txBody>
          <a:bodyPr/>
          <a:lstStyle/>
          <a:p>
            <a:r>
              <a:rPr lang="en-US" altLang="ko-KR" smtClean="0"/>
              <a:t>01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 </a:t>
            </a:r>
            <a:endParaRPr lang="en-US" altLang="ko-KR" smtClean="0"/>
          </a:p>
          <a:p>
            <a:r>
              <a:rPr lang="en-US" altLang="ko-KR" smtClean="0"/>
              <a:t>02 </a:t>
            </a:r>
            <a:r>
              <a:rPr lang="ko-KR" altLang="en-US" smtClean="0"/>
              <a:t>공공데이터 </a:t>
            </a:r>
            <a:r>
              <a:rPr lang="en-US" altLang="ko-KR" smtClean="0"/>
              <a:t>API </a:t>
            </a:r>
            <a:r>
              <a:rPr lang="ko-KR" altLang="en-US" smtClean="0"/>
              <a:t>기반 크롤링</a:t>
            </a:r>
          </a:p>
        </p:txBody>
      </p:sp>
    </p:spTree>
    <p:extLst>
      <p:ext uri="{BB962C8B-B14F-4D97-AF65-F5344CB8AC3E}">
        <p14:creationId xmlns:p14="http://schemas.microsoft.com/office/powerpoint/2010/main" val="285899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뉴스 검색 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정상 결과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82" y="1844824"/>
            <a:ext cx="8641655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84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전체 작업 설계하기</a:t>
            </a:r>
            <a:endParaRPr lang="en-US" altLang="ko-KR" dirty="0"/>
          </a:p>
        </p:txBody>
      </p:sp>
      <p:pic>
        <p:nvPicPr>
          <p:cNvPr id="20485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63" y="2492375"/>
            <a:ext cx="55149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858963" y="2973388"/>
            <a:ext cx="5514975" cy="1679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164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프로그램 구성 설계하기</a:t>
            </a:r>
            <a:endParaRPr lang="en-US" altLang="ko-KR" dirty="0"/>
          </a:p>
        </p:txBody>
      </p:sp>
      <p:pic>
        <p:nvPicPr>
          <p:cNvPr id="21509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2276475"/>
            <a:ext cx="7273925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6372200" y="2636912"/>
            <a:ext cx="1728192" cy="1728192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809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뉴스 검색하기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및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42" y="3629031"/>
            <a:ext cx="6557587" cy="296903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18000" y="349918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developers.naver.com</a:t>
            </a:r>
            <a:r>
              <a:rPr lang="ko-KR" altLang="en-US" dirty="0"/>
              <a:t>/</a:t>
            </a:r>
            <a:r>
              <a:rPr lang="ko-KR" altLang="en-US" dirty="0" err="1"/>
              <a:t>docs</a:t>
            </a:r>
            <a:r>
              <a:rPr lang="ko-KR" altLang="en-US" dirty="0"/>
              <a:t>/</a:t>
            </a:r>
            <a:r>
              <a:rPr lang="ko-KR" altLang="en-US" dirty="0" err="1"/>
              <a:t>serviceapi</a:t>
            </a:r>
            <a:r>
              <a:rPr lang="ko-KR" altLang="en-US" dirty="0"/>
              <a:t>/</a:t>
            </a:r>
            <a:r>
              <a:rPr lang="ko-KR" altLang="en-US" dirty="0" err="1"/>
              <a:t>search</a:t>
            </a:r>
            <a:r>
              <a:rPr lang="ko-KR" altLang="en-US" dirty="0"/>
              <a:t>/</a:t>
            </a:r>
            <a:r>
              <a:rPr lang="ko-KR" altLang="en-US" dirty="0" err="1"/>
              <a:t>news</a:t>
            </a:r>
            <a:r>
              <a:rPr lang="ko-KR" altLang="en-US" dirty="0"/>
              <a:t>/</a:t>
            </a:r>
            <a:r>
              <a:rPr lang="ko-KR" altLang="en-US" dirty="0" err="1"/>
              <a:t>news.md</a:t>
            </a:r>
            <a:r>
              <a:rPr lang="ko-KR" altLang="en-US" dirty="0"/>
              <a:t>#%EB%89%B4%EC%8A%A4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656624"/>
            <a:ext cx="8153932" cy="112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23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뉴스 검색하기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json.loads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81922"/>
            <a:ext cx="5947862" cy="7920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644692"/>
            <a:ext cx="5184576" cy="9977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4733072"/>
            <a:ext cx="6807951" cy="186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79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빅데이터의 이해</a:t>
            </a:r>
          </a:p>
        </p:txBody>
      </p:sp>
      <p:sp>
        <p:nvSpPr>
          <p:cNvPr id="13315" name="내용 개체 틀 1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빅데이터의 분류</a:t>
            </a:r>
            <a:r>
              <a:rPr lang="en-US" altLang="ko-KR" dirty="0"/>
              <a:t>	</a:t>
            </a:r>
          </a:p>
          <a:p>
            <a:pPr lvl="3">
              <a:defRPr/>
            </a:pPr>
            <a:endParaRPr lang="en-US" altLang="ko-KR" sz="300" dirty="0" smtClean="0"/>
          </a:p>
          <a:p>
            <a:pPr lvl="2">
              <a:defRPr/>
            </a:pPr>
            <a:r>
              <a:rPr lang="ko-KR" altLang="en-US" dirty="0" err="1" smtClean="0"/>
              <a:t>반정형</a:t>
            </a:r>
            <a:r>
              <a:rPr lang="en-US" altLang="ko-KR" dirty="0" smtClean="0"/>
              <a:t>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고정된 필드에 저장되어 있지는 않지만 </a:t>
            </a:r>
            <a:r>
              <a:rPr lang="en-US" altLang="ko-KR" dirty="0"/>
              <a:t>XML, HTML </a:t>
            </a:r>
            <a:r>
              <a:rPr lang="ko-KR" altLang="en-US" dirty="0"/>
              <a:t>등의 메타데이터와 스키마를 포함하는 것으로 파일 형태로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dirty="0" smtClean="0"/>
              <a:t>XML, JSON, HTML </a:t>
            </a:r>
            <a:r>
              <a:rPr lang="ko-KR" altLang="en-US" dirty="0" smtClean="0"/>
              <a:t>등</a:t>
            </a:r>
            <a:endParaRPr lang="en-US" altLang="ko-KR" dirty="0"/>
          </a:p>
          <a:p>
            <a:pPr lvl="3">
              <a:defRPr/>
            </a:pPr>
            <a:endParaRPr lang="en-US" altLang="ko-KR" sz="300" dirty="0"/>
          </a:p>
        </p:txBody>
      </p:sp>
      <p:pic>
        <p:nvPicPr>
          <p:cNvPr id="29698" name="Picture 2" descr="API 요청에서 단축어의 JSON 구문 분석 - Apple 지원 (KR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92896"/>
            <a:ext cx="7224652" cy="410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13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30277"/>
          <a:stretch/>
        </p:blipFill>
        <p:spPr>
          <a:xfrm>
            <a:off x="191817" y="260649"/>
            <a:ext cx="8849960" cy="45365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797153"/>
            <a:ext cx="7814290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91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3372"/>
            <a:ext cx="8695308" cy="656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59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뉴스 검색하기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55" y="4181789"/>
            <a:ext cx="3106005" cy="15432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00" y="1074002"/>
            <a:ext cx="3096344" cy="22862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544" y="3685856"/>
            <a:ext cx="5222081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10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전체 작업 설계하기</a:t>
            </a:r>
            <a:endParaRPr lang="en-US" altLang="ko-KR" dirty="0"/>
          </a:p>
        </p:txBody>
      </p:sp>
      <p:pic>
        <p:nvPicPr>
          <p:cNvPr id="20485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63" y="2492375"/>
            <a:ext cx="55149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858963" y="4701580"/>
            <a:ext cx="5514975" cy="311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35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895350" y="1844675"/>
            <a:ext cx="7408863" cy="41052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분석할 데이터를 웹에서 수집하는 크롤링 방법을 안다</a:t>
            </a:r>
            <a:r>
              <a:rPr lang="en-US" altLang="ko-KR" smtClean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개발자를 위해 제공하는 </a:t>
            </a:r>
            <a:r>
              <a:rPr lang="en-US" altLang="ko-KR" smtClean="0"/>
              <a:t>API</a:t>
            </a:r>
            <a:r>
              <a:rPr lang="ko-KR" altLang="en-US" smtClean="0"/>
              <a:t>로 웹 데이터 크롤링을 할 수 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538170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응답 데이터 리스트 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1002790"/>
            <a:ext cx="5428964" cy="17281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536" y="3088835"/>
            <a:ext cx="2304256" cy="11521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600" smtClean="0"/>
              <a:t>p.27 </a:t>
            </a:r>
            <a:r>
              <a:rPr lang="ko-KR" altLang="en-US" sz="3600" dirty="0" smtClean="0"/>
              <a:t>참조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452" y="3573016"/>
            <a:ext cx="5222081" cy="242921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283968" y="3747081"/>
            <a:ext cx="4653657" cy="1338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033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응답 데이터 리스트 저장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16" y="1052736"/>
            <a:ext cx="8067559" cy="720080"/>
          </a:xfrm>
          <a:prstGeom prst="rect">
            <a:avLst/>
          </a:prstGeom>
        </p:spPr>
      </p:pic>
      <p:pic>
        <p:nvPicPr>
          <p:cNvPr id="5122" name="Picture 2" descr="Python pandas] Pyhon datetime, pandas Timestamp을 문자열(string)로 변환, 문자열을  datetime, Timestamp로 변환하기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204864"/>
            <a:ext cx="7416824" cy="413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39" y="833629"/>
            <a:ext cx="3637735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57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응답 데이터 리스트 저장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35" y="1268760"/>
            <a:ext cx="8526065" cy="6480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6" y="4005064"/>
            <a:ext cx="8973802" cy="1838582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3707904" y="2132856"/>
            <a:ext cx="813663" cy="161422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1680" y="4005064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779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응답 데이터 리스트 저장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10" y="1010777"/>
            <a:ext cx="7161069" cy="20162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384854"/>
            <a:ext cx="7958782" cy="283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08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응답 데이터 리스트 저장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35" y="1124744"/>
            <a:ext cx="8565015" cy="2088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0191" y="3610600"/>
            <a:ext cx="7371474" cy="136815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3600" dirty="0" smtClean="0"/>
              <a:t>모든 페이지 수집 코드</a:t>
            </a:r>
            <a:endParaRPr lang="en-US" altLang="ko-KR" sz="3600" dirty="0" smtClean="0"/>
          </a:p>
          <a:p>
            <a:endParaRPr lang="ko-KR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910481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2932283"/>
            <a:ext cx="7154273" cy="363905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응답 데이터 리스트 저장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5970" y="4941168"/>
            <a:ext cx="4320827" cy="165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1" y="1516487"/>
            <a:ext cx="8542089" cy="11717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48064" y="5337212"/>
            <a:ext cx="2592288" cy="10441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3600" b="1" dirty="0" smtClean="0"/>
              <a:t>예외 처리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247" y="4831331"/>
            <a:ext cx="2934109" cy="61921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오른쪽 화살표 8"/>
          <p:cNvSpPr/>
          <p:nvPr/>
        </p:nvSpPr>
        <p:spPr>
          <a:xfrm>
            <a:off x="4733255" y="5085184"/>
            <a:ext cx="1422921" cy="24837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3157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전체 작업 설계하기</a:t>
            </a:r>
            <a:endParaRPr lang="en-US" altLang="ko-KR" dirty="0"/>
          </a:p>
        </p:txBody>
      </p:sp>
      <p:pic>
        <p:nvPicPr>
          <p:cNvPr id="20485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63" y="2492375"/>
            <a:ext cx="55149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858963" y="5061620"/>
            <a:ext cx="5514975" cy="311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3816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4" y="1628800"/>
            <a:ext cx="7388661" cy="371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340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파일 저장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16149"/>
            <a:ext cx="8457896" cy="79208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41276" y="1178280"/>
            <a:ext cx="360040" cy="306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" y="2336646"/>
            <a:ext cx="8684583" cy="28205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5428110"/>
            <a:ext cx="5106113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30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파일 저장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4" y="1010777"/>
            <a:ext cx="8598785" cy="9361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996952"/>
            <a:ext cx="8902869" cy="294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0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 err="1"/>
              <a:t>크롤링이란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크롤링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웹에서 데이터를 수집하는 작업</a:t>
            </a:r>
            <a:endParaRPr lang="en-US" altLang="ko-KR" dirty="0"/>
          </a:p>
          <a:p>
            <a:pPr lvl="3">
              <a:defRPr/>
            </a:pPr>
            <a:r>
              <a:rPr lang="ko-KR" altLang="en-US" dirty="0" err="1"/>
              <a:t>크롤러</a:t>
            </a:r>
            <a:r>
              <a:rPr lang="ko-KR" altLang="en-US" dirty="0"/>
              <a:t> 또는 </a:t>
            </a:r>
            <a:r>
              <a:rPr lang="ko-KR" altLang="en-US" dirty="0" err="1"/>
              <a:t>스파이더라는</a:t>
            </a:r>
            <a:r>
              <a:rPr lang="ko-KR" altLang="en-US" dirty="0"/>
              <a:t> 프로그램으로 웹 사이트에서 데이터를 추출</a:t>
            </a:r>
            <a:endParaRPr lang="en-US" altLang="ko-KR" dirty="0"/>
          </a:p>
          <a:p>
            <a:pPr lvl="3"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dirty="0"/>
              <a:t>웹 </a:t>
            </a:r>
            <a:r>
              <a:rPr lang="en-US" altLang="ko-KR" dirty="0"/>
              <a:t>API</a:t>
            </a:r>
          </a:p>
          <a:p>
            <a:pPr lvl="3">
              <a:defRPr/>
            </a:pPr>
            <a:r>
              <a:rPr lang="ko-KR" altLang="en-US" dirty="0"/>
              <a:t>웹 </a:t>
            </a:r>
            <a:r>
              <a:rPr lang="en-US" altLang="ko-KR" dirty="0"/>
              <a:t>API</a:t>
            </a:r>
            <a:r>
              <a:rPr lang="ko-KR" altLang="en-US" dirty="0"/>
              <a:t>는 일반적으로 </a:t>
            </a:r>
            <a:r>
              <a:rPr lang="en-US" altLang="ko-KR" dirty="0"/>
              <a:t>HTTP </a:t>
            </a:r>
            <a:r>
              <a:rPr lang="ko-KR" altLang="en-US" dirty="0"/>
              <a:t>통신을 사용하는데 사용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지도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주가</a:t>
            </a:r>
            <a:r>
              <a:rPr lang="en-US" altLang="ko-KR" dirty="0"/>
              <a:t>, </a:t>
            </a:r>
            <a:r>
              <a:rPr lang="ko-KR" altLang="en-US" dirty="0"/>
              <a:t>환율 등 다양한 정보를 가지고 있는 웹 사이트의 기능을 외부에서 쉽게 사용할 수 있도록 사용 절차와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규약을 정의한 것</a:t>
            </a:r>
          </a:p>
        </p:txBody>
      </p:sp>
      <p:pic>
        <p:nvPicPr>
          <p:cNvPr id="13317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4292600"/>
            <a:ext cx="32766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675" y="3919538"/>
            <a:ext cx="4117975" cy="245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831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파일 저장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ensure_ascii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Fasle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1" y="2996952"/>
            <a:ext cx="8928992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3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파일 저장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indent </a:t>
            </a:r>
            <a:r>
              <a:rPr lang="en-US" altLang="ko-KR" dirty="0"/>
              <a:t>= </a:t>
            </a:r>
            <a:r>
              <a:rPr lang="en-US" altLang="ko-KR" dirty="0" smtClean="0"/>
              <a:t>4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28" y="2032341"/>
            <a:ext cx="8641655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225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파일 저장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29" y="2780928"/>
            <a:ext cx="7404735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419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최종 코드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1010777"/>
            <a:ext cx="8142175" cy="549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619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코드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6660232" cy="22243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" y="4221088"/>
            <a:ext cx="7737602" cy="199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001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코드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6" y="2780928"/>
            <a:ext cx="8822469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087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na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92696"/>
            <a:ext cx="7776864" cy="585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908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718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참고용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6939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79388" y="1916113"/>
            <a:ext cx="4608512" cy="482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23555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23556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r>
              <a:rPr lang="ko-KR" altLang="en-US" dirty="0"/>
              <a:t>함수 설계하기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-107950" y="1960066"/>
            <a:ext cx="5040313" cy="5213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950" dirty="0">
                <a:solidFill>
                  <a:prstClr val="black"/>
                </a:solidFill>
              </a:rPr>
              <a:t>01  </a:t>
            </a:r>
            <a:r>
              <a:rPr kumimoji="1" lang="es-ES" altLang="ko-KR" sz="950" b="1" dirty="0">
                <a:solidFill>
                  <a:prstClr val="black"/>
                </a:solidFill>
              </a:rPr>
              <a:t>def main():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950" dirty="0">
                <a:solidFill>
                  <a:prstClr val="black"/>
                </a:solidFill>
              </a:rPr>
              <a:t>02      node = 'news' #</a:t>
            </a:r>
            <a:r>
              <a:rPr kumimoji="1" lang="ko-KR" altLang="en-US" sz="950" dirty="0">
                <a:solidFill>
                  <a:prstClr val="black"/>
                </a:solidFill>
              </a:rPr>
              <a:t>크롤링할 대상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950" dirty="0">
                <a:solidFill>
                  <a:prstClr val="black"/>
                </a:solidFill>
              </a:rPr>
              <a:t>03      srcText = input('</a:t>
            </a:r>
            <a:r>
              <a:rPr kumimoji="1" lang="ko-KR" altLang="en-US" sz="950" dirty="0" err="1">
                <a:solidFill>
                  <a:prstClr val="black"/>
                </a:solidFill>
              </a:rPr>
              <a:t>검색어를</a:t>
            </a:r>
            <a:r>
              <a:rPr kumimoji="1" lang="ko-KR" altLang="en-US" sz="950" dirty="0">
                <a:solidFill>
                  <a:prstClr val="black"/>
                </a:solidFill>
              </a:rPr>
              <a:t> 입력하세요</a:t>
            </a:r>
            <a:r>
              <a:rPr kumimoji="1" lang="en-US" altLang="ko-KR" sz="950" dirty="0">
                <a:solidFill>
                  <a:prstClr val="black"/>
                </a:solidFill>
              </a:rPr>
              <a:t>: ')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950" dirty="0">
                <a:solidFill>
                  <a:prstClr val="black"/>
                </a:solidFill>
              </a:rPr>
              <a:t>04      cnt = 0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950" dirty="0">
                <a:solidFill>
                  <a:prstClr val="black"/>
                </a:solidFill>
              </a:rPr>
              <a:t>05      jsonResult = []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950" dirty="0">
                <a:solidFill>
                  <a:prstClr val="black"/>
                </a:solidFill>
              </a:rPr>
              <a:t>06	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950" dirty="0">
                <a:solidFill>
                  <a:prstClr val="black"/>
                </a:solidFill>
              </a:rPr>
              <a:t>07      jsonResponse = </a:t>
            </a:r>
            <a:r>
              <a:rPr kumimoji="1" lang="es-ES" altLang="ko-KR" sz="950" b="1" dirty="0">
                <a:solidFill>
                  <a:prstClr val="black"/>
                </a:solidFill>
              </a:rPr>
              <a:t>getNaverSearch</a:t>
            </a:r>
            <a:r>
              <a:rPr kumimoji="1" lang="es-ES" altLang="ko-KR" sz="950" dirty="0">
                <a:solidFill>
                  <a:prstClr val="black"/>
                </a:solidFill>
              </a:rPr>
              <a:t>(node, srcText, 1, 100) #[CODE 2]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950" dirty="0">
                <a:solidFill>
                  <a:prstClr val="black"/>
                </a:solidFill>
              </a:rPr>
              <a:t>08      total = jsonResponse['total']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950" dirty="0">
                <a:solidFill>
                  <a:prstClr val="black"/>
                </a:solidFill>
              </a:rPr>
              <a:t>09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950" dirty="0">
                <a:solidFill>
                  <a:prstClr val="black"/>
                </a:solidFill>
              </a:rPr>
              <a:t>10      while ((jsonResponse != None) and (jsonResponse['display'] != 0)):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950" dirty="0">
                <a:solidFill>
                  <a:prstClr val="black"/>
                </a:solidFill>
              </a:rPr>
              <a:t>11          for post in jsonResponse['items']: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950" dirty="0">
                <a:solidFill>
                  <a:prstClr val="black"/>
                </a:solidFill>
              </a:rPr>
              <a:t>12              cnt += 1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950" dirty="0">
                <a:solidFill>
                  <a:prstClr val="black"/>
                </a:solidFill>
              </a:rPr>
              <a:t>13              </a:t>
            </a:r>
            <a:r>
              <a:rPr kumimoji="1" lang="es-ES" altLang="ko-KR" sz="950" b="1" dirty="0">
                <a:solidFill>
                  <a:prstClr val="black"/>
                </a:solidFill>
              </a:rPr>
              <a:t>getPostData</a:t>
            </a:r>
            <a:r>
              <a:rPr kumimoji="1" lang="es-ES" altLang="ko-KR" sz="950" dirty="0">
                <a:solidFill>
                  <a:prstClr val="black"/>
                </a:solidFill>
              </a:rPr>
              <a:t>(post, jsonResult, cnt) #[CODE 3]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950" dirty="0">
                <a:solidFill>
                  <a:prstClr val="black"/>
                </a:solidFill>
              </a:rPr>
              <a:t>14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950" dirty="0">
                <a:solidFill>
                  <a:prstClr val="black"/>
                </a:solidFill>
              </a:rPr>
              <a:t>15          start = jsonResponse['start'] + jsonResponse['display']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n-US" altLang="ko-KR" sz="950" dirty="0">
                <a:solidFill>
                  <a:prstClr val="black"/>
                </a:solidFill>
              </a:rPr>
              <a:t>16          </a:t>
            </a:r>
            <a:r>
              <a:rPr lang="en-US" altLang="ko-KR" sz="950" dirty="0" err="1">
                <a:solidFill>
                  <a:prstClr val="black"/>
                </a:solidFill>
              </a:rPr>
              <a:t>jsonResponse</a:t>
            </a:r>
            <a:r>
              <a:rPr lang="en-US" altLang="ko-KR" sz="950" dirty="0">
                <a:solidFill>
                  <a:prstClr val="black"/>
                </a:solidFill>
              </a:rPr>
              <a:t> = </a:t>
            </a:r>
            <a:r>
              <a:rPr lang="en-US" altLang="ko-KR" sz="950" dirty="0" err="1">
                <a:solidFill>
                  <a:prstClr val="black"/>
                </a:solidFill>
              </a:rPr>
              <a:t>getNaverSearch</a:t>
            </a:r>
            <a:r>
              <a:rPr lang="en-US" altLang="ko-KR" sz="950" dirty="0">
                <a:solidFill>
                  <a:prstClr val="black"/>
                </a:solidFill>
              </a:rPr>
              <a:t>(node, </a:t>
            </a:r>
            <a:r>
              <a:rPr lang="en-US" altLang="ko-KR" sz="950" dirty="0" err="1">
                <a:solidFill>
                  <a:prstClr val="black"/>
                </a:solidFill>
              </a:rPr>
              <a:t>srcText</a:t>
            </a:r>
            <a:r>
              <a:rPr lang="en-US" altLang="ko-KR" sz="950" dirty="0">
                <a:solidFill>
                  <a:prstClr val="black"/>
                </a:solidFill>
              </a:rPr>
              <a:t>, start, 100) #[CODE 2]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n-US" altLang="ko-KR" sz="950" dirty="0">
                <a:solidFill>
                  <a:prstClr val="black"/>
                </a:solidFill>
              </a:rPr>
              <a:t>17 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n-US" altLang="ko-KR" sz="950" dirty="0">
                <a:solidFill>
                  <a:prstClr val="black"/>
                </a:solidFill>
              </a:rPr>
              <a:t>18      print('</a:t>
            </a:r>
            <a:r>
              <a:rPr lang="ko-KR" altLang="en-US" sz="950" dirty="0">
                <a:solidFill>
                  <a:prstClr val="black"/>
                </a:solidFill>
              </a:rPr>
              <a:t>전체 검색 </a:t>
            </a:r>
            <a:r>
              <a:rPr lang="en-US" altLang="ko-KR" sz="950" dirty="0">
                <a:solidFill>
                  <a:prstClr val="black"/>
                </a:solidFill>
              </a:rPr>
              <a:t>: %d </a:t>
            </a:r>
            <a:r>
              <a:rPr lang="ko-KR" altLang="en-US" sz="950" dirty="0">
                <a:solidFill>
                  <a:prstClr val="black"/>
                </a:solidFill>
              </a:rPr>
              <a:t>건</a:t>
            </a:r>
            <a:r>
              <a:rPr lang="en-US" altLang="ko-KR" sz="950" dirty="0">
                <a:solidFill>
                  <a:prstClr val="black"/>
                </a:solidFill>
              </a:rPr>
              <a:t>' %total)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n-US" altLang="ko-KR" sz="950" dirty="0">
                <a:solidFill>
                  <a:prstClr val="black"/>
                </a:solidFill>
              </a:rPr>
              <a:t>19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n-US" altLang="ko-KR" sz="950" dirty="0">
                <a:solidFill>
                  <a:prstClr val="black"/>
                </a:solidFill>
              </a:rPr>
              <a:t>20      with open('%s_</a:t>
            </a:r>
            <a:r>
              <a:rPr lang="en-US" altLang="ko-KR" sz="950" dirty="0" err="1">
                <a:solidFill>
                  <a:prstClr val="black"/>
                </a:solidFill>
              </a:rPr>
              <a:t>naver</a:t>
            </a:r>
            <a:r>
              <a:rPr lang="en-US" altLang="ko-KR" sz="950" dirty="0">
                <a:solidFill>
                  <a:prstClr val="black"/>
                </a:solidFill>
              </a:rPr>
              <a:t>_%</a:t>
            </a:r>
            <a:r>
              <a:rPr lang="en-US" altLang="ko-KR" sz="950" dirty="0" err="1">
                <a:solidFill>
                  <a:prstClr val="black"/>
                </a:solidFill>
              </a:rPr>
              <a:t>s.json</a:t>
            </a:r>
            <a:r>
              <a:rPr lang="en-US" altLang="ko-KR" sz="950" dirty="0">
                <a:solidFill>
                  <a:prstClr val="black"/>
                </a:solidFill>
              </a:rPr>
              <a:t>' % (</a:t>
            </a:r>
            <a:r>
              <a:rPr lang="en-US" altLang="ko-KR" sz="950" dirty="0" err="1">
                <a:solidFill>
                  <a:prstClr val="black"/>
                </a:solidFill>
              </a:rPr>
              <a:t>srcText</a:t>
            </a:r>
            <a:r>
              <a:rPr lang="en-US" altLang="ko-KR" sz="950" dirty="0">
                <a:solidFill>
                  <a:prstClr val="black"/>
                </a:solidFill>
              </a:rPr>
              <a:t>, node), 'w', encoding = 'utf8’)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n-US" altLang="ko-KR" sz="950" dirty="0">
                <a:solidFill>
                  <a:prstClr val="black"/>
                </a:solidFill>
              </a:rPr>
              <a:t>	       as </a:t>
            </a:r>
            <a:r>
              <a:rPr lang="en-US" altLang="ko-KR" sz="950" dirty="0" err="1">
                <a:solidFill>
                  <a:prstClr val="black"/>
                </a:solidFill>
              </a:rPr>
              <a:t>outfile</a:t>
            </a:r>
            <a:r>
              <a:rPr lang="en-US" altLang="ko-KR" sz="950" dirty="0">
                <a:solidFill>
                  <a:prstClr val="black"/>
                </a:solidFill>
              </a:rPr>
              <a:t>: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n-US" altLang="ko-KR" sz="950" dirty="0">
                <a:solidFill>
                  <a:prstClr val="black"/>
                </a:solidFill>
              </a:rPr>
              <a:t>21          </a:t>
            </a:r>
            <a:r>
              <a:rPr lang="en-US" altLang="ko-KR" sz="950" dirty="0" err="1">
                <a:solidFill>
                  <a:prstClr val="black"/>
                </a:solidFill>
              </a:rPr>
              <a:t>jsonFile</a:t>
            </a:r>
            <a:r>
              <a:rPr lang="en-US" altLang="ko-KR" sz="950" dirty="0">
                <a:solidFill>
                  <a:prstClr val="black"/>
                </a:solidFill>
              </a:rPr>
              <a:t> = </a:t>
            </a:r>
            <a:r>
              <a:rPr lang="en-US" altLang="ko-KR" sz="950" dirty="0" err="1">
                <a:solidFill>
                  <a:prstClr val="black"/>
                </a:solidFill>
              </a:rPr>
              <a:t>json.dumps</a:t>
            </a:r>
            <a:r>
              <a:rPr lang="en-US" altLang="ko-KR" sz="950" dirty="0">
                <a:solidFill>
                  <a:prstClr val="black"/>
                </a:solidFill>
              </a:rPr>
              <a:t>(</a:t>
            </a:r>
            <a:r>
              <a:rPr lang="en-US" altLang="ko-KR" sz="950" dirty="0" err="1">
                <a:solidFill>
                  <a:prstClr val="black"/>
                </a:solidFill>
              </a:rPr>
              <a:t>jsonResult</a:t>
            </a:r>
            <a:r>
              <a:rPr lang="en-US" altLang="ko-KR" sz="950" dirty="0">
                <a:solidFill>
                  <a:prstClr val="black"/>
                </a:solidFill>
              </a:rPr>
              <a:t>, indent = 4, </a:t>
            </a:r>
            <a:r>
              <a:rPr lang="en-US" altLang="ko-KR" sz="950" dirty="0" err="1">
                <a:solidFill>
                  <a:prstClr val="black"/>
                </a:solidFill>
              </a:rPr>
              <a:t>sort_keys</a:t>
            </a:r>
            <a:r>
              <a:rPr lang="en-US" altLang="ko-KR" sz="950" dirty="0">
                <a:solidFill>
                  <a:prstClr val="black"/>
                </a:solidFill>
              </a:rPr>
              <a:t> = True,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n-US" altLang="ko-KR" sz="950" dirty="0">
                <a:solidFill>
                  <a:prstClr val="black"/>
                </a:solidFill>
              </a:rPr>
              <a:t>	                          </a:t>
            </a:r>
            <a:r>
              <a:rPr lang="en-US" altLang="ko-KR" sz="950" dirty="0" err="1">
                <a:solidFill>
                  <a:prstClr val="black"/>
                </a:solidFill>
              </a:rPr>
              <a:t>ensure_ascii</a:t>
            </a:r>
            <a:r>
              <a:rPr lang="en-US" altLang="ko-KR" sz="950" dirty="0">
                <a:solidFill>
                  <a:prstClr val="black"/>
                </a:solidFill>
              </a:rPr>
              <a:t> = False)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n-US" altLang="ko-KR" sz="950" dirty="0">
                <a:solidFill>
                  <a:prstClr val="black"/>
                </a:solidFill>
              </a:rPr>
              <a:t>22	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n-US" altLang="ko-KR" sz="950" dirty="0">
                <a:solidFill>
                  <a:prstClr val="black"/>
                </a:solidFill>
              </a:rPr>
              <a:t>23          </a:t>
            </a:r>
            <a:r>
              <a:rPr lang="en-US" altLang="ko-KR" sz="950" dirty="0" err="1">
                <a:solidFill>
                  <a:prstClr val="black"/>
                </a:solidFill>
              </a:rPr>
              <a:t>outfile.write</a:t>
            </a:r>
            <a:r>
              <a:rPr lang="en-US" altLang="ko-KR" sz="950" dirty="0">
                <a:solidFill>
                  <a:prstClr val="black"/>
                </a:solidFill>
              </a:rPr>
              <a:t>(</a:t>
            </a:r>
            <a:r>
              <a:rPr lang="en-US" altLang="ko-KR" sz="950" dirty="0" err="1">
                <a:solidFill>
                  <a:prstClr val="black"/>
                </a:solidFill>
              </a:rPr>
              <a:t>jsonFile</a:t>
            </a:r>
            <a:r>
              <a:rPr lang="en-US" altLang="ko-KR" sz="950" dirty="0">
                <a:solidFill>
                  <a:prstClr val="black"/>
                </a:solidFill>
              </a:rPr>
              <a:t>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n-US" altLang="ko-KR" sz="950" dirty="0">
                <a:solidFill>
                  <a:prstClr val="black"/>
                </a:solidFill>
              </a:rPr>
              <a:t>24 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n-US" altLang="ko-KR" sz="950" dirty="0">
                <a:solidFill>
                  <a:prstClr val="black"/>
                </a:solidFill>
              </a:rPr>
              <a:t>25      print("</a:t>
            </a:r>
            <a:r>
              <a:rPr lang="ko-KR" altLang="en-US" sz="950" dirty="0">
                <a:solidFill>
                  <a:prstClr val="black"/>
                </a:solidFill>
              </a:rPr>
              <a:t>가져온 데이터 </a:t>
            </a:r>
            <a:r>
              <a:rPr lang="en-US" altLang="ko-KR" sz="950" dirty="0">
                <a:solidFill>
                  <a:prstClr val="black"/>
                </a:solidFill>
              </a:rPr>
              <a:t>: %d </a:t>
            </a:r>
            <a:r>
              <a:rPr lang="ko-KR" altLang="en-US" sz="950" dirty="0">
                <a:solidFill>
                  <a:prstClr val="black"/>
                </a:solidFill>
              </a:rPr>
              <a:t>건</a:t>
            </a:r>
            <a:r>
              <a:rPr lang="en-US" altLang="ko-KR" sz="950" dirty="0">
                <a:solidFill>
                  <a:prstClr val="black"/>
                </a:solidFill>
              </a:rPr>
              <a:t>" %(</a:t>
            </a:r>
            <a:r>
              <a:rPr lang="en-US" altLang="ko-KR" sz="950" dirty="0" err="1">
                <a:solidFill>
                  <a:prstClr val="black"/>
                </a:solidFill>
              </a:rPr>
              <a:t>cnt</a:t>
            </a:r>
            <a:r>
              <a:rPr lang="en-US" altLang="ko-KR" sz="950" dirty="0">
                <a:solidFill>
                  <a:prstClr val="black"/>
                </a:solidFill>
              </a:rPr>
              <a:t>))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n-US" altLang="ko-KR" sz="950" dirty="0">
                <a:solidFill>
                  <a:prstClr val="black"/>
                </a:solidFill>
              </a:rPr>
              <a:t>26      print('%s_</a:t>
            </a:r>
            <a:r>
              <a:rPr lang="en-US" altLang="ko-KR" sz="950" dirty="0" err="1">
                <a:solidFill>
                  <a:prstClr val="black"/>
                </a:solidFill>
              </a:rPr>
              <a:t>naver</a:t>
            </a:r>
            <a:r>
              <a:rPr lang="en-US" altLang="ko-KR" sz="950" dirty="0">
                <a:solidFill>
                  <a:prstClr val="black"/>
                </a:solidFill>
              </a:rPr>
              <a:t>_%</a:t>
            </a:r>
            <a:r>
              <a:rPr lang="en-US" altLang="ko-KR" sz="950" dirty="0" err="1">
                <a:solidFill>
                  <a:prstClr val="black"/>
                </a:solidFill>
              </a:rPr>
              <a:t>s.json</a:t>
            </a:r>
            <a:r>
              <a:rPr lang="en-US" altLang="ko-KR" sz="950" dirty="0">
                <a:solidFill>
                  <a:prstClr val="black"/>
                </a:solidFill>
              </a:rPr>
              <a:t> SAVED' % (</a:t>
            </a:r>
            <a:r>
              <a:rPr lang="en-US" altLang="ko-KR" sz="950" dirty="0" err="1">
                <a:solidFill>
                  <a:prstClr val="black"/>
                </a:solidFill>
              </a:rPr>
              <a:t>srcText</a:t>
            </a:r>
            <a:r>
              <a:rPr lang="en-US" altLang="ko-KR" sz="950" dirty="0">
                <a:solidFill>
                  <a:prstClr val="black"/>
                </a:solidFill>
              </a:rPr>
              <a:t>, node))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lang="es-ES" altLang="ko-KR" sz="950" dirty="0">
                <a:solidFill>
                  <a:prstClr val="black"/>
                </a:solidFill>
              </a:rPr>
              <a:t>	</a:t>
            </a:r>
            <a:endParaRPr lang="en-US" altLang="ko-KR" sz="950" dirty="0">
              <a:solidFill>
                <a:prstClr val="black"/>
              </a:solidFill>
            </a:endParaRPr>
          </a:p>
        </p:txBody>
      </p:sp>
      <p:sp>
        <p:nvSpPr>
          <p:cNvPr id="23559" name="내용 개체 틀 2"/>
          <p:cNvSpPr txBox="1">
            <a:spLocks/>
          </p:cNvSpPr>
          <p:nvPr/>
        </p:nvSpPr>
        <p:spPr bwMode="auto">
          <a:xfrm>
            <a:off x="4629150" y="1900238"/>
            <a:ext cx="4514850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100" b="1" dirty="0" smtClean="0">
                <a:solidFill>
                  <a:prstClr val="black"/>
                </a:solidFill>
              </a:rPr>
              <a:t>02</a:t>
            </a:r>
            <a:r>
              <a:rPr kumimoji="1" lang="ko-KR" altLang="en-US" sz="1100" b="1" dirty="0" smtClean="0">
                <a:solidFill>
                  <a:prstClr val="black"/>
                </a:solidFill>
              </a:rPr>
              <a:t>행</a:t>
            </a:r>
            <a:endParaRPr kumimoji="1" lang="en-US" altLang="ko-KR" sz="1100" b="1" dirty="0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ko-KR" altLang="en-US" sz="1100" dirty="0" smtClean="0">
                <a:solidFill>
                  <a:prstClr val="black"/>
                </a:solidFill>
              </a:rPr>
              <a:t>네이버 뉴스 검색을 위해 검색 </a:t>
            </a:r>
            <a:r>
              <a:rPr kumimoji="1" lang="en-US" altLang="ko-KR" sz="1100" dirty="0" smtClean="0">
                <a:solidFill>
                  <a:prstClr val="black"/>
                </a:solidFill>
              </a:rPr>
              <a:t>API </a:t>
            </a:r>
            <a:r>
              <a:rPr kumimoji="1" lang="ko-KR" altLang="en-US" sz="1100" dirty="0" smtClean="0">
                <a:solidFill>
                  <a:prstClr val="black"/>
                </a:solidFill>
              </a:rPr>
              <a:t>대상을 ‘</a:t>
            </a:r>
            <a:r>
              <a:rPr kumimoji="1" lang="en-US" altLang="ko-KR" sz="1100" dirty="0" smtClean="0">
                <a:solidFill>
                  <a:prstClr val="black"/>
                </a:solidFill>
              </a:rPr>
              <a:t>news’</a:t>
            </a:r>
            <a:r>
              <a:rPr kumimoji="1" lang="ko-KR" altLang="en-US" sz="1100" dirty="0" smtClean="0">
                <a:solidFill>
                  <a:prstClr val="black"/>
                </a:solidFill>
              </a:rPr>
              <a:t>로 설정</a:t>
            </a:r>
            <a:endParaRPr kumimoji="1" lang="en-US" altLang="ko-KR" sz="1100" dirty="0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endParaRPr kumimoji="1" lang="en-US" altLang="ko-KR" sz="1100" dirty="0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100" b="1" dirty="0" smtClean="0">
                <a:solidFill>
                  <a:prstClr val="black"/>
                </a:solidFill>
              </a:rPr>
              <a:t>03</a:t>
            </a:r>
            <a:r>
              <a:rPr kumimoji="1" lang="ko-KR" altLang="en-US" sz="1100" b="1" dirty="0" smtClean="0">
                <a:solidFill>
                  <a:prstClr val="black"/>
                </a:solidFill>
              </a:rPr>
              <a:t>행</a:t>
            </a:r>
            <a:endParaRPr kumimoji="1" lang="en-US" altLang="ko-KR" sz="1100" b="1" dirty="0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ko-KR" altLang="en-US" sz="1100" dirty="0" err="1" smtClean="0">
                <a:solidFill>
                  <a:prstClr val="black"/>
                </a:solidFill>
              </a:rPr>
              <a:t>파이썬</a:t>
            </a:r>
            <a:r>
              <a:rPr kumimoji="1" lang="ko-KR" altLang="en-US" sz="1100" dirty="0" smtClean="0">
                <a:solidFill>
                  <a:prstClr val="black"/>
                </a:solidFill>
              </a:rPr>
              <a:t> 셸 창에서 </a:t>
            </a:r>
            <a:r>
              <a:rPr kumimoji="1" lang="ko-KR" altLang="en-US" sz="1100" dirty="0" err="1" smtClean="0">
                <a:solidFill>
                  <a:prstClr val="black"/>
                </a:solidFill>
              </a:rPr>
              <a:t>검색어를</a:t>
            </a:r>
            <a:r>
              <a:rPr kumimoji="1" lang="ko-KR" altLang="en-US" sz="1100" dirty="0" smtClean="0">
                <a:solidFill>
                  <a:prstClr val="black"/>
                </a:solidFill>
              </a:rPr>
              <a:t> </a:t>
            </a:r>
            <a:r>
              <a:rPr kumimoji="1" lang="ko-KR" altLang="en-US" sz="1100" dirty="0" err="1" smtClean="0">
                <a:solidFill>
                  <a:prstClr val="black"/>
                </a:solidFill>
              </a:rPr>
              <a:t>입력받아</a:t>
            </a:r>
            <a:r>
              <a:rPr kumimoji="1" lang="ko-KR" altLang="en-US" sz="1100" dirty="0" smtClean="0">
                <a:solidFill>
                  <a:prstClr val="black"/>
                </a:solidFill>
              </a:rPr>
              <a:t> </a:t>
            </a:r>
            <a:r>
              <a:rPr kumimoji="1" lang="en-US" altLang="ko-KR" sz="1100" dirty="0" err="1" smtClean="0">
                <a:solidFill>
                  <a:prstClr val="black"/>
                </a:solidFill>
              </a:rPr>
              <a:t>srcText</a:t>
            </a:r>
            <a:r>
              <a:rPr kumimoji="1" lang="ko-KR" altLang="en-US" sz="1100" dirty="0" smtClean="0">
                <a:solidFill>
                  <a:prstClr val="black"/>
                </a:solidFill>
              </a:rPr>
              <a:t>에 저장</a:t>
            </a:r>
            <a:endParaRPr kumimoji="1" lang="en-US" altLang="ko-KR" sz="1100" dirty="0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endParaRPr kumimoji="1" lang="en-US" altLang="ko-KR" sz="1100" dirty="0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100" b="1" dirty="0" smtClean="0">
                <a:solidFill>
                  <a:prstClr val="black"/>
                </a:solidFill>
              </a:rPr>
              <a:t>07</a:t>
            </a:r>
            <a:r>
              <a:rPr kumimoji="1" lang="ko-KR" altLang="en-US" sz="1100" b="1" dirty="0" smtClean="0">
                <a:solidFill>
                  <a:prstClr val="black"/>
                </a:solidFill>
              </a:rPr>
              <a:t>행</a:t>
            </a:r>
            <a:endParaRPr kumimoji="1" lang="en-US" altLang="ko-KR" sz="1100" b="1" dirty="0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100" dirty="0" err="1" smtClean="0">
                <a:solidFill>
                  <a:prstClr val="black"/>
                </a:solidFill>
              </a:rPr>
              <a:t>getNaverSearch</a:t>
            </a:r>
            <a:r>
              <a:rPr kumimoji="1" lang="en-US" altLang="ko-KR" sz="1100" dirty="0" smtClean="0">
                <a:solidFill>
                  <a:prstClr val="black"/>
                </a:solidFill>
              </a:rPr>
              <a:t>() </a:t>
            </a:r>
            <a:r>
              <a:rPr kumimoji="1" lang="ko-KR" altLang="en-US" sz="1100" dirty="0" smtClean="0">
                <a:solidFill>
                  <a:prstClr val="black"/>
                </a:solidFill>
              </a:rPr>
              <a:t>함수를 호출하여 </a:t>
            </a:r>
            <a:r>
              <a:rPr kumimoji="1" lang="en-US" altLang="ko-KR" sz="1100" dirty="0" smtClean="0">
                <a:solidFill>
                  <a:prstClr val="black"/>
                </a:solidFill>
              </a:rPr>
              <a:t>start = 1, display= 100</a:t>
            </a:r>
            <a:r>
              <a:rPr kumimoji="1" lang="ko-KR" altLang="en-US" sz="1100" dirty="0" smtClean="0">
                <a:solidFill>
                  <a:prstClr val="black"/>
                </a:solidFill>
              </a:rPr>
              <a:t>에 </a:t>
            </a:r>
            <a:r>
              <a:rPr kumimoji="1" lang="en-US" altLang="ko-KR" sz="1100" dirty="0" smtClean="0">
                <a:solidFill>
                  <a:prstClr val="black"/>
                </a:solidFill>
              </a:rPr>
              <a:t/>
            </a:r>
            <a:br>
              <a:rPr kumimoji="1" lang="en-US" altLang="ko-KR" sz="1100" dirty="0" smtClean="0">
                <a:solidFill>
                  <a:prstClr val="black"/>
                </a:solidFill>
              </a:rPr>
            </a:br>
            <a:r>
              <a:rPr kumimoji="1" lang="ko-KR" altLang="en-US" sz="1100" dirty="0" smtClean="0">
                <a:solidFill>
                  <a:prstClr val="black"/>
                </a:solidFill>
              </a:rPr>
              <a:t>대한 검색 결과를 </a:t>
            </a:r>
            <a:r>
              <a:rPr kumimoji="1" lang="ko-KR" altLang="en-US" sz="1100" dirty="0" err="1" smtClean="0">
                <a:solidFill>
                  <a:prstClr val="black"/>
                </a:solidFill>
              </a:rPr>
              <a:t>반환받아</a:t>
            </a:r>
            <a:r>
              <a:rPr kumimoji="1" lang="ko-KR" altLang="en-US" sz="1100" dirty="0" smtClean="0">
                <a:solidFill>
                  <a:prstClr val="black"/>
                </a:solidFill>
              </a:rPr>
              <a:t> </a:t>
            </a:r>
            <a:r>
              <a:rPr kumimoji="1" lang="en-US" altLang="ko-KR" sz="1100" dirty="0" err="1" smtClean="0">
                <a:solidFill>
                  <a:prstClr val="black"/>
                </a:solidFill>
              </a:rPr>
              <a:t>jsonResponse</a:t>
            </a:r>
            <a:r>
              <a:rPr kumimoji="1" lang="ko-KR" altLang="en-US" sz="1100" dirty="0" smtClean="0">
                <a:solidFill>
                  <a:prstClr val="black"/>
                </a:solidFill>
              </a:rPr>
              <a:t>에 저장</a:t>
            </a:r>
            <a:endParaRPr kumimoji="1" lang="en-US" altLang="ko-KR" sz="1100" dirty="0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endParaRPr kumimoji="1" lang="en-US" altLang="ko-KR" sz="1100" dirty="0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100" b="1" dirty="0" smtClean="0">
                <a:solidFill>
                  <a:prstClr val="black"/>
                </a:solidFill>
              </a:rPr>
              <a:t>10~16</a:t>
            </a:r>
            <a:r>
              <a:rPr kumimoji="1" lang="ko-KR" altLang="en-US" sz="1100" b="1" dirty="0" smtClean="0">
                <a:solidFill>
                  <a:prstClr val="black"/>
                </a:solidFill>
              </a:rPr>
              <a:t>행</a:t>
            </a:r>
            <a:endParaRPr kumimoji="1" lang="en-US" altLang="ko-KR" sz="1100" b="1" dirty="0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ko-KR" altLang="en-US" sz="1100" dirty="0" smtClean="0">
                <a:solidFill>
                  <a:prstClr val="black"/>
                </a:solidFill>
              </a:rPr>
              <a:t>검색 결과</a:t>
            </a:r>
            <a:r>
              <a:rPr kumimoji="1" lang="en-US" altLang="ko-KR" sz="800" dirty="0" err="1" smtClean="0">
                <a:solidFill>
                  <a:prstClr val="black"/>
                </a:solidFill>
              </a:rPr>
              <a:t>jsonResponse</a:t>
            </a:r>
            <a:r>
              <a:rPr kumimoji="1" lang="ko-KR" altLang="en-US" sz="1100" dirty="0" smtClean="0">
                <a:solidFill>
                  <a:prstClr val="black"/>
                </a:solidFill>
              </a:rPr>
              <a:t>에 데이터가 있는 동안 </a:t>
            </a:r>
            <a:r>
              <a:rPr kumimoji="1" lang="en-US" altLang="ko-KR" sz="1100" dirty="0" smtClean="0">
                <a:solidFill>
                  <a:prstClr val="black"/>
                </a:solidFill>
              </a:rPr>
              <a:t>for</a:t>
            </a:r>
            <a:r>
              <a:rPr kumimoji="1" lang="ko-KR" altLang="en-US" sz="1100" dirty="0" smtClean="0">
                <a:solidFill>
                  <a:prstClr val="black"/>
                </a:solidFill>
              </a:rPr>
              <a:t>문</a:t>
            </a:r>
            <a:r>
              <a:rPr kumimoji="1" lang="en-US" altLang="ko-KR" sz="800" dirty="0" smtClean="0">
                <a:solidFill>
                  <a:prstClr val="black"/>
                </a:solidFill>
              </a:rPr>
              <a:t>(11~13</a:t>
            </a:r>
            <a:r>
              <a:rPr kumimoji="1" lang="ko-KR" altLang="en-US" sz="800" dirty="0" smtClean="0">
                <a:solidFill>
                  <a:prstClr val="black"/>
                </a:solidFill>
              </a:rPr>
              <a:t>행</a:t>
            </a:r>
            <a:r>
              <a:rPr kumimoji="1" lang="en-US" altLang="ko-KR" sz="800" dirty="0" smtClean="0">
                <a:solidFill>
                  <a:prstClr val="black"/>
                </a:solidFill>
              </a:rPr>
              <a:t>) </a:t>
            </a:r>
            <a:r>
              <a:rPr kumimoji="1" lang="ko-KR" altLang="en-US" sz="1100" dirty="0" smtClean="0">
                <a:solidFill>
                  <a:prstClr val="black"/>
                </a:solidFill>
              </a:rPr>
              <a:t>으로 </a:t>
            </a:r>
            <a:r>
              <a:rPr kumimoji="1" lang="en-US" altLang="ko-KR" sz="1100" dirty="0" smtClean="0">
                <a:solidFill>
                  <a:prstClr val="black"/>
                </a:solidFill>
              </a:rPr>
              <a:t/>
            </a:r>
            <a:br>
              <a:rPr kumimoji="1" lang="en-US" altLang="ko-KR" sz="1100" dirty="0" smtClean="0">
                <a:solidFill>
                  <a:prstClr val="black"/>
                </a:solidFill>
              </a:rPr>
            </a:br>
            <a:r>
              <a:rPr kumimoji="1" lang="ko-KR" altLang="en-US" sz="1100" dirty="0" smtClean="0">
                <a:solidFill>
                  <a:prstClr val="black"/>
                </a:solidFill>
              </a:rPr>
              <a:t>검색 결과를 한 개씩 처리하는 작업</a:t>
            </a:r>
            <a:r>
              <a:rPr kumimoji="1" lang="en-US" altLang="ko-KR" sz="800" dirty="0" err="1" smtClean="0">
                <a:solidFill>
                  <a:prstClr val="black"/>
                </a:solidFill>
              </a:rPr>
              <a:t>getPostData</a:t>
            </a:r>
            <a:r>
              <a:rPr kumimoji="1" lang="en-US" altLang="ko-KR" sz="800" dirty="0" smtClean="0">
                <a:solidFill>
                  <a:prstClr val="black"/>
                </a:solidFill>
              </a:rPr>
              <a:t>( )</a:t>
            </a:r>
            <a:r>
              <a:rPr kumimoji="1" lang="ko-KR" altLang="en-US" sz="1100" dirty="0" smtClean="0">
                <a:solidFill>
                  <a:prstClr val="black"/>
                </a:solidFill>
              </a:rPr>
              <a:t>을 반복</a:t>
            </a:r>
            <a:endParaRPr kumimoji="1" lang="en-US" altLang="ko-KR" sz="1100" dirty="0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ko-KR" altLang="en-US" sz="1100" dirty="0" smtClean="0">
                <a:solidFill>
                  <a:prstClr val="black"/>
                </a:solidFill>
              </a:rPr>
              <a:t>반복 작업이 끝나면 다음 검색 결과 </a:t>
            </a:r>
            <a:r>
              <a:rPr kumimoji="1" lang="en-US" altLang="ko-KR" sz="1100" dirty="0" smtClean="0">
                <a:solidFill>
                  <a:prstClr val="black"/>
                </a:solidFill>
              </a:rPr>
              <a:t>100</a:t>
            </a:r>
            <a:r>
              <a:rPr kumimoji="1" lang="ko-KR" altLang="en-US" sz="1100" dirty="0" smtClean="0">
                <a:solidFill>
                  <a:prstClr val="black"/>
                </a:solidFill>
              </a:rPr>
              <a:t>개를 가져오기 위해 </a:t>
            </a:r>
            <a:r>
              <a:rPr kumimoji="1" lang="en-US" altLang="ko-KR" sz="1100" dirty="0" smtClean="0">
                <a:solidFill>
                  <a:prstClr val="black"/>
                </a:solidFill>
              </a:rPr>
              <a:t>start </a:t>
            </a:r>
            <a:r>
              <a:rPr kumimoji="1" lang="ko-KR" altLang="en-US" sz="1100" dirty="0" smtClean="0">
                <a:solidFill>
                  <a:prstClr val="black"/>
                </a:solidFill>
              </a:rPr>
              <a:t>위치를 변경</a:t>
            </a:r>
            <a:endParaRPr kumimoji="1" lang="en-US" altLang="ko-KR" sz="1100" dirty="0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endParaRPr kumimoji="1" lang="en-US" altLang="ko-KR" sz="1100" dirty="0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100" b="1" dirty="0" smtClean="0">
                <a:solidFill>
                  <a:prstClr val="black"/>
                </a:solidFill>
              </a:rPr>
              <a:t>15</a:t>
            </a:r>
            <a:r>
              <a:rPr kumimoji="1" lang="ko-KR" altLang="en-US" sz="1100" b="1" dirty="0" smtClean="0">
                <a:solidFill>
                  <a:prstClr val="black"/>
                </a:solidFill>
              </a:rPr>
              <a:t>행</a:t>
            </a:r>
            <a:endParaRPr kumimoji="1" lang="en-US" altLang="ko-KR" sz="1100" b="1" dirty="0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100" dirty="0" err="1" smtClean="0">
                <a:solidFill>
                  <a:prstClr val="black"/>
                </a:solidFill>
              </a:rPr>
              <a:t>getNaverSearch</a:t>
            </a:r>
            <a:r>
              <a:rPr kumimoji="1" lang="en-US" altLang="ko-KR" sz="1100" dirty="0" smtClean="0">
                <a:solidFill>
                  <a:prstClr val="black"/>
                </a:solidFill>
              </a:rPr>
              <a:t>() </a:t>
            </a:r>
            <a:r>
              <a:rPr kumimoji="1" lang="ko-KR" altLang="en-US" sz="1100" dirty="0" smtClean="0">
                <a:solidFill>
                  <a:prstClr val="black"/>
                </a:solidFill>
              </a:rPr>
              <a:t>함수를 호출하여 새로운 검색 결과를 </a:t>
            </a:r>
            <a:endParaRPr kumimoji="1" lang="en-US" altLang="ko-KR" sz="1100" dirty="0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100" dirty="0" smtClean="0">
                <a:solidFill>
                  <a:prstClr val="black"/>
                </a:solidFill>
              </a:rPr>
              <a:t> </a:t>
            </a:r>
            <a:r>
              <a:rPr kumimoji="1" lang="en-US" altLang="ko-KR" sz="1100" dirty="0" err="1" smtClean="0">
                <a:solidFill>
                  <a:prstClr val="black"/>
                </a:solidFill>
              </a:rPr>
              <a:t>jsonResponse</a:t>
            </a:r>
            <a:r>
              <a:rPr kumimoji="1" lang="ko-KR" altLang="en-US" sz="1100" dirty="0" smtClean="0">
                <a:solidFill>
                  <a:prstClr val="black"/>
                </a:solidFill>
              </a:rPr>
              <a:t>에 저장하고</a:t>
            </a:r>
            <a:r>
              <a:rPr kumimoji="1" lang="en-US" altLang="ko-KR" sz="1100" dirty="0" smtClean="0">
                <a:solidFill>
                  <a:prstClr val="black"/>
                </a:solidFill>
              </a:rPr>
              <a:t>16</a:t>
            </a:r>
            <a:r>
              <a:rPr kumimoji="1" lang="ko-KR" altLang="en-US" sz="1100" dirty="0" smtClean="0">
                <a:solidFill>
                  <a:prstClr val="black"/>
                </a:solidFill>
              </a:rPr>
              <a:t>행 </a:t>
            </a:r>
            <a:r>
              <a:rPr kumimoji="1" lang="en-US" altLang="ko-KR" sz="1100" dirty="0" smtClean="0">
                <a:solidFill>
                  <a:prstClr val="black"/>
                </a:solidFill>
              </a:rPr>
              <a:t>for</a:t>
            </a:r>
            <a:r>
              <a:rPr kumimoji="1" lang="ko-KR" altLang="en-US" sz="1100" dirty="0" smtClean="0">
                <a:solidFill>
                  <a:prstClr val="black"/>
                </a:solidFill>
              </a:rPr>
              <a:t>문</a:t>
            </a:r>
            <a:r>
              <a:rPr kumimoji="1" lang="en-US" altLang="ko-KR" sz="1100" dirty="0" smtClean="0">
                <a:solidFill>
                  <a:prstClr val="black"/>
                </a:solidFill>
              </a:rPr>
              <a:t>11~13</a:t>
            </a:r>
            <a:r>
              <a:rPr kumimoji="1" lang="ko-KR" altLang="en-US" sz="1100" dirty="0" smtClean="0">
                <a:solidFill>
                  <a:prstClr val="black"/>
                </a:solidFill>
              </a:rPr>
              <a:t>행을 다시 반복</a:t>
            </a:r>
            <a:endParaRPr kumimoji="1" lang="en-US" altLang="ko-KR" sz="1100" dirty="0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endParaRPr kumimoji="1" lang="en-US" altLang="ko-KR" sz="1100" dirty="0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100" b="1" dirty="0" smtClean="0">
                <a:solidFill>
                  <a:prstClr val="black"/>
                </a:solidFill>
              </a:rPr>
              <a:t>20~23</a:t>
            </a:r>
            <a:r>
              <a:rPr kumimoji="1" lang="ko-KR" altLang="en-US" sz="1100" b="1" dirty="0" smtClean="0">
                <a:solidFill>
                  <a:prstClr val="black"/>
                </a:solidFill>
              </a:rPr>
              <a:t>행</a:t>
            </a:r>
            <a:endParaRPr kumimoji="1" lang="en-US" altLang="ko-KR" sz="1100" b="1" dirty="0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ko-KR" altLang="en-US" sz="1100" dirty="0" smtClean="0">
                <a:solidFill>
                  <a:prstClr val="black"/>
                </a:solidFill>
              </a:rPr>
              <a:t>파일 객체를 생성하여 정리된 데이터를 </a:t>
            </a:r>
            <a:r>
              <a:rPr kumimoji="1" lang="en-US" altLang="ko-KR" sz="1100" dirty="0" smtClean="0">
                <a:solidFill>
                  <a:prstClr val="black"/>
                </a:solidFill>
              </a:rPr>
              <a:t>JSON </a:t>
            </a:r>
            <a:r>
              <a:rPr kumimoji="1" lang="ko-KR" altLang="en-US" sz="1100" dirty="0" smtClean="0">
                <a:solidFill>
                  <a:prstClr val="black"/>
                </a:solidFill>
              </a:rPr>
              <a:t>파일에 저장</a:t>
            </a:r>
            <a:r>
              <a:rPr lang="es-ES" altLang="ko-KR" sz="1100" dirty="0" smtClean="0">
                <a:solidFill>
                  <a:prstClr val="black"/>
                </a:solidFill>
              </a:rPr>
              <a:t>	</a:t>
            </a:r>
            <a:endParaRPr lang="en-US" altLang="ko-KR" sz="11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46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r>
              <a:rPr lang="ko-KR" altLang="en-US" dirty="0"/>
              <a:t>함수 설계하기</a:t>
            </a:r>
            <a:endParaRPr lang="en-US" altLang="ko-KR" dirty="0"/>
          </a:p>
          <a:p>
            <a:pPr marL="971550" lvl="3" indent="-342900">
              <a:buFont typeface="+mj-lt"/>
              <a:buAutoNum type="arabicPeriod" startAt="2"/>
              <a:defRPr/>
            </a:pPr>
            <a:r>
              <a:rPr lang="en-US" altLang="ko-KR" dirty="0"/>
              <a:t>[CODE 1]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접속을 요청하고 응답을 받아서 반환하는 부분을 작성</a:t>
            </a:r>
            <a:endParaRPr lang="en-US" altLang="ko-KR" dirty="0"/>
          </a:p>
          <a:p>
            <a:pPr lvl="2">
              <a:defRPr/>
            </a:pPr>
            <a:endParaRPr lang="en-US" altLang="ko-KR" sz="500" dirty="0"/>
          </a:p>
          <a:p>
            <a:pPr lvl="2">
              <a:defRPr/>
            </a:pPr>
            <a:r>
              <a:rPr lang="ko-KR" altLang="en-US" sz="1400" dirty="0"/>
              <a:t>매개변수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url: </a:t>
            </a:r>
            <a:r>
              <a:rPr lang="ko-KR" altLang="en-US" dirty="0"/>
              <a:t>네이버 뉴스 검색</a:t>
            </a:r>
            <a:r>
              <a:rPr lang="en-US" altLang="ko-KR" dirty="0"/>
              <a:t>('</a:t>
            </a:r>
            <a:r>
              <a:rPr lang="ko-KR" altLang="en-US" dirty="0"/>
              <a:t>월드컵</a:t>
            </a:r>
            <a:r>
              <a:rPr lang="en-US" altLang="ko-KR" dirty="0"/>
              <a:t>')</a:t>
            </a:r>
            <a:r>
              <a:rPr lang="ko-KR" altLang="en-US" dirty="0"/>
              <a:t>에 대한 </a:t>
            </a:r>
            <a:r>
              <a:rPr lang="en-US" altLang="ko-KR" dirty="0" err="1"/>
              <a:t>url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sz="300" dirty="0"/>
          </a:p>
          <a:p>
            <a:pPr lvl="2">
              <a:defRPr/>
            </a:pPr>
            <a:r>
              <a:rPr lang="ko-KR" altLang="en-US" sz="1400" dirty="0"/>
              <a:t>지역 변수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 err="1"/>
              <a:t>req</a:t>
            </a:r>
            <a:r>
              <a:rPr lang="en-US" altLang="ko-KR" dirty="0"/>
              <a:t>: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접속 요청</a:t>
            </a:r>
            <a:r>
              <a:rPr lang="en-US" altLang="ko-KR" dirty="0"/>
              <a:t>(request) </a:t>
            </a:r>
            <a:r>
              <a:rPr lang="ko-KR" altLang="en-US" dirty="0"/>
              <a:t>객체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 err="1"/>
              <a:t>app_id</a:t>
            </a:r>
            <a:r>
              <a:rPr lang="en-US" altLang="ko-KR" dirty="0"/>
              <a:t>: </a:t>
            </a:r>
            <a:r>
              <a:rPr lang="ko-KR" altLang="en-US" dirty="0"/>
              <a:t>네이버 개발자로 등록하고 받은 </a:t>
            </a:r>
            <a:r>
              <a:rPr lang="en-US" altLang="ko-KR" dirty="0"/>
              <a:t>Client ID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 err="1"/>
              <a:t>app_secret</a:t>
            </a:r>
            <a:r>
              <a:rPr lang="en-US" altLang="ko-KR" dirty="0"/>
              <a:t>: </a:t>
            </a:r>
            <a:r>
              <a:rPr lang="ko-KR" altLang="en-US" dirty="0"/>
              <a:t>네이버 개발자로 등록하고 받은 </a:t>
            </a:r>
            <a:r>
              <a:rPr lang="en-US" altLang="ko-KR" dirty="0"/>
              <a:t>Client Secret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response: </a:t>
            </a:r>
            <a:r>
              <a:rPr lang="ko-KR" altLang="en-US" dirty="0"/>
              <a:t>네이버 서버에서 받은 응답을 저장하는 객체</a:t>
            </a:r>
          </a:p>
          <a:p>
            <a:pPr lvl="2">
              <a:defRPr/>
            </a:pPr>
            <a:endParaRPr lang="en-US" altLang="ko-KR" sz="300" dirty="0"/>
          </a:p>
          <a:p>
            <a:pPr lvl="2">
              <a:defRPr/>
            </a:pPr>
            <a:r>
              <a:rPr lang="ko-KR" altLang="en-US" sz="1400" dirty="0"/>
              <a:t>메서드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 err="1"/>
              <a:t>urllib.request.Request</a:t>
            </a:r>
            <a:r>
              <a:rPr lang="en-US" altLang="ko-KR" dirty="0"/>
              <a:t>(): </a:t>
            </a:r>
            <a:r>
              <a:rPr lang="en-US" altLang="ko-KR" dirty="0" err="1"/>
              <a:t>urllib</a:t>
            </a:r>
            <a:r>
              <a:rPr lang="en-US" altLang="ko-KR" dirty="0"/>
              <a:t> </a:t>
            </a:r>
            <a:r>
              <a:rPr lang="ko-KR" altLang="en-US" dirty="0"/>
              <a:t>패키지의 </a:t>
            </a:r>
            <a:r>
              <a:rPr lang="en-US" altLang="ko-KR" dirty="0"/>
              <a:t>request </a:t>
            </a:r>
            <a:r>
              <a:rPr lang="ko-KR" altLang="en-US" dirty="0"/>
              <a:t>모듈에 있는 </a:t>
            </a:r>
            <a:r>
              <a:rPr lang="en-US" altLang="ko-KR" dirty="0"/>
              <a:t>Request() </a:t>
            </a:r>
            <a:r>
              <a:rPr lang="ko-KR" altLang="en-US" dirty="0"/>
              <a:t>함수로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ko-KR" altLang="en-US" dirty="0"/>
              <a:t>네이버 서버에 보낼 요청</a:t>
            </a:r>
            <a:r>
              <a:rPr lang="en-US" altLang="ko-KR" dirty="0"/>
              <a:t>(request) </a:t>
            </a:r>
            <a:r>
              <a:rPr lang="ko-KR" altLang="en-US" dirty="0"/>
              <a:t>객체를 생성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 err="1"/>
              <a:t>Request.add_header</a:t>
            </a:r>
            <a:r>
              <a:rPr lang="en-US" altLang="ko-KR" dirty="0"/>
              <a:t>(): </a:t>
            </a:r>
            <a:r>
              <a:rPr lang="ko-KR" altLang="en-US" dirty="0"/>
              <a:t>서버에 보내는 요청 객체에 헤더 정보를 추가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 err="1"/>
              <a:t>urllib.request.urlopen</a:t>
            </a:r>
            <a:r>
              <a:rPr lang="en-US" altLang="ko-KR" dirty="0"/>
              <a:t>(): </a:t>
            </a:r>
            <a:r>
              <a:rPr lang="ko-KR" altLang="en-US" dirty="0"/>
              <a:t>서버에서 받은 응답을 변수에 저장하기 위해 메모리로 가져오는 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 err="1"/>
              <a:t>urllib</a:t>
            </a:r>
            <a:r>
              <a:rPr lang="en-US" altLang="ko-KR" dirty="0"/>
              <a:t> </a:t>
            </a:r>
            <a:r>
              <a:rPr lang="ko-KR" altLang="en-US" dirty="0"/>
              <a:t>패키지의 </a:t>
            </a:r>
            <a:r>
              <a:rPr lang="en-US" altLang="ko-KR" dirty="0"/>
              <a:t>request </a:t>
            </a:r>
            <a:r>
              <a:rPr lang="ko-KR" altLang="en-US" dirty="0"/>
              <a:t>모듈에 있는 함수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 err="1"/>
              <a:t>response.getcode</a:t>
            </a:r>
            <a:r>
              <a:rPr lang="en-US" altLang="ko-KR" dirty="0"/>
              <a:t>(): </a:t>
            </a:r>
            <a:r>
              <a:rPr lang="ko-KR" altLang="en-US" dirty="0"/>
              <a:t>요청 처리에 대한 응답 상태를 확인하는 </a:t>
            </a:r>
            <a:r>
              <a:rPr lang="en-US" altLang="ko-KR" dirty="0"/>
              <a:t>response </a:t>
            </a:r>
            <a:r>
              <a:rPr lang="ko-KR" altLang="en-US" dirty="0"/>
              <a:t>객체의 멤버 함수로 상태 코드가 </a:t>
            </a:r>
            <a:r>
              <a:rPr lang="en-US" altLang="ko-KR" dirty="0"/>
              <a:t>200</a:t>
            </a:r>
            <a:r>
              <a:rPr lang="ko-KR" altLang="en-US" dirty="0"/>
              <a:t>이면 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ko-KR" altLang="en-US" dirty="0"/>
              <a:t>요청 처리 성공을 나타냄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 err="1"/>
              <a:t>datetime.datetime.now</a:t>
            </a:r>
            <a:r>
              <a:rPr lang="en-US" altLang="ko-KR" dirty="0"/>
              <a:t>(): </a:t>
            </a:r>
            <a:r>
              <a:rPr lang="ko-KR" altLang="en-US" dirty="0"/>
              <a:t>현재 시간을 구하는 함수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 err="1"/>
              <a:t>response.read</a:t>
            </a:r>
            <a:r>
              <a:rPr lang="en-US" altLang="ko-KR" dirty="0"/>
              <a:t>().decode('utf-8'): utf-8 </a:t>
            </a:r>
            <a:r>
              <a:rPr lang="ko-KR" altLang="en-US" dirty="0"/>
              <a:t>형식으로 문자열을 </a:t>
            </a:r>
            <a:r>
              <a:rPr lang="ko-KR" altLang="en-US" dirty="0" err="1"/>
              <a:t>디코딩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53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네이버 개발자 가입 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  <a:defRPr/>
            </a:pPr>
            <a:r>
              <a:rPr lang="ko-KR" altLang="en-US" dirty="0"/>
              <a:t>네이버 개발자 센터 접속하기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네이버 개발자 센터</a:t>
            </a:r>
            <a:r>
              <a:rPr lang="en-US" altLang="ko-KR" dirty="0"/>
              <a:t>(https:// developers.naver.com)</a:t>
            </a:r>
            <a:r>
              <a:rPr lang="ko-KR" altLang="en-US" dirty="0"/>
              <a:t>에 접속</a:t>
            </a:r>
          </a:p>
        </p:txBody>
      </p:sp>
      <p:pic>
        <p:nvPicPr>
          <p:cNvPr id="14341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2636838"/>
            <a:ext cx="5041900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2408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388" y="1916113"/>
            <a:ext cx="4608512" cy="2665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26627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26628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r>
              <a:rPr lang="ko-KR" altLang="en-US" dirty="0"/>
              <a:t>함수 설계하기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-107950" y="1916113"/>
            <a:ext cx="5040313" cy="5213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01  </a:t>
            </a:r>
            <a:r>
              <a:rPr kumimoji="1" lang="es-ES" altLang="ko-KR" sz="1050" b="1" dirty="0">
                <a:solidFill>
                  <a:prstClr val="black"/>
                </a:solidFill>
              </a:rPr>
              <a:t>def getRequestUrl(url):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02      req = urllib.request.Request(url)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03      req.add_header("X-Naver-Client-Id", client_id)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04      req.add_header("X-Naver-Client-Secret", client_secret)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05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06      try: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07          response = urllib.request.urlopen(req)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08          if response.getcode() == 200: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09              print("[%s] Url Request Success" % datetime.datetime.now())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10              return response.read().decode('utf-8')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11      except Exception as e: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12          print(e)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13          print("[%s] Error for URL : %s" % (datetime.datetime.now(), url))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14          return None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26631" name="내용 개체 틀 2"/>
          <p:cNvSpPr txBox="1">
            <a:spLocks/>
          </p:cNvSpPr>
          <p:nvPr/>
        </p:nvSpPr>
        <p:spPr bwMode="auto">
          <a:xfrm>
            <a:off x="4549775" y="1916113"/>
            <a:ext cx="4594225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100" b="1" smtClean="0">
                <a:solidFill>
                  <a:prstClr val="black"/>
                </a:solidFill>
              </a:rPr>
              <a:t>02</a:t>
            </a:r>
            <a:r>
              <a:rPr kumimoji="1" lang="ko-KR" altLang="en-US" sz="1100" b="1" smtClean="0">
                <a:solidFill>
                  <a:prstClr val="black"/>
                </a:solidFill>
              </a:rPr>
              <a:t>행</a:t>
            </a:r>
            <a:endParaRPr kumimoji="1" lang="en-US" altLang="ko-KR" sz="1100" b="1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ko-KR" altLang="en-US" sz="1100" smtClean="0">
                <a:solidFill>
                  <a:prstClr val="black"/>
                </a:solidFill>
              </a:rPr>
              <a:t>매개변수로 받은 </a:t>
            </a:r>
            <a:r>
              <a:rPr kumimoji="1" lang="en-US" altLang="ko-KR" sz="1100" smtClean="0">
                <a:solidFill>
                  <a:prstClr val="black"/>
                </a:solidFill>
              </a:rPr>
              <a:t>url</a:t>
            </a:r>
            <a:r>
              <a:rPr kumimoji="1" lang="ko-KR" altLang="en-US" sz="1100" smtClean="0">
                <a:solidFill>
                  <a:prstClr val="black"/>
                </a:solidFill>
              </a:rPr>
              <a:t>에 대한 요청을 보낼 객체를 생성</a:t>
            </a:r>
            <a:endParaRPr kumimoji="1" lang="en-US" altLang="ko-KR" sz="1100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endParaRPr kumimoji="1" lang="en-US" altLang="ko-KR" sz="1100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100" b="1" smtClean="0">
                <a:solidFill>
                  <a:prstClr val="black"/>
                </a:solidFill>
              </a:rPr>
              <a:t>03~04</a:t>
            </a:r>
            <a:r>
              <a:rPr kumimoji="1" lang="ko-KR" altLang="en-US" sz="1100" b="1" smtClean="0">
                <a:solidFill>
                  <a:prstClr val="black"/>
                </a:solidFill>
              </a:rPr>
              <a:t>행</a:t>
            </a:r>
            <a:endParaRPr kumimoji="1" lang="en-US" altLang="ko-KR" sz="1100" b="1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100" smtClean="0">
                <a:solidFill>
                  <a:prstClr val="black"/>
                </a:solidFill>
              </a:rPr>
              <a:t>API</a:t>
            </a:r>
            <a:r>
              <a:rPr kumimoji="1" lang="ko-KR" altLang="en-US" sz="1100" smtClean="0">
                <a:solidFill>
                  <a:prstClr val="black"/>
                </a:solidFill>
              </a:rPr>
              <a:t>를 사용하기 위한 </a:t>
            </a:r>
            <a:r>
              <a:rPr kumimoji="1" lang="en-US" altLang="ko-KR" sz="1100" smtClean="0">
                <a:solidFill>
                  <a:prstClr val="black"/>
                </a:solidFill>
              </a:rPr>
              <a:t>Client ID</a:t>
            </a:r>
            <a:r>
              <a:rPr kumimoji="1" lang="ko-KR" altLang="en-US" sz="1100" smtClean="0">
                <a:solidFill>
                  <a:prstClr val="black"/>
                </a:solidFill>
              </a:rPr>
              <a:t>와 </a:t>
            </a:r>
            <a:r>
              <a:rPr kumimoji="1" lang="en-US" altLang="ko-KR" sz="1100" smtClean="0">
                <a:solidFill>
                  <a:prstClr val="black"/>
                </a:solidFill>
              </a:rPr>
              <a:t>Client Secret </a:t>
            </a:r>
            <a:r>
              <a:rPr kumimoji="1" lang="ko-KR" altLang="en-US" sz="1100" smtClean="0">
                <a:solidFill>
                  <a:prstClr val="black"/>
                </a:solidFill>
              </a:rPr>
              <a:t>코드를 요청 객체 헤드에 추가</a:t>
            </a:r>
            <a:endParaRPr kumimoji="1" lang="en-US" altLang="ko-KR" sz="1100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endParaRPr kumimoji="1" lang="en-US" altLang="ko-KR" sz="1100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100" b="1" smtClean="0">
                <a:solidFill>
                  <a:prstClr val="black"/>
                </a:solidFill>
              </a:rPr>
              <a:t>07</a:t>
            </a:r>
            <a:r>
              <a:rPr kumimoji="1" lang="ko-KR" altLang="en-US" sz="1100" b="1" smtClean="0">
                <a:solidFill>
                  <a:prstClr val="black"/>
                </a:solidFill>
              </a:rPr>
              <a:t>행</a:t>
            </a:r>
            <a:endParaRPr kumimoji="1" lang="en-US" altLang="ko-KR" sz="1100" b="1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ko-KR" altLang="en-US" sz="1100" smtClean="0">
                <a:solidFill>
                  <a:prstClr val="black"/>
                </a:solidFill>
              </a:rPr>
              <a:t>요청 객체를 보내고 그에 대한 응답을 받아 </a:t>
            </a:r>
            <a:r>
              <a:rPr kumimoji="1" lang="en-US" altLang="ko-KR" sz="1100" smtClean="0">
                <a:solidFill>
                  <a:prstClr val="black"/>
                </a:solidFill>
              </a:rPr>
              <a:t>response </a:t>
            </a:r>
            <a:r>
              <a:rPr kumimoji="1" lang="ko-KR" altLang="en-US" sz="1100" smtClean="0">
                <a:solidFill>
                  <a:prstClr val="black"/>
                </a:solidFill>
              </a:rPr>
              <a:t>객체에 저장</a:t>
            </a:r>
            <a:endParaRPr kumimoji="1" lang="en-US" altLang="ko-KR" sz="1100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endParaRPr kumimoji="1" lang="en-US" altLang="ko-KR" sz="1100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100" b="1" smtClean="0">
                <a:solidFill>
                  <a:prstClr val="black"/>
                </a:solidFill>
              </a:rPr>
              <a:t>08~10</a:t>
            </a:r>
            <a:r>
              <a:rPr kumimoji="1" lang="ko-KR" altLang="en-US" sz="1100" b="1" smtClean="0">
                <a:solidFill>
                  <a:prstClr val="black"/>
                </a:solidFill>
              </a:rPr>
              <a:t>행 </a:t>
            </a:r>
            <a:endParaRPr kumimoji="1" lang="en-US" altLang="ko-KR" sz="1100" b="1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100" smtClean="0">
                <a:solidFill>
                  <a:prstClr val="black"/>
                </a:solidFill>
              </a:rPr>
              <a:t>getcode()</a:t>
            </a:r>
            <a:r>
              <a:rPr kumimoji="1" lang="ko-KR" altLang="en-US" sz="1100" smtClean="0">
                <a:solidFill>
                  <a:prstClr val="black"/>
                </a:solidFill>
              </a:rPr>
              <a:t>로 </a:t>
            </a:r>
            <a:r>
              <a:rPr kumimoji="1" lang="en-US" altLang="ko-KR" sz="1100" smtClean="0">
                <a:solidFill>
                  <a:prstClr val="black"/>
                </a:solidFill>
              </a:rPr>
              <a:t>response </a:t>
            </a:r>
            <a:r>
              <a:rPr kumimoji="1" lang="ko-KR" altLang="en-US" sz="1100" smtClean="0">
                <a:solidFill>
                  <a:prstClr val="black"/>
                </a:solidFill>
              </a:rPr>
              <a:t>객체에 저장된 코드를 확인</a:t>
            </a:r>
            <a:endParaRPr kumimoji="1" lang="en-US" altLang="ko-KR" sz="1100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100" smtClean="0">
                <a:solidFill>
                  <a:prstClr val="black"/>
                </a:solidFill>
              </a:rPr>
              <a:t>200</a:t>
            </a:r>
            <a:r>
              <a:rPr kumimoji="1" lang="ko-KR" altLang="en-US" sz="1100" smtClean="0">
                <a:solidFill>
                  <a:prstClr val="black"/>
                </a:solidFill>
              </a:rPr>
              <a:t>이면 요청이 정상처리된 것이므로 성공 메시지를 파이썬 </a:t>
            </a:r>
            <a:r>
              <a:rPr kumimoji="1" lang="en-US" altLang="ko-KR" sz="1100" smtClean="0">
                <a:solidFill>
                  <a:prstClr val="black"/>
                </a:solidFill>
              </a:rPr>
              <a:t/>
            </a:r>
            <a:br>
              <a:rPr kumimoji="1" lang="en-US" altLang="ko-KR" sz="1100" smtClean="0">
                <a:solidFill>
                  <a:prstClr val="black"/>
                </a:solidFill>
              </a:rPr>
            </a:br>
            <a:r>
              <a:rPr kumimoji="1" lang="ko-KR" altLang="en-US" sz="1100" smtClean="0">
                <a:solidFill>
                  <a:prstClr val="black"/>
                </a:solidFill>
              </a:rPr>
              <a:t>셸 창에 출력하고 응답을 </a:t>
            </a:r>
            <a:r>
              <a:rPr kumimoji="1" lang="en-US" altLang="ko-KR" sz="1100" smtClean="0">
                <a:solidFill>
                  <a:prstClr val="black"/>
                </a:solidFill>
              </a:rPr>
              <a:t>utf-8 </a:t>
            </a:r>
            <a:r>
              <a:rPr kumimoji="1" lang="ko-KR" altLang="en-US" sz="1100" smtClean="0">
                <a:solidFill>
                  <a:prstClr val="black"/>
                </a:solidFill>
              </a:rPr>
              <a:t>형식으로 디코딩하여 반환</a:t>
            </a:r>
            <a:endParaRPr kumimoji="1" lang="en-US" altLang="ko-KR" sz="1100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endParaRPr kumimoji="1" lang="en-US" altLang="ko-KR" sz="1100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100" b="1" smtClean="0">
                <a:solidFill>
                  <a:prstClr val="black"/>
                </a:solidFill>
              </a:rPr>
              <a:t>11~14</a:t>
            </a:r>
            <a:r>
              <a:rPr kumimoji="1" lang="ko-KR" altLang="en-US" sz="1100" b="1" smtClean="0">
                <a:solidFill>
                  <a:prstClr val="black"/>
                </a:solidFill>
              </a:rPr>
              <a:t>행</a:t>
            </a:r>
            <a:endParaRPr kumimoji="1" lang="en-US" altLang="ko-KR" sz="1100" b="1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ko-KR" altLang="en-US" sz="1100" smtClean="0">
                <a:solidFill>
                  <a:prstClr val="black"/>
                </a:solidFill>
              </a:rPr>
              <a:t>요청이 처리되지 않은 예외 사항</a:t>
            </a:r>
            <a:r>
              <a:rPr kumimoji="1" lang="en-US" altLang="ko-KR" sz="800" smtClean="0">
                <a:solidFill>
                  <a:prstClr val="black"/>
                </a:solidFill>
              </a:rPr>
              <a:t>exception</a:t>
            </a:r>
            <a:r>
              <a:rPr kumimoji="1" lang="ko-KR" altLang="en-US" sz="1100" smtClean="0">
                <a:solidFill>
                  <a:prstClr val="black"/>
                </a:solidFill>
              </a:rPr>
              <a:t>이 발생하면 에러 메시지를 파이썬 셸 창에 출력</a:t>
            </a:r>
            <a:endParaRPr kumimoji="1" lang="en-US" altLang="ko-KR" sz="110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4374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27651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r>
              <a:rPr lang="ko-KR" altLang="en-US" dirty="0"/>
              <a:t>함수 설계하기</a:t>
            </a:r>
            <a:endParaRPr lang="en-US" altLang="ko-KR" dirty="0"/>
          </a:p>
          <a:p>
            <a:pPr marL="971550" lvl="3" indent="-342900">
              <a:buFont typeface="+mj-lt"/>
              <a:buAutoNum type="arabicPeriod" startAt="3"/>
              <a:defRPr/>
            </a:pPr>
            <a:r>
              <a:rPr lang="en-US" altLang="ko-KR" dirty="0"/>
              <a:t>[CODE 2] </a:t>
            </a:r>
            <a:r>
              <a:rPr lang="ko-KR" altLang="en-US" dirty="0"/>
              <a:t>네이버 뉴스 검색 </a:t>
            </a:r>
            <a:r>
              <a:rPr lang="en-US" altLang="ko-KR" dirty="0" err="1"/>
              <a:t>url</a:t>
            </a:r>
            <a:r>
              <a:rPr lang="ko-KR" altLang="en-US" dirty="0"/>
              <a:t>을 만들고 </a:t>
            </a:r>
            <a:r>
              <a:rPr lang="en-US" altLang="ko-KR" dirty="0"/>
              <a:t>[CODE 1]</a:t>
            </a:r>
            <a:r>
              <a:rPr lang="ko-KR" altLang="en-US" dirty="0"/>
              <a:t>의 </a:t>
            </a:r>
            <a:r>
              <a:rPr lang="en-US" altLang="ko-KR" dirty="0" err="1"/>
              <a:t>getRequestUrl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)</a:t>
            </a:r>
            <a:r>
              <a:rPr lang="ko-KR" altLang="en-US" dirty="0"/>
              <a:t>을 호출하여 </a:t>
            </a:r>
            <a:r>
              <a:rPr lang="ko-KR" altLang="en-US" dirty="0" err="1"/>
              <a:t>반환받은</a:t>
            </a:r>
            <a:r>
              <a:rPr lang="ko-KR" altLang="en-US" dirty="0"/>
              <a:t> 응답 데이터를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형식으로 반환하는 부분</a:t>
            </a:r>
            <a:endParaRPr lang="en-US" altLang="ko-KR" dirty="0"/>
          </a:p>
          <a:p>
            <a:pPr marL="971550" lvl="3" indent="-342900">
              <a:buFont typeface="+mj-lt"/>
              <a:buAutoNum type="arabicPeriod" startAt="3"/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sz="1400" dirty="0"/>
              <a:t>매개변수 </a:t>
            </a:r>
            <a:endParaRPr lang="en-US" altLang="ko-KR" sz="140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node: </a:t>
            </a:r>
            <a:r>
              <a:rPr lang="ko-KR" altLang="en-US" dirty="0"/>
              <a:t>네이버 검색 </a:t>
            </a:r>
            <a:r>
              <a:rPr lang="en-US" altLang="ko-KR" dirty="0"/>
              <a:t>API</a:t>
            </a:r>
            <a:r>
              <a:rPr lang="ko-KR" altLang="en-US" dirty="0"/>
              <a:t>를 이용하여 검색할 대상 노드</a:t>
            </a:r>
            <a:r>
              <a:rPr lang="en-US" altLang="ko-KR" dirty="0"/>
              <a:t>(news, blog, </a:t>
            </a:r>
            <a:r>
              <a:rPr lang="en-US" altLang="ko-KR" dirty="0" err="1"/>
              <a:t>cafearticle</a:t>
            </a:r>
            <a:r>
              <a:rPr lang="en-US" altLang="ko-KR" dirty="0"/>
              <a:t>, movie, shop </a:t>
            </a:r>
            <a:r>
              <a:rPr lang="ko-KR" altLang="en-US" dirty="0"/>
              <a:t>등 </a:t>
            </a:r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5-2] </a:t>
            </a:r>
            <a:r>
              <a:rPr lang="ko-KR" altLang="en-US" dirty="0"/>
              <a:t>참고</a:t>
            </a:r>
            <a:r>
              <a:rPr lang="en-US" altLang="ko-KR" dirty="0"/>
              <a:t>)  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 err="1"/>
              <a:t>srcText</a:t>
            </a:r>
            <a:r>
              <a:rPr lang="en-US" altLang="ko-KR" dirty="0"/>
              <a:t>: </a:t>
            </a:r>
            <a:r>
              <a:rPr lang="ko-KR" altLang="en-US" dirty="0" err="1"/>
              <a:t>검색어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 err="1"/>
              <a:t>page_start</a:t>
            </a:r>
            <a:r>
              <a:rPr lang="en-US" altLang="ko-KR" dirty="0"/>
              <a:t>: </a:t>
            </a:r>
            <a:r>
              <a:rPr lang="ko-KR" altLang="en-US" dirty="0"/>
              <a:t>검색 시작 위치</a:t>
            </a:r>
            <a:r>
              <a:rPr lang="en-US" altLang="ko-KR" dirty="0"/>
              <a:t>(1~1000) 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display: </a:t>
            </a:r>
            <a:r>
              <a:rPr lang="ko-KR" altLang="en-US" dirty="0"/>
              <a:t>출력 건수</a:t>
            </a:r>
            <a:r>
              <a:rPr lang="en-US" altLang="ko-KR" dirty="0"/>
              <a:t>(10~100) 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sz="1400" dirty="0"/>
              <a:t>지역 변수 </a:t>
            </a:r>
            <a:endParaRPr lang="en-US" altLang="ko-KR" sz="140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base: </a:t>
            </a:r>
            <a:r>
              <a:rPr lang="ko-KR" altLang="en-US" dirty="0"/>
              <a:t>검색 </a:t>
            </a:r>
            <a:r>
              <a:rPr lang="en-US" altLang="ko-KR" dirty="0" err="1"/>
              <a:t>url</a:t>
            </a:r>
            <a:r>
              <a:rPr lang="ko-KR" altLang="en-US" dirty="0"/>
              <a:t>의 기본 주소 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node: </a:t>
            </a:r>
            <a:r>
              <a:rPr lang="ko-KR" altLang="en-US" dirty="0"/>
              <a:t>검색 대상에 따른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파일 이름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parameter: </a:t>
            </a:r>
            <a:r>
              <a:rPr lang="en-US" altLang="ko-KR" dirty="0" err="1"/>
              <a:t>url</a:t>
            </a:r>
            <a:r>
              <a:rPr lang="ko-KR" altLang="en-US" dirty="0"/>
              <a:t>에 추가할 </a:t>
            </a:r>
            <a:r>
              <a:rPr lang="ko-KR" altLang="en-US" dirty="0" err="1"/>
              <a:t>검색어와</a:t>
            </a:r>
            <a:r>
              <a:rPr lang="ko-KR" altLang="en-US" dirty="0"/>
              <a:t> 검색 시작 위치</a:t>
            </a:r>
            <a:r>
              <a:rPr lang="en-US" altLang="ko-KR" dirty="0"/>
              <a:t>, </a:t>
            </a:r>
            <a:r>
              <a:rPr lang="ko-KR" altLang="en-US" dirty="0"/>
              <a:t>출력 건수 등의 매개변수 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 err="1"/>
              <a:t>responseDecode</a:t>
            </a:r>
            <a:r>
              <a:rPr lang="en-US" altLang="ko-KR" dirty="0"/>
              <a:t>: </a:t>
            </a:r>
            <a:r>
              <a:rPr lang="en-US" altLang="ko-KR" dirty="0" err="1"/>
              <a:t>getRequestUrl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)</a:t>
            </a:r>
            <a:r>
              <a:rPr lang="ko-KR" altLang="en-US" dirty="0"/>
              <a:t>을 호출하여 </a:t>
            </a:r>
            <a:r>
              <a:rPr lang="ko-KR" altLang="en-US" dirty="0" err="1"/>
              <a:t>반환받은</a:t>
            </a:r>
            <a:r>
              <a:rPr lang="ko-KR" altLang="en-US" dirty="0"/>
              <a:t> 응답 객체</a:t>
            </a:r>
            <a:r>
              <a:rPr lang="en-US" altLang="ko-KR" dirty="0"/>
              <a:t>(utf-8</a:t>
            </a:r>
            <a:r>
              <a:rPr lang="ko-KR" altLang="en-US" dirty="0"/>
              <a:t>로 </a:t>
            </a:r>
            <a:r>
              <a:rPr lang="ko-KR" altLang="en-US" dirty="0" err="1"/>
              <a:t>디코드</a:t>
            </a:r>
            <a:r>
              <a:rPr lang="en-US" altLang="ko-KR" dirty="0"/>
              <a:t>) 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sz="1400" dirty="0"/>
              <a:t>메서드</a:t>
            </a:r>
            <a:endParaRPr lang="en-US" altLang="ko-KR" sz="1400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 err="1"/>
              <a:t>getRequestUrl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): [CODE1]</a:t>
            </a:r>
            <a:r>
              <a:rPr lang="ko-KR" altLang="en-US" dirty="0"/>
              <a:t>을 호출하여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요청에 대한 응답을 받음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 err="1"/>
              <a:t>json.loads</a:t>
            </a:r>
            <a:r>
              <a:rPr lang="en-US" altLang="ko-KR" dirty="0"/>
              <a:t>(</a:t>
            </a:r>
            <a:r>
              <a:rPr lang="en-US" altLang="ko-KR" dirty="0" err="1"/>
              <a:t>responseDecode</a:t>
            </a:r>
            <a:r>
              <a:rPr lang="en-US" altLang="ko-KR" dirty="0"/>
              <a:t>): </a:t>
            </a:r>
            <a:r>
              <a:rPr lang="ko-KR" altLang="en-US" dirty="0"/>
              <a:t>응답 객체를 </a:t>
            </a:r>
            <a:r>
              <a:rPr lang="ko-KR" altLang="en-US" dirty="0" err="1"/>
              <a:t>파이썬이</a:t>
            </a:r>
            <a:r>
              <a:rPr lang="ko-KR" altLang="en-US" dirty="0"/>
              <a:t> 처리할 수 있는 </a:t>
            </a:r>
            <a:r>
              <a:rPr lang="en-US" altLang="ko-KR" dirty="0"/>
              <a:t>JSON </a:t>
            </a:r>
            <a:r>
              <a:rPr lang="ko-KR" altLang="en-US" dirty="0"/>
              <a:t>형식으로 변환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43644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79388" y="1857375"/>
            <a:ext cx="4608512" cy="2665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28675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r>
              <a:rPr lang="ko-KR" altLang="en-US" dirty="0"/>
              <a:t>함수 설계하기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-180975" y="1916113"/>
            <a:ext cx="5113338" cy="5213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01  </a:t>
            </a:r>
            <a:r>
              <a:rPr kumimoji="1" lang="es-ES" altLang="ko-KR" sz="1050" b="1" dirty="0">
                <a:solidFill>
                  <a:prstClr val="black"/>
                </a:solidFill>
              </a:rPr>
              <a:t>def getNaverSearch</a:t>
            </a:r>
            <a:r>
              <a:rPr kumimoji="1" lang="es-ES" altLang="ko-KR" sz="1050" dirty="0">
                <a:solidFill>
                  <a:prstClr val="black"/>
                </a:solidFill>
              </a:rPr>
              <a:t>(node, srcText, page_start, display):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02      base = "https://openapi.naver.com/v1/search"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03      node = "/%s.json" % node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04      parameters = "?query=%s&amp;start=%s&amp;display=%s" % (urllib.parse.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                           quote(srcText), start, display)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05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06      url = base + node + parameters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07       responseDecode = getRequestUrl(url) #[CODE 1]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08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09      if (responseDecode == None):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10          return None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11      else: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12          return json.loads(responseDecode)</a:t>
            </a:r>
          </a:p>
        </p:txBody>
      </p:sp>
      <p:sp>
        <p:nvSpPr>
          <p:cNvPr id="28679" name="내용 개체 틀 2"/>
          <p:cNvSpPr txBox="1">
            <a:spLocks/>
          </p:cNvSpPr>
          <p:nvPr/>
        </p:nvSpPr>
        <p:spPr bwMode="auto">
          <a:xfrm>
            <a:off x="4549775" y="1916113"/>
            <a:ext cx="4594225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100" b="1" smtClean="0">
                <a:solidFill>
                  <a:prstClr val="black"/>
                </a:solidFill>
              </a:rPr>
              <a:t>02~06</a:t>
            </a:r>
            <a:r>
              <a:rPr kumimoji="1" lang="ko-KR" altLang="en-US" sz="1100" b="1" smtClean="0">
                <a:solidFill>
                  <a:prstClr val="black"/>
                </a:solidFill>
              </a:rPr>
              <a:t>행</a:t>
            </a:r>
            <a:endParaRPr kumimoji="1" lang="en-US" altLang="ko-KR" sz="1100" b="1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100" smtClean="0">
                <a:solidFill>
                  <a:prstClr val="black"/>
                </a:solidFill>
              </a:rPr>
              <a:t>[</a:t>
            </a:r>
            <a:r>
              <a:rPr kumimoji="1" lang="ko-KR" altLang="en-US" sz="1100" smtClean="0">
                <a:solidFill>
                  <a:prstClr val="black"/>
                </a:solidFill>
              </a:rPr>
              <a:t>표 </a:t>
            </a:r>
            <a:r>
              <a:rPr kumimoji="1" lang="en-US" altLang="ko-KR" sz="1100" smtClean="0">
                <a:solidFill>
                  <a:prstClr val="black"/>
                </a:solidFill>
              </a:rPr>
              <a:t>5-2]</a:t>
            </a:r>
            <a:r>
              <a:rPr kumimoji="1" lang="ko-KR" altLang="en-US" sz="1100" smtClean="0">
                <a:solidFill>
                  <a:prstClr val="black"/>
                </a:solidFill>
              </a:rPr>
              <a:t>의 네이버 검색 </a:t>
            </a:r>
            <a:r>
              <a:rPr kumimoji="1" lang="en-US" altLang="ko-KR" sz="1100" smtClean="0">
                <a:solidFill>
                  <a:prstClr val="black"/>
                </a:solidFill>
              </a:rPr>
              <a:t>API </a:t>
            </a:r>
            <a:r>
              <a:rPr kumimoji="1" lang="ko-KR" altLang="en-US" sz="1100" smtClean="0">
                <a:solidFill>
                  <a:prstClr val="black"/>
                </a:solidFill>
              </a:rPr>
              <a:t>정보에 따라 요청 </a:t>
            </a:r>
            <a:r>
              <a:rPr kumimoji="1" lang="en-US" altLang="ko-KR" sz="1100" smtClean="0">
                <a:solidFill>
                  <a:prstClr val="black"/>
                </a:solidFill>
              </a:rPr>
              <a:t>URL</a:t>
            </a:r>
            <a:r>
              <a:rPr kumimoji="1" lang="ko-KR" altLang="en-US" sz="1100" smtClean="0">
                <a:solidFill>
                  <a:prstClr val="black"/>
                </a:solidFill>
              </a:rPr>
              <a:t>을 구성</a:t>
            </a:r>
            <a:endParaRPr kumimoji="1" lang="en-US" altLang="ko-KR" sz="1100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endParaRPr kumimoji="1" lang="en-US" altLang="ko-KR" sz="1100" b="1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100" b="1" smtClean="0">
                <a:solidFill>
                  <a:prstClr val="black"/>
                </a:solidFill>
              </a:rPr>
              <a:t>07</a:t>
            </a:r>
            <a:r>
              <a:rPr kumimoji="1" lang="ko-KR" altLang="en-US" sz="1100" b="1" smtClean="0">
                <a:solidFill>
                  <a:prstClr val="black"/>
                </a:solidFill>
              </a:rPr>
              <a:t>행</a:t>
            </a:r>
            <a:endParaRPr kumimoji="1" lang="en-US" altLang="ko-KR" sz="1100" b="1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ko-KR" altLang="en-US" sz="1100" smtClean="0">
                <a:solidFill>
                  <a:prstClr val="black"/>
                </a:solidFill>
              </a:rPr>
              <a:t>완성한 </a:t>
            </a:r>
            <a:r>
              <a:rPr kumimoji="1" lang="en-US" altLang="ko-KR" sz="1100" smtClean="0">
                <a:solidFill>
                  <a:prstClr val="black"/>
                </a:solidFill>
              </a:rPr>
              <a:t>url</a:t>
            </a:r>
            <a:r>
              <a:rPr kumimoji="1" lang="ko-KR" altLang="en-US" sz="1100" smtClean="0">
                <a:solidFill>
                  <a:prstClr val="black"/>
                </a:solidFill>
              </a:rPr>
              <a:t>을 이용하여 </a:t>
            </a:r>
            <a:r>
              <a:rPr kumimoji="1" lang="en-US" altLang="ko-KR" sz="1100" smtClean="0">
                <a:solidFill>
                  <a:prstClr val="black"/>
                </a:solidFill>
              </a:rPr>
              <a:t>getRequestUrl() </a:t>
            </a:r>
            <a:r>
              <a:rPr kumimoji="1" lang="ko-KR" altLang="en-US" sz="1100" smtClean="0">
                <a:solidFill>
                  <a:prstClr val="black"/>
                </a:solidFill>
              </a:rPr>
              <a:t>함수를 호출하여 받은 </a:t>
            </a:r>
            <a:r>
              <a:rPr kumimoji="1" lang="en-US" altLang="ko-KR" sz="1100" smtClean="0">
                <a:solidFill>
                  <a:prstClr val="black"/>
                </a:solidFill>
              </a:rPr>
              <a:t>utf-8 </a:t>
            </a:r>
            <a:r>
              <a:rPr kumimoji="1" lang="ko-KR" altLang="en-US" sz="1100" smtClean="0">
                <a:solidFill>
                  <a:prstClr val="black"/>
                </a:solidFill>
              </a:rPr>
              <a:t>디코드 응답을</a:t>
            </a:r>
            <a:r>
              <a:rPr kumimoji="1" lang="en-US" altLang="ko-KR" sz="1100" smtClean="0">
                <a:solidFill>
                  <a:prstClr val="black"/>
                </a:solidFill>
              </a:rPr>
              <a:t>responseDecode</a:t>
            </a:r>
            <a:r>
              <a:rPr kumimoji="1" lang="ko-KR" altLang="en-US" sz="1100" smtClean="0">
                <a:solidFill>
                  <a:prstClr val="black"/>
                </a:solidFill>
              </a:rPr>
              <a:t>에 저장</a:t>
            </a:r>
            <a:endParaRPr kumimoji="1" lang="en-US" altLang="ko-KR" sz="1100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endParaRPr kumimoji="1" lang="en-US" altLang="ko-KR" sz="1100" b="1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100" b="1" smtClean="0">
                <a:solidFill>
                  <a:prstClr val="black"/>
                </a:solidFill>
              </a:rPr>
              <a:t>12</a:t>
            </a:r>
            <a:r>
              <a:rPr kumimoji="1" lang="ko-KR" altLang="en-US" sz="1100" b="1" smtClean="0">
                <a:solidFill>
                  <a:prstClr val="black"/>
                </a:solidFill>
              </a:rPr>
              <a:t>행</a:t>
            </a:r>
            <a:endParaRPr kumimoji="1" lang="en-US" altLang="ko-KR" sz="1100" b="1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ko-KR" altLang="en-US" sz="1100" smtClean="0">
                <a:solidFill>
                  <a:prstClr val="black"/>
                </a:solidFill>
              </a:rPr>
              <a:t>서버에서 받은 </a:t>
            </a:r>
            <a:r>
              <a:rPr kumimoji="1" lang="en-US" altLang="ko-KR" sz="1100" smtClean="0">
                <a:solidFill>
                  <a:prstClr val="black"/>
                </a:solidFill>
              </a:rPr>
              <a:t>JSON </a:t>
            </a:r>
            <a:r>
              <a:rPr kumimoji="1" lang="ko-KR" altLang="en-US" sz="1100" smtClean="0">
                <a:solidFill>
                  <a:prstClr val="black"/>
                </a:solidFill>
              </a:rPr>
              <a:t>형태의 응답 객체를 파이썬 객체로 로드하여 반환</a:t>
            </a:r>
            <a:endParaRPr kumimoji="1" lang="en-US" altLang="ko-KR" sz="110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65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848725" cy="54721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r>
              <a:rPr lang="ko-KR" altLang="en-US" dirty="0"/>
              <a:t>함수 설계하기</a:t>
            </a:r>
            <a:endParaRPr lang="en-US" altLang="ko-KR" dirty="0"/>
          </a:p>
          <a:p>
            <a:pPr marL="971550" lvl="3" indent="-342900">
              <a:buFont typeface="+mj-lt"/>
              <a:buAutoNum type="arabicPeriod" startAt="4"/>
              <a:defRPr/>
            </a:pPr>
            <a:r>
              <a:rPr lang="en-US" altLang="ko-KR" dirty="0"/>
              <a:t>[CODE 3] JSON </a:t>
            </a:r>
            <a:r>
              <a:rPr lang="ko-KR" altLang="en-US" dirty="0"/>
              <a:t>형식의 응답 데이터를 필요한 항목만 정리하여 </a:t>
            </a:r>
            <a:r>
              <a:rPr lang="ko-KR" altLang="en-US" dirty="0" err="1"/>
              <a:t>딕셔너리</a:t>
            </a:r>
            <a:r>
              <a:rPr lang="ko-KR" altLang="en-US" dirty="0"/>
              <a:t> 리스트인 </a:t>
            </a:r>
            <a:r>
              <a:rPr lang="en-US" altLang="ko-KR" sz="1000" dirty="0" err="1"/>
              <a:t>jsonResult</a:t>
            </a:r>
            <a:r>
              <a:rPr lang="ko-KR" altLang="en-US" dirty="0"/>
              <a:t>를 구성하고 반환하도록 작성</a:t>
            </a:r>
            <a:endParaRPr lang="en-US" altLang="ko-KR" dirty="0"/>
          </a:p>
          <a:p>
            <a:pPr lvl="2">
              <a:defRPr/>
            </a:pPr>
            <a:endParaRPr lang="en-US" altLang="ko-KR" sz="500" dirty="0"/>
          </a:p>
          <a:p>
            <a:pPr lvl="2">
              <a:defRPr/>
            </a:pPr>
            <a:r>
              <a:rPr lang="ko-KR" altLang="en-US" sz="1400" dirty="0"/>
              <a:t>매개변수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post: </a:t>
            </a:r>
            <a:r>
              <a:rPr lang="ko-KR" altLang="en-US" dirty="0"/>
              <a:t>응답으로 받은 검색 결과 데이터 중에서 결과 한 개를 저장한 객체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 err="1"/>
              <a:t>jsonResult</a:t>
            </a:r>
            <a:r>
              <a:rPr lang="en-US" altLang="ko-KR" dirty="0"/>
              <a:t>: </a:t>
            </a:r>
            <a:r>
              <a:rPr lang="ko-KR" altLang="en-US" dirty="0"/>
              <a:t>필요한 부분만 저장하여 반환할 리스트 객체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 err="1"/>
              <a:t>cnt</a:t>
            </a:r>
            <a:r>
              <a:rPr lang="en-US" altLang="ko-KR" dirty="0"/>
              <a:t>: </a:t>
            </a:r>
            <a:r>
              <a:rPr lang="ko-KR" altLang="en-US" dirty="0"/>
              <a:t>현재 작업 중인 검색 결과의 번호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ko-KR" altLang="en-US" dirty="0"/>
          </a:p>
          <a:p>
            <a:pPr lvl="2">
              <a:defRPr/>
            </a:pPr>
            <a:r>
              <a:rPr lang="ko-KR" altLang="en-US" sz="1400" dirty="0"/>
              <a:t>지역 변수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post['title']: post </a:t>
            </a:r>
            <a:r>
              <a:rPr lang="ko-KR" altLang="en-US" dirty="0"/>
              <a:t>객체의 </a:t>
            </a:r>
            <a:r>
              <a:rPr lang="en-US" altLang="ko-KR" dirty="0"/>
              <a:t>title </a:t>
            </a:r>
            <a:r>
              <a:rPr lang="ko-KR" altLang="en-US" dirty="0"/>
              <a:t>항목에 저장된 값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post['description']: post </a:t>
            </a:r>
            <a:r>
              <a:rPr lang="ko-KR" altLang="en-US" dirty="0"/>
              <a:t>객체의 </a:t>
            </a:r>
            <a:r>
              <a:rPr lang="en-US" altLang="ko-KR" dirty="0"/>
              <a:t>description </a:t>
            </a:r>
            <a:r>
              <a:rPr lang="ko-KR" altLang="en-US" dirty="0"/>
              <a:t>항목에 저장된 값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post['</a:t>
            </a:r>
            <a:r>
              <a:rPr lang="en-US" altLang="ko-KR" dirty="0" err="1"/>
              <a:t>originallink</a:t>
            </a:r>
            <a:r>
              <a:rPr lang="en-US" altLang="ko-KR" dirty="0"/>
              <a:t>']: post </a:t>
            </a:r>
            <a:r>
              <a:rPr lang="ko-KR" altLang="en-US" dirty="0"/>
              <a:t>객체의 </a:t>
            </a:r>
            <a:r>
              <a:rPr lang="en-US" altLang="ko-KR" dirty="0" err="1"/>
              <a:t>originallink</a:t>
            </a:r>
            <a:r>
              <a:rPr lang="en-US" altLang="ko-KR" dirty="0"/>
              <a:t> </a:t>
            </a:r>
            <a:r>
              <a:rPr lang="ko-KR" altLang="en-US" dirty="0"/>
              <a:t>항목에 저장된 값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post['link']: post </a:t>
            </a:r>
            <a:r>
              <a:rPr lang="ko-KR" altLang="en-US" dirty="0"/>
              <a:t>객체의 </a:t>
            </a:r>
            <a:r>
              <a:rPr lang="en-US" altLang="ko-KR" dirty="0"/>
              <a:t>link </a:t>
            </a:r>
            <a:r>
              <a:rPr lang="ko-KR" altLang="en-US" dirty="0"/>
              <a:t>항목에 저장된 값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endParaRPr lang="ko-KR" altLang="en-US" dirty="0"/>
          </a:p>
          <a:p>
            <a:pPr lvl="2">
              <a:defRPr/>
            </a:pPr>
            <a:r>
              <a:rPr lang="ko-KR" altLang="en-US" sz="1400" dirty="0"/>
              <a:t>메서드</a:t>
            </a:r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 err="1"/>
              <a:t>datetime.datetime.strptime</a:t>
            </a:r>
            <a:r>
              <a:rPr lang="en-US" altLang="ko-KR" dirty="0"/>
              <a:t>(): </a:t>
            </a:r>
            <a:r>
              <a:rPr lang="ko-KR" altLang="en-US" dirty="0"/>
              <a:t>문자열을 날짜 객체 형식으로 변환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 err="1"/>
              <a:t>pDate.strftime</a:t>
            </a:r>
            <a:r>
              <a:rPr lang="en-US" altLang="ko-KR" dirty="0"/>
              <a:t>(): </a:t>
            </a:r>
            <a:r>
              <a:rPr lang="ko-KR" altLang="en-US" dirty="0"/>
              <a:t>날짜 객체의 표시 형식을 지정</a:t>
            </a:r>
            <a:endParaRPr lang="en-US" altLang="ko-KR" dirty="0"/>
          </a:p>
          <a:p>
            <a:pPr marL="628650" lvl="3" indent="0">
              <a:buFont typeface="Arial" panose="020B0604020202020204" pitchFamily="34" charset="0"/>
              <a:buNone/>
              <a:defRPr/>
            </a:pPr>
            <a:r>
              <a:rPr lang="en-US" altLang="ko-KR" dirty="0" err="1"/>
              <a:t>jsonResult.append</a:t>
            </a:r>
            <a:r>
              <a:rPr lang="en-US" altLang="ko-KR" dirty="0"/>
              <a:t>(): </a:t>
            </a:r>
            <a:r>
              <a:rPr lang="ko-KR" altLang="en-US" dirty="0"/>
              <a:t>리스트 객체인 </a:t>
            </a:r>
            <a:r>
              <a:rPr lang="en-US" altLang="ko-KR" dirty="0" err="1"/>
              <a:t>jsonResult</a:t>
            </a:r>
            <a:r>
              <a:rPr lang="ko-KR" altLang="en-US" dirty="0"/>
              <a:t>에 원소를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038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0813" y="1933575"/>
            <a:ext cx="4608512" cy="2592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30723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30724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r>
              <a:rPr lang="ko-KR" altLang="en-US" dirty="0"/>
              <a:t>함수 설계하기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-180975" y="1916113"/>
            <a:ext cx="5113338" cy="5213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01  </a:t>
            </a:r>
            <a:r>
              <a:rPr kumimoji="1" lang="es-ES" altLang="ko-KR" sz="1050" b="1" dirty="0">
                <a:solidFill>
                  <a:prstClr val="black"/>
                </a:solidFill>
              </a:rPr>
              <a:t>def getPostData(post, jsonResult, cnt):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02      title = post['title']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03      description = post['description']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04      org_link = post['originallink']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05      link = post['link']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06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07      pDate = datetime.datetime.strptime(post['pubDate'], '%a,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                     %d %b %Y %H:%M:%S +0900')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08      pDate = pDate.strftime('%Y-%m-%d %H:%M:%S')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09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10      jsonResult.append({'cnt':cnt, 'title':title, 'description': description,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                                'org_link':org_link, 'link': org_link, 'pDate':pDate})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11      return</a:t>
            </a:r>
          </a:p>
        </p:txBody>
      </p:sp>
      <p:sp>
        <p:nvSpPr>
          <p:cNvPr id="30727" name="내용 개체 틀 2"/>
          <p:cNvSpPr txBox="1">
            <a:spLocks/>
          </p:cNvSpPr>
          <p:nvPr/>
        </p:nvSpPr>
        <p:spPr bwMode="auto">
          <a:xfrm>
            <a:off x="4549775" y="1916113"/>
            <a:ext cx="4594225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100" b="1" smtClean="0">
                <a:solidFill>
                  <a:prstClr val="black"/>
                </a:solidFill>
              </a:rPr>
              <a:t>02~05</a:t>
            </a:r>
            <a:r>
              <a:rPr kumimoji="1" lang="ko-KR" altLang="en-US" sz="1100" b="1" smtClean="0">
                <a:solidFill>
                  <a:prstClr val="black"/>
                </a:solidFill>
              </a:rPr>
              <a:t>행</a:t>
            </a:r>
            <a:endParaRPr kumimoji="1" lang="en-US" altLang="ko-KR" sz="1100" b="1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ko-KR" altLang="en-US" sz="1100" smtClean="0">
                <a:solidFill>
                  <a:prstClr val="black"/>
                </a:solidFill>
              </a:rPr>
              <a:t>검색 결과가 들어 있는 </a:t>
            </a:r>
            <a:r>
              <a:rPr kumimoji="1" lang="en-US" altLang="ko-KR" sz="1100" smtClean="0">
                <a:solidFill>
                  <a:prstClr val="black"/>
                </a:solidFill>
              </a:rPr>
              <a:t>post </a:t>
            </a:r>
            <a:r>
              <a:rPr kumimoji="1" lang="ko-KR" altLang="en-US" sz="1100" smtClean="0">
                <a:solidFill>
                  <a:prstClr val="black"/>
                </a:solidFill>
              </a:rPr>
              <a:t>객체에서 필요한 데이터 항목을 추출하여 변수에 저장</a:t>
            </a:r>
            <a:endParaRPr kumimoji="1" lang="en-US" altLang="ko-KR" sz="1100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endParaRPr kumimoji="1" lang="en-US" altLang="ko-KR" sz="1100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100" b="1" smtClean="0">
                <a:solidFill>
                  <a:prstClr val="black"/>
                </a:solidFill>
              </a:rPr>
              <a:t>07</a:t>
            </a:r>
            <a:r>
              <a:rPr kumimoji="1" lang="ko-KR" altLang="en-US" sz="1100" b="1" smtClean="0">
                <a:solidFill>
                  <a:prstClr val="black"/>
                </a:solidFill>
              </a:rPr>
              <a:t>행</a:t>
            </a:r>
            <a:endParaRPr kumimoji="1" lang="en-US" altLang="ko-KR" sz="1100" b="1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ko-KR" altLang="en-US" sz="1100" smtClean="0">
                <a:solidFill>
                  <a:prstClr val="black"/>
                </a:solidFill>
              </a:rPr>
              <a:t>네이버에서 제공하는 시간인 </a:t>
            </a:r>
            <a:r>
              <a:rPr kumimoji="1" lang="en-US" altLang="ko-KR" sz="1100" smtClean="0">
                <a:solidFill>
                  <a:prstClr val="black"/>
                </a:solidFill>
              </a:rPr>
              <a:t>pubDate</a:t>
            </a:r>
            <a:r>
              <a:rPr kumimoji="1" lang="ko-KR" altLang="en-US" sz="1100" smtClean="0">
                <a:solidFill>
                  <a:prstClr val="black"/>
                </a:solidFill>
              </a:rPr>
              <a:t>는 문자열 형태이므로 날짜 객체로 변환</a:t>
            </a:r>
            <a:endParaRPr kumimoji="1" lang="en-US" altLang="ko-KR" sz="1100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100" smtClean="0">
                <a:solidFill>
                  <a:prstClr val="black"/>
                </a:solidFill>
              </a:rPr>
              <a:t>pubDate</a:t>
            </a:r>
            <a:r>
              <a:rPr kumimoji="1" lang="ko-KR" altLang="en-US" sz="1100" smtClean="0">
                <a:solidFill>
                  <a:prstClr val="black"/>
                </a:solidFill>
              </a:rPr>
              <a:t>는 그리니치 평균시 형식을 사용하는데 한국 표준시보다 </a:t>
            </a:r>
            <a:r>
              <a:rPr kumimoji="1" lang="en-US" altLang="ko-KR" sz="1100" smtClean="0">
                <a:solidFill>
                  <a:prstClr val="black"/>
                </a:solidFill>
              </a:rPr>
              <a:t>9</a:t>
            </a:r>
            <a:r>
              <a:rPr kumimoji="1" lang="ko-KR" altLang="en-US" sz="1100" smtClean="0">
                <a:solidFill>
                  <a:prstClr val="black"/>
                </a:solidFill>
              </a:rPr>
              <a:t>시간 느리므로 </a:t>
            </a:r>
            <a:r>
              <a:rPr kumimoji="1" lang="en-US" altLang="ko-KR" sz="1100" smtClean="0">
                <a:solidFill>
                  <a:prstClr val="black"/>
                </a:solidFill>
              </a:rPr>
              <a:t>+0900 </a:t>
            </a:r>
            <a:r>
              <a:rPr kumimoji="1" lang="ko-KR" altLang="en-US" sz="1100" smtClean="0">
                <a:solidFill>
                  <a:prstClr val="black"/>
                </a:solidFill>
              </a:rPr>
              <a:t>을 사용해 한국 표준시로 맞춤</a:t>
            </a:r>
            <a:endParaRPr kumimoji="1" lang="en-US" altLang="ko-KR" sz="1100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endParaRPr kumimoji="1" lang="en-US" altLang="ko-KR" sz="1100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100" b="1" smtClean="0">
                <a:solidFill>
                  <a:prstClr val="black"/>
                </a:solidFill>
              </a:rPr>
              <a:t>08</a:t>
            </a:r>
            <a:r>
              <a:rPr kumimoji="1" lang="ko-KR" altLang="en-US" sz="1100" b="1" smtClean="0">
                <a:solidFill>
                  <a:prstClr val="black"/>
                </a:solidFill>
              </a:rPr>
              <a:t>행</a:t>
            </a:r>
            <a:endParaRPr kumimoji="1" lang="en-US" altLang="ko-KR" sz="1100" b="1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ko-KR" altLang="en-US" sz="1100" smtClean="0">
                <a:solidFill>
                  <a:prstClr val="black"/>
                </a:solidFill>
              </a:rPr>
              <a:t>수정된 날짜를 ‘연</a:t>
            </a:r>
            <a:r>
              <a:rPr kumimoji="1" lang="en-US" altLang="ko-KR" sz="1100" smtClean="0">
                <a:solidFill>
                  <a:prstClr val="black"/>
                </a:solidFill>
              </a:rPr>
              <a:t>-</a:t>
            </a:r>
            <a:r>
              <a:rPr kumimoji="1" lang="ko-KR" altLang="en-US" sz="1100" smtClean="0">
                <a:solidFill>
                  <a:prstClr val="black"/>
                </a:solidFill>
              </a:rPr>
              <a:t>월</a:t>
            </a:r>
            <a:r>
              <a:rPr kumimoji="1" lang="en-US" altLang="ko-KR" sz="1100" smtClean="0">
                <a:solidFill>
                  <a:prstClr val="black"/>
                </a:solidFill>
              </a:rPr>
              <a:t>-</a:t>
            </a:r>
            <a:r>
              <a:rPr kumimoji="1" lang="ko-KR" altLang="en-US" sz="1100" smtClean="0">
                <a:solidFill>
                  <a:prstClr val="black"/>
                </a:solidFill>
              </a:rPr>
              <a:t>일 시</a:t>
            </a:r>
            <a:r>
              <a:rPr kumimoji="1" lang="en-US" altLang="ko-KR" sz="1100" smtClean="0">
                <a:solidFill>
                  <a:prstClr val="black"/>
                </a:solidFill>
              </a:rPr>
              <a:t>:</a:t>
            </a:r>
            <a:r>
              <a:rPr kumimoji="1" lang="ko-KR" altLang="en-US" sz="1100" smtClean="0">
                <a:solidFill>
                  <a:prstClr val="black"/>
                </a:solidFill>
              </a:rPr>
              <a:t>분</a:t>
            </a:r>
            <a:r>
              <a:rPr kumimoji="1" lang="en-US" altLang="ko-KR" sz="1100" smtClean="0">
                <a:solidFill>
                  <a:prstClr val="black"/>
                </a:solidFill>
              </a:rPr>
              <a:t>:</a:t>
            </a:r>
            <a:r>
              <a:rPr kumimoji="1" lang="ko-KR" altLang="en-US" sz="1100" smtClean="0">
                <a:solidFill>
                  <a:prstClr val="black"/>
                </a:solidFill>
              </a:rPr>
              <a:t>초’ 형식으로 나타냄</a:t>
            </a:r>
            <a:endParaRPr kumimoji="1" lang="en-US" altLang="ko-KR" sz="1100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endParaRPr kumimoji="1" lang="en-US" altLang="ko-KR" sz="1100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100" b="1" smtClean="0">
                <a:solidFill>
                  <a:prstClr val="black"/>
                </a:solidFill>
              </a:rPr>
              <a:t>10</a:t>
            </a:r>
            <a:r>
              <a:rPr kumimoji="1" lang="ko-KR" altLang="en-US" sz="1100" b="1" smtClean="0">
                <a:solidFill>
                  <a:prstClr val="black"/>
                </a:solidFill>
              </a:rPr>
              <a:t>행</a:t>
            </a:r>
            <a:endParaRPr kumimoji="1" lang="en-US" altLang="ko-KR" sz="1100" b="1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n-US" altLang="ko-KR" sz="1100" smtClean="0">
                <a:solidFill>
                  <a:prstClr val="black"/>
                </a:solidFill>
              </a:rPr>
              <a:t>2~5</a:t>
            </a:r>
            <a:r>
              <a:rPr kumimoji="1" lang="ko-KR" altLang="en-US" sz="1100" smtClean="0">
                <a:solidFill>
                  <a:prstClr val="black"/>
                </a:solidFill>
              </a:rPr>
              <a:t>행에서 저장한 데이터를 딕셔너리 형태인 </a:t>
            </a:r>
            <a:r>
              <a:rPr kumimoji="1" lang="en-US" altLang="ko-KR" sz="1100" smtClean="0">
                <a:solidFill>
                  <a:prstClr val="black"/>
                </a:solidFill>
              </a:rPr>
              <a:t>{‘</a:t>
            </a:r>
            <a:r>
              <a:rPr kumimoji="1" lang="ko-KR" altLang="en-US" sz="1100" smtClean="0">
                <a:solidFill>
                  <a:prstClr val="black"/>
                </a:solidFill>
              </a:rPr>
              <a:t>키’</a:t>
            </a:r>
            <a:r>
              <a:rPr kumimoji="1" lang="en-US" altLang="ko-KR" sz="1100" smtClean="0">
                <a:solidFill>
                  <a:prstClr val="black"/>
                </a:solidFill>
              </a:rPr>
              <a:t>:</a:t>
            </a:r>
            <a:r>
              <a:rPr kumimoji="1" lang="ko-KR" altLang="en-US" sz="1100" smtClean="0">
                <a:solidFill>
                  <a:prstClr val="black"/>
                </a:solidFill>
              </a:rPr>
              <a:t>값</a:t>
            </a:r>
            <a:r>
              <a:rPr kumimoji="1" lang="en-US" altLang="ko-KR" sz="1100" smtClean="0">
                <a:solidFill>
                  <a:prstClr val="black"/>
                </a:solidFill>
              </a:rPr>
              <a:t>}</a:t>
            </a:r>
            <a:r>
              <a:rPr kumimoji="1" lang="ko-KR" altLang="en-US" sz="1100" smtClean="0">
                <a:solidFill>
                  <a:prstClr val="black"/>
                </a:solidFill>
              </a:rPr>
              <a:t>으로 구성하여 리스트 객체인 </a:t>
            </a:r>
            <a:r>
              <a:rPr kumimoji="1" lang="en-US" altLang="ko-KR" sz="1100" smtClean="0">
                <a:solidFill>
                  <a:prstClr val="black"/>
                </a:solidFill>
              </a:rPr>
              <a:t>jsonResult</a:t>
            </a:r>
            <a:r>
              <a:rPr kumimoji="1" lang="ko-KR" altLang="en-US" sz="1100" smtClean="0">
                <a:solidFill>
                  <a:prstClr val="black"/>
                </a:solidFill>
              </a:rPr>
              <a:t>에 추가</a:t>
            </a:r>
            <a:endParaRPr kumimoji="1" lang="en-US" altLang="ko-KR" sz="110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39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79388" y="2425700"/>
            <a:ext cx="8848725" cy="4032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31747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31748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17488" y="836613"/>
            <a:ext cx="8848725" cy="54721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4"/>
              <a:defRPr/>
            </a:pPr>
            <a:r>
              <a:rPr lang="ko-KR" altLang="en-US" dirty="0"/>
              <a:t>전체 프로그램 작성하기</a:t>
            </a:r>
            <a:endParaRPr lang="en-US" altLang="ko-KR" dirty="0"/>
          </a:p>
          <a:p>
            <a:pPr lvl="3"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셸 창에서 </a:t>
            </a:r>
            <a:r>
              <a:rPr lang="en-US" altLang="ko-KR" dirty="0"/>
              <a:t>[File]-[New File]</a:t>
            </a:r>
            <a:r>
              <a:rPr lang="ko-KR" altLang="en-US" dirty="0"/>
              <a:t>을 클릭해 새 파일 창을 열고 다음의 </a:t>
            </a:r>
            <a:r>
              <a:rPr lang="ko-KR" altLang="en-US" dirty="0" err="1"/>
              <a:t>파이썬</a:t>
            </a:r>
            <a:r>
              <a:rPr lang="ko-KR" altLang="en-US" dirty="0"/>
              <a:t> 프로그램을 작성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-107950" y="2432050"/>
            <a:ext cx="4754563" cy="3876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import os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import sys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import urllib.request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import datetime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import time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import json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b="1" dirty="0">
                <a:solidFill>
                  <a:prstClr val="black"/>
                </a:solidFill>
              </a:rPr>
              <a:t>client_id</a:t>
            </a:r>
            <a:r>
              <a:rPr kumimoji="1" lang="es-ES" altLang="ko-KR" sz="1050" dirty="0">
                <a:solidFill>
                  <a:prstClr val="black"/>
                </a:solidFill>
              </a:rPr>
              <a:t> = '</a:t>
            </a:r>
            <a:r>
              <a:rPr kumimoji="1" lang="ko-KR" altLang="en-US" sz="1050" dirty="0">
                <a:solidFill>
                  <a:prstClr val="black"/>
                </a:solidFill>
              </a:rPr>
              <a:t>본인이 발급받은 네이버 </a:t>
            </a:r>
            <a:r>
              <a:rPr kumimoji="1" lang="es-ES" altLang="ko-KR" sz="1050" dirty="0">
                <a:solidFill>
                  <a:prstClr val="black"/>
                </a:solidFill>
              </a:rPr>
              <a:t>Client ID'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b="1" dirty="0">
                <a:solidFill>
                  <a:prstClr val="black"/>
                </a:solidFill>
              </a:rPr>
              <a:t>client_secret</a:t>
            </a:r>
            <a:r>
              <a:rPr kumimoji="1" lang="es-ES" altLang="ko-KR" sz="1050" dirty="0">
                <a:solidFill>
                  <a:prstClr val="black"/>
                </a:solidFill>
              </a:rPr>
              <a:t> = '</a:t>
            </a:r>
            <a:r>
              <a:rPr kumimoji="1" lang="ko-KR" altLang="en-US" sz="1050" dirty="0">
                <a:solidFill>
                  <a:prstClr val="black"/>
                </a:solidFill>
              </a:rPr>
              <a:t>본인이 발급받은 네이버 </a:t>
            </a:r>
            <a:r>
              <a:rPr kumimoji="1" lang="es-ES" altLang="ko-KR" sz="1050" dirty="0">
                <a:solidFill>
                  <a:prstClr val="black"/>
                </a:solidFill>
              </a:rPr>
              <a:t>Client Secret‘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kumimoji="1" lang="es-ES" altLang="ko-KR" sz="105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#[CODE 1]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b="1" dirty="0">
                <a:solidFill>
                  <a:prstClr val="black"/>
                </a:solidFill>
              </a:rPr>
              <a:t>def getRequestUrl</a:t>
            </a:r>
            <a:r>
              <a:rPr kumimoji="1" lang="es-ES" altLang="ko-KR" sz="1050" dirty="0">
                <a:solidFill>
                  <a:prstClr val="black"/>
                </a:solidFill>
              </a:rPr>
              <a:t>(url):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    req = urllib.request.Request(url)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    req.add_header("X-Naver-Client-Id", client_id)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    req.add_header("X-Naver-Client-Secret", client_secret)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kumimoji="1" lang="es-ES" altLang="ko-KR" sz="105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    try: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        response = urllib.request.urlopen(req)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        if response.getcode() == 200: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            print("[%s] Url Request Success" % datetime.datetime.now())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            return response.read().decode('utf-8')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356100" y="2460625"/>
            <a:ext cx="4819650" cy="38481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    except Exception as e: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        print(e)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        print("[%s] Error for URL : %s" % (datetime.datetime.now(), url))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        return None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kumimoji="1" lang="es-ES" altLang="ko-KR" sz="105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#[CODE 2]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def getNaverSearch(node, srcText, start, display):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    base = "https://openapi.naver.com/v1/search"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    node = "/%s.json" % node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    parameters = "?query = %s&amp;start = %s&amp;display = %s" %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                    (urllib.parse.quote(srcText), start, display)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kumimoji="1" lang="es-ES" altLang="ko-KR" sz="105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    url = base + node + parameters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    responseDecode = getRequestUrl(url) #[CODE 1]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kumimoji="1" lang="es-ES" altLang="ko-KR" sz="105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    if (responseDecode == None):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        return None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    else: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        return json.loads(responseDecode)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kumimoji="1" lang="es-ES" altLang="ko-KR" sz="1050" dirty="0">
              <a:solidFill>
                <a:prstClr val="black"/>
              </a:solidFill>
            </a:endParaRPr>
          </a:p>
        </p:txBody>
      </p:sp>
      <p:sp>
        <p:nvSpPr>
          <p:cNvPr id="31752" name="TextBox 1"/>
          <p:cNvSpPr txBox="1">
            <a:spLocks noChangeArrowheads="1"/>
          </p:cNvSpPr>
          <p:nvPr/>
        </p:nvSpPr>
        <p:spPr bwMode="auto">
          <a:xfrm>
            <a:off x="322263" y="2163763"/>
            <a:ext cx="21605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ko-KR" sz="1000" smtClean="0">
                <a:solidFill>
                  <a:prstClr val="black"/>
                </a:solidFill>
                <a:latin typeface="HelveticaNeue-Roman"/>
                <a:ea typeface="굴림" panose="020B0600000101010101" pitchFamily="50" charset="-127"/>
              </a:rPr>
              <a:t>[</a:t>
            </a:r>
            <a:r>
              <a:rPr kumimoji="1" lang="ko-KR" altLang="en-US" sz="1000" smtClean="0">
                <a:solidFill>
                  <a:prstClr val="black"/>
                </a:solidFill>
                <a:latin typeface="HelveticaNeue-Roman"/>
                <a:ea typeface="굴림" panose="020B0600000101010101" pitchFamily="50" charset="-127"/>
              </a:rPr>
              <a:t>프로그램 </a:t>
            </a:r>
            <a:r>
              <a:rPr kumimoji="1" lang="en-US" altLang="ko-KR" sz="1000" smtClean="0">
                <a:solidFill>
                  <a:prstClr val="black"/>
                </a:solidFill>
                <a:latin typeface="HelveticaNeue-Roman"/>
                <a:ea typeface="굴림" panose="020B0600000101010101" pitchFamily="50" charset="-127"/>
              </a:rPr>
              <a:t>5-1] nvCrawler.py</a:t>
            </a:r>
            <a:endParaRPr kumimoji="1" lang="ko-KR" altLang="en-US" sz="20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21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7950" y="1989138"/>
            <a:ext cx="8928100" cy="43195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33795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848725" cy="54721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4"/>
              <a:defRPr/>
            </a:pPr>
            <a:r>
              <a:rPr lang="ko-KR" altLang="en-US" dirty="0"/>
              <a:t>전체 프로그램 작성하기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203700" y="2168525"/>
            <a:ext cx="5113338" cy="39243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00" dirty="0">
                <a:solidFill>
                  <a:prstClr val="black"/>
                </a:solidFill>
              </a:rPr>
              <a:t>    while ((jsonResponse != None) and (jsonResponse['display'] != 0)):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00" dirty="0">
                <a:solidFill>
                  <a:prstClr val="black"/>
                </a:solidFill>
              </a:rPr>
              <a:t>        for post in jsonResponse['items’]: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00" dirty="0">
                <a:solidFill>
                  <a:prstClr val="black"/>
                </a:solidFill>
              </a:rPr>
              <a:t>            cnt += 1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00" b="1" dirty="0">
                <a:solidFill>
                  <a:prstClr val="black"/>
                </a:solidFill>
              </a:rPr>
              <a:t>            getPostData</a:t>
            </a:r>
            <a:r>
              <a:rPr kumimoji="1" lang="es-ES" altLang="ko-KR" sz="1000" dirty="0">
                <a:solidFill>
                  <a:prstClr val="black"/>
                </a:solidFill>
              </a:rPr>
              <a:t>(post, jsonResult, cnt) #[CODE 3]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kumimoji="1" lang="es-ES" altLang="ko-KR" sz="10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00" dirty="0">
                <a:solidFill>
                  <a:prstClr val="black"/>
                </a:solidFill>
              </a:rPr>
              <a:t>        start = jsonResponse['start'] + jsonResponse['display’]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00" dirty="0">
                <a:solidFill>
                  <a:prstClr val="black"/>
                </a:solidFill>
              </a:rPr>
              <a:t>        jsonResponse = </a:t>
            </a:r>
            <a:r>
              <a:rPr kumimoji="1" lang="es-ES" altLang="ko-KR" sz="1000" b="1" dirty="0">
                <a:solidFill>
                  <a:prstClr val="black"/>
                </a:solidFill>
              </a:rPr>
              <a:t>getNaverSearch</a:t>
            </a:r>
            <a:r>
              <a:rPr kumimoji="1" lang="es-ES" altLang="ko-KR" sz="1000" dirty="0">
                <a:solidFill>
                  <a:prstClr val="black"/>
                </a:solidFill>
              </a:rPr>
              <a:t>(node, srcText, start, 100) #[CODE 2]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kumimoji="1" lang="es-ES" altLang="ko-KR" sz="10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00" dirty="0">
                <a:solidFill>
                  <a:prstClr val="black"/>
                </a:solidFill>
              </a:rPr>
              <a:t>    print('</a:t>
            </a:r>
            <a:r>
              <a:rPr kumimoji="1" lang="ko-KR" altLang="en-US" sz="1000" dirty="0">
                <a:solidFill>
                  <a:prstClr val="black"/>
                </a:solidFill>
              </a:rPr>
              <a:t>전체 검색 </a:t>
            </a:r>
            <a:r>
              <a:rPr kumimoji="1" lang="en-US" altLang="ko-KR" sz="1000" dirty="0">
                <a:solidFill>
                  <a:prstClr val="black"/>
                </a:solidFill>
              </a:rPr>
              <a:t>: %</a:t>
            </a:r>
            <a:r>
              <a:rPr kumimoji="1" lang="es-ES" altLang="ko-KR" sz="1000" dirty="0">
                <a:solidFill>
                  <a:prstClr val="black"/>
                </a:solidFill>
              </a:rPr>
              <a:t>d </a:t>
            </a:r>
            <a:r>
              <a:rPr kumimoji="1" lang="ko-KR" altLang="en-US" sz="1000" dirty="0">
                <a:solidFill>
                  <a:prstClr val="black"/>
                </a:solidFill>
              </a:rPr>
              <a:t>건</a:t>
            </a:r>
            <a:r>
              <a:rPr kumimoji="1" lang="en-US" altLang="ko-KR" sz="1000" dirty="0">
                <a:solidFill>
                  <a:prstClr val="black"/>
                </a:solidFill>
              </a:rPr>
              <a:t>' %</a:t>
            </a:r>
            <a:r>
              <a:rPr kumimoji="1" lang="es-ES" altLang="ko-KR" sz="1000" dirty="0">
                <a:solidFill>
                  <a:prstClr val="black"/>
                </a:solidFill>
              </a:rPr>
              <a:t>total)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kumimoji="1" lang="es-ES" altLang="ko-KR" sz="10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00" dirty="0">
                <a:solidFill>
                  <a:prstClr val="black"/>
                </a:solidFill>
              </a:rPr>
              <a:t>    with open('%s_naver_%s.json' % (srcText, node), 'w', encoding='utf8’)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00" dirty="0">
                <a:solidFill>
                  <a:prstClr val="black"/>
                </a:solidFill>
              </a:rPr>
              <a:t>                 as outfile: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00" dirty="0">
                <a:solidFill>
                  <a:prstClr val="black"/>
                </a:solidFill>
              </a:rPr>
              <a:t>        jsonFile = json.dumps(jsonResult, indent = 4, sort_keys = True,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00" dirty="0">
                <a:solidFill>
                  <a:prstClr val="black"/>
                </a:solidFill>
              </a:rPr>
              <a:t>                                     ensure_ascii = False)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kumimoji="1" lang="es-ES" altLang="ko-KR" sz="10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00" dirty="0">
                <a:solidFill>
                  <a:prstClr val="black"/>
                </a:solidFill>
              </a:rPr>
              <a:t>        outfile.write(jsonFile)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kumimoji="1" lang="es-ES" altLang="ko-KR" sz="10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00" dirty="0">
                <a:solidFill>
                  <a:prstClr val="black"/>
                </a:solidFill>
              </a:rPr>
              <a:t>    print("</a:t>
            </a:r>
            <a:r>
              <a:rPr kumimoji="1" lang="ko-KR" altLang="en-US" sz="1000" dirty="0">
                <a:solidFill>
                  <a:prstClr val="black"/>
                </a:solidFill>
              </a:rPr>
              <a:t>가져온 데이터 </a:t>
            </a:r>
            <a:r>
              <a:rPr kumimoji="1" lang="en-US" altLang="ko-KR" sz="1000" dirty="0">
                <a:solidFill>
                  <a:prstClr val="black"/>
                </a:solidFill>
              </a:rPr>
              <a:t>: %</a:t>
            </a:r>
            <a:r>
              <a:rPr kumimoji="1" lang="es-ES" altLang="ko-KR" sz="1000" dirty="0">
                <a:solidFill>
                  <a:prstClr val="black"/>
                </a:solidFill>
              </a:rPr>
              <a:t>d </a:t>
            </a:r>
            <a:r>
              <a:rPr kumimoji="1" lang="ko-KR" altLang="en-US" sz="1000" dirty="0">
                <a:solidFill>
                  <a:prstClr val="black"/>
                </a:solidFill>
              </a:rPr>
              <a:t>건</a:t>
            </a:r>
            <a:r>
              <a:rPr kumimoji="1" lang="en-US" altLang="ko-KR" sz="1000" dirty="0">
                <a:solidFill>
                  <a:prstClr val="black"/>
                </a:solidFill>
              </a:rPr>
              <a:t>" %(</a:t>
            </a:r>
            <a:r>
              <a:rPr kumimoji="1" lang="es-ES" altLang="ko-KR" sz="1000" dirty="0">
                <a:solidFill>
                  <a:prstClr val="black"/>
                </a:solidFill>
              </a:rPr>
              <a:t>cnt))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00" dirty="0">
                <a:solidFill>
                  <a:prstClr val="black"/>
                </a:solidFill>
              </a:rPr>
              <a:t>    print('%s_naver_%s.json SAVED' % (srcText, node))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kumimoji="1" lang="es-ES" altLang="ko-KR" sz="10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00" b="1" dirty="0">
                <a:solidFill>
                  <a:prstClr val="black"/>
                </a:solidFill>
              </a:rPr>
              <a:t>if __name__ == '__main__’: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00" b="1" dirty="0">
                <a:solidFill>
                  <a:prstClr val="black"/>
                </a:solidFill>
              </a:rPr>
              <a:t>    main()</a:t>
            </a: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kumimoji="1" lang="es-ES" altLang="ko-KR" sz="105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endParaRPr kumimoji="1" lang="es-ES" altLang="ko-KR" sz="500" dirty="0">
              <a:solidFill>
                <a:prstClr val="black"/>
              </a:solidFill>
            </a:endParaRPr>
          </a:p>
          <a:p>
            <a:pPr marL="266700" lvl="1" indent="0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  <a:defRPr/>
            </a:pPr>
            <a:r>
              <a:rPr kumimoji="1" lang="es-ES" altLang="ko-KR" sz="1050" dirty="0">
                <a:solidFill>
                  <a:prstClr val="black"/>
                </a:solidFill>
              </a:rPr>
              <a:t> </a:t>
            </a:r>
            <a:endParaRPr kumimoji="1" lang="es-ES" altLang="ko-KR" sz="1050" b="1" dirty="0">
              <a:solidFill>
                <a:prstClr val="black"/>
              </a:solidFill>
            </a:endParaRPr>
          </a:p>
        </p:txBody>
      </p:sp>
      <p:sp>
        <p:nvSpPr>
          <p:cNvPr id="33799" name="내용 개체 틀 2"/>
          <p:cNvSpPr txBox="1">
            <a:spLocks/>
          </p:cNvSpPr>
          <p:nvPr/>
        </p:nvSpPr>
        <p:spPr bwMode="auto">
          <a:xfrm>
            <a:off x="-76200" y="2168525"/>
            <a:ext cx="4745038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s-ES" altLang="ko-KR" sz="1000" smtClean="0">
                <a:solidFill>
                  <a:prstClr val="black"/>
                </a:solidFill>
              </a:rPr>
              <a:t>#[CODE 3]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s-ES" altLang="ko-KR" sz="1000" smtClean="0">
                <a:solidFill>
                  <a:prstClr val="black"/>
                </a:solidFill>
              </a:rPr>
              <a:t>def getPostData(post, jsonResult, cnt):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s-ES" altLang="ko-KR" sz="1000" smtClean="0">
                <a:solidFill>
                  <a:prstClr val="black"/>
                </a:solidFill>
              </a:rPr>
              <a:t>    title = post['title’]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s-ES" altLang="ko-KR" sz="1000" smtClean="0">
                <a:solidFill>
                  <a:prstClr val="black"/>
                </a:solidFill>
              </a:rPr>
              <a:t>    description = post['description’]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s-ES" altLang="ko-KR" sz="1000" smtClean="0">
                <a:solidFill>
                  <a:prstClr val="black"/>
                </a:solidFill>
              </a:rPr>
              <a:t>    org_link = post['originallink’]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s-ES" altLang="ko-KR" sz="1000" smtClean="0">
                <a:solidFill>
                  <a:prstClr val="black"/>
                </a:solidFill>
              </a:rPr>
              <a:t>    link = post['link’]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endParaRPr kumimoji="1" lang="es-ES" altLang="ko-KR" sz="500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s-ES" altLang="ko-KR" sz="1000" smtClean="0">
                <a:solidFill>
                  <a:prstClr val="black"/>
                </a:solidFill>
              </a:rPr>
              <a:t>    pDate = datetime.datetime.strptime(post['pubDate'], ‘%a,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s-ES" altLang="ko-KR" sz="1000" smtClean="0">
                <a:solidFill>
                  <a:prstClr val="black"/>
                </a:solidFill>
              </a:rPr>
              <a:t>                %d %b %Y %H:%M:%S+0900’)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s-ES" altLang="ko-KR" sz="1000" smtClean="0">
                <a:solidFill>
                  <a:prstClr val="black"/>
                </a:solidFill>
              </a:rPr>
              <a:t>    pDate = pDate.strftime('%Y-%m-%d %H:%M:%S’)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endParaRPr kumimoji="1" lang="es-ES" altLang="ko-KR" sz="500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s-ES" altLang="ko-KR" sz="1000" smtClean="0">
                <a:solidFill>
                  <a:prstClr val="black"/>
                </a:solidFill>
              </a:rPr>
              <a:t>    jsonResult.append({'cnt':cnt, 'title':title, 'description': description,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s-ES" altLang="ko-KR" sz="1000" smtClean="0">
                <a:solidFill>
                  <a:prstClr val="black"/>
                </a:solidFill>
              </a:rPr>
              <a:t>                            'org_link':org_link, 'link': org_link, 'pDate':pDate})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s-ES" altLang="ko-KR" sz="1000" smtClean="0">
                <a:solidFill>
                  <a:prstClr val="black"/>
                </a:solidFill>
              </a:rPr>
              <a:t>    return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endParaRPr kumimoji="1" lang="es-ES" altLang="ko-KR" sz="500" smtClean="0">
              <a:solidFill>
                <a:prstClr val="black"/>
              </a:solidFill>
            </a:endParaRP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s-ES" altLang="ko-KR" sz="1000" smtClean="0">
                <a:solidFill>
                  <a:prstClr val="black"/>
                </a:solidFill>
              </a:rPr>
              <a:t>#[CODE 0]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s-ES" altLang="ko-KR" sz="1000" b="1" smtClean="0">
                <a:solidFill>
                  <a:prstClr val="black"/>
                </a:solidFill>
              </a:rPr>
              <a:t>def main():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s-ES" altLang="ko-KR" sz="1000" smtClean="0">
                <a:solidFill>
                  <a:prstClr val="black"/>
                </a:solidFill>
              </a:rPr>
              <a:t>    node = 'news' #</a:t>
            </a:r>
            <a:r>
              <a:rPr kumimoji="1" lang="ko-KR" altLang="en-US" sz="1000" smtClean="0">
                <a:solidFill>
                  <a:prstClr val="black"/>
                </a:solidFill>
              </a:rPr>
              <a:t>크롤링할 대상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s-ES" altLang="ko-KR" sz="1000" smtClean="0">
                <a:solidFill>
                  <a:prstClr val="black"/>
                </a:solidFill>
              </a:rPr>
              <a:t>    srcText = input('</a:t>
            </a:r>
            <a:r>
              <a:rPr kumimoji="1" lang="ko-KR" altLang="en-US" sz="1000" smtClean="0">
                <a:solidFill>
                  <a:prstClr val="black"/>
                </a:solidFill>
              </a:rPr>
              <a:t>검색어를 입력하세요</a:t>
            </a:r>
            <a:r>
              <a:rPr kumimoji="1" lang="en-US" altLang="ko-KR" sz="1000" smtClean="0">
                <a:solidFill>
                  <a:prstClr val="black"/>
                </a:solidFill>
              </a:rPr>
              <a:t>: ‘)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s-ES" altLang="ko-KR" sz="1000" smtClean="0">
                <a:solidFill>
                  <a:prstClr val="black"/>
                </a:solidFill>
              </a:rPr>
              <a:t>    cnt = 0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s-ES" altLang="ko-KR" sz="1000" smtClean="0">
                <a:solidFill>
                  <a:prstClr val="black"/>
                </a:solidFill>
              </a:rPr>
              <a:t>    jsonResult = []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s-ES" altLang="ko-KR" sz="1000" smtClean="0">
                <a:solidFill>
                  <a:prstClr val="black"/>
                </a:solidFill>
              </a:rPr>
              <a:t>    jsonResponse = </a:t>
            </a:r>
            <a:r>
              <a:rPr kumimoji="1" lang="es-ES" altLang="ko-KR" sz="1000" b="1" smtClean="0">
                <a:solidFill>
                  <a:prstClr val="black"/>
                </a:solidFill>
              </a:rPr>
              <a:t>getNaverSearch</a:t>
            </a:r>
            <a:r>
              <a:rPr kumimoji="1" lang="es-ES" altLang="ko-KR" sz="1000" smtClean="0">
                <a:solidFill>
                  <a:prstClr val="black"/>
                </a:solidFill>
              </a:rPr>
              <a:t>(node, srcText, 1, 100) #[CODE 2]</a:t>
            </a:r>
          </a:p>
          <a:p>
            <a:pPr lvl="1" eaLnBrk="0" fontAlgn="base" hangingPunct="0">
              <a:spcBef>
                <a:spcPts val="100"/>
              </a:spcBef>
              <a:spcAft>
                <a:spcPts val="100"/>
              </a:spcAft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kumimoji="1" lang="es-ES" altLang="ko-KR" sz="1000" smtClean="0">
                <a:solidFill>
                  <a:prstClr val="black"/>
                </a:solidFill>
              </a:rPr>
              <a:t>    total = jsonResponse['total’]</a:t>
            </a:r>
          </a:p>
        </p:txBody>
      </p:sp>
    </p:spTree>
    <p:extLst>
      <p:ext uri="{BB962C8B-B14F-4D97-AF65-F5344CB8AC3E}">
        <p14:creationId xmlns:p14="http://schemas.microsoft.com/office/powerpoint/2010/main" val="214504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34819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848725" cy="54721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4"/>
              <a:defRPr/>
            </a:pPr>
            <a:r>
              <a:rPr lang="ko-KR" altLang="en-US" dirty="0"/>
              <a:t>전체 프로그램 작성하기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[F5]</a:t>
            </a:r>
            <a:r>
              <a:rPr lang="ko-KR" altLang="en-US" dirty="0"/>
              <a:t>를 눌러 실행하면 파이썬 셸 창에 </a:t>
            </a:r>
            <a:r>
              <a:rPr lang="en-US" altLang="ko-KR" dirty="0"/>
              <a:t>print </a:t>
            </a:r>
            <a:r>
              <a:rPr lang="ko-KR" altLang="en-US" dirty="0"/>
              <a:t>명령의 실행 결과인 ‘</a:t>
            </a:r>
            <a:r>
              <a:rPr lang="ko-KR" altLang="en-US" dirty="0" err="1"/>
              <a:t>검색어를</a:t>
            </a:r>
            <a:r>
              <a:rPr lang="ko-KR" altLang="en-US" dirty="0"/>
              <a:t> 입력하세요</a:t>
            </a:r>
            <a:r>
              <a:rPr lang="en-US" altLang="ko-KR" dirty="0"/>
              <a:t>:’</a:t>
            </a:r>
            <a:r>
              <a:rPr lang="ko-KR" altLang="en-US" dirty="0"/>
              <a:t>가 출력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 ‘</a:t>
            </a:r>
            <a:r>
              <a:rPr lang="ko-KR" altLang="en-US" dirty="0" err="1"/>
              <a:t>월드컵’을</a:t>
            </a:r>
            <a:r>
              <a:rPr lang="ko-KR" altLang="en-US" dirty="0"/>
              <a:t> 입력하면 </a:t>
            </a:r>
            <a:r>
              <a:rPr lang="en-US" altLang="ko-KR" dirty="0"/>
              <a:t>nvCrawler.py </a:t>
            </a:r>
            <a:r>
              <a:rPr lang="ko-KR" altLang="en-US" dirty="0"/>
              <a:t>파일이 저장된 위치에 </a:t>
            </a:r>
            <a:r>
              <a:rPr lang="en-US" altLang="ko-KR" dirty="0"/>
              <a:t>JSON </a:t>
            </a:r>
            <a:r>
              <a:rPr lang="ko-KR" altLang="en-US" dirty="0"/>
              <a:t>파일이 생성</a:t>
            </a:r>
            <a:endParaRPr lang="en-US" altLang="ko-KR" dirty="0"/>
          </a:p>
        </p:txBody>
      </p:sp>
      <p:pic>
        <p:nvPicPr>
          <p:cNvPr id="34821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63" y="3068638"/>
            <a:ext cx="6408737" cy="268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30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3584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848725" cy="54721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네이버 뉴스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4"/>
              <a:defRPr/>
            </a:pPr>
            <a:r>
              <a:rPr lang="ko-KR" altLang="en-US" dirty="0"/>
              <a:t>전체 프로그램 작성하기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결과 확인하기</a:t>
            </a:r>
            <a:endParaRPr lang="en-US" altLang="ko-KR" dirty="0"/>
          </a:p>
        </p:txBody>
      </p:sp>
      <p:pic>
        <p:nvPicPr>
          <p:cNvPr id="35845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8" y="2708275"/>
            <a:ext cx="7032625" cy="268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41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네이버 개발자 가입 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  <a:defRPr/>
            </a:pPr>
            <a:r>
              <a:rPr lang="ko-KR" altLang="en-US" dirty="0"/>
              <a:t>오픈 </a:t>
            </a:r>
            <a:r>
              <a:rPr lang="en-US" altLang="ko-KR" dirty="0"/>
              <a:t>API </a:t>
            </a:r>
            <a:r>
              <a:rPr lang="ko-KR" altLang="en-US" dirty="0"/>
              <a:t>이용 신청하기</a:t>
            </a:r>
            <a:endParaRPr lang="en-US" altLang="ko-KR" dirty="0"/>
          </a:p>
        </p:txBody>
      </p:sp>
      <p:pic>
        <p:nvPicPr>
          <p:cNvPr id="15365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492375"/>
            <a:ext cx="5195887" cy="3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39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네이버 개발자 가입 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3"/>
              <a:defRPr/>
            </a:pPr>
            <a:r>
              <a:rPr lang="ko-KR" altLang="en-US" dirty="0"/>
              <a:t>애플리케이션 등록하기</a:t>
            </a:r>
            <a:endParaRPr lang="en-US" altLang="ko-KR" dirty="0"/>
          </a:p>
        </p:txBody>
      </p:sp>
      <p:pic>
        <p:nvPicPr>
          <p:cNvPr id="16389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2420938"/>
            <a:ext cx="45593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34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네이버 개발자 가입 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4"/>
              <a:defRPr/>
            </a:pPr>
            <a:r>
              <a:rPr lang="ko-KR" altLang="en-US" dirty="0"/>
              <a:t>애플리케이션 정보 확인하기</a:t>
            </a:r>
            <a:endParaRPr lang="en-US" altLang="ko-KR" dirty="0"/>
          </a:p>
        </p:txBody>
      </p:sp>
      <p:pic>
        <p:nvPicPr>
          <p:cNvPr id="17413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492375"/>
            <a:ext cx="6154738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47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smtClean="0"/>
              <a:t>01. </a:t>
            </a:r>
            <a:r>
              <a:rPr lang="ko-KR" altLang="en-US" smtClean="0"/>
              <a:t>네이버 </a:t>
            </a:r>
            <a:r>
              <a:rPr lang="en-US" altLang="ko-KR" smtClean="0"/>
              <a:t>API</a:t>
            </a:r>
            <a:r>
              <a:rPr lang="ko-KR" altLang="en-US" smtClean="0"/>
              <a:t>를 이용한 크롤링</a:t>
            </a: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4133850" y="29733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ko-KR" altLang="en-US" sz="3600" smtClean="0">
              <a:solidFill>
                <a:prstClr val="black"/>
              </a:solidFill>
              <a:ea typeface="굴림" panose="020B060000010101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네이버 개발자 가입 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4"/>
              <a:defRPr/>
            </a:pPr>
            <a:r>
              <a:rPr lang="ko-KR" altLang="en-US" dirty="0"/>
              <a:t>애플리케이션 정보 확인하기</a:t>
            </a:r>
            <a:endParaRPr lang="en-US" altLang="ko-KR" dirty="0"/>
          </a:p>
        </p:txBody>
      </p:sp>
      <p:pic>
        <p:nvPicPr>
          <p:cNvPr id="18437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492375"/>
            <a:ext cx="6154738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9152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보라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43378</TotalTime>
  <Words>2347</Words>
  <Application>Microsoft Office PowerPoint</Application>
  <PresentationFormat>화면 슬라이드 쇼(4:3)</PresentationFormat>
  <Paragraphs>416</Paragraphs>
  <Slides>58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58</vt:i4>
      </vt:variant>
    </vt:vector>
  </HeadingPairs>
  <TitlesOfParts>
    <vt:vector size="71" baseType="lpstr">
      <vt:lpstr>HelveticaNeue-Roman</vt:lpstr>
      <vt:lpstr>HY견고딕</vt:lpstr>
      <vt:lpstr>굴림</vt:lpstr>
      <vt:lpstr>맑은 고딕</vt:lpstr>
      <vt:lpstr>Arial</vt:lpstr>
      <vt:lpstr>Lucida Sans Unicode</vt:lpstr>
      <vt:lpstr>Tahoma</vt:lpstr>
      <vt:lpstr>Verdana</vt:lpstr>
      <vt:lpstr>Wingdings</vt:lpstr>
      <vt:lpstr>Wingdings 2</vt:lpstr>
      <vt:lpstr>Wingdings 3</vt:lpstr>
      <vt:lpstr>광장</vt:lpstr>
      <vt:lpstr>1_Office 테마</vt:lpstr>
      <vt:lpstr>파이썬 크롤링 – 1    </vt:lpstr>
      <vt:lpstr>PowerPoint 프레젠테이션</vt:lpstr>
      <vt:lpstr>PowerPoint 프레젠테이션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뉴스 검색 테스트</vt:lpstr>
      <vt:lpstr>PowerPoint 프레젠테이션</vt:lpstr>
      <vt:lpstr>뉴스 검색 테스트</vt:lpstr>
      <vt:lpstr>뉴스 검색 테스트</vt:lpstr>
      <vt:lpstr>PowerPoint 프레젠테이션</vt:lpstr>
      <vt:lpstr>뉴스 검색 테스트</vt:lpstr>
      <vt:lpstr>PowerPoint 프레젠테이션</vt:lpstr>
      <vt:lpstr>뉴스 검색 테스트</vt:lpstr>
      <vt:lpstr>뉴스 검색 테스트</vt:lpstr>
      <vt:lpstr>뉴스 검색 테스트</vt:lpstr>
      <vt:lpstr>01. 네이버 API를 이용한 크롤링</vt:lpstr>
      <vt:lpstr>01. 네이버 API를 이용한 크롤링</vt:lpstr>
      <vt:lpstr>뉴스 검색하기</vt:lpstr>
      <vt:lpstr>뉴스 검색하기</vt:lpstr>
      <vt:lpstr>01. 빅데이터의 이해</vt:lpstr>
      <vt:lpstr>PowerPoint 프레젠테이션</vt:lpstr>
      <vt:lpstr>PowerPoint 프레젠테이션</vt:lpstr>
      <vt:lpstr>뉴스 검색하기</vt:lpstr>
      <vt:lpstr>01. 네이버 API를 이용한 크롤링</vt:lpstr>
      <vt:lpstr>응답 데이터 리스트 저장</vt:lpstr>
      <vt:lpstr>응답 데이터 리스트 저장</vt:lpstr>
      <vt:lpstr>응답 데이터 리스트 저장</vt:lpstr>
      <vt:lpstr>응답 데이터 리스트 저장</vt:lpstr>
      <vt:lpstr>응답 데이터 리스트 저장</vt:lpstr>
      <vt:lpstr>응답 데이터 리스트 저장</vt:lpstr>
      <vt:lpstr>01. 네이버 API를 이용한 크롤링</vt:lpstr>
      <vt:lpstr>json 파일 저장</vt:lpstr>
      <vt:lpstr>json 파일 저장</vt:lpstr>
      <vt:lpstr>json 파일 저장</vt:lpstr>
      <vt:lpstr>json 파일 저장</vt:lpstr>
      <vt:lpstr>json 파일 저장</vt:lpstr>
      <vt:lpstr>json 파일 저장</vt:lpstr>
      <vt:lpstr>최종 코드 </vt:lpstr>
      <vt:lpstr>최종 코드 </vt:lpstr>
      <vt:lpstr>최종 코드 </vt:lpstr>
      <vt:lpstr>PowerPoint 프레젠테이션</vt:lpstr>
      <vt:lpstr>참고용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  <vt:lpstr>01. 네이버 API를 이용한 크롤링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 데이터의 분석 기법  및 인프라 기술</dc:title>
  <dc:creator>VarietyHoriC</dc:creator>
  <cp:lastModifiedBy>최도진</cp:lastModifiedBy>
  <cp:revision>3506</cp:revision>
  <cp:lastPrinted>2016-09-27T06:45:30Z</cp:lastPrinted>
  <dcterms:created xsi:type="dcterms:W3CDTF">2012-07-16T20:46:39Z</dcterms:created>
  <dcterms:modified xsi:type="dcterms:W3CDTF">2022-09-20T02:02:14Z</dcterms:modified>
</cp:coreProperties>
</file>