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  <p:sldMasterId id="2147483984" r:id="rId2"/>
  </p:sldMasterIdLst>
  <p:notesMasterIdLst>
    <p:notesMasterId r:id="rId27"/>
  </p:notesMasterIdLst>
  <p:handoutMasterIdLst>
    <p:handoutMasterId r:id="rId28"/>
  </p:handoutMasterIdLst>
  <p:sldIdLst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4" r:id="rId18"/>
    <p:sldId id="276" r:id="rId19"/>
    <p:sldId id="277" r:id="rId20"/>
    <p:sldId id="278" r:id="rId21"/>
    <p:sldId id="280" r:id="rId22"/>
    <p:sldId id="281" r:id="rId23"/>
    <p:sldId id="282" r:id="rId24"/>
    <p:sldId id="279" r:id="rId25"/>
    <p:sldId id="283" r:id="rId26"/>
  </p:sldIdLst>
  <p:sldSz cx="9144000" cy="6858000" type="screen4x3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A95CDC7-13A5-4F7E-A6A0-38E97DFBBEAF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4"/>
            <p14:sldId id="276"/>
            <p14:sldId id="277"/>
            <p14:sldId id="278"/>
            <p14:sldId id="280"/>
            <p14:sldId id="281"/>
            <p14:sldId id="282"/>
            <p14:sldId id="279"/>
            <p14:sldId id="283"/>
          </p14:sldIdLst>
        </p14:section>
        <p14:section name="제목 없는 구역" id="{B07FC39A-4F0E-458A-8DD7-7F3E1ACF270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7F7F7"/>
    <a:srgbClr val="F3F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0509" autoAdjust="0"/>
  </p:normalViewPr>
  <p:slideViewPr>
    <p:cSldViewPr>
      <p:cViewPr varScale="1">
        <p:scale>
          <a:sx n="104" d="100"/>
          <a:sy n="104" d="100"/>
        </p:scale>
        <p:origin x="205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484" y="2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/>
          <a:lstStyle>
            <a:lvl1pPr algn="r">
              <a:defRPr sz="1200"/>
            </a:lvl1pPr>
          </a:lstStyle>
          <a:p>
            <a:fld id="{72233055-23F2-4087-B592-D7788AE38BBC}" type="datetimeFigureOut">
              <a:rPr lang="ko-KR" altLang="en-US" smtClean="0"/>
              <a:t>2022-09-29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456481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484" y="6456481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 anchor="b"/>
          <a:lstStyle>
            <a:lvl1pPr algn="r">
              <a:defRPr sz="1200"/>
            </a:lvl1pPr>
          </a:lstStyle>
          <a:p>
            <a:fld id="{42892113-885A-4A51-8945-5C831AEFB64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252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8" y="1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/>
          <a:lstStyle>
            <a:lvl1pPr algn="r">
              <a:defRPr sz="1200"/>
            </a:lvl1pPr>
          </a:lstStyle>
          <a:p>
            <a:fld id="{CDA3972B-9E53-4855-AF72-8B47D9422F26}" type="datetimeFigureOut">
              <a:rPr lang="ko-KR" altLang="en-US" smtClean="0"/>
              <a:pPr/>
              <a:t>2022-09-29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44" tIns="46022" rIns="92044" bIns="46022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28898"/>
            <a:ext cx="7942580" cy="3058954"/>
          </a:xfrm>
          <a:prstGeom prst="rect">
            <a:avLst/>
          </a:prstGeom>
        </p:spPr>
        <p:txBody>
          <a:bodyPr vert="horz" lIns="92044" tIns="46022" rIns="92044" bIns="46022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 anchor="b"/>
          <a:lstStyle>
            <a:lvl1pPr algn="r">
              <a:defRPr sz="1200"/>
            </a:lvl1pPr>
          </a:lstStyle>
          <a:p>
            <a:fld id="{AEC1E829-0D75-4800-B82C-1E06C96071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436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CE4CBF-370D-42EE-97F2-685184ED6B1E}" type="datetime1">
              <a:rPr lang="ko-KR" altLang="en-US" smtClean="0"/>
              <a:t>2022-09-29</a:t>
            </a:fld>
            <a:endParaRPr lang="ko-KR" altLang="en-US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8CE6-F50C-4857-A69C-F1EE33789D5E}" type="datetime1">
              <a:rPr lang="ko-KR" altLang="en-US" smtClean="0"/>
              <a:t>2022-09-29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2B2A-20B0-48DF-A197-CD75A2B68298}" type="datetime1">
              <a:rPr lang="ko-KR" altLang="en-US" smtClean="0"/>
              <a:t>2022-09-29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82575"/>
            <a:ext cx="216058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981325"/>
            <a:ext cx="70104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0" y="4854575"/>
            <a:ext cx="9144000" cy="2003425"/>
          </a:xfrm>
          <a:prstGeom prst="rect">
            <a:avLst/>
          </a:prstGeom>
          <a:solidFill>
            <a:srgbClr val="E4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6" name="그림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65125"/>
            <a:ext cx="11588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  <a:ln>
            <a:noFill/>
          </a:ln>
        </p:spPr>
        <p:txBody>
          <a:bodyPr/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4520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20738" y="4100513"/>
            <a:ext cx="742315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ea typeface="맑은 고딕" pitchFamily="50" charset="-127"/>
              </a:rPr>
              <a:t>[</a:t>
            </a:r>
            <a:r>
              <a:rPr kumimoji="0" lang="ko-KR" altLang="en-US" sz="16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2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200" dirty="0" err="1">
                <a:ea typeface="맑은 고딕" pitchFamily="50" charset="-127"/>
              </a:rPr>
              <a:t>한빛아카데미</a:t>
            </a:r>
            <a:r>
              <a:rPr kumimoji="0" lang="ko-KR" altLang="en-US" sz="1200" dirty="0">
                <a:ea typeface="맑은 고딕" pitchFamily="50" charset="-127"/>
              </a:rPr>
              <a:t>㈜에 있습니다</a:t>
            </a:r>
            <a:r>
              <a:rPr kumimoji="0" lang="en-US" altLang="ko-KR" sz="1200" dirty="0">
                <a:ea typeface="맑은 고딕" pitchFamily="50" charset="-127"/>
              </a:rPr>
              <a:t>.</a:t>
            </a:r>
            <a:r>
              <a:rPr kumimoji="0" lang="ko-KR" altLang="en-US" sz="12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2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2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2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200" u="sng" dirty="0">
                <a:solidFill>
                  <a:srgbClr val="222222"/>
                </a:solidFill>
                <a:ea typeface="맑은 고딕" pitchFamily="50" charset="-127"/>
              </a:rPr>
              <a:t>조에 의거하여 처벌을 받을 수 있습니다</a:t>
            </a:r>
            <a:r>
              <a:rPr kumimoji="0" lang="en-US" altLang="ko-KR" sz="12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</p:txBody>
      </p:sp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4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2205038"/>
            <a:ext cx="7199313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3186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TextBox 9"/>
          <p:cNvSpPr txBox="1"/>
          <p:nvPr userDrawn="1"/>
        </p:nvSpPr>
        <p:spPr>
          <a:xfrm>
            <a:off x="89540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95400" y="1844824"/>
            <a:ext cx="740801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349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TextBox 9"/>
          <p:cNvSpPr txBox="1"/>
          <p:nvPr userDrawn="1"/>
        </p:nvSpPr>
        <p:spPr>
          <a:xfrm>
            <a:off x="89540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95400" y="1844824"/>
            <a:ext cx="740801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6841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 userDrawn="1"/>
        </p:nvCxnSpPr>
        <p:spPr>
          <a:xfrm>
            <a:off x="0" y="831850"/>
            <a:ext cx="9144000" cy="0"/>
          </a:xfrm>
          <a:prstGeom prst="line">
            <a:avLst/>
          </a:prstGeom>
          <a:ln w="76200">
            <a:solidFill>
              <a:srgbClr val="E4B90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4244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5970" y="1010777"/>
            <a:ext cx="8641655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9"/>
          <p:cNvSpPr>
            <a:spLocks noGrp="1"/>
          </p:cNvSpPr>
          <p:nvPr>
            <p:ph type="sldNum" sz="quarter" idx="10"/>
          </p:nvPr>
        </p:nvSpPr>
        <p:spPr>
          <a:xfrm>
            <a:off x="8101013" y="6503988"/>
            <a:ext cx="836612" cy="3540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1BBA331C-88C3-4634-A06F-8A35B8BD185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68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3"/>
          <p:cNvSpPr txBox="1">
            <a:spLocks/>
          </p:cNvSpPr>
          <p:nvPr userDrawn="1"/>
        </p:nvSpPr>
        <p:spPr bwMode="auto">
          <a:xfrm>
            <a:off x="323850" y="5500688"/>
            <a:ext cx="2946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+mj-ea"/>
              </a:rPr>
              <a:t>감사합니다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직사각형 10"/>
          <p:cNvSpPr/>
          <p:nvPr userDrawn="1"/>
        </p:nvSpPr>
        <p:spPr>
          <a:xfrm>
            <a:off x="15875" y="6092825"/>
            <a:ext cx="9107488" cy="69850"/>
          </a:xfrm>
          <a:prstGeom prst="rect">
            <a:avLst/>
          </a:prstGeom>
          <a:solidFill>
            <a:srgbClr val="E4B902"/>
          </a:solidFill>
          <a:ln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4" name="그림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60363"/>
            <a:ext cx="790575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82575"/>
            <a:ext cx="216058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708400"/>
            <a:ext cx="7008812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502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4DB9-D0E1-4306-ADE3-031B9632D229}" type="datetime1">
              <a:rPr lang="ko-KR" altLang="en-US" smtClean="0"/>
              <a:t>2022-09-29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38C7-DC03-4B81-AAC5-A6BCB6392AD8}" type="datetime1">
              <a:rPr lang="ko-KR" altLang="en-US" smtClean="0"/>
              <a:t>2022-09-29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3E82-E6BA-483E-9B47-1D214982DCB4}" type="datetime1">
              <a:rPr lang="ko-KR" altLang="en-US" smtClean="0"/>
              <a:t>2022-09-29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D6B5-7D8B-4EFF-8347-588B6827E4C3}" type="datetime1">
              <a:rPr lang="ko-KR" altLang="en-US" smtClean="0"/>
              <a:t>2022-09-29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F208-ECC0-4BBA-B975-24D1AE5D928A}" type="datetime1">
              <a:rPr lang="ko-KR" altLang="en-US" smtClean="0"/>
              <a:t>2022-09-29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40BD-825D-40B2-9F29-04CD3188036F}" type="datetime1">
              <a:rPr lang="ko-KR" altLang="en-US" smtClean="0"/>
              <a:t>2022-09-29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0A6D4EB-AC5F-4E45-A88F-1AADDDD20A21}" type="datetime1">
              <a:rPr lang="ko-KR" altLang="en-US" smtClean="0"/>
              <a:t>2022-09-29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99099DE-19EF-4614-878C-0844B5427617}" type="datetime1">
              <a:rPr lang="ko-KR" altLang="en-US" smtClean="0"/>
              <a:t>2022-09-29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3398D91-78AE-4658-8225-9B4F21ED3EEE}" type="datetime1">
              <a:rPr lang="ko-KR" altLang="en-US" smtClean="0"/>
              <a:t>2022-09-29</a:t>
            </a:fld>
            <a:endParaRPr lang="ko-KR" altLang="en-US" dirty="0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ftr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anose="020B0503020000020004" pitchFamily="50" charset="-127"/>
              </a:defRPr>
            </a:lvl1pPr>
          </a:lstStyle>
          <a:p>
            <a:fld id="{861376FE-58A5-446D-B689-5277F960365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18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08520" y="980728"/>
            <a:ext cx="9361040" cy="3351752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0" dirty="0" err="1" smtClean="0"/>
              <a:t>파이썬</a:t>
            </a:r>
            <a:r>
              <a:rPr lang="ko-KR" altLang="en-US" sz="3200" b="0" dirty="0" smtClean="0"/>
              <a:t> </a:t>
            </a:r>
            <a:r>
              <a:rPr lang="ko-KR" altLang="en-US" sz="3200" b="0" dirty="0" err="1" smtClean="0"/>
              <a:t>크롤링</a:t>
            </a:r>
            <a:r>
              <a:rPr lang="ko-KR" altLang="en-US" sz="3200" b="0" dirty="0" smtClean="0"/>
              <a:t> </a:t>
            </a:r>
            <a:r>
              <a:rPr lang="en-US" altLang="ko-KR" sz="3200" b="0" dirty="0" smtClean="0"/>
              <a:t>– 3</a:t>
            </a:r>
            <a:br>
              <a:rPr lang="en-US" altLang="ko-KR" sz="3200" b="0" dirty="0" smtClean="0"/>
            </a:br>
            <a:r>
              <a:rPr lang="en-US" altLang="ko-KR" sz="3200" b="0" dirty="0" smtClean="0"/>
              <a:t/>
            </a:r>
            <a:br>
              <a:rPr lang="en-US" altLang="ko-KR" sz="3200" b="0" dirty="0" smtClean="0"/>
            </a:br>
            <a:r>
              <a:rPr lang="en-US" altLang="ko-KR" sz="1050" b="0" dirty="0" smtClean="0"/>
              <a:t/>
            </a:r>
            <a:br>
              <a:rPr lang="en-US" altLang="ko-KR" sz="1050" b="0" dirty="0" smtClean="0"/>
            </a:br>
            <a:r>
              <a:rPr lang="en-US" altLang="ko-KR" sz="1050" b="0" dirty="0" smtClean="0"/>
              <a:t/>
            </a:r>
            <a:br>
              <a:rPr lang="en-US" altLang="ko-KR" sz="1050" b="0" dirty="0" smtClean="0"/>
            </a:br>
            <a:endParaRPr lang="ko-KR" altLang="en-US" sz="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4CBF-370D-42EE-97F2-685184ED6B1E}" type="datetime1">
              <a:rPr lang="ko-KR" altLang="en-US" smtClean="0"/>
              <a:t>2022-09-29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7864" y="450912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최도진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5585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45059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848725" cy="547211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활용신청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8"/>
              <a:defRPr/>
            </a:pPr>
            <a:r>
              <a:rPr lang="ko-KR" altLang="en-US" dirty="0"/>
              <a:t>오픈 </a:t>
            </a:r>
            <a:r>
              <a:rPr lang="en-US" altLang="ko-KR" dirty="0"/>
              <a:t>API </a:t>
            </a:r>
            <a:r>
              <a:rPr lang="ko-KR" altLang="en-US" dirty="0"/>
              <a:t>사용 방법 확인하기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[</a:t>
            </a:r>
            <a:r>
              <a:rPr lang="ko-KR" altLang="en-US" dirty="0" err="1"/>
              <a:t>요청변수</a:t>
            </a:r>
            <a:r>
              <a:rPr lang="en-US" altLang="ko-KR" dirty="0"/>
              <a:t>]:</a:t>
            </a:r>
            <a:r>
              <a:rPr lang="ko-KR" altLang="en-US" dirty="0"/>
              <a:t> 서비스 </a:t>
            </a:r>
            <a:r>
              <a:rPr lang="en-US" altLang="ko-KR" dirty="0"/>
              <a:t>URL </a:t>
            </a:r>
            <a:r>
              <a:rPr lang="ko-KR" altLang="en-US" dirty="0"/>
              <a:t>뒤에 추가할 매개변수 항목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[</a:t>
            </a:r>
            <a:r>
              <a:rPr lang="ko-KR" altLang="en-US" dirty="0" err="1"/>
              <a:t>출력결과</a:t>
            </a:r>
            <a:r>
              <a:rPr lang="en-US" altLang="ko-KR" dirty="0"/>
              <a:t>]: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r>
              <a:rPr lang="ko-KR" altLang="en-US" dirty="0"/>
              <a:t> 결과로 받을 데이터 항목</a:t>
            </a:r>
            <a:endParaRPr lang="en-US" altLang="ko-KR" dirty="0"/>
          </a:p>
        </p:txBody>
      </p:sp>
      <p:pic>
        <p:nvPicPr>
          <p:cNvPr id="45061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492375"/>
            <a:ext cx="3268662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930775"/>
            <a:ext cx="3505200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327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46083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848725" cy="547211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활용신청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8"/>
              <a:defRPr/>
            </a:pPr>
            <a:r>
              <a:rPr lang="ko-KR" altLang="en-US" dirty="0"/>
              <a:t>오픈 </a:t>
            </a:r>
            <a:r>
              <a:rPr lang="en-US" altLang="ko-KR" dirty="0"/>
              <a:t>API </a:t>
            </a:r>
            <a:r>
              <a:rPr lang="ko-KR" altLang="en-US" dirty="0"/>
              <a:t>사용 방법 확인하기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[</a:t>
            </a:r>
            <a:r>
              <a:rPr lang="ko-KR" altLang="en-US" dirty="0" err="1"/>
              <a:t>샘플코드</a:t>
            </a:r>
            <a:r>
              <a:rPr lang="en-US" altLang="ko-KR" dirty="0"/>
              <a:t>]:</a:t>
            </a:r>
            <a:r>
              <a:rPr lang="ko-KR" altLang="en-US" dirty="0"/>
              <a:t> 서비스 </a:t>
            </a:r>
            <a:r>
              <a:rPr lang="en-US" altLang="ko-KR" dirty="0"/>
              <a:t>URL</a:t>
            </a:r>
            <a:r>
              <a:rPr lang="ko-KR" altLang="en-US" dirty="0"/>
              <a:t>과 매개변수를 연결해서 만든 </a:t>
            </a:r>
            <a:r>
              <a:rPr lang="en-US" altLang="ko-KR" dirty="0" err="1"/>
              <a:t>url</a:t>
            </a:r>
            <a:r>
              <a:rPr lang="ko-KR" altLang="en-US" dirty="0"/>
              <a:t>에 </a:t>
            </a:r>
            <a:r>
              <a:rPr lang="en-US" altLang="ko-KR" dirty="0"/>
              <a:t>HTTP </a:t>
            </a:r>
            <a:r>
              <a:rPr lang="ko-KR" altLang="en-US" dirty="0"/>
              <a:t>요청을 보내고 응답을 받는 작업을 프로그래밍 언어로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       </a:t>
            </a:r>
            <a:r>
              <a:rPr lang="ko-KR" altLang="en-US" dirty="0"/>
              <a:t>구현한 코드를 보임</a:t>
            </a:r>
            <a:endParaRPr lang="en-US" altLang="ko-KR" dirty="0"/>
          </a:p>
        </p:txBody>
      </p:sp>
      <p:pic>
        <p:nvPicPr>
          <p:cNvPr id="46085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3213100"/>
            <a:ext cx="5419725" cy="297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272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47107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848725" cy="547211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ko-KR" altLang="en-US" dirty="0"/>
              <a:t>전체 작업 설계하기</a:t>
            </a:r>
            <a:endParaRPr lang="en-US" altLang="ko-KR" dirty="0"/>
          </a:p>
        </p:txBody>
      </p:sp>
      <p:pic>
        <p:nvPicPr>
          <p:cNvPr id="47109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492375"/>
            <a:ext cx="625792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5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48131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848725" cy="547211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프로그램 구성 설계하기</a:t>
            </a:r>
            <a:endParaRPr lang="en-US" altLang="ko-KR" dirty="0"/>
          </a:p>
        </p:txBody>
      </p:sp>
      <p:pic>
        <p:nvPicPr>
          <p:cNvPr id="48133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2565400"/>
            <a:ext cx="6191250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5868144" y="2348880"/>
            <a:ext cx="1656184" cy="280831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08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수집 국가 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년 월 입력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17" y="1897067"/>
            <a:ext cx="8130360" cy="16561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933056"/>
            <a:ext cx="7592485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44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개월 필드 생성 </a:t>
            </a:r>
            <a:r>
              <a:rPr lang="en-US" altLang="ko-KR" dirty="0" smtClean="0"/>
              <a:t>(12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33" y="1844824"/>
            <a:ext cx="8352928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98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연도 개월 파라 미터 입력 및 요청 변환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xmltodict</a:t>
            </a:r>
            <a:r>
              <a:rPr lang="en-US" altLang="ko-KR" dirty="0" smtClean="0"/>
              <a:t> (xml -&gt;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형식 변환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628800"/>
            <a:ext cx="5989203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55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파싱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5" y="1532010"/>
            <a:ext cx="8085617" cy="319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6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반환 값 추가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jsonResult</a:t>
            </a:r>
            <a:r>
              <a:rPr lang="en-US" altLang="ko-KR" dirty="0" smtClean="0"/>
              <a:t> =&gt; </a:t>
            </a:r>
            <a:r>
              <a:rPr lang="en-US" altLang="ko-KR" dirty="0" err="1" smtClean="0"/>
              <a:t>json</a:t>
            </a:r>
            <a:r>
              <a:rPr lang="en-US" altLang="ko-KR" dirty="0"/>
              <a:t> </a:t>
            </a:r>
            <a:r>
              <a:rPr lang="en-US" altLang="ko-KR" dirty="0" smtClean="0"/>
              <a:t>File Write</a:t>
            </a:r>
          </a:p>
          <a:p>
            <a:endParaRPr lang="en-US" altLang="ko-KR" dirty="0"/>
          </a:p>
          <a:p>
            <a:r>
              <a:rPr lang="en-US" altLang="ko-KR" dirty="0" smtClean="0"/>
              <a:t>result =&gt; csv file write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65" y="1844824"/>
            <a:ext cx="7983064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82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최종 함수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18" y="1700809"/>
            <a:ext cx="8421275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1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36867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848725" cy="547211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활용신청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ko-KR" altLang="en-US" dirty="0"/>
              <a:t>공공데이터포털 회원가입하기 </a:t>
            </a:r>
            <a:endParaRPr lang="en-US" altLang="ko-KR" dirty="0"/>
          </a:p>
        </p:txBody>
      </p:sp>
      <p:pic>
        <p:nvPicPr>
          <p:cNvPr id="36869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492375"/>
            <a:ext cx="5491162" cy="336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53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실행 및 리턴 값 반환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5" y="1988840"/>
            <a:ext cx="8533413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25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json</a:t>
            </a:r>
            <a:r>
              <a:rPr lang="en-US" altLang="ko-KR" dirty="0" smtClean="0"/>
              <a:t> file write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00808"/>
            <a:ext cx="8443158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03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csv file write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72316"/>
            <a:ext cx="7416005" cy="13681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561" y="2855339"/>
            <a:ext cx="4883368" cy="30703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5864174"/>
            <a:ext cx="8658852" cy="80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09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최종 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764704"/>
            <a:ext cx="8411296" cy="571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686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1340768"/>
            <a:ext cx="8497639" cy="514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6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37891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848725" cy="547211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활용신청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출입국관광통계서비스 검색하기</a:t>
            </a:r>
            <a:endParaRPr lang="en-US" altLang="ko-KR" dirty="0"/>
          </a:p>
        </p:txBody>
      </p:sp>
      <p:pic>
        <p:nvPicPr>
          <p:cNvPr id="3789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349500"/>
            <a:ext cx="5573713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75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38915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848725" cy="547211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활용신청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r>
              <a:rPr lang="en-US" altLang="ko-KR" dirty="0"/>
              <a:t>[</a:t>
            </a:r>
            <a:r>
              <a:rPr lang="ko-KR" altLang="en-US" dirty="0"/>
              <a:t>오픈 </a:t>
            </a:r>
            <a:r>
              <a:rPr lang="en-US" altLang="ko-KR" dirty="0"/>
              <a:t>API] </a:t>
            </a:r>
            <a:r>
              <a:rPr lang="ko-KR" altLang="en-US" dirty="0"/>
              <a:t>탭을 선택한 뒤 </a:t>
            </a:r>
            <a:r>
              <a:rPr lang="en-US" altLang="ko-KR" dirty="0"/>
              <a:t>API </a:t>
            </a:r>
            <a:r>
              <a:rPr lang="ko-KR" altLang="en-US" dirty="0"/>
              <a:t>목록에서 </a:t>
            </a:r>
            <a:r>
              <a:rPr lang="en-US" altLang="ko-KR" dirty="0"/>
              <a:t>[</a:t>
            </a:r>
            <a:r>
              <a:rPr lang="ko-KR" altLang="en-US" dirty="0"/>
              <a:t>출입국관광통계서비스</a:t>
            </a:r>
            <a:r>
              <a:rPr lang="en-US" altLang="ko-KR" dirty="0"/>
              <a:t>]</a:t>
            </a:r>
            <a:r>
              <a:rPr lang="ko-KR" altLang="en-US" dirty="0"/>
              <a:t>를 클릭</a:t>
            </a:r>
            <a:endParaRPr lang="en-US" altLang="ko-KR" dirty="0"/>
          </a:p>
        </p:txBody>
      </p:sp>
      <p:pic>
        <p:nvPicPr>
          <p:cNvPr id="38917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420938"/>
            <a:ext cx="5064125" cy="377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572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39939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848725" cy="547211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활용신청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4"/>
              <a:defRPr/>
            </a:pPr>
            <a:r>
              <a:rPr lang="en-US" altLang="ko-KR" dirty="0" err="1"/>
              <a:t>OpenAPI</a:t>
            </a:r>
            <a:r>
              <a:rPr lang="en-US" altLang="ko-KR" dirty="0"/>
              <a:t> </a:t>
            </a:r>
            <a:r>
              <a:rPr lang="ko-KR" altLang="en-US" dirty="0" err="1"/>
              <a:t>개발계정</a:t>
            </a:r>
            <a:r>
              <a:rPr lang="ko-KR" altLang="en-US" dirty="0"/>
              <a:t> 신청하기</a:t>
            </a:r>
            <a:endParaRPr lang="en-US" altLang="ko-KR" dirty="0"/>
          </a:p>
        </p:txBody>
      </p:sp>
      <p:pic>
        <p:nvPicPr>
          <p:cNvPr id="39941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284538"/>
            <a:ext cx="5545137" cy="217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891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40963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848725" cy="547211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활용신청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5"/>
              <a:defRPr/>
            </a:pPr>
            <a:r>
              <a:rPr lang="en-US" altLang="ko-KR" dirty="0"/>
              <a:t>[</a:t>
            </a:r>
            <a:r>
              <a:rPr lang="en-US" altLang="ko-KR" dirty="0" err="1"/>
              <a:t>OpenAPI</a:t>
            </a:r>
            <a:r>
              <a:rPr lang="en-US" altLang="ko-KR" dirty="0"/>
              <a:t> </a:t>
            </a:r>
            <a:r>
              <a:rPr lang="ko-KR" altLang="en-US" dirty="0" err="1"/>
              <a:t>개발계정</a:t>
            </a:r>
            <a:r>
              <a:rPr lang="ko-KR" altLang="en-US" dirty="0"/>
              <a:t> 신청</a:t>
            </a:r>
            <a:r>
              <a:rPr lang="en-US" altLang="ko-KR" dirty="0"/>
              <a:t>] </a:t>
            </a:r>
            <a:r>
              <a:rPr lang="ko-KR" altLang="en-US" dirty="0"/>
              <a:t>페이지의 </a:t>
            </a:r>
            <a:r>
              <a:rPr lang="en-US" altLang="ko-KR" dirty="0"/>
              <a:t>[</a:t>
            </a:r>
            <a:r>
              <a:rPr lang="ko-KR" altLang="en-US" dirty="0" err="1"/>
              <a:t>활용목적</a:t>
            </a:r>
            <a:r>
              <a:rPr lang="en-US" altLang="ko-KR" dirty="0"/>
              <a:t>]</a:t>
            </a:r>
            <a:r>
              <a:rPr lang="ko-KR" altLang="en-US" dirty="0"/>
              <a:t>에서 </a:t>
            </a:r>
            <a:r>
              <a:rPr lang="en-US" altLang="ko-KR" dirty="0"/>
              <a:t>[</a:t>
            </a:r>
            <a:r>
              <a:rPr lang="ko-KR" altLang="en-US" dirty="0"/>
              <a:t>연구</a:t>
            </a:r>
            <a:r>
              <a:rPr lang="en-US" altLang="ko-KR" dirty="0"/>
              <a:t>(</a:t>
            </a:r>
            <a:r>
              <a:rPr lang="ko-KR" altLang="en-US" dirty="0"/>
              <a:t>논문 등</a:t>
            </a:r>
            <a:r>
              <a:rPr lang="en-US" altLang="ko-KR" dirty="0"/>
              <a:t>)]</a:t>
            </a:r>
            <a:r>
              <a:rPr lang="ko-KR" altLang="en-US" dirty="0"/>
              <a:t>을 선택한 뒤 아래 텍스트 박스에 ‘</a:t>
            </a:r>
            <a:r>
              <a:rPr lang="ko-KR" altLang="en-US" dirty="0" err="1"/>
              <a:t>공공데이터</a:t>
            </a:r>
            <a:r>
              <a:rPr lang="ko-KR" altLang="en-US" dirty="0"/>
              <a:t> 활용 </a:t>
            </a:r>
            <a:r>
              <a:rPr lang="ko-KR" altLang="en-US" dirty="0" err="1"/>
              <a:t>학습’을</a:t>
            </a:r>
            <a:r>
              <a:rPr lang="ko-KR" altLang="en-US" dirty="0"/>
              <a:t> 입력</a:t>
            </a:r>
            <a:endParaRPr lang="en-US" altLang="ko-KR" dirty="0"/>
          </a:p>
        </p:txBody>
      </p:sp>
      <p:pic>
        <p:nvPicPr>
          <p:cNvPr id="40965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370138"/>
            <a:ext cx="4608513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53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41987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848725" cy="547211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활용신청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6"/>
              <a:defRPr/>
            </a:pPr>
            <a:r>
              <a:rPr lang="ko-KR" altLang="en-US" dirty="0"/>
              <a:t>상세기능정보 선택</a:t>
            </a:r>
            <a:r>
              <a:rPr lang="en-US" altLang="ko-KR" dirty="0"/>
              <a:t>]</a:t>
            </a:r>
            <a:r>
              <a:rPr lang="ko-KR" altLang="en-US" dirty="0"/>
              <a:t>에서 </a:t>
            </a:r>
            <a:r>
              <a:rPr lang="en-US" altLang="ko-KR" dirty="0"/>
              <a:t>[</a:t>
            </a:r>
            <a:r>
              <a:rPr lang="ko-KR" altLang="en-US" dirty="0"/>
              <a:t>출입국관광통계조회</a:t>
            </a:r>
            <a:r>
              <a:rPr lang="en-US" altLang="ko-KR" dirty="0"/>
              <a:t>]</a:t>
            </a:r>
            <a:r>
              <a:rPr lang="ko-KR" altLang="en-US" dirty="0"/>
              <a:t>를 선택하고 </a:t>
            </a:r>
            <a:r>
              <a:rPr lang="en-US" altLang="ko-KR" dirty="0"/>
              <a:t>[</a:t>
            </a:r>
            <a:r>
              <a:rPr lang="ko-KR" altLang="en-US" dirty="0"/>
              <a:t>라이선스 표시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ko-KR" altLang="en-US" dirty="0"/>
              <a:t>에서 </a:t>
            </a:r>
            <a:r>
              <a:rPr lang="en-US" altLang="ko-KR" dirty="0"/>
              <a:t>[</a:t>
            </a:r>
            <a:r>
              <a:rPr lang="ko-KR" altLang="en-US" dirty="0"/>
              <a:t>동의합니다</a:t>
            </a:r>
            <a:r>
              <a:rPr lang="en-US" altLang="ko-KR" dirty="0"/>
              <a:t>]</a:t>
            </a:r>
            <a:r>
              <a:rPr lang="ko-KR" altLang="en-US" dirty="0"/>
              <a:t>에 체크한 뒤 버튼을 클릭</a:t>
            </a:r>
            <a:endParaRPr lang="en-US" altLang="ko-KR" dirty="0"/>
          </a:p>
        </p:txBody>
      </p:sp>
      <p:pic>
        <p:nvPicPr>
          <p:cNvPr id="41989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565400"/>
            <a:ext cx="4922837" cy="341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81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43011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848725" cy="547211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활용신청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7"/>
              <a:defRPr/>
            </a:pPr>
            <a:r>
              <a:rPr lang="en-US" altLang="ko-KR" dirty="0" err="1"/>
              <a:t>OpenAPI</a:t>
            </a:r>
            <a:r>
              <a:rPr lang="en-US" altLang="ko-KR" dirty="0"/>
              <a:t> </a:t>
            </a:r>
            <a:r>
              <a:rPr lang="ko-KR" altLang="en-US" dirty="0" err="1"/>
              <a:t>개발계정</a:t>
            </a:r>
            <a:r>
              <a:rPr lang="ko-KR" altLang="en-US" dirty="0"/>
              <a:t> 발급받기</a:t>
            </a:r>
            <a:endParaRPr lang="en-US" altLang="ko-KR" dirty="0"/>
          </a:p>
        </p:txBody>
      </p:sp>
      <p:pic>
        <p:nvPicPr>
          <p:cNvPr id="43013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388" y="2349500"/>
            <a:ext cx="6540500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26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  <p:sp>
        <p:nvSpPr>
          <p:cNvPr id="44035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848725" cy="547211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err="1"/>
              <a:t>공공데이터</a:t>
            </a:r>
            <a:r>
              <a:rPr lang="ko-KR" altLang="en-US" dirty="0"/>
              <a:t> </a:t>
            </a:r>
            <a:r>
              <a:rPr lang="ko-KR" altLang="en-US" dirty="0" err="1"/>
              <a:t>활용신청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8"/>
              <a:defRPr/>
            </a:pPr>
            <a:r>
              <a:rPr lang="ko-KR" altLang="en-US" dirty="0"/>
              <a:t>오픈 </a:t>
            </a:r>
            <a:r>
              <a:rPr lang="en-US" altLang="ko-KR" dirty="0"/>
              <a:t>API </a:t>
            </a:r>
            <a:r>
              <a:rPr lang="ko-KR" altLang="en-US" dirty="0"/>
              <a:t>사용 방법 확인하기</a:t>
            </a:r>
            <a:endParaRPr lang="en-US" altLang="ko-KR" dirty="0"/>
          </a:p>
        </p:txBody>
      </p:sp>
      <p:pic>
        <p:nvPicPr>
          <p:cNvPr id="44037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060575"/>
            <a:ext cx="3592513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4652963"/>
            <a:ext cx="4032250" cy="202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715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solidFill>
            <a:srgbClr val="FF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보라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43456</TotalTime>
  <Words>327</Words>
  <Application>Microsoft Office PowerPoint</Application>
  <PresentationFormat>화면 슬라이드 쇼(4:3)</PresentationFormat>
  <Paragraphs>79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6" baseType="lpstr">
      <vt:lpstr>HY견고딕</vt:lpstr>
      <vt:lpstr>굴림</vt:lpstr>
      <vt:lpstr>맑은 고딕</vt:lpstr>
      <vt:lpstr>Arial</vt:lpstr>
      <vt:lpstr>Lucida Sans Unicode</vt:lpstr>
      <vt:lpstr>Tahoma</vt:lpstr>
      <vt:lpstr>Verdana</vt:lpstr>
      <vt:lpstr>Wingdings</vt:lpstr>
      <vt:lpstr>Wingdings 2</vt:lpstr>
      <vt:lpstr>Wingdings 3</vt:lpstr>
      <vt:lpstr>광장</vt:lpstr>
      <vt:lpstr>Office 테마</vt:lpstr>
      <vt:lpstr>파이썬 크롤링 – 3    </vt:lpstr>
      <vt:lpstr>02. 공공데이터 API 기반 크롤링</vt:lpstr>
      <vt:lpstr>02. 공공데이터 API 기반 크롤링</vt:lpstr>
      <vt:lpstr>02. 공공데이터 API 기반 크롤링</vt:lpstr>
      <vt:lpstr>02. 공공데이터 API 기반 크롤링</vt:lpstr>
      <vt:lpstr>02. 공공데이터 API 기반 크롤링</vt:lpstr>
      <vt:lpstr>02. 공공데이터 API 기반 크롤링</vt:lpstr>
      <vt:lpstr>02. 공공데이터 API 기반 크롤링</vt:lpstr>
      <vt:lpstr>02. 공공데이터 API 기반 크롤링</vt:lpstr>
      <vt:lpstr>02. 공공데이터 API 기반 크롤링</vt:lpstr>
      <vt:lpstr>02. 공공데이터 API 기반 크롤링</vt:lpstr>
      <vt:lpstr>02. 공공데이터 API 기반 크롤링</vt:lpstr>
      <vt:lpstr>02. 공공데이터 API 기반 크롤링</vt:lpstr>
      <vt:lpstr>코드 구현</vt:lpstr>
      <vt:lpstr>코드 구현</vt:lpstr>
      <vt:lpstr>코드 구현</vt:lpstr>
      <vt:lpstr>코드 구현</vt:lpstr>
      <vt:lpstr>코드 구현</vt:lpstr>
      <vt:lpstr>코드 구현</vt:lpstr>
      <vt:lpstr>코드 구현</vt:lpstr>
      <vt:lpstr>코드 구현</vt:lpstr>
      <vt:lpstr>코드 구현</vt:lpstr>
      <vt:lpstr>최종 코드</vt:lpstr>
      <vt:lpstr>최종 코드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 데이터의 분석 기법  및 인프라 기술</dc:title>
  <dc:creator>VarietyHoriC</dc:creator>
  <cp:lastModifiedBy>최도진</cp:lastModifiedBy>
  <cp:revision>3514</cp:revision>
  <cp:lastPrinted>2016-09-27T06:45:30Z</cp:lastPrinted>
  <dcterms:created xsi:type="dcterms:W3CDTF">2012-07-16T20:46:39Z</dcterms:created>
  <dcterms:modified xsi:type="dcterms:W3CDTF">2022-09-29T02:41:33Z</dcterms:modified>
</cp:coreProperties>
</file>