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4" r:id="rId2"/>
  </p:sldMasterIdLst>
  <p:notesMasterIdLst>
    <p:notesMasterId r:id="rId30"/>
  </p:notesMasterIdLst>
  <p:handoutMasterIdLst>
    <p:handoutMasterId r:id="rId31"/>
  </p:handout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9" r:id="rId27"/>
    <p:sldId id="308" r:id="rId28"/>
    <p:sldId id="310" r:id="rId29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</p14:sldIdLst>
        </p14:section>
        <p14:section name="제목 없는 구역" id="{B07FC39A-4F0E-458A-8DD7-7F3E1ACF2701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제목 없는 구역" id="{1FE4FAD2-CCCE-4B04-966B-B3F628467C7C}">
          <p14:sldIdLst>
            <p14:sldId id="309"/>
            <p14:sldId id="308"/>
          </p14:sldIdLst>
        </p14:section>
        <p14:section name="제목 없는 구역" id="{C336EC10-8F28-44C4-AFBD-5C52F91520B5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0509" autoAdjust="0"/>
  </p:normalViewPr>
  <p:slideViewPr>
    <p:cSldViewPr>
      <p:cViewPr varScale="1">
        <p:scale>
          <a:sx n="104" d="100"/>
          <a:sy n="104" d="100"/>
        </p:scale>
        <p:origin x="20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2022-09-30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'&lt;h1 id="title"&gt;</a:t>
            </a:r>
            <a:r>
              <a:rPr lang="ko-KR" altLang="en-US" dirty="0" smtClean="0"/>
              <a:t>한빛출판네트워크</a:t>
            </a:r>
            <a:r>
              <a:rPr lang="en-US" altLang="ko-KR" dirty="0" smtClean="0"/>
              <a:t>&lt;/h1&gt;&lt;div class="top"&gt;&lt;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class="menu"&gt;&lt;li&gt;&lt;a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=http://</a:t>
            </a:r>
            <a:r>
              <a:rPr lang="en-US" altLang="ko-KR" dirty="0" err="1" smtClean="0"/>
              <a:t>www.hanbit.co.kr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login.html</a:t>
            </a:r>
            <a:r>
              <a:rPr lang="en-US" altLang="ko-KR" dirty="0" smtClean="0"/>
              <a:t> class="login"&gt;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&lt;/a&gt;&lt;/li&gt;&lt;/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class="brand"&gt;&lt;li&gt;&lt;a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="http://</a:t>
            </a:r>
            <a:r>
              <a:rPr lang="en-US" altLang="ko-KR" dirty="0" err="1" smtClean="0"/>
              <a:t>www.hanbit.co.kr</a:t>
            </a:r>
            <a:r>
              <a:rPr lang="en-US" altLang="ko-KR" dirty="0" smtClean="0"/>
              <a:t>/media/&gt;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="http://</a:t>
            </a:r>
            <a:r>
              <a:rPr lang="en-US" altLang="ko-KR" dirty="0" err="1" smtClean="0"/>
              <a:t>www.hanbit.co.kr</a:t>
            </a:r>
            <a:r>
              <a:rPr lang="en-US" altLang="ko-KR" dirty="0" smtClean="0"/>
              <a:t>/academy/"&gt;</a:t>
            </a:r>
            <a:r>
              <a:rPr lang="ko-KR" altLang="en-US" dirty="0" smtClean="0"/>
              <a:t>한빛아카데미</a:t>
            </a:r>
            <a:r>
              <a:rPr lang="en-US" altLang="ko-KR" dirty="0" smtClean="0"/>
              <a:t>&lt;/a&gt;&lt;/li&gt;&lt;/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&gt;&lt;/div&gt;'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1E829-0D75-4800-B82C-1E06C960715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21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4F9888-2928-459D-8406-BDDD820B0CCF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69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96186A-4C16-47FA-8B62-19764B800121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85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https</a:t>
            </a:r>
            <a:r>
              <a:rPr lang="ko-KR" altLang="en-US" dirty="0" smtClean="0"/>
              <a:t>://</a:t>
            </a:r>
            <a:r>
              <a:rPr lang="ko-KR" altLang="en-US" dirty="0" err="1" smtClean="0"/>
              <a:t>www.hollys.co.kr</a:t>
            </a:r>
            <a:r>
              <a:rPr lang="ko-KR" altLang="en-US" dirty="0" smtClean="0"/>
              <a:t>/</a:t>
            </a:r>
            <a:r>
              <a:rPr lang="ko-KR" altLang="en-US" dirty="0" err="1" smtClean="0"/>
              <a:t>store</a:t>
            </a:r>
            <a:r>
              <a:rPr lang="ko-KR" altLang="en-US" dirty="0" smtClean="0"/>
              <a:t>/</a:t>
            </a:r>
            <a:r>
              <a:rPr lang="ko-KR" altLang="en-US" dirty="0" err="1" smtClean="0"/>
              <a:t>korea</a:t>
            </a:r>
            <a:r>
              <a:rPr lang="ko-KR" altLang="en-US" dirty="0" smtClean="0"/>
              <a:t>/korStore2.do?pageNo=1&amp;sido=&amp;</a:t>
            </a:r>
            <a:r>
              <a:rPr lang="ko-KR" altLang="en-US" dirty="0" err="1" smtClean="0"/>
              <a:t>gugun</a:t>
            </a:r>
            <a:r>
              <a:rPr lang="ko-KR" altLang="en-US" dirty="0" smtClean="0"/>
              <a:t>=&amp;</a:t>
            </a:r>
            <a:r>
              <a:rPr lang="ko-KR" altLang="en-US" dirty="0" err="1" smtClean="0"/>
              <a:t>store</a:t>
            </a:r>
            <a:r>
              <a:rPr lang="ko-KR" altLang="en-US" dirty="0" smtClean="0"/>
              <a:t>=</a:t>
            </a:r>
          </a:p>
          <a:p>
            <a:endParaRPr lang="ko-KR" altLang="en-US" dirty="0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1D6D2F-CD11-4A2E-88ED-6EC89D20D6C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81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1071FE-E458-4D95-87C9-FFA6DBB9CB63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85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A75917-9606-48AB-8056-E55F6E401671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316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1CA692-70F6-4939-A892-7F32B9DC2E15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54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79545A-0FB9-4C4A-A931-3055AC3606A3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1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1E829-0D75-4800-B82C-1E06C960715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44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492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</a:t>
            </a:r>
            <a:r>
              <a:rPr kumimoji="0" lang="ko-KR" altLang="en-US" sz="1200" dirty="0">
                <a:ea typeface="맑은 고딕" pitchFamily="50" charset="-127"/>
              </a:rPr>
              <a:t>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71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932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122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23E2FB74-4ADB-4161-8989-A36AD19874F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80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79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F4BDD1BD-316D-416F-88CD-C289660CB8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0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err="1" smtClean="0"/>
              <a:t>파이썬</a:t>
            </a:r>
            <a:r>
              <a:rPr lang="ko-KR" altLang="en-US" sz="3200" b="0" dirty="0" smtClean="0"/>
              <a:t> </a:t>
            </a:r>
            <a:r>
              <a:rPr lang="ko-KR" altLang="en-US" sz="3200" b="0" dirty="0" err="1" smtClean="0"/>
              <a:t>크롤링</a:t>
            </a:r>
            <a:r>
              <a:rPr lang="ko-KR" altLang="en-US" sz="3200" b="0" dirty="0" smtClean="0"/>
              <a:t> </a:t>
            </a:r>
            <a:r>
              <a:rPr lang="en-US" altLang="ko-KR" sz="3200" b="0" dirty="0" smtClean="0"/>
              <a:t>– 4</a:t>
            </a:r>
            <a:br>
              <a:rPr lang="en-US" altLang="ko-KR" sz="3200" b="0" dirty="0" smtClean="0"/>
            </a:br>
            <a:r>
              <a:rPr lang="en-US" altLang="ko-KR" sz="3200" b="0" dirty="0" smtClean="0"/>
              <a:t>(</a:t>
            </a:r>
            <a:r>
              <a:rPr lang="ko-KR" altLang="en-US" sz="3200" b="0" dirty="0" smtClean="0"/>
              <a:t>웹 </a:t>
            </a:r>
            <a:r>
              <a:rPr lang="ko-KR" altLang="en-US" sz="3200" b="0" dirty="0" err="1" smtClean="0"/>
              <a:t>크롤링</a:t>
            </a:r>
            <a:r>
              <a:rPr lang="en-US" altLang="ko-KR" sz="3200" b="0" dirty="0" smtClean="0"/>
              <a:t>)</a:t>
            </a:r>
            <a:br>
              <a:rPr lang="en-US" altLang="ko-KR" sz="3200" b="0" dirty="0" smtClean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매장 정보 찾기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1509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510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63" y="2324100"/>
            <a:ext cx="4321175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0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정적 웹 페이지 </a:t>
            </a:r>
            <a:r>
              <a:rPr lang="ko-KR" altLang="en-US" dirty="0" err="1" smtClean="0"/>
              <a:t>크롤링</a:t>
            </a:r>
            <a:endParaRPr lang="ko-KR" altLang="en-US" dirty="0" smtClean="0"/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코드 확인하기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3557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558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606675"/>
            <a:ext cx="487045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6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3"/>
              <a:defRPr/>
            </a:pPr>
            <a:r>
              <a:rPr lang="ko-KR" altLang="en-US" dirty="0"/>
              <a:t>나머지 매장 정보 확인하기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5605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606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3434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5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r>
              <a:rPr lang="ko-KR" altLang="en-US" dirty="0"/>
              <a:t>‘</a:t>
            </a:r>
            <a:r>
              <a:rPr lang="en-US" altLang="ko-KR" dirty="0" err="1"/>
              <a:t>pageNo</a:t>
            </a:r>
            <a:r>
              <a:rPr lang="en-US" altLang="ko-KR" dirty="0"/>
              <a:t>=’ </a:t>
            </a:r>
            <a:r>
              <a:rPr lang="ko-KR" altLang="en-US" dirty="0"/>
              <a:t>다음에 페이지 번호를 붙여 다음 페이지를 확인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7653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654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708275"/>
            <a:ext cx="5472112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en-US" altLang="ko-KR" dirty="0" err="1"/>
              <a:t>BeautifulSoup</a:t>
            </a:r>
            <a:r>
              <a:rPr lang="ko-KR" altLang="en-US" dirty="0"/>
              <a:t>과 </a:t>
            </a:r>
            <a:r>
              <a:rPr lang="en-US" altLang="ko-KR" dirty="0" err="1"/>
              <a:t>urllib.request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작업 결과를 저장할 리스트를 준비</a:t>
            </a:r>
            <a:endParaRPr lang="en-US" altLang="ko-KR" dirty="0"/>
          </a:p>
        </p:txBody>
      </p:sp>
      <p:sp>
        <p:nvSpPr>
          <p:cNvPr id="29701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6013" y="2276475"/>
            <a:ext cx="3932237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from bs4 import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BeautifulSoup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import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urllib.request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6013" y="3554413"/>
            <a:ext cx="3932237" cy="234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result = []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7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테스트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lib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page </a:t>
            </a:r>
            <a:r>
              <a:rPr lang="ko-KR" altLang="en-US" dirty="0" smtClean="0"/>
              <a:t>변수에 따른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467634" cy="11521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221088"/>
            <a:ext cx="752600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7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응답 확인 </a:t>
            </a:r>
            <a:r>
              <a:rPr lang="en-US" altLang="ko-KR" dirty="0" smtClean="0"/>
              <a:t>(html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31902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1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파싱</a:t>
            </a:r>
            <a:r>
              <a:rPr lang="ko-KR" altLang="en-US" dirty="0" smtClean="0"/>
              <a:t> 타겟 검색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tbody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테이블 바디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tr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테이블 로우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708350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62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ko-KR" altLang="en-US" dirty="0" smtClean="0"/>
              <a:t>에 저장 된 모든 매장 검색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마지막 페이지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잘못 된 페이지 조건 추가 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ex) page = 54)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86" y="1844824"/>
            <a:ext cx="696787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4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내부 정보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td = </a:t>
            </a:r>
            <a:r>
              <a:rPr lang="ko-KR" altLang="en-US" dirty="0" smtClean="0"/>
              <a:t>테이블 데이터 셀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611342" cy="1008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660" y="4509120"/>
            <a:ext cx="3258005" cy="11336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892223"/>
            <a:ext cx="178142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0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정적 웹 페이지 크롤링 </a:t>
            </a:r>
            <a:endParaRPr lang="en-US" altLang="ko-KR" smtClean="0"/>
          </a:p>
          <a:p>
            <a:r>
              <a:rPr lang="en-US" altLang="ko-KR" smtClean="0"/>
              <a:t>02 </a:t>
            </a:r>
            <a:r>
              <a:rPr lang="ko-KR" altLang="en-US" smtClean="0"/>
              <a:t>동적 웹 페이지 크롤링</a:t>
            </a:r>
          </a:p>
        </p:txBody>
      </p:sp>
    </p:spTree>
    <p:extLst>
      <p:ext uri="{BB962C8B-B14F-4D97-AF65-F5344CB8AC3E}">
        <p14:creationId xmlns:p14="http://schemas.microsoft.com/office/powerpoint/2010/main" val="1551674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개별 </a:t>
            </a:r>
            <a:r>
              <a:rPr lang="en-US" altLang="ko-KR" dirty="0" smtClean="0"/>
              <a:t>td </a:t>
            </a:r>
            <a:r>
              <a:rPr lang="ko-KR" altLang="en-US" dirty="0" smtClean="0"/>
              <a:t>정보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매장명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728065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1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파싱</a:t>
            </a:r>
            <a:r>
              <a:rPr lang="ko-KR" altLang="en-US" dirty="0" smtClean="0"/>
              <a:t> 결과 리스트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6522536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67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페이지</a:t>
            </a:r>
            <a:r>
              <a:rPr lang="en-US" altLang="ko-KR" dirty="0" smtClean="0"/>
              <a:t>(1~53) </a:t>
            </a:r>
            <a:r>
              <a:rPr lang="ko-KR" altLang="en-US" dirty="0" smtClean="0"/>
              <a:t>검색 및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03969"/>
            <a:ext cx="6801799" cy="50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5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파싱</a:t>
            </a:r>
            <a:r>
              <a:rPr lang="ko-KR" altLang="en-US" dirty="0" smtClean="0"/>
              <a:t> 결과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으로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 lib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684948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08" y="3210789"/>
            <a:ext cx="745911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8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결과 저장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encoding = ‘cp949’ </a:t>
            </a:r>
            <a:r>
              <a:rPr lang="ko-KR" altLang="en-US" dirty="0" smtClean="0"/>
              <a:t>지정 테스트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엑셀 파일로 확인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File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(C –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사용자명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</a:t>
            </a:r>
            <a:r>
              <a:rPr lang="en-US" altLang="ko-KR" dirty="0"/>
              <a:t>:\Users\user</a:t>
            </a:r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526235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69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다빈치 매장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http</a:t>
            </a:r>
            <a:r>
              <a:rPr lang="ko-KR" altLang="en-US" dirty="0"/>
              <a:t>://</a:t>
            </a:r>
            <a:r>
              <a:rPr lang="ko-KR" altLang="en-US" dirty="0" err="1"/>
              <a:t>www.edavinci.co.kr</a:t>
            </a:r>
            <a:r>
              <a:rPr lang="ko-KR" altLang="en-US" dirty="0"/>
              <a:t>/</a:t>
            </a:r>
            <a:r>
              <a:rPr lang="ko-KR" altLang="en-US" dirty="0" err="1"/>
              <a:t>pg</a:t>
            </a:r>
            <a:r>
              <a:rPr lang="ko-KR" altLang="en-US" dirty="0"/>
              <a:t>/</a:t>
            </a:r>
            <a:r>
              <a:rPr lang="ko-KR" altLang="en-US" dirty="0" err="1"/>
              <a:t>bbs</a:t>
            </a:r>
            <a:r>
              <a:rPr lang="ko-KR" altLang="en-US" dirty="0"/>
              <a:t>/</a:t>
            </a:r>
            <a:r>
              <a:rPr lang="ko-KR" altLang="en-US" dirty="0" err="1"/>
              <a:t>board.php?bo_table</a:t>
            </a:r>
            <a:r>
              <a:rPr lang="ko-KR" altLang="en-US" dirty="0"/>
              <a:t>=</a:t>
            </a:r>
            <a:r>
              <a:rPr lang="ko-KR" altLang="en-US" dirty="0" err="1"/>
              <a:t>store&amp;page</a:t>
            </a:r>
            <a:r>
              <a:rPr lang="ko-KR" altLang="en-US" dirty="0"/>
              <a:t>=1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030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달라지는 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-1" r="47821" b="57500"/>
          <a:stretch/>
        </p:blipFill>
        <p:spPr>
          <a:xfrm>
            <a:off x="755575" y="2924944"/>
            <a:ext cx="4100207" cy="12241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1730284"/>
            <a:ext cx="7743327" cy="5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0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6693"/>
            <a:ext cx="5992061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5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smtClean="0"/>
              <a:t>API</a:t>
            </a:r>
            <a:r>
              <a:rPr lang="ko-KR" altLang="en-US" sz="1900" smtClean="0"/>
              <a:t>를 제공하지 않는 웹 페이지를 크롤링할 수 있다</a:t>
            </a:r>
            <a:r>
              <a:rPr lang="en-US" altLang="ko-KR" sz="190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smtClean="0"/>
              <a:t>BeautifulSoup </a:t>
            </a:r>
            <a:r>
              <a:rPr lang="ko-KR" altLang="en-US" sz="1900" smtClean="0"/>
              <a:t>라이브러리로 정적 웹 페이지를 크롤링할 수 있다</a:t>
            </a:r>
            <a:r>
              <a:rPr lang="en-US" altLang="ko-KR" sz="190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smtClean="0"/>
              <a:t>Selenium </a:t>
            </a:r>
            <a:r>
              <a:rPr lang="ko-KR" altLang="en-US" sz="1900" smtClean="0"/>
              <a:t>라이브러리로 동적 웹 페이지를 크롤링할 수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2775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연습하기 </a:t>
            </a:r>
            <a:r>
              <a:rPr lang="en-US" altLang="ko-KR" dirty="0"/>
              <a:t>1</a:t>
            </a:r>
          </a:p>
          <a:p>
            <a:pPr marL="676275" lvl="2" indent="-228600">
              <a:buFont typeface="+mj-lt"/>
              <a:buAutoNum type="arabicPeriod"/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라이브러리를 사용하기 위해 추가 설치작업을 실시</a:t>
            </a:r>
            <a:r>
              <a:rPr lang="en-US" altLang="ko-KR" dirty="0"/>
              <a:t>:</a:t>
            </a:r>
          </a:p>
          <a:p>
            <a:pPr marL="447675" lvl="2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</a:t>
            </a:r>
            <a:r>
              <a:rPr lang="ko-KR" altLang="en-US" sz="1400" dirty="0"/>
              <a:t>명령 프롬프트 창에서 </a:t>
            </a:r>
            <a:r>
              <a:rPr lang="en-US" altLang="ko-KR" sz="1400" dirty="0"/>
              <a:t>pip </a:t>
            </a:r>
            <a:r>
              <a:rPr lang="ko-KR" altLang="en-US" sz="1400" dirty="0"/>
              <a:t>명령을 사용</a:t>
            </a:r>
            <a:endParaRPr lang="en-US" altLang="ko-KR" sz="1400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676275" lvl="2" indent="-228600">
              <a:buFont typeface="+mj-lt"/>
              <a:buAutoNum type="arabicPeriod" startAt="2"/>
              <a:defRPr/>
            </a:pPr>
            <a:r>
              <a:rPr lang="ko-KR" altLang="en-US" dirty="0"/>
              <a:t>설치가 끝나면 </a:t>
            </a:r>
            <a:r>
              <a:rPr lang="ko-KR" altLang="en-US" dirty="0" err="1"/>
              <a:t>파이썬</a:t>
            </a:r>
            <a:r>
              <a:rPr lang="ko-KR" altLang="en-US" dirty="0"/>
              <a:t> 셸 창에서 </a:t>
            </a:r>
            <a:r>
              <a:rPr lang="en-US" altLang="ko-KR" dirty="0" err="1"/>
              <a:t>BeautifulSoup</a:t>
            </a:r>
            <a:r>
              <a:rPr lang="ko-KR" altLang="en-US" dirty="0"/>
              <a:t>을 </a:t>
            </a:r>
            <a:r>
              <a:rPr lang="ko-KR" altLang="en-US" dirty="0" err="1"/>
              <a:t>임포트하여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76275" lvl="2" indent="-228600">
              <a:buFont typeface="+mj-lt"/>
              <a:buAutoNum type="arabicPeriod" startAt="2"/>
              <a:defRPr/>
            </a:pPr>
            <a:r>
              <a:rPr lang="ko-KR" altLang="en-US" dirty="0"/>
              <a:t>연습용 </a:t>
            </a:r>
            <a:r>
              <a:rPr lang="en-US" altLang="ko-KR" dirty="0"/>
              <a:t>html</a:t>
            </a:r>
            <a:r>
              <a:rPr lang="ko-KR" altLang="en-US" dirty="0"/>
              <a:t>을 작성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76275" lvl="2" indent="-228600">
              <a:buFont typeface="+mj-lt"/>
              <a:buAutoNum type="arabicPeriod" startAt="2"/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	</a:t>
            </a:r>
          </a:p>
        </p:txBody>
      </p:sp>
      <p:sp>
        <p:nvSpPr>
          <p:cNvPr id="13317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2988" y="2598738"/>
            <a:ext cx="56896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C:\&gt; pip install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beautifulsoup4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42988" y="3363913"/>
            <a:ext cx="56896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from bs4 import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BeautifulSoup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2988" y="4148138"/>
            <a:ext cx="5689600" cy="1036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html = '&lt;h1 id="title"&gt;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한빛출판네트워크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&lt;/h1&gt;&lt;div class="top"&gt;&lt;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class="menu"&gt;&lt;li&gt;&lt;a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=http://www.hanbit.co.kr/member/login.html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class="login"&gt;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class="brand"&gt;&lt;li&gt;&lt;a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 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hanbit.co.kr/media/&gt;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academy/"&gt;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&gt;&lt;/div&gt;'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42988" y="5949950"/>
            <a:ext cx="56896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soup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BeautifulSoup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(html, '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html.parser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3487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연습하기 </a:t>
            </a:r>
            <a:r>
              <a:rPr lang="en-US" altLang="ko-KR" dirty="0"/>
              <a:t>1</a:t>
            </a:r>
          </a:p>
          <a:p>
            <a:pPr marL="676275" lvl="2" indent="-228600">
              <a:buFont typeface="+mj-lt"/>
              <a:buAutoNum type="arabicPeriod" startAt="5"/>
              <a:defRPr/>
            </a:pPr>
            <a:r>
              <a:rPr lang="ko-KR" altLang="en-US" dirty="0"/>
              <a:t>객체에 저장된 </a:t>
            </a:r>
            <a:r>
              <a:rPr lang="en-US" altLang="ko-KR" dirty="0"/>
              <a:t>html </a:t>
            </a:r>
            <a:r>
              <a:rPr lang="ko-KR" altLang="en-US" dirty="0"/>
              <a:t>내용을 확인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</p:txBody>
      </p:sp>
      <p:sp>
        <p:nvSpPr>
          <p:cNvPr id="14341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2988" y="2236788"/>
            <a:ext cx="5329237" cy="4144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print(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soup.prettify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&lt;h1 id="title"&gt;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한빛출판네트워크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&lt;/h1&gt;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&lt;div class="top"&gt;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class="menu"&gt;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&lt;li&gt;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="http://www.hanbit.co.kr/member/login.html"&gt;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&lt;/li&gt;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class="brand"&gt;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&lt;li&gt;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="http://www.hanbit.co.kr/media/"&gt;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&lt;/li&gt;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&lt;li&gt;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="http://www.hanbit.co.kr/academy/"&gt;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&lt;/a&gt;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&lt;/li&gt;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9186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연습하기 </a:t>
            </a:r>
            <a:r>
              <a:rPr lang="en-US" altLang="ko-KR" dirty="0"/>
              <a:t>2</a:t>
            </a:r>
          </a:p>
          <a:p>
            <a:pPr marL="676275" lvl="2" indent="-228600">
              <a:buFont typeface="+mj-lt"/>
              <a:buAutoNum type="arabicPeriod"/>
              <a:defRPr/>
            </a:pPr>
            <a:r>
              <a:rPr lang="ko-KR" altLang="en-US" dirty="0"/>
              <a:t>태그 </a:t>
            </a:r>
            <a:r>
              <a:rPr lang="ko-KR" altLang="en-US" dirty="0" err="1"/>
              <a:t>파싱하기</a:t>
            </a:r>
            <a:r>
              <a:rPr lang="en-US" altLang="ko-KR" dirty="0"/>
              <a:t> - </a:t>
            </a:r>
            <a:r>
              <a:rPr lang="ko-KR" altLang="en-US" dirty="0"/>
              <a:t>지정된 한 개의 태그만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</p:txBody>
      </p:sp>
      <p:sp>
        <p:nvSpPr>
          <p:cNvPr id="15365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16013" y="2246313"/>
            <a:ext cx="5976937" cy="3600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soup.h1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&lt;h1 id="title"&gt;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한빛출판네트워크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&lt;/h1&gt;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tag_h1 = soup.h1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tag_h1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&lt;h1 id="title"&gt;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한빛출판네트워크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&lt;/h1&gt;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tag_div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soup.div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tag_div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&lt;div class="top"&gt;&lt;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class="menu"&gt;&lt;li&gt;&lt;a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hanbit.co.kr/member/login.html"&gt;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class="brand"&gt;&lt;li&gt;&lt;a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="http://www.hanbit.co.kr/media/"&gt;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hanbit.co.kr/academy/"&gt;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&gt;&lt;/div&gt;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soup.ul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tag_ul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class="menu"&gt;&lt;li&gt;&lt;a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="http://www.hanbit.co.kr/member/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login.html"&gt;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tag_li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soup.li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tag_li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&lt;li&gt;&lt;a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="http://www.hanbit.co.kr/member/login.html"&gt;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tag_a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soup.a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tag_a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="http://www.hanbit.co.kr/member/login.html"&gt;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147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연습하기 </a:t>
            </a:r>
            <a:r>
              <a:rPr lang="en-US" altLang="ko-KR" dirty="0"/>
              <a:t>2</a:t>
            </a:r>
          </a:p>
          <a:p>
            <a:pPr marL="676275" lvl="2" indent="-228600">
              <a:buFont typeface="+mj-lt"/>
              <a:buAutoNum type="arabicPeriod" startAt="2"/>
              <a:defRPr/>
            </a:pPr>
            <a:r>
              <a:rPr lang="ko-KR" altLang="en-US" dirty="0"/>
              <a:t>태그 </a:t>
            </a:r>
            <a:r>
              <a:rPr lang="ko-KR" altLang="en-US" dirty="0" err="1"/>
              <a:t>파싱하기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지정된 태그를 모두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sp>
        <p:nvSpPr>
          <p:cNvPr id="16389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16013" y="2292350"/>
            <a:ext cx="6264275" cy="2649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tag_ul_all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soup.find_all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tag_ul_all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[&lt;ul class="menu"&gt;&lt;li&gt;&lt;a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="http://www.hanbit.co.kr/member/login.html"&gt;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&lt;/a&gt;&lt;/li&gt;&lt;/ul&gt;,&lt;ul class="brand"&gt;&lt;li&gt;&lt;a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="http://www.hanbit.co.kr/media/"&gt;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="http://www.hanbit.co.kr/academy/"&gt;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tag_li_all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soup.find_all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("li")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tag_li_all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[&lt;li&gt;&lt;a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="http://www.hanbit.co.kr/member/login.html"&gt;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&lt;/a&gt;&lt;/li&gt;,&lt;li&gt;&lt;a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="http://www.hanbit.co.kr/media/"&gt;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&lt;/a&gt;&lt;/li&gt;,&lt;li&gt;&lt;a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="http://www.hanbit.co.kr/academy/"&gt;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tag_a_all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soup.find_all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("a")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tag_a_all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="http://www.hanbit.co.kr/member/login.html"&gt;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&lt;/a&gt;,&lt;a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="http://www.hanbit.co.kr/media/"&gt;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&lt;/a&gt;,&lt;a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="http://www.hanbit.co.kr/academy/"&gt;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&lt;/a&gt;]</a:t>
            </a:r>
          </a:p>
        </p:txBody>
      </p:sp>
    </p:spTree>
    <p:extLst>
      <p:ext uri="{BB962C8B-B14F-4D97-AF65-F5344CB8AC3E}">
        <p14:creationId xmlns:p14="http://schemas.microsoft.com/office/powerpoint/2010/main" val="35983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연습하기 </a:t>
            </a:r>
            <a:r>
              <a:rPr lang="en-US" altLang="ko-KR" dirty="0"/>
              <a:t>2</a:t>
            </a:r>
          </a:p>
          <a:p>
            <a:pPr marL="676275" lvl="2" indent="-228600">
              <a:buFont typeface="+mj-lt"/>
              <a:buAutoNum type="arabicPeriod" startAt="3"/>
              <a:defRPr/>
            </a:pPr>
            <a:r>
              <a:rPr lang="ko-KR" altLang="en-US" dirty="0"/>
              <a:t>속성을 이용하여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➊ </a:t>
            </a:r>
            <a:r>
              <a:rPr lang="en-US" altLang="ko-KR" dirty="0" err="1"/>
              <a:t>attrs</a:t>
            </a:r>
            <a:r>
              <a:rPr lang="en-US" altLang="ko-KR" dirty="0"/>
              <a:t>: </a:t>
            </a:r>
            <a:r>
              <a:rPr lang="ko-KR" altLang="en-US" dirty="0"/>
              <a:t>속성 이름과 속성값으로 </a:t>
            </a:r>
            <a:r>
              <a:rPr lang="ko-KR" altLang="en-US" dirty="0" err="1"/>
              <a:t>딕셔너리</a:t>
            </a:r>
            <a:r>
              <a:rPr lang="ko-KR" altLang="en-US" dirty="0"/>
              <a:t> 구성           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➋ </a:t>
            </a:r>
            <a:r>
              <a:rPr lang="en-US" altLang="ko-KR" dirty="0"/>
              <a:t>find( ): </a:t>
            </a:r>
            <a:r>
              <a:rPr lang="ko-KR" altLang="en-US" dirty="0"/>
              <a:t>속성을 이용하여 특정 태그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➌ </a:t>
            </a:r>
            <a:r>
              <a:rPr lang="en-US" altLang="ko-KR" dirty="0"/>
              <a:t>select( ): </a:t>
            </a:r>
            <a:r>
              <a:rPr lang="ko-KR" altLang="en-US" dirty="0"/>
              <a:t>지정한 태그를 모두 </a:t>
            </a:r>
            <a:r>
              <a:rPr lang="ko-KR" altLang="en-US" dirty="0" err="1"/>
              <a:t>파싱하여</a:t>
            </a:r>
            <a:r>
              <a:rPr lang="ko-KR" altLang="en-US" dirty="0"/>
              <a:t> 리스트 구성  </a:t>
            </a:r>
            <a:r>
              <a:rPr lang="en-US" altLang="ko-KR" dirty="0"/>
              <a:t>   </a:t>
            </a:r>
            <a:r>
              <a:rPr lang="ko-KR" altLang="en-US" dirty="0"/>
              <a:t>태그</a:t>
            </a:r>
            <a:r>
              <a:rPr lang="en-US" altLang="ko-KR" dirty="0"/>
              <a:t>#id </a:t>
            </a:r>
            <a:r>
              <a:rPr lang="ko-KR" altLang="en-US" dirty="0"/>
              <a:t>속성값    </a:t>
            </a:r>
            <a:r>
              <a:rPr lang="en-US" altLang="ko-KR" dirty="0"/>
              <a:t>/  </a:t>
            </a:r>
            <a:r>
              <a:rPr lang="ko-KR" altLang="en-US" dirty="0"/>
              <a:t>태그</a:t>
            </a:r>
            <a:r>
              <a:rPr lang="en-US" altLang="ko-KR" dirty="0"/>
              <a:t>.class </a:t>
            </a:r>
            <a:r>
              <a:rPr lang="ko-KR" altLang="en-US" dirty="0"/>
              <a:t>속성값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</p:txBody>
      </p:sp>
      <p:sp>
        <p:nvSpPr>
          <p:cNvPr id="17413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450" y="2949575"/>
            <a:ext cx="5688013" cy="387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tag_a.attrs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{'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': 'http://www.hanbit.co.kr/member/login.html', 'class': ['login']}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tag_a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'http://www.hanbit.co.kr/member/login.html'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tag_a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['class']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['login']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tag_ul_2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soup.find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('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',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attrs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={'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class':'brand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'})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tag_ul_2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class="brand"&gt;&lt;li&gt;&lt;a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="http://www.hanbit.co.kr/media/"&gt;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li&gt;&lt;li&gt;&lt;a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="http://www.hanbit.co.kr/academy/"&gt;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title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soup.find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(id="title")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title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&lt;h1 id="title"&gt;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한빛출판네트워크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&lt;/h1&gt;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title.string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한빛출판네트워크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li_list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soup.select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("div&gt;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ul.brand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&gt;li")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li_list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="http://www.hanbit.co.kr/media/"&gt;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&lt;/a&gt;&lt;/li&gt;,&lt;li&gt;&lt;a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="http://www.hanbit.co.kr/academy/"&gt;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for li in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li_list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[Enter]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print(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li.string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[Enter]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[Enter]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0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크롤링</a:t>
            </a:r>
            <a:r>
              <a:rPr lang="ko-KR" altLang="en-US" dirty="0"/>
              <a:t> 허용 여부 확인하기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웹 페이지를 크롤링하기 전에 </a:t>
            </a:r>
            <a:r>
              <a:rPr lang="ko-KR" altLang="en-US" dirty="0" err="1"/>
              <a:t>크롤링</a:t>
            </a:r>
            <a:r>
              <a:rPr lang="ko-KR" altLang="en-US" dirty="0"/>
              <a:t> 허용 여부를 확인하기 위해 주소 창에 ‘크롤링할 주소</a:t>
            </a:r>
            <a:r>
              <a:rPr lang="en-US" altLang="ko-KR" dirty="0"/>
              <a:t>/ robots.txt’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robots.txt </a:t>
            </a:r>
            <a:r>
              <a:rPr lang="ko-KR" altLang="en-US" dirty="0"/>
              <a:t>파일이 없다면 수집에 대한 정책이 없으니 </a:t>
            </a:r>
            <a:r>
              <a:rPr lang="ko-KR" altLang="en-US" dirty="0" err="1"/>
              <a:t>크롤링을</a:t>
            </a:r>
            <a:r>
              <a:rPr lang="ko-KR" altLang="en-US" dirty="0"/>
              <a:t> 해도 된다는 의미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19461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46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57450"/>
            <a:ext cx="5164138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5173663"/>
            <a:ext cx="3141663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7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43721</TotalTime>
  <Words>1458</Words>
  <Application>Microsoft Office PowerPoint</Application>
  <PresentationFormat>화면 슬라이드 쇼(4:3)</PresentationFormat>
  <Paragraphs>272</Paragraphs>
  <Slides>27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HY견고딕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Office 테마</vt:lpstr>
      <vt:lpstr>파이썬 크롤링 – 4 (웹 크롤링)    </vt:lpstr>
      <vt:lpstr>PowerPoint 프레젠테이션</vt:lpstr>
      <vt:lpstr>PowerPoint 프레젠테이션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2</vt:lpstr>
      <vt:lpstr>01. 정적 웹 페이지 크롤링 – 테스트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최도진</cp:lastModifiedBy>
  <cp:revision>3517</cp:revision>
  <cp:lastPrinted>2016-09-27T06:45:30Z</cp:lastPrinted>
  <dcterms:created xsi:type="dcterms:W3CDTF">2012-07-16T20:46:39Z</dcterms:created>
  <dcterms:modified xsi:type="dcterms:W3CDTF">2022-09-30T04:37:32Z</dcterms:modified>
</cp:coreProperties>
</file>