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4" r:id="rId2"/>
  </p:sldMasterIdLst>
  <p:notesMasterIdLst>
    <p:notesMasterId r:id="rId38"/>
  </p:notesMasterIdLst>
  <p:handoutMasterIdLst>
    <p:handoutMasterId r:id="rId39"/>
  </p:handoutMasterIdLst>
  <p:sldIdLst>
    <p:sldId id="260" r:id="rId3"/>
    <p:sldId id="261" r:id="rId4"/>
    <p:sldId id="262" r:id="rId5"/>
    <p:sldId id="263" r:id="rId6"/>
    <p:sldId id="29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2" r:id="rId23"/>
    <p:sldId id="293" r:id="rId24"/>
    <p:sldId id="294" r:id="rId25"/>
    <p:sldId id="279" r:id="rId26"/>
    <p:sldId id="296" r:id="rId27"/>
    <p:sldId id="295" r:id="rId28"/>
    <p:sldId id="280" r:id="rId29"/>
    <p:sldId id="281" r:id="rId30"/>
    <p:sldId id="290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  <p14:sldId id="261"/>
            <p14:sldId id="262"/>
            <p14:sldId id="263"/>
            <p14:sldId id="29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92"/>
            <p14:sldId id="293"/>
            <p14:sldId id="294"/>
            <p14:sldId id="279"/>
            <p14:sldId id="296"/>
            <p14:sldId id="295"/>
            <p14:sldId id="280"/>
            <p14:sldId id="281"/>
            <p14:sldId id="290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제목 없는 구역" id="{B07FC39A-4F0E-458A-8DD7-7F3E1ACF27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1839" autoAdjust="0"/>
  </p:normalViewPr>
  <p:slideViewPr>
    <p:cSldViewPr>
      <p:cViewPr varScale="1">
        <p:scale>
          <a:sx n="79" d="100"/>
          <a:sy n="79" d="100"/>
        </p:scale>
        <p:origin x="102" y="52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BF7A92-F946-4806-A62A-1A738C516881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01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71A00B-7FC6-4FF8-8793-5C84BCDAC25D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02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DF0140-FB9D-4915-87A6-12DB08804D26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057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91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CBCD87-3C35-46E5-8025-887ED390630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110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1B5F08-0DEC-426B-8D97-0FECDD17291C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819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26E314-077C-45A0-903A-88BE891C2D00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462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D7BB07-2235-4D2F-B624-73546A23CBD8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682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2F401D-F9AE-4519-AD5F-D0C6911CC634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387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51DA43-2B88-464A-A849-1D65F08E450C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41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EB543D-9511-4B2F-AFC8-12FB35A1B176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82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FB3184-60D3-4010-BD24-39E05B5C5B8F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39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0E1D2D-0CE4-4C04-AF87-571D04E1794D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93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7B8468-D363-4EA3-85FD-CEEAF6AC1048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73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826D1-A43E-4814-B254-F107815E7FF4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352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488492-8A58-4A07-A8C7-7A134DECB9A3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107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CE677E-A2E7-4651-95CC-7500C54E7DE3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382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D1553A-2AC1-49FD-80D9-28DA37C90AC8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01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972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200" dirty="0" err="1">
                <a:ea typeface="맑은 고딕" pitchFamily="50" charset="-127"/>
              </a:rPr>
              <a:t>한빛아카데미㈜에</a:t>
            </a:r>
            <a:r>
              <a:rPr kumimoji="0" lang="ko-KR" altLang="en-US" sz="1200" dirty="0">
                <a:ea typeface="맑은 고딕" pitchFamily="50" charset="-127"/>
              </a:rPr>
              <a:t>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59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030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121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0F1E7258-0640-4EEE-9BD5-399AA95CDE7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93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 err="1">
                <a:solidFill>
                  <a:schemeClr val="tx1"/>
                </a:solidFill>
                <a:latin typeface="+mj-ea"/>
              </a:rPr>
              <a:t>감사합니음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65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1B4999C7-A038-4195-A2A0-D3B0806D95C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9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smtClean="0"/>
              <a:t>통계 분석 </a:t>
            </a:r>
            <a:r>
              <a:rPr lang="en-US" altLang="ko-KR" sz="3200" b="0" dirty="0" smtClean="0"/>
              <a:t>– 1</a:t>
            </a:r>
            <a:br>
              <a:rPr lang="en-US" altLang="ko-KR" sz="3200" b="0" dirty="0" smtClean="0"/>
            </a:br>
            <a:r>
              <a:rPr lang="en-US" altLang="ko-KR" sz="3200" b="0" dirty="0"/>
              <a:t/>
            </a:r>
            <a:br>
              <a:rPr lang="en-US" altLang="ko-KR" sz="3200" b="0" dirty="0"/>
            </a:b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다운로드한 </a:t>
            </a:r>
            <a:r>
              <a:rPr lang="en-US" altLang="ko-KR" dirty="0"/>
              <a:t>CSV </a:t>
            </a:r>
            <a:r>
              <a:rPr lang="ko-KR" altLang="en-US" dirty="0"/>
              <a:t>파일 정리하기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엑셀에서 열 </a:t>
            </a:r>
            <a:r>
              <a:rPr lang="ko-KR" altLang="en-US" dirty="0" err="1"/>
              <a:t>구분자를</a:t>
            </a:r>
            <a:r>
              <a:rPr lang="ko-KR" altLang="en-US" dirty="0"/>
              <a:t> 세미콜론으로 인식시키기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grpSp>
        <p:nvGrpSpPr>
          <p:cNvPr id="18437" name="그룹 1"/>
          <p:cNvGrpSpPr>
            <a:grpSpLocks/>
          </p:cNvGrpSpPr>
          <p:nvPr/>
        </p:nvGrpSpPr>
        <p:grpSpPr bwMode="auto">
          <a:xfrm>
            <a:off x="611188" y="2386013"/>
            <a:ext cx="8424862" cy="1403350"/>
            <a:chOff x="250825" y="2276873"/>
            <a:chExt cx="5110034" cy="2088232"/>
          </a:xfrm>
        </p:grpSpPr>
        <p:sp>
          <p:nvSpPr>
            <p:cNvPr id="6" name="직사각형 5"/>
            <p:cNvSpPr/>
            <p:nvPr/>
          </p:nvSpPr>
          <p:spPr>
            <a:xfrm>
              <a:off x="467474" y="2276873"/>
              <a:ext cx="4726806" cy="16488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440" name="내용 개체 틀 2"/>
            <p:cNvSpPr txBox="1">
              <a:spLocks/>
            </p:cNvSpPr>
            <p:nvPr/>
          </p:nvSpPr>
          <p:spPr bwMode="auto">
            <a:xfrm>
              <a:off x="250825" y="2276873"/>
              <a:ext cx="5110034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   &gt;&gt;&gt; import pandas as pd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  &gt;&gt;&gt; red_df = pd.read_csv('C:/Users/kmj/My_Python/7</a:t>
              </a: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장</a:t>
              </a:r>
              <a: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_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data/winequality-red.csv', sep = ';', header = 0, engine = 'python')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   &gt;&gt;&gt; white_df = pd.read_csv('C:/Users/kmj/My_Python/7</a:t>
              </a: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장</a:t>
              </a:r>
              <a: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_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data/winequality-white.csv', sep = ';', header = 0, engine= 'python')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   &gt;&gt;&gt; red_df.to_csv('C:/Users/kmj/My_Python/7</a:t>
              </a: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장</a:t>
              </a:r>
              <a: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_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data/winequality-red2.csv', index = False)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   &gt;&gt;&gt; white_df.to_csv('C:/Users/kmj/My_Python/7</a:t>
              </a: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장</a:t>
              </a:r>
              <a: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_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data/winequality-white2.csv', index = False)</a:t>
              </a:r>
              <a:endPara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85775" y="3789363"/>
            <a:ext cx="8118475" cy="1317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행 테이블 형태의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CSV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파일을 다루기 위해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pandas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라이브러리 패키지를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이름으로 로드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02~03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행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pandas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read_csv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함수를 사용해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CSV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파일을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읽어온음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이때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CSV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파일 데이터의 열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구분자를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47675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세미콜론으로 지정하기 위해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매개변수 값을 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;’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으로 지정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04~05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행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pandas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읽은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CSV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데이터는 테이블 형태의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DataFrame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객체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red_df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white_df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있음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47675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상태 그대로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CSV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파일로 저장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다운로드한 </a:t>
            </a:r>
            <a:r>
              <a:rPr lang="en-US" altLang="ko-KR" dirty="0"/>
              <a:t>CSV </a:t>
            </a:r>
            <a:r>
              <a:rPr lang="ko-KR" altLang="en-US" dirty="0"/>
              <a:t>파일 정리하기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 err="1"/>
              <a:t>파이썬에서</a:t>
            </a:r>
            <a:r>
              <a:rPr lang="ko-KR" altLang="en-US" dirty="0"/>
              <a:t> 저장한 </a:t>
            </a:r>
            <a:r>
              <a:rPr lang="en-US" altLang="ko-KR" dirty="0"/>
              <a:t>CSV </a:t>
            </a:r>
            <a:r>
              <a:rPr lang="ko-KR" altLang="en-US" dirty="0"/>
              <a:t>파일을 엑셀에서 열어 상태를 확인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pic>
        <p:nvPicPr>
          <p:cNvPr id="1946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20938"/>
            <a:ext cx="4167187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0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데이터 병합하기 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레드 와인과 화이트 와인 파일 합치기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912813" y="2349500"/>
            <a:ext cx="4994275" cy="367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84213" y="2349500"/>
            <a:ext cx="5400675" cy="36718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   &gt;&gt;&gt; red_df.head()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fixed acidity  volatile acidity   citric acid</a:t>
            </a:r>
            <a:r>
              <a:rPr kumimoji="1" lang="es-E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...   sulphates   alcohol   quality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0       7.4                0.70            0.00     ...      0.56          9.4        5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1       7.8                0.88            0.00     ...      0.68          9.8        5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2       7.8                0.76            0.04     ...      0.65          9.8        5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3      11.2      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</a:t>
            </a: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0.28            0.56     ...      0.58          9.8        6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4       7.4                0.70            0.00     ...      0.56          9.4        5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1" lang="es-E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45A5ED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[5 rows x 12 columns]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 &gt;&gt;&gt; red_df.insert(0, column = 'type', value = 'red')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 &gt;&gt;&gt; red_df.head()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type     fixed acidity     volatile acidity   ...   sulphates   alcohol   quality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0    red          7.4                    0.70         ...       0.56         9.4         5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1    red          7.8                    0.88         ...       0.68         9.8         5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2    red          7.8                    0.76         ...       0.65         9.8         5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3    red          11.2     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</a:t>
            </a: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0.28         ...       0.58         9.8         6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4    red          7.4                    0.70         ...       0.56         9.4         5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[5 rows x 13 columns]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 &gt;&gt;&gt;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red_df.shape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(1599, 13)</a:t>
            </a:r>
          </a:p>
        </p:txBody>
      </p:sp>
    </p:spTree>
    <p:extLst>
      <p:ext uri="{BB962C8B-B14F-4D97-AF65-F5344CB8AC3E}">
        <p14:creationId xmlns:p14="http://schemas.microsoft.com/office/powerpoint/2010/main" val="656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데이터 병합하기 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레드 와인과 화이트 와인 파일 합치기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grpSp>
        <p:nvGrpSpPr>
          <p:cNvPr id="21507" name="그룹 1"/>
          <p:cNvGrpSpPr>
            <a:grpSpLocks/>
          </p:cNvGrpSpPr>
          <p:nvPr/>
        </p:nvGrpSpPr>
        <p:grpSpPr bwMode="auto">
          <a:xfrm>
            <a:off x="684213" y="2276475"/>
            <a:ext cx="5400675" cy="4565650"/>
            <a:chOff x="683568" y="2348879"/>
            <a:chExt cx="5400600" cy="4493246"/>
          </a:xfrm>
        </p:grpSpPr>
        <p:sp>
          <p:nvSpPr>
            <p:cNvPr id="7" name="직사각형 6"/>
            <p:cNvSpPr/>
            <p:nvPr/>
          </p:nvSpPr>
          <p:spPr>
            <a:xfrm>
              <a:off x="912165" y="2348879"/>
              <a:ext cx="4995793" cy="4493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내용 개체 틀 2"/>
            <p:cNvSpPr txBox="1">
              <a:spLocks/>
            </p:cNvSpPr>
            <p:nvPr/>
          </p:nvSpPr>
          <p:spPr bwMode="auto">
            <a:xfrm>
              <a:off x="683568" y="2348879"/>
              <a:ext cx="5400600" cy="410422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44767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   &gt;&gt;&gt; white_df.head()</a:t>
              </a:r>
            </a:p>
            <a:p>
              <a:pPr marL="266700" marR="0" lvl="1" indent="0" algn="l" defTabSz="914400" rtl="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굴림" panose="020B0600000101010101" pitchFamily="50" charset="-127"/>
                  <a:cs typeface="+mn-cs"/>
                </a:rPr>
                <a:t>    </a:t>
              </a: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굴림" panose="020B0600000101010101" pitchFamily="50" charset="-127"/>
                  <a:cs typeface="+mn-cs"/>
                </a:rPr>
                <a:t>fixed acidity  volatile acidity   citric acid</a:t>
              </a:r>
              <a:r>
                <a:rPr kumimoji="1" lang="es-E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굴림" panose="020B0600000101010101" pitchFamily="50" charset="-127"/>
                  <a:cs typeface="+mn-cs"/>
                </a:rPr>
                <a:t> </a:t>
              </a: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굴림" panose="020B0600000101010101" pitchFamily="50" charset="-127"/>
                  <a:cs typeface="+mn-cs"/>
                </a:rPr>
                <a:t> ...   sulphates   alcohol   quality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0       7.0                0.27            0.36     ...      0.45          8.8        6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1       6.3                0.30            0.34     ...      0.49          9.5        6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2       8.1                0.28            0.40     ...      0.44         10.1     </a:t>
              </a:r>
              <a:r>
                <a:rPr kumimoji="1" lang="es-E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6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3       7.2                0.23            0.32     ...      0.40          9.9        6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4       7.2                0.23            0.32     ...      0.40          9.9        6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[5 rows x 12 columns]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06   &gt;&gt;&gt; white_df.insert(0, column = 'type', value = 'white')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07   &gt;&gt;&gt; white_df.head()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    type     fixed acidity     volatile acidity   ...   sulphates   alcohol   quality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0   white          7.0                  0.27         ...       0.45         8.8         6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1   white          6.3                  0.30         ...       0.49         9.5         6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2   white          8.1                  0.28         ...       0.44     </a:t>
              </a:r>
              <a:r>
                <a:rPr kumimoji="1" lang="es-E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</a:t>
              </a: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10.1        6   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3   white          7.2                  0.23         ...       0.40         9.9         6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4   white          7.2                  0.23         ...       0.40         9.9         6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E6EB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[5 rows x 13 columns]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08  &gt;&gt;&gt; </a:t>
              </a: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white_df.shape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5A5ED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(4898, 13)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09  &gt;&gt;&gt; wine = </a:t>
              </a: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pd.concat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([</a:t>
              </a: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red_df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white_df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])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10  &gt;&gt;&gt; </a:t>
              </a: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wine.shape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5A5ED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(6497, 13)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  &gt;&gt;&gt; </a:t>
              </a: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wine.to_csv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('C:/Users/</a:t>
              </a: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kmj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My_Python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/7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장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_data/wine.csv', index = False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5A5ED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</a:p>
          </p:txBody>
        </p:sp>
      </p:grpSp>
      <p:sp>
        <p:nvSpPr>
          <p:cNvPr id="2150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sp>
        <p:nvSpPr>
          <p:cNvPr id="2150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4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데이터 병합하기 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레드 와인과 화이트 와인 파일 합치기</a:t>
            </a:r>
            <a:endParaRPr lang="en-US" altLang="ko-KR" dirty="0"/>
          </a:p>
          <a:p>
            <a:pPr lvl="2">
              <a:defRPr/>
            </a:pPr>
            <a:r>
              <a:rPr lang="en-US" altLang="ko-KR" sz="1200" dirty="0"/>
              <a:t>[01~04</a:t>
            </a:r>
            <a:r>
              <a:rPr lang="ko-KR" altLang="en-US" sz="1200" dirty="0"/>
              <a:t>행</a:t>
            </a:r>
            <a:r>
              <a:rPr lang="en-US" altLang="ko-KR" sz="1200" dirty="0"/>
              <a:t>] </a:t>
            </a:r>
            <a:r>
              <a:rPr lang="ko-KR" altLang="en-US" sz="1200" dirty="0"/>
              <a:t>레드 와인 파일을 읽고 데이터프레임에 ‘</a:t>
            </a:r>
            <a:r>
              <a:rPr lang="en-US" altLang="ko-KR" sz="1200" dirty="0"/>
              <a:t>type’ </a:t>
            </a:r>
            <a:r>
              <a:rPr lang="ko-KR" altLang="en-US" sz="1200" dirty="0"/>
              <a:t>열 삽입하기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01</a:t>
            </a:r>
            <a:r>
              <a:rPr lang="ko-KR" altLang="en-US" dirty="0"/>
              <a:t>행 </a:t>
            </a:r>
            <a:r>
              <a:rPr lang="en-US" altLang="ko-KR" dirty="0" err="1"/>
              <a:t>red_df</a:t>
            </a:r>
            <a:r>
              <a:rPr lang="ko-KR" altLang="en-US" dirty="0"/>
              <a:t>에 저장된 내용을 위에서부터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(0</a:t>
            </a:r>
            <a:r>
              <a:rPr lang="ko-KR" altLang="en-US" dirty="0"/>
              <a:t>번</a:t>
            </a:r>
            <a:r>
              <a:rPr lang="en-US" altLang="ko-KR" dirty="0"/>
              <a:t>~4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행만 출력하여 확인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02</a:t>
            </a:r>
            <a:r>
              <a:rPr lang="ko-KR" altLang="en-US" dirty="0"/>
              <a:t>행 이름이 ‘</a:t>
            </a:r>
            <a:r>
              <a:rPr lang="en-US" altLang="ko-KR" dirty="0"/>
              <a:t>type’</a:t>
            </a:r>
            <a:r>
              <a:rPr lang="ko-KR" altLang="en-US" dirty="0"/>
              <a:t>이고 값이 ‘</a:t>
            </a:r>
            <a:r>
              <a:rPr lang="en-US" altLang="ko-KR" dirty="0"/>
              <a:t>red’</a:t>
            </a:r>
            <a:r>
              <a:rPr lang="ko-KR" altLang="en-US" dirty="0"/>
              <a:t>인 열을 만들어 </a:t>
            </a:r>
            <a:r>
              <a:rPr lang="en-US" altLang="ko-KR" dirty="0"/>
              <a:t>index = 0(</a:t>
            </a:r>
            <a:r>
              <a:rPr lang="ko-KR" altLang="en-US" dirty="0"/>
              <a:t>첫 번째 열</a:t>
            </a:r>
            <a:r>
              <a:rPr lang="en-US" altLang="ko-KR" dirty="0"/>
              <a:t>) </a:t>
            </a:r>
            <a:r>
              <a:rPr lang="ko-KR" altLang="en-US" dirty="0"/>
              <a:t>자리에 삽입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03</a:t>
            </a:r>
            <a:r>
              <a:rPr lang="ko-KR" altLang="en-US" dirty="0"/>
              <a:t>행 </a:t>
            </a:r>
            <a:r>
              <a:rPr lang="en-US" altLang="ko-KR" dirty="0" err="1"/>
              <a:t>red_df</a:t>
            </a:r>
            <a:r>
              <a:rPr lang="ko-KR" altLang="en-US" dirty="0"/>
              <a:t>에 저장된 내용을 위에서부터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(0</a:t>
            </a:r>
            <a:r>
              <a:rPr lang="ko-KR" altLang="en-US" dirty="0"/>
              <a:t>번</a:t>
            </a:r>
            <a:r>
              <a:rPr lang="en-US" altLang="ko-KR" dirty="0"/>
              <a:t>~4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행만 다시 출력해 삽입된 ‘</a:t>
            </a:r>
            <a:r>
              <a:rPr lang="en-US" altLang="ko-KR" dirty="0"/>
              <a:t>type’</a:t>
            </a:r>
            <a:r>
              <a:rPr lang="ko-KR" altLang="en-US" dirty="0"/>
              <a:t>열을 확인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04</a:t>
            </a:r>
            <a:r>
              <a:rPr lang="ko-KR" altLang="en-US" dirty="0"/>
              <a:t>행 </a:t>
            </a:r>
            <a:r>
              <a:rPr lang="en-US" altLang="ko-KR" dirty="0" err="1"/>
              <a:t>red_df.shape</a:t>
            </a:r>
            <a:r>
              <a:rPr lang="ko-KR" altLang="en-US" dirty="0"/>
              <a:t>를 이용하여 현재 </a:t>
            </a:r>
            <a:r>
              <a:rPr lang="en-US" altLang="ko-KR" dirty="0" err="1"/>
              <a:t>red_df</a:t>
            </a:r>
            <a:r>
              <a:rPr lang="ko-KR" altLang="en-US" dirty="0"/>
              <a:t>의 크기를 ‘</a:t>
            </a:r>
            <a:r>
              <a:rPr lang="en-US" altLang="ko-KR" dirty="0"/>
              <a:t>(</a:t>
            </a:r>
            <a:r>
              <a:rPr lang="ko-KR" altLang="en-US" dirty="0"/>
              <a:t>행의 개수</a:t>
            </a:r>
            <a:r>
              <a:rPr lang="en-US" altLang="ko-KR" dirty="0"/>
              <a:t>, </a:t>
            </a:r>
            <a:r>
              <a:rPr lang="ko-KR" altLang="en-US" dirty="0"/>
              <a:t>열의 개수</a:t>
            </a:r>
            <a:r>
              <a:rPr lang="en-US" altLang="ko-KR" dirty="0"/>
              <a:t>)’ </a:t>
            </a:r>
            <a:r>
              <a:rPr lang="ko-KR" altLang="en-US" dirty="0"/>
              <a:t>형태로 확인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sz="1200" dirty="0"/>
              <a:t>[05~08</a:t>
            </a:r>
            <a:r>
              <a:rPr lang="ko-KR" altLang="en-US" sz="1200" dirty="0"/>
              <a:t>행</a:t>
            </a:r>
            <a:r>
              <a:rPr lang="en-US" altLang="ko-KR" sz="1200" dirty="0"/>
              <a:t>] </a:t>
            </a:r>
            <a:r>
              <a:rPr lang="ko-KR" altLang="en-US" sz="1200" dirty="0"/>
              <a:t>화이트 와인 파일을 읽고 데이터프레임에 ‘</a:t>
            </a:r>
            <a:r>
              <a:rPr lang="en-US" altLang="ko-KR" sz="1200" dirty="0"/>
              <a:t>type’ </a:t>
            </a:r>
            <a:r>
              <a:rPr lang="ko-KR" altLang="en-US" sz="1200" dirty="0"/>
              <a:t>열 삽입하기</a:t>
            </a:r>
          </a:p>
          <a:p>
            <a:pPr lvl="3">
              <a:defRPr/>
            </a:pPr>
            <a:r>
              <a:rPr lang="en-US" altLang="ko-KR" dirty="0"/>
              <a:t>05</a:t>
            </a:r>
            <a:r>
              <a:rPr lang="ko-KR" altLang="en-US" dirty="0"/>
              <a:t>행 </a:t>
            </a:r>
            <a:r>
              <a:rPr lang="en-US" altLang="ko-KR" dirty="0" err="1"/>
              <a:t>white_df</a:t>
            </a:r>
            <a:r>
              <a:rPr lang="ko-KR" altLang="en-US" dirty="0"/>
              <a:t>에 저장된 내용을 위에서부터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(0</a:t>
            </a:r>
            <a:r>
              <a:rPr lang="ko-KR" altLang="en-US" dirty="0"/>
              <a:t>번</a:t>
            </a:r>
            <a:r>
              <a:rPr lang="en-US" altLang="ko-KR" dirty="0"/>
              <a:t>~4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행만 출력하여 확인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06</a:t>
            </a:r>
            <a:r>
              <a:rPr lang="ko-KR" altLang="en-US" dirty="0"/>
              <a:t>행 이름이 ‘</a:t>
            </a:r>
            <a:r>
              <a:rPr lang="en-US" altLang="ko-KR" dirty="0"/>
              <a:t>type’</a:t>
            </a:r>
            <a:r>
              <a:rPr lang="ko-KR" altLang="en-US" dirty="0"/>
              <a:t>이고 값이 ‘</a:t>
            </a:r>
            <a:r>
              <a:rPr lang="en-US" altLang="ko-KR" dirty="0"/>
              <a:t>white’</a:t>
            </a:r>
            <a:r>
              <a:rPr lang="ko-KR" altLang="en-US" dirty="0"/>
              <a:t>인 열을 만들어 </a:t>
            </a:r>
            <a:r>
              <a:rPr lang="en-US" altLang="ko-KR" dirty="0"/>
              <a:t>index = 0(</a:t>
            </a:r>
            <a:r>
              <a:rPr lang="ko-KR" altLang="en-US" dirty="0"/>
              <a:t>첫 번째 열</a:t>
            </a:r>
            <a:r>
              <a:rPr lang="en-US" altLang="ko-KR" dirty="0"/>
              <a:t>) </a:t>
            </a:r>
            <a:r>
              <a:rPr lang="ko-KR" altLang="en-US" dirty="0"/>
              <a:t>자리에 삽입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07</a:t>
            </a:r>
            <a:r>
              <a:rPr lang="ko-KR" altLang="en-US" dirty="0"/>
              <a:t>행 </a:t>
            </a:r>
            <a:r>
              <a:rPr lang="en-US" altLang="ko-KR" dirty="0" err="1"/>
              <a:t>white_df</a:t>
            </a:r>
            <a:r>
              <a:rPr lang="ko-KR" altLang="en-US" dirty="0"/>
              <a:t>에 저장된 내용을 위에서부터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(0</a:t>
            </a:r>
            <a:r>
              <a:rPr lang="ko-KR" altLang="en-US" dirty="0"/>
              <a:t>번</a:t>
            </a:r>
            <a:r>
              <a:rPr lang="en-US" altLang="ko-KR" dirty="0"/>
              <a:t>~4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행만 다시 출력해 삽입된‘</a:t>
            </a:r>
            <a:r>
              <a:rPr lang="en-US" altLang="ko-KR" dirty="0"/>
              <a:t>type’ </a:t>
            </a:r>
            <a:r>
              <a:rPr lang="ko-KR" altLang="en-US" dirty="0"/>
              <a:t>열을 확인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08</a:t>
            </a:r>
            <a:r>
              <a:rPr lang="ko-KR" altLang="en-US" dirty="0"/>
              <a:t>행 </a:t>
            </a:r>
            <a:r>
              <a:rPr lang="en-US" altLang="ko-KR" dirty="0" err="1"/>
              <a:t>white_df.shape</a:t>
            </a:r>
            <a:r>
              <a:rPr lang="ko-KR" altLang="en-US" dirty="0"/>
              <a:t>를 이용하여 현재 </a:t>
            </a:r>
            <a:r>
              <a:rPr lang="en-US" altLang="ko-KR" dirty="0" err="1"/>
              <a:t>white_df</a:t>
            </a:r>
            <a:r>
              <a:rPr lang="ko-KR" altLang="en-US" dirty="0"/>
              <a:t>의 크기를 ‘</a:t>
            </a:r>
            <a:r>
              <a:rPr lang="en-US" altLang="ko-KR" dirty="0"/>
              <a:t>(</a:t>
            </a:r>
            <a:r>
              <a:rPr lang="ko-KR" altLang="en-US" dirty="0"/>
              <a:t>행의 개수</a:t>
            </a:r>
            <a:r>
              <a:rPr lang="en-US" altLang="ko-KR" dirty="0"/>
              <a:t>, </a:t>
            </a:r>
            <a:r>
              <a:rPr lang="ko-KR" altLang="en-US" dirty="0"/>
              <a:t>열의 개수</a:t>
            </a:r>
            <a:r>
              <a:rPr lang="en-US" altLang="ko-KR" dirty="0"/>
              <a:t>)’ </a:t>
            </a:r>
            <a:r>
              <a:rPr lang="ko-KR" altLang="en-US" dirty="0"/>
              <a:t>형태로 확인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sz="1200" dirty="0"/>
              <a:t>[09~10</a:t>
            </a:r>
            <a:r>
              <a:rPr lang="ko-KR" altLang="en-US" sz="1200" dirty="0"/>
              <a:t>행</a:t>
            </a:r>
            <a:r>
              <a:rPr lang="en-US" altLang="ko-KR" sz="1200" dirty="0"/>
              <a:t>] </a:t>
            </a:r>
            <a:r>
              <a:rPr lang="en-US" altLang="ko-KR" sz="1200" dirty="0" err="1"/>
              <a:t>red_df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white_df</a:t>
            </a:r>
            <a:r>
              <a:rPr lang="ko-KR" altLang="en-US" sz="1200" dirty="0"/>
              <a:t>를 하나의 데이터프레임 형식으로 결합하기</a:t>
            </a:r>
          </a:p>
          <a:p>
            <a:pPr lvl="3">
              <a:defRPr/>
            </a:pPr>
            <a:r>
              <a:rPr lang="en-US" altLang="ko-KR" dirty="0"/>
              <a:t>09</a:t>
            </a:r>
            <a:r>
              <a:rPr lang="ko-KR" altLang="en-US" dirty="0"/>
              <a:t>행 </a:t>
            </a:r>
            <a:r>
              <a:rPr lang="en-US" altLang="ko-KR" dirty="0" err="1"/>
              <a:t>pd.concat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 err="1"/>
              <a:t>red_df</a:t>
            </a:r>
            <a:r>
              <a:rPr lang="ko-KR" altLang="en-US" dirty="0"/>
              <a:t>와 </a:t>
            </a:r>
            <a:r>
              <a:rPr lang="en-US" altLang="ko-KR" dirty="0" err="1"/>
              <a:t>white_df</a:t>
            </a:r>
            <a:r>
              <a:rPr lang="ko-KR" altLang="en-US" dirty="0"/>
              <a:t>를 결합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10</a:t>
            </a:r>
            <a:r>
              <a:rPr lang="ko-KR" altLang="en-US" dirty="0"/>
              <a:t>행 결합된 </a:t>
            </a:r>
            <a:r>
              <a:rPr lang="en-US" altLang="ko-KR" dirty="0"/>
              <a:t>wine</a:t>
            </a:r>
            <a:r>
              <a:rPr lang="ko-KR" altLang="en-US" dirty="0"/>
              <a:t>의 현재 크기를 ‘</a:t>
            </a:r>
            <a:r>
              <a:rPr lang="en-US" altLang="ko-KR" dirty="0"/>
              <a:t>(</a:t>
            </a:r>
            <a:r>
              <a:rPr lang="ko-KR" altLang="en-US" dirty="0"/>
              <a:t>행의 개수</a:t>
            </a:r>
            <a:r>
              <a:rPr lang="en-US" altLang="ko-KR" dirty="0"/>
              <a:t>, </a:t>
            </a:r>
            <a:r>
              <a:rPr lang="ko-KR" altLang="en-US" dirty="0"/>
              <a:t>열의 개수</a:t>
            </a:r>
            <a:r>
              <a:rPr lang="en-US" altLang="ko-KR" dirty="0"/>
              <a:t>)’ </a:t>
            </a:r>
            <a:r>
              <a:rPr lang="ko-KR" altLang="en-US" dirty="0"/>
              <a:t>형태로 확인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11</a:t>
            </a:r>
            <a:r>
              <a:rPr lang="ko-KR" altLang="en-US" dirty="0"/>
              <a:t>행 </a:t>
            </a:r>
            <a:r>
              <a:rPr lang="en-US" altLang="ko-KR" dirty="0"/>
              <a:t>wine</a:t>
            </a:r>
            <a:r>
              <a:rPr lang="ko-KR" altLang="en-US" dirty="0"/>
              <a:t>을 </a:t>
            </a:r>
            <a:r>
              <a:rPr lang="en-US" altLang="ko-KR" dirty="0"/>
              <a:t>CSV 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sp>
        <p:nvSpPr>
          <p:cNvPr id="23555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5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데이터 병합하기 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/>
              <a:t>결합된 파일 확인하기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sp>
        <p:nvSpPr>
          <p:cNvPr id="25603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25605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565400"/>
            <a:ext cx="597535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1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데이터 탐색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기본 정보 확인하기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sz="1400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sz="1200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lvl="3">
              <a:defRPr/>
            </a:pPr>
            <a:r>
              <a:rPr lang="ko-KR" altLang="en-US" dirty="0"/>
              <a:t>전체 샘플은 </a:t>
            </a:r>
            <a:r>
              <a:rPr lang="en-US" altLang="ko-KR" dirty="0"/>
              <a:t>6,497</a:t>
            </a:r>
            <a:r>
              <a:rPr lang="ko-KR" altLang="en-US" dirty="0"/>
              <a:t>개이고 속성을 나타내는 열은</a:t>
            </a:r>
            <a:r>
              <a:rPr lang="en-US" altLang="ko-KR" dirty="0"/>
              <a:t> 13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각 속성의 이름은 </a:t>
            </a:r>
            <a:r>
              <a:rPr lang="en-US" altLang="ko-KR" dirty="0"/>
              <a:t>type</a:t>
            </a:r>
            <a:r>
              <a:rPr lang="ko-KR" altLang="en-US" dirty="0"/>
              <a:t>부터 </a:t>
            </a:r>
            <a:r>
              <a:rPr lang="en-US" altLang="ko-KR" dirty="0"/>
              <a:t>quality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속성 중에서 실수 타입</a:t>
            </a:r>
            <a:r>
              <a:rPr lang="en-US" altLang="ko-KR" dirty="0"/>
              <a:t>(float64)</a:t>
            </a:r>
            <a:r>
              <a:rPr lang="ko-KR" altLang="en-US" dirty="0"/>
              <a:t>은 </a:t>
            </a:r>
            <a:r>
              <a:rPr lang="en-US" altLang="ko-KR" dirty="0"/>
              <a:t>11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정수 타입</a:t>
            </a:r>
            <a:r>
              <a:rPr lang="en-US" altLang="ko-KR" dirty="0"/>
              <a:t>(int64)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(quality),</a:t>
            </a:r>
            <a:r>
              <a:rPr lang="ko-KR" altLang="en-US" dirty="0"/>
              <a:t> 객체 타입</a:t>
            </a:r>
            <a:r>
              <a:rPr lang="en-US" altLang="ko-KR" dirty="0"/>
              <a:t>(object)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(type)</a:t>
            </a:r>
          </a:p>
          <a:p>
            <a:pPr lvl="3">
              <a:defRPr/>
            </a:pPr>
            <a:r>
              <a:rPr lang="ko-KR" altLang="en-US" dirty="0"/>
              <a:t>독립 변수</a:t>
            </a:r>
            <a:r>
              <a:rPr lang="en-US" altLang="ko-KR" dirty="0"/>
              <a:t>(x)</a:t>
            </a:r>
            <a:r>
              <a:rPr lang="ko-KR" altLang="en-US" dirty="0"/>
              <a:t>는 </a:t>
            </a:r>
            <a:r>
              <a:rPr lang="en-US" altLang="ko-KR" dirty="0"/>
              <a:t>type</a:t>
            </a:r>
            <a:r>
              <a:rPr lang="ko-KR" altLang="en-US" dirty="0"/>
              <a:t>부터 </a:t>
            </a:r>
            <a:r>
              <a:rPr lang="en-US" altLang="ko-KR" dirty="0"/>
              <a:t>alcohol </a:t>
            </a:r>
            <a:r>
              <a:rPr lang="ko-KR" altLang="en-US" dirty="0"/>
              <a:t>까지 </a:t>
            </a:r>
            <a:r>
              <a:rPr lang="en-US" altLang="ko-KR" dirty="0"/>
              <a:t>12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종속 변수</a:t>
            </a:r>
            <a:r>
              <a:rPr lang="en-US" altLang="ko-KR" dirty="0"/>
              <a:t>(y)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(quality)</a:t>
            </a:r>
            <a:r>
              <a:rPr lang="ko-KR" altLang="en-US" dirty="0"/>
              <a:t> </a:t>
            </a: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sp>
        <p:nvSpPr>
          <p:cNvPr id="27651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grpSp>
        <p:nvGrpSpPr>
          <p:cNvPr id="27653" name="그룹 5"/>
          <p:cNvGrpSpPr>
            <a:grpSpLocks/>
          </p:cNvGrpSpPr>
          <p:nvPr/>
        </p:nvGrpSpPr>
        <p:grpSpPr bwMode="auto">
          <a:xfrm>
            <a:off x="900113" y="1916113"/>
            <a:ext cx="5400675" cy="4032250"/>
            <a:chOff x="683568" y="2348879"/>
            <a:chExt cx="5400600" cy="4493246"/>
          </a:xfrm>
        </p:grpSpPr>
        <p:sp>
          <p:nvSpPr>
            <p:cNvPr id="7" name="직사각형 6"/>
            <p:cNvSpPr/>
            <p:nvPr/>
          </p:nvSpPr>
          <p:spPr>
            <a:xfrm>
              <a:off x="912165" y="2348879"/>
              <a:ext cx="4995793" cy="4493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내용 개체 틀 2"/>
            <p:cNvSpPr txBox="1">
              <a:spLocks/>
            </p:cNvSpPr>
            <p:nvPr/>
          </p:nvSpPr>
          <p:spPr bwMode="auto">
            <a:xfrm>
              <a:off x="683568" y="2348879"/>
              <a:ext cx="5400600" cy="410406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44767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 &gt;&gt;&gt; print(wine.info())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&lt;class 'pandas.core.frame.DataFrame’&gt;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Int64Index: 6497 entries, 0 to 4897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Data columns (total 13 columns):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#  Column                     Non-Null Count   </a:t>
              </a: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Dtype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--- ------------------------   ----------------     ---------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0   type                         6497 non-null      object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1   fixed acidity               6497 non-null      float64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2   volatile acidity            6497 non-null      float64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3   citric acid                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6497 non-null      float64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4   residual sugar        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6497 non-null      float64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5   chlorides                   6497 non-null      float64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6   free sulfur dioxide       6497 non-null      float64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7   total sulfur dioxide     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6497 non-null      float64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8   density                 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6497 non-null      float64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9   pH                        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6497 non-null      float64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10  sulphates                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6497 non-null      float64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11  alcohol                  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6497 non-null      float64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12  quality            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6497 non-null      int64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dtypes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float64(11), int64(1), object(1)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memory usage: 710.6+ KB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None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3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52974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데이터 탐색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/>
              <a:t>함수를 사용해 기술 통계 구하기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sz="1200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 </a:t>
            </a: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sp>
        <p:nvSpPr>
          <p:cNvPr id="29699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grpSp>
        <p:nvGrpSpPr>
          <p:cNvPr id="29701" name="그룹 5"/>
          <p:cNvGrpSpPr>
            <a:grpSpLocks/>
          </p:cNvGrpSpPr>
          <p:nvPr/>
        </p:nvGrpSpPr>
        <p:grpSpPr bwMode="auto">
          <a:xfrm>
            <a:off x="900113" y="1916113"/>
            <a:ext cx="5400675" cy="3816350"/>
            <a:chOff x="683568" y="2348879"/>
            <a:chExt cx="5400600" cy="4253546"/>
          </a:xfrm>
        </p:grpSpPr>
        <p:sp>
          <p:nvSpPr>
            <p:cNvPr id="7" name="직사각형 6"/>
            <p:cNvSpPr/>
            <p:nvPr/>
          </p:nvSpPr>
          <p:spPr>
            <a:xfrm>
              <a:off x="912165" y="2348879"/>
              <a:ext cx="4995793" cy="42535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703" name="내용 개체 틀 2"/>
            <p:cNvSpPr txBox="1">
              <a:spLocks/>
            </p:cNvSpPr>
            <p:nvPr/>
          </p:nvSpPr>
          <p:spPr bwMode="auto">
            <a:xfrm>
              <a:off x="683568" y="2348879"/>
              <a:ext cx="5400600" cy="4104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  &gt;&gt;&gt; wine.columns = wine.columns.str.replace(' ', '_')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 &gt;&gt;&gt; wine.head()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    type     fixed acidity     volatile acidity   ...   sulphates   alcohol   quality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0   red          7.4                    0.70          ...       0.56         9.4         5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1   red          7.8                    0.88          ...       0.68         9.8         5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2   red          7.8                    0.76          ...       0.65         9.8         5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3   red          11.2             </a:t>
              </a:r>
              <a:r>
                <a:rPr kumimoji="1" lang="es-E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0.28          ...       0.58         9.8         6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4   red          7.4                    0.70          ...       0.56         9.4         5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[5 rows x 13 columns]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  &gt;&gt;&gt; wine.describe()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          fixed_acidity     volatile_acidity     ...       alcohol            quality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count   6497.000000      6497.000000      </a:t>
              </a:r>
              <a:r>
                <a:rPr kumimoji="1" lang="es-ES" altLang="ko-KR" sz="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...    6497.000000    6497.000000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mean     7.215307           0.339666         ...     10.491801      </a:t>
              </a:r>
              <a:r>
                <a:rPr kumimoji="1" lang="es-E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5.818378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std        1.296434           </a:t>
              </a:r>
              <a:r>
                <a:rPr kumimoji="1" lang="es-ES" altLang="ko-KR" sz="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0.164636         ...     1.192712            0.873255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Min     </a:t>
              </a:r>
              <a:r>
                <a:rPr kumimoji="1" lang="es-E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3.800000         </a:t>
              </a:r>
              <a:r>
                <a:rPr kumimoji="1" lang="es-E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0.080000         ...     8.000000           </a:t>
              </a:r>
              <a:r>
                <a:rPr kumimoji="1" lang="es-E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3.000000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25%      6.400000         </a:t>
              </a:r>
              <a:r>
                <a:rPr kumimoji="1" lang="es-E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0.230000         ...     9.500000            5.000000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50%      7.000000          </a:t>
              </a:r>
              <a:r>
                <a:rPr kumimoji="1" lang="es-E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0.290000         ...     10.300000          </a:t>
              </a:r>
              <a:r>
                <a:rPr kumimoji="1" lang="es-ES" altLang="ko-KR" sz="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6.000000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75%      7.700000         </a:t>
              </a:r>
              <a:r>
                <a:rPr kumimoji="1" lang="es-E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0.400000         ...     11.300000          </a:t>
              </a:r>
              <a:r>
                <a:rPr kumimoji="1" lang="es-ES" altLang="ko-KR" sz="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6.000000 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max      15.900000        </a:t>
              </a:r>
              <a:r>
                <a:rPr kumimoji="1" lang="es-E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s-ES" altLang="ko-KR" sz="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s-E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1.580000         ...     14.900000         </a:t>
              </a:r>
              <a:r>
                <a:rPr kumimoji="1" lang="es-E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s-ES" altLang="ko-KR" sz="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9.000000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[8 rows x 12 columns]</a:t>
              </a:r>
              <a:endParaRPr kumimoji="1" lang="es-E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1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데이터 탐색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/>
              <a:t>함수를 사용해 기술 통계 구하기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sz="1200" dirty="0"/>
              <a:t>[01~04</a:t>
            </a:r>
            <a:r>
              <a:rPr lang="ko-KR" altLang="en-US" sz="1200" dirty="0"/>
              <a:t>행</a:t>
            </a:r>
            <a:r>
              <a:rPr lang="en-US" altLang="ko-KR" sz="1200" dirty="0"/>
              <a:t>]  </a:t>
            </a:r>
            <a:r>
              <a:rPr lang="ko-KR" altLang="en-US" sz="1200" dirty="0" err="1"/>
              <a:t>열이름</a:t>
            </a:r>
            <a:r>
              <a:rPr lang="ko-KR" altLang="en-US" sz="1200" dirty="0"/>
              <a:t> 정렬하기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01</a:t>
            </a:r>
            <a:r>
              <a:rPr lang="ko-KR" altLang="en-US" dirty="0"/>
              <a:t>행 열 이름에 공백이 있으면 밑줄로 바꾼 뒤 한 단어로 연결</a:t>
            </a:r>
            <a:r>
              <a:rPr lang="en-US" altLang="ko-KR" dirty="0"/>
              <a:t> </a:t>
            </a:r>
          </a:p>
          <a:p>
            <a:pPr lvl="3">
              <a:defRPr/>
            </a:pPr>
            <a:r>
              <a:rPr lang="en-US" altLang="ko-KR" dirty="0"/>
              <a:t>02</a:t>
            </a:r>
            <a:r>
              <a:rPr lang="ko-KR" altLang="en-US" dirty="0"/>
              <a:t>행 변경된 열 이름을 확인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03</a:t>
            </a:r>
            <a:r>
              <a:rPr lang="ko-KR" altLang="en-US" dirty="0"/>
              <a:t>행 </a:t>
            </a:r>
            <a:r>
              <a:rPr lang="en-US" altLang="ko-KR" dirty="0"/>
              <a:t>describe() </a:t>
            </a:r>
            <a:r>
              <a:rPr lang="ko-KR" altLang="en-US" dirty="0"/>
              <a:t>함수를 사용하여 속성별 개수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/>
              <a:t>최소값</a:t>
            </a:r>
            <a:r>
              <a:rPr lang="en-US" altLang="ko-KR" dirty="0"/>
              <a:t>, </a:t>
            </a:r>
            <a:r>
              <a:rPr lang="ko-KR" altLang="en-US" dirty="0"/>
              <a:t>전체 데이터 백분율에 대한 </a:t>
            </a:r>
            <a:r>
              <a:rPr lang="en-US" altLang="ko-KR" dirty="0"/>
              <a:t>25</a:t>
            </a:r>
            <a:r>
              <a:rPr lang="ko-KR" altLang="en-US" dirty="0"/>
              <a:t>번째 백분위수</a:t>
            </a:r>
            <a:r>
              <a:rPr lang="en-US" altLang="ko-KR" dirty="0"/>
              <a:t>(25%),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중앙값인 </a:t>
            </a:r>
            <a:r>
              <a:rPr lang="en-US" altLang="ko-KR" dirty="0"/>
              <a:t>50</a:t>
            </a:r>
            <a:r>
              <a:rPr lang="ko-KR" altLang="en-US" dirty="0"/>
              <a:t>번째 백분위수</a:t>
            </a:r>
            <a:r>
              <a:rPr lang="en-US" altLang="ko-KR" dirty="0"/>
              <a:t>(50%), 75</a:t>
            </a:r>
            <a:r>
              <a:rPr lang="ko-KR" altLang="en-US" dirty="0"/>
              <a:t>번째 백분위수</a:t>
            </a:r>
            <a:r>
              <a:rPr lang="en-US" altLang="ko-KR" dirty="0"/>
              <a:t>(75%) </a:t>
            </a:r>
            <a:r>
              <a:rPr lang="ko-KR" altLang="en-US" dirty="0"/>
              <a:t>그리고 </a:t>
            </a:r>
            <a:r>
              <a:rPr lang="en-US" altLang="ko-KR" dirty="0"/>
              <a:t>100</a:t>
            </a:r>
            <a:r>
              <a:rPr lang="ko-KR" altLang="en-US" dirty="0"/>
              <a:t>번째 </a:t>
            </a:r>
            <a:r>
              <a:rPr lang="ko-KR" altLang="en-US" dirty="0" err="1"/>
              <a:t>백분위수인</a:t>
            </a:r>
            <a:r>
              <a:rPr lang="ko-KR" altLang="en-US" dirty="0"/>
              <a:t> 최대값</a:t>
            </a:r>
            <a:r>
              <a:rPr lang="en-US" altLang="ko-KR" dirty="0"/>
              <a:t>max</a:t>
            </a:r>
            <a:r>
              <a:rPr lang="ko-KR" altLang="en-US" dirty="0"/>
              <a:t>을 출력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04</a:t>
            </a:r>
            <a:r>
              <a:rPr lang="ko-KR" altLang="en-US" dirty="0"/>
              <a:t>행 </a:t>
            </a:r>
            <a:r>
              <a:rPr lang="en-US" altLang="ko-KR" dirty="0" err="1"/>
              <a:t>wine.quality.unique</a:t>
            </a:r>
            <a:r>
              <a:rPr lang="en-US" altLang="ko-KR" dirty="0"/>
              <a:t>() </a:t>
            </a:r>
            <a:r>
              <a:rPr lang="ko-KR" altLang="en-US" dirty="0"/>
              <a:t>함수를 사용하여 </a:t>
            </a:r>
            <a:r>
              <a:rPr lang="en-US" altLang="ko-KR" dirty="0"/>
              <a:t>quality </a:t>
            </a:r>
            <a:r>
              <a:rPr lang="ko-KR" altLang="en-US" dirty="0"/>
              <a:t>속성값 중에서 유일한 값을 출력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이를 통해 와인 품질 등급</a:t>
            </a:r>
            <a:r>
              <a:rPr lang="en-US" altLang="ko-KR" dirty="0"/>
              <a:t>quality</a:t>
            </a:r>
            <a:r>
              <a:rPr lang="ko-KR" altLang="en-US" dirty="0"/>
              <a:t>은 </a:t>
            </a:r>
            <a:r>
              <a:rPr lang="en-US" altLang="ko-KR" dirty="0"/>
              <a:t>3, 4, 5, 6, 7, 8, 9</a:t>
            </a:r>
            <a:r>
              <a:rPr lang="ko-KR" altLang="en-US" dirty="0"/>
              <a:t>의 </a:t>
            </a:r>
            <a:r>
              <a:rPr lang="en-US" altLang="ko-KR" dirty="0"/>
              <a:t>7</a:t>
            </a:r>
            <a:r>
              <a:rPr lang="ko-KR" altLang="en-US" dirty="0"/>
              <a:t>개 등급이 있다는 것을 알 수 있음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05</a:t>
            </a:r>
            <a:r>
              <a:rPr lang="ko-KR" altLang="en-US" dirty="0"/>
              <a:t>행 </a:t>
            </a:r>
            <a:r>
              <a:rPr lang="en-US" altLang="ko-KR" dirty="0" err="1"/>
              <a:t>quality.value_counts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/>
              <a:t>quality </a:t>
            </a:r>
            <a:r>
              <a:rPr lang="ko-KR" altLang="en-US" dirty="0"/>
              <a:t>속성값에 대한 빈도수를 보여줌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 6</a:t>
            </a:r>
            <a:r>
              <a:rPr lang="ko-KR" altLang="en-US" dirty="0"/>
              <a:t>등급인 샘플이 </a:t>
            </a:r>
            <a:r>
              <a:rPr lang="en-US" altLang="ko-KR" dirty="0"/>
              <a:t>2,826</a:t>
            </a:r>
            <a:r>
              <a:rPr lang="ko-KR" altLang="en-US" dirty="0"/>
              <a:t>개로 가장 많고</a:t>
            </a:r>
            <a:r>
              <a:rPr lang="en-US" altLang="ko-KR" dirty="0"/>
              <a:t>, 9</a:t>
            </a:r>
            <a:r>
              <a:rPr lang="ko-KR" altLang="en-US" dirty="0"/>
              <a:t>등급인 샘플이 </a:t>
            </a:r>
            <a:r>
              <a:rPr lang="en-US" altLang="ko-KR" dirty="0"/>
              <a:t>5</a:t>
            </a:r>
            <a:r>
              <a:rPr lang="ko-KR" altLang="en-US" dirty="0"/>
              <a:t>개로 가장 적은 것을 알 수 있음</a:t>
            </a:r>
            <a:endParaRPr lang="en-US" altLang="ko-KR" dirty="0"/>
          </a:p>
        </p:txBody>
      </p:sp>
      <p:sp>
        <p:nvSpPr>
          <p:cNvPr id="31747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grpSp>
        <p:nvGrpSpPr>
          <p:cNvPr id="31749" name="그룹 5"/>
          <p:cNvGrpSpPr>
            <a:grpSpLocks/>
          </p:cNvGrpSpPr>
          <p:nvPr/>
        </p:nvGrpSpPr>
        <p:grpSpPr bwMode="auto">
          <a:xfrm>
            <a:off x="900113" y="1916113"/>
            <a:ext cx="5400675" cy="2449512"/>
            <a:chOff x="683568" y="2348879"/>
            <a:chExt cx="5400600" cy="4493246"/>
          </a:xfrm>
        </p:grpSpPr>
        <p:sp>
          <p:nvSpPr>
            <p:cNvPr id="7" name="직사각형 6"/>
            <p:cNvSpPr/>
            <p:nvPr/>
          </p:nvSpPr>
          <p:spPr>
            <a:xfrm>
              <a:off x="912165" y="2348879"/>
              <a:ext cx="4995793" cy="4493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751" name="내용 개체 틀 2"/>
            <p:cNvSpPr txBox="1">
              <a:spLocks/>
            </p:cNvSpPr>
            <p:nvPr/>
          </p:nvSpPr>
          <p:spPr bwMode="auto">
            <a:xfrm>
              <a:off x="683568" y="2348879"/>
              <a:ext cx="5400600" cy="4104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 &gt;&gt;&gt; sorted(wine.quality.unique())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[3, 4, 5, 6, 7, 8, 9]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 &gt;&gt;&gt; wine.quality.value_counts()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6     2836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5     2138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7     1079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4    </a:t>
              </a:r>
              <a:r>
                <a:rPr kumimoji="1" lang="en-US" altLang="ko-KR" sz="9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n-U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216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8    </a:t>
              </a:r>
              <a:r>
                <a:rPr kumimoji="1" lang="en-US" altLang="ko-KR" sz="9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n-U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193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3        30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9         5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Name: quality, dtype: int64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9         5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Name: quality, dtype: int64</a:t>
              </a:r>
              <a:endPara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15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모델링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en-US" altLang="ko-KR" dirty="0"/>
              <a:t>describe() </a:t>
            </a:r>
            <a:r>
              <a:rPr lang="ko-KR" altLang="en-US" dirty="0"/>
              <a:t>함수로 그룹 비교하기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lvl="3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/>
              <a:t>01</a:t>
            </a:r>
            <a:r>
              <a:rPr lang="ko-KR" altLang="en-US" dirty="0"/>
              <a:t>행 레드 와인과 화이트 와인을 구분하는 속성인 </a:t>
            </a:r>
            <a:r>
              <a:rPr lang="en-US" altLang="ko-KR" dirty="0"/>
              <a:t>type</a:t>
            </a:r>
            <a:r>
              <a:rPr lang="ko-KR" altLang="en-US" dirty="0"/>
              <a:t>을 기준으로 그룹을 나눈 뒤 그룹 안에서 </a:t>
            </a:r>
            <a:r>
              <a:rPr lang="en-US" altLang="ko-KR" dirty="0"/>
              <a:t>quality </a:t>
            </a:r>
            <a:r>
              <a:rPr lang="ko-KR" altLang="en-US" dirty="0"/>
              <a:t>속성을 기준으로</a:t>
            </a:r>
            <a:endParaRPr lang="en-US" altLang="ko-KR" dirty="0"/>
          </a:p>
          <a:p>
            <a:pPr marL="628650" lvl="3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기술 통계를 구함</a:t>
            </a:r>
            <a:endParaRPr lang="en-US" altLang="ko-KR" dirty="0"/>
          </a:p>
          <a:p>
            <a:pPr lvl="3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/>
              <a:t>02~04</a:t>
            </a:r>
            <a:r>
              <a:rPr lang="ko-KR" altLang="en-US" dirty="0"/>
              <a:t>행 기술 통계 전부를 구할 때는 </a:t>
            </a:r>
            <a:r>
              <a:rPr lang="en-US" altLang="ko-KR" dirty="0"/>
              <a:t>describe() </a:t>
            </a:r>
            <a:r>
              <a:rPr lang="ko-KR" altLang="en-US" dirty="0"/>
              <a:t>함수를 사용하지만 </a:t>
            </a:r>
            <a:r>
              <a:rPr lang="en-US" altLang="ko-KR" dirty="0"/>
              <a:t>mean() </a:t>
            </a:r>
            <a:r>
              <a:rPr lang="ko-KR" altLang="en-US" dirty="0"/>
              <a:t>함수로 평균만 구하거나 </a:t>
            </a:r>
            <a:r>
              <a:rPr lang="en-US" altLang="ko-KR" dirty="0" err="1"/>
              <a:t>std</a:t>
            </a:r>
            <a:r>
              <a:rPr lang="en-US" altLang="ko-KR" dirty="0"/>
              <a:t>() </a:t>
            </a:r>
            <a:r>
              <a:rPr lang="ko-KR" altLang="en-US" dirty="0"/>
              <a:t>함수로 </a:t>
            </a:r>
            <a:endParaRPr lang="en-US" altLang="ko-KR" dirty="0"/>
          </a:p>
          <a:p>
            <a:pPr marL="628650" lvl="3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      </a:t>
            </a:r>
            <a:r>
              <a:rPr lang="ko-KR" altLang="en-US" dirty="0"/>
              <a:t>표준편차만 따로 구할 수도 있음</a:t>
            </a:r>
            <a:r>
              <a:rPr lang="en-US" altLang="ko-KR" dirty="0"/>
              <a:t> </a:t>
            </a:r>
          </a:p>
          <a:p>
            <a:pPr marL="628650" lvl="3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      mean() </a:t>
            </a:r>
            <a:r>
              <a:rPr lang="ko-KR" altLang="en-US" dirty="0"/>
              <a:t>함수와 </a:t>
            </a:r>
            <a:r>
              <a:rPr lang="en-US" altLang="ko-KR" dirty="0" err="1"/>
              <a:t>std</a:t>
            </a:r>
            <a:r>
              <a:rPr lang="en-US" altLang="ko-KR" dirty="0"/>
              <a:t>() </a:t>
            </a:r>
            <a:r>
              <a:rPr lang="ko-KR" altLang="en-US" dirty="0"/>
              <a:t>함수를 묶어서 한 번에 사용하려면 </a:t>
            </a:r>
            <a:r>
              <a:rPr lang="en-US" altLang="ko-KR" dirty="0"/>
              <a:t>04</a:t>
            </a:r>
            <a:r>
              <a:rPr lang="ko-KR" altLang="en-US" dirty="0"/>
              <a:t>행과 같이 </a:t>
            </a:r>
            <a:r>
              <a:rPr lang="en-US" altLang="ko-KR" dirty="0" err="1"/>
              <a:t>agg</a:t>
            </a:r>
            <a:r>
              <a:rPr lang="en-US" altLang="ko-KR" dirty="0"/>
              <a:t>()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128713" y="1916113"/>
            <a:ext cx="4994275" cy="3673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796" name="내용 개체 틀 2"/>
          <p:cNvSpPr txBox="1">
            <a:spLocks/>
          </p:cNvSpPr>
          <p:nvPr/>
        </p:nvSpPr>
        <p:spPr bwMode="auto">
          <a:xfrm>
            <a:off x="900113" y="1916113"/>
            <a:ext cx="54006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 &gt;&gt;&gt; wine.groupby('type')['quality'].describe()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count      mean            std   min   25%   50%   75%   max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type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Red     1599.0    5.636023   0.807569  3.0    5.0     6.0    6.0     8.0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White  </a:t>
            </a:r>
            <a:r>
              <a:rPr kumimoji="1" lang="es-ES" altLang="ko-KR" sz="5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4898.0    5.877909   0.885639  3.0    5.0     6.0    6.0     9.0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 &gt;&gt;&gt; wine.groupby('type')['quality'].mean()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type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red       </a:t>
            </a:r>
            <a:r>
              <a:rPr kumimoji="1" lang="es-ES" altLang="ko-KR" sz="7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5.636023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white    </a:t>
            </a:r>
            <a:r>
              <a:rPr kumimoji="1" lang="es-E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5.877909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Name: quality, dtype: float64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 &gt;&gt;&gt; wine.groupby('type')['quality'].std()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type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red      </a:t>
            </a:r>
            <a:r>
              <a:rPr kumimoji="1" lang="es-ES" altLang="ko-KR" sz="7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0.807569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white </a:t>
            </a:r>
            <a:r>
              <a:rPr kumimoji="1" lang="es-E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</a:t>
            </a:r>
            <a:r>
              <a:rPr kumimoji="1" lang="es-E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0.885639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Name: quality, dtype: float64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 &gt;&gt;&gt; wine.groupby('type')['quality'].agg(['mean', 'std'])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</a:t>
            </a:r>
            <a:r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mean           std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type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red</a:t>
            </a:r>
            <a:r>
              <a:rPr kumimoji="1" lang="es-E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</a:t>
            </a:r>
            <a:r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5.636023     0.807569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white  5.877909     0.885639</a:t>
            </a:r>
            <a:endParaRPr kumimoji="1" lang="es-ES" altLang="ko-KR" sz="1000" b="0" i="0" u="none" strike="noStrike" kern="1200" cap="none" spc="0" normalizeH="0" baseline="0" noProof="0" smtClean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797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sp>
        <p:nvSpPr>
          <p:cNvPr id="33798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3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r>
              <a:rPr lang="en-US" altLang="ko-KR" sz="1800" smtClean="0"/>
              <a:t>01 [</a:t>
            </a:r>
            <a:r>
              <a:rPr lang="ko-KR" altLang="en-US" sz="1800" smtClean="0"/>
              <a:t>기술 통계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와인 품질 등급 예측하기 </a:t>
            </a:r>
            <a:endParaRPr lang="en-US" altLang="ko-KR" sz="1800" smtClean="0"/>
          </a:p>
          <a:p>
            <a:r>
              <a:rPr lang="en-US" altLang="ko-KR" sz="1800" smtClean="0"/>
              <a:t>02 [</a:t>
            </a:r>
            <a:r>
              <a:rPr lang="ko-KR" altLang="en-US" sz="1800" smtClean="0"/>
              <a:t>상관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히트맵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타이타닉호 생존율 분석하기</a:t>
            </a:r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1644176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96963" y="3748088"/>
            <a:ext cx="5419725" cy="227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모델링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en-US" altLang="ko-KR" dirty="0"/>
              <a:t>t-</a:t>
            </a:r>
            <a:r>
              <a:rPr lang="ko-KR" altLang="en-US" dirty="0"/>
              <a:t>검정과 회귀 분석으로 그룹 비교하기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t-</a:t>
            </a:r>
            <a:r>
              <a:rPr lang="ko-KR" altLang="en-US" dirty="0"/>
              <a:t>검정을 위해서는 </a:t>
            </a:r>
            <a:r>
              <a:rPr lang="en-US" altLang="ko-KR" dirty="0" err="1"/>
              <a:t>scipy</a:t>
            </a:r>
            <a:r>
              <a:rPr lang="en-US" altLang="ko-KR" dirty="0"/>
              <a:t> </a:t>
            </a:r>
            <a:r>
              <a:rPr lang="ko-KR" altLang="en-US" dirty="0"/>
              <a:t>라이브러리 패키지를 사용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회귀 분석을 위해서는 </a:t>
            </a:r>
            <a:r>
              <a:rPr lang="en-US" altLang="ko-KR" dirty="0" err="1"/>
              <a:t>statsmodels</a:t>
            </a:r>
            <a:r>
              <a:rPr lang="en-US" altLang="ko-KR" dirty="0"/>
              <a:t> </a:t>
            </a:r>
            <a:r>
              <a:rPr lang="ko-KR" altLang="en-US" dirty="0"/>
              <a:t>라이브러리 패키지를 사용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명령 프롬프트 창에서 다음과 같이 입력하여 </a:t>
            </a:r>
            <a:r>
              <a:rPr lang="en-US" altLang="ko-KR" dirty="0" err="1"/>
              <a:t>statsmodels</a:t>
            </a:r>
            <a:r>
              <a:rPr lang="en-US" altLang="ko-KR" dirty="0"/>
              <a:t> </a:t>
            </a:r>
            <a:r>
              <a:rPr lang="ko-KR" altLang="en-US" dirty="0"/>
              <a:t>패키지를 설치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sp>
        <p:nvSpPr>
          <p:cNvPr id="35844" name="내용 개체 틀 2"/>
          <p:cNvSpPr txBox="1">
            <a:spLocks/>
          </p:cNvSpPr>
          <p:nvPr/>
        </p:nvSpPr>
        <p:spPr bwMode="auto">
          <a:xfrm>
            <a:off x="895350" y="3765550"/>
            <a:ext cx="6629400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   &gt;&gt;&gt; from scipy import stats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   &gt;&gt;&gt; from statsmodels.formula.api import ols, glm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   &gt;&gt;&gt; </a:t>
            </a:r>
            <a:r>
              <a:rPr kumimoji="1" lang="es-E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red_wine_quality = wine.loc[wine['type'] == 'red', 'quality']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   &gt;&gt;&gt; white_wine_quality = wine.loc[wine['type'] == 'white', 'quality']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   </a:t>
            </a:r>
            <a:r>
              <a:rPr kumimoji="1" lang="es-E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stats.ttest_ind(red_wine_quality, white_wine_quality, equal_var = False)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Ttest_indResult(statistic = -10.149363059143164, pvalue = 8.168348870049682e-24)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06   &gt;&gt;&gt; Rformula = 'quality ~ fixed_acidity + volatile_acidity + citric_acid +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residual_sugar + chlorides + free_sulfur_dioxide + total_sulfur_dioxide +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density + pH + sulphates + alcohol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07</a:t>
            </a:r>
            <a:r>
              <a:rPr kumimoji="1" lang="es-E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regression_result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</a:t>
            </a:r>
            <a:r>
              <a:rPr kumimoji="1" lang="en-US" altLang="ko-K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ols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en-US" altLang="ko-K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Rformula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data = wine).fit()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08</a:t>
            </a:r>
            <a:r>
              <a:rPr kumimoji="1" lang="es-E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regression_result.summary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1" lang="es-E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845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sp>
        <p:nvSpPr>
          <p:cNvPr id="35846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35847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36838"/>
            <a:ext cx="36004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0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48680"/>
            <a:ext cx="8181242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29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91" y="188640"/>
            <a:ext cx="8507012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4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3" y="358517"/>
            <a:ext cx="8599148" cy="61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54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87450" y="1868488"/>
            <a:ext cx="4392613" cy="4945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모델링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en-US" altLang="ko-KR" dirty="0"/>
              <a:t>t-</a:t>
            </a:r>
            <a:r>
              <a:rPr lang="ko-KR" altLang="en-US" dirty="0"/>
              <a:t>검정과 회귀 분석으로 그룹 비교하기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sp>
        <p:nvSpPr>
          <p:cNvPr id="37891" name="내용 개체 틀 2"/>
          <p:cNvSpPr txBox="1">
            <a:spLocks/>
          </p:cNvSpPr>
          <p:nvPr/>
        </p:nvSpPr>
        <p:spPr bwMode="auto">
          <a:xfrm>
            <a:off x="900113" y="1844675"/>
            <a:ext cx="6629400" cy="4645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&lt;class 'statsmodels.iolib.summary.Summary’&gt;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"""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	                  OLS Regression Results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==========================================================================================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Dep. Variable:                    quality     R-squared:                          0.292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Model:                                 OLS     Adj. R-squared:                    0.291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Method:                  Least Squares     F-statistic:                           243.3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Date:                  Tue, 28 Apr 2020     Prob (F-statistic):                   0.00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Time:                             16:19:39     Log-Likelihood:                 -7215.5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No. Observations:                 6497     AIC:                            1.445e+04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Df Residuals:                        6485    BIC:                             1.454e+04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Df Model: 11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Covariance Type:           nonrobust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====================================================</a:t>
            </a:r>
            <a:r>
              <a:rPr kumimoji="1" lang="es-E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================================</a:t>
            </a: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       </a:t>
            </a:r>
            <a:b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                    coef     std err      t       P&gt;|t|       [0.025     0.975]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-------------------------------------------------------------------------------------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Intercept                  55.7627    11.894   4.688   0.000       32.447   79.079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fixed_acidity               0.0677    </a:t>
            </a:r>
            <a:r>
              <a:rPr kumimoji="1" lang="es-ES" altLang="ko-KR" sz="3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0.016    4.346    0.000       </a:t>
            </a:r>
            <a:r>
              <a:rPr kumimoji="1" lang="es-ES" altLang="ko-KR" sz="3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0.037     0.098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volatile_acidity          -1.3279     0.077  -17.162   </a:t>
            </a:r>
            <a:r>
              <a:rPr kumimoji="1" lang="es-E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0.000      -1.480   - 1.176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citric_acid                 -0.1097  </a:t>
            </a:r>
            <a:r>
              <a:rPr kumimoji="1" lang="es-E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0.080   -1.377    0.168      -0.266    </a:t>
            </a:r>
            <a:r>
              <a:rPr kumimoji="1" lang="es-E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0.046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residual_sugar            0.0436    </a:t>
            </a:r>
            <a:r>
              <a:rPr kumimoji="1" lang="es-E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0.005    8.449    0.000       0.033      0.054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chlorides                </a:t>
            </a:r>
            <a:r>
              <a:rPr kumimoji="1" lang="es-E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-0.4837    </a:t>
            </a:r>
            <a:r>
              <a:rPr kumimoji="1" lang="es-E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0.333   -1.454    0.146     </a:t>
            </a:r>
            <a:r>
              <a:rPr kumimoji="1" lang="es-E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-1.136     </a:t>
            </a:r>
            <a:r>
              <a:rPr kumimoji="1" lang="es-E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0.168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free_sulfur_dioxide     </a:t>
            </a:r>
            <a:r>
              <a:rPr kumimoji="1" lang="es-E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0.0060     0.001    7.948    0.000       0.004      0.007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total_sulfur_dioxide    -0.0025     0.000   -8.969    0.000    </a:t>
            </a:r>
            <a:r>
              <a:rPr kumimoji="1" lang="es-E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-0.003     -0.002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density             </a:t>
            </a:r>
            <a:r>
              <a:rPr kumimoji="1" lang="es-E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  <a:r>
              <a:rPr kumimoji="1" lang="es-E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es-E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-54.9669</a:t>
            </a:r>
            <a:r>
              <a:rPr kumimoji="1" lang="es-E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12.137</a:t>
            </a:r>
            <a:r>
              <a:rPr kumimoji="1" lang="es-E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-4.529    0.000    -78.760  </a:t>
            </a:r>
            <a:r>
              <a:rPr kumimoji="1" lang="es-E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-31.173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pH                           0.4393    0.090    4.861     0.000   </a:t>
            </a:r>
            <a:r>
              <a:rPr kumimoji="1" lang="es-E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0.262      0.616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sulphates               </a:t>
            </a:r>
            <a:r>
              <a:rPr kumimoji="1" lang="es-E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0.7683    0.076    10.092    0.000      0.619      </a:t>
            </a:r>
            <a:r>
              <a:rPr kumimoji="1" lang="es-E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0.917</a:t>
            </a: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ts val="15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alcohol                  </a:t>
            </a:r>
            <a:r>
              <a:rPr kumimoji="1" lang="es-E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es-E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0.2670    0.017    15.963    0.000      0.234      0.300  </a:t>
            </a:r>
          </a:p>
        </p:txBody>
      </p:sp>
      <p:sp>
        <p:nvSpPr>
          <p:cNvPr id="37893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83768" y="4509120"/>
            <a:ext cx="648072" cy="2304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19460" y="2510768"/>
            <a:ext cx="2016636" cy="19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0" y="132985"/>
            <a:ext cx="7859222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6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제곱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결정 계수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0" y="2276872"/>
            <a:ext cx="8297433" cy="41058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76" y="1196752"/>
            <a:ext cx="308653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50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모델링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en-US" altLang="ko-KR" dirty="0"/>
              <a:t>t-</a:t>
            </a:r>
            <a:r>
              <a:rPr lang="ko-KR" altLang="en-US" dirty="0"/>
              <a:t>검정과 회귀 분석으로 그룹 비교하기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grpSp>
        <p:nvGrpSpPr>
          <p:cNvPr id="39939" name="그룹 1"/>
          <p:cNvGrpSpPr>
            <a:grpSpLocks/>
          </p:cNvGrpSpPr>
          <p:nvPr/>
        </p:nvGrpSpPr>
        <p:grpSpPr bwMode="auto">
          <a:xfrm>
            <a:off x="684213" y="2039938"/>
            <a:ext cx="5616575" cy="2376487"/>
            <a:chOff x="899591" y="1844825"/>
            <a:chExt cx="5337451" cy="2376264"/>
          </a:xfrm>
        </p:grpSpPr>
        <p:sp>
          <p:nvSpPr>
            <p:cNvPr id="10" name="직사각형 9"/>
            <p:cNvSpPr/>
            <p:nvPr/>
          </p:nvSpPr>
          <p:spPr>
            <a:xfrm>
              <a:off x="1187734" y="1844825"/>
              <a:ext cx="4463968" cy="23762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942" name="내용 개체 틀 2"/>
            <p:cNvSpPr txBox="1">
              <a:spLocks/>
            </p:cNvSpPr>
            <p:nvPr/>
          </p:nvSpPr>
          <p:spPr bwMode="auto">
            <a:xfrm>
              <a:off x="899591" y="1844825"/>
              <a:ext cx="5337451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Omnibus:                         144.075     Durbin-Watson:              1.646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Prob(Omnibus):                    0.000     Jarque-Bera (JB):          324.712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Skew:                                -0.006     Prob(JB):                   3.09e-71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urtosis:                               4.095     Cond. No.                2.49e+05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==============================================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1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Warnings: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1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[1] Errors assume that the covariance matrix of the errors is correctly 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1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specified.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1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[2] The condition number is large, 2.49e+05. This might indicate that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1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there are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1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strong multicollinearity or other numerical problems.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ko-KR" sz="1000" b="0" i="1" u="none" strike="noStrike" kern="1200" cap="none" spc="0" normalizeH="0" baseline="0" noProof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"""</a:t>
              </a:r>
              <a:endParaRPr kumimoji="1" lang="es-E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94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</p:spTree>
    <p:extLst>
      <p:ext uri="{BB962C8B-B14F-4D97-AF65-F5344CB8AC3E}">
        <p14:creationId xmlns:p14="http://schemas.microsoft.com/office/powerpoint/2010/main" val="24075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모델링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en-US" altLang="ko-KR" dirty="0"/>
              <a:t>t-</a:t>
            </a:r>
            <a:r>
              <a:rPr lang="ko-KR" altLang="en-US" dirty="0"/>
              <a:t>검정과 회귀 분석으로 그룹 비교하기</a:t>
            </a:r>
            <a:endParaRPr lang="en-US" altLang="ko-KR" dirty="0"/>
          </a:p>
          <a:p>
            <a:pPr lvl="2">
              <a:defRPr/>
            </a:pPr>
            <a:r>
              <a:rPr lang="en-US" altLang="ko-KR" sz="1400" dirty="0"/>
              <a:t>01~02</a:t>
            </a:r>
            <a:r>
              <a:rPr lang="ko-KR" altLang="en-US" sz="1400" dirty="0"/>
              <a:t>행 </a:t>
            </a:r>
            <a:endParaRPr lang="en-US" altLang="ko-KR" sz="1400" dirty="0"/>
          </a:p>
          <a:p>
            <a:pPr lvl="3">
              <a:defRPr/>
            </a:pPr>
            <a:r>
              <a:rPr lang="en-US" altLang="ko-KR" sz="1200" dirty="0"/>
              <a:t>t-</a:t>
            </a:r>
            <a:r>
              <a:rPr lang="ko-KR" altLang="en-US" sz="1200" dirty="0"/>
              <a:t>검정에 필요한 </a:t>
            </a:r>
            <a:r>
              <a:rPr lang="en-US" altLang="ko-KR" sz="1200" dirty="0" err="1"/>
              <a:t>scipy</a:t>
            </a:r>
            <a:r>
              <a:rPr lang="en-US" altLang="ko-KR" sz="1200" dirty="0"/>
              <a:t> </a:t>
            </a:r>
            <a:r>
              <a:rPr lang="ko-KR" altLang="en-US" sz="1200" dirty="0"/>
              <a:t>패키지의 </a:t>
            </a:r>
            <a:r>
              <a:rPr lang="en-US" altLang="ko-KR" sz="1200" dirty="0"/>
              <a:t>stats </a:t>
            </a:r>
            <a:r>
              <a:rPr lang="ko-KR" altLang="en-US" sz="1200" dirty="0"/>
              <a:t>함수와 회귀 분석에 필요한 </a:t>
            </a:r>
            <a:r>
              <a:rPr lang="en-US" altLang="ko-KR" sz="1200" dirty="0" err="1"/>
              <a:t>statsmodels.formula.api</a:t>
            </a:r>
            <a:r>
              <a:rPr lang="en-US" altLang="ko-KR" sz="1200" dirty="0"/>
              <a:t> </a:t>
            </a:r>
            <a:r>
              <a:rPr lang="ko-KR" altLang="en-US" sz="1200" dirty="0"/>
              <a:t>패키지의 </a:t>
            </a:r>
            <a:r>
              <a:rPr lang="en-US" altLang="ko-KR" sz="1200" dirty="0" err="1"/>
              <a:t>ols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glm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ko-KR" altLang="en-US" sz="1200" dirty="0"/>
              <a:t>함수를 로드</a:t>
            </a:r>
            <a:endParaRPr lang="en-US" altLang="ko-KR" sz="1200" dirty="0"/>
          </a:p>
          <a:p>
            <a:pPr lvl="2">
              <a:defRPr/>
            </a:pPr>
            <a:r>
              <a:rPr lang="en-US" altLang="ko-KR" sz="1400" dirty="0"/>
              <a:t>[03~04</a:t>
            </a:r>
            <a:r>
              <a:rPr lang="ko-KR" altLang="en-US" sz="1400" dirty="0"/>
              <a:t>행</a:t>
            </a:r>
            <a:r>
              <a:rPr lang="en-US" altLang="ko-KR" sz="1400" dirty="0"/>
              <a:t>] </a:t>
            </a:r>
            <a:r>
              <a:rPr lang="ko-KR" altLang="en-US" sz="1400" dirty="0"/>
              <a:t>그룹 분리하기</a:t>
            </a:r>
          </a:p>
          <a:p>
            <a:pPr lvl="3">
              <a:defRPr/>
            </a:pPr>
            <a:r>
              <a:rPr lang="en-US" altLang="ko-KR" sz="1200" dirty="0"/>
              <a:t>03</a:t>
            </a:r>
            <a:r>
              <a:rPr lang="ko-KR" altLang="en-US" sz="1200" dirty="0"/>
              <a:t>행 레드 와인 샘플의 </a:t>
            </a:r>
            <a:r>
              <a:rPr lang="en-US" altLang="ko-KR" sz="1200" dirty="0"/>
              <a:t>quality </a:t>
            </a:r>
            <a:r>
              <a:rPr lang="ko-KR" altLang="en-US" sz="1200" dirty="0"/>
              <a:t>값만 찾아서 </a:t>
            </a:r>
            <a:r>
              <a:rPr lang="en-US" altLang="ko-KR" sz="1200" dirty="0" err="1"/>
              <a:t>red_wine</a:t>
            </a:r>
            <a:r>
              <a:rPr lang="ko-KR" altLang="en-US" sz="1200" dirty="0"/>
              <a:t>에 저장</a:t>
            </a:r>
            <a:endParaRPr lang="en-US" altLang="ko-KR" sz="1200" dirty="0"/>
          </a:p>
          <a:p>
            <a:pPr lvl="3">
              <a:defRPr/>
            </a:pPr>
            <a:r>
              <a:rPr lang="en-US" altLang="ko-KR" sz="1200" dirty="0"/>
              <a:t>04</a:t>
            </a:r>
            <a:r>
              <a:rPr lang="ko-KR" altLang="en-US" sz="1200" dirty="0"/>
              <a:t>행 화이트 와인 샘플의 </a:t>
            </a:r>
            <a:r>
              <a:rPr lang="en-US" altLang="ko-KR" sz="1200" dirty="0"/>
              <a:t>quality </a:t>
            </a:r>
            <a:r>
              <a:rPr lang="ko-KR" altLang="en-US" sz="1200" dirty="0"/>
              <a:t>값만 찾아서 </a:t>
            </a:r>
            <a:r>
              <a:rPr lang="en-US" altLang="ko-KR" sz="1200" dirty="0" err="1"/>
              <a:t>white_wine</a:t>
            </a:r>
            <a:r>
              <a:rPr lang="ko-KR" altLang="en-US" sz="1200" dirty="0"/>
              <a:t>에 저장</a:t>
            </a:r>
            <a:r>
              <a:rPr lang="en-US" altLang="ko-KR" sz="1200" dirty="0"/>
              <a:t> </a:t>
            </a:r>
          </a:p>
          <a:p>
            <a:pPr lvl="3">
              <a:defRPr/>
            </a:pPr>
            <a:r>
              <a:rPr lang="en-US" altLang="ko-KR" sz="1200" dirty="0"/>
              <a:t>05</a:t>
            </a:r>
            <a:r>
              <a:rPr lang="ko-KR" altLang="en-US" sz="1200" dirty="0"/>
              <a:t>행 </a:t>
            </a:r>
            <a:r>
              <a:rPr lang="en-US" altLang="ko-KR" sz="1200" dirty="0" err="1"/>
              <a:t>scipy</a:t>
            </a:r>
            <a:r>
              <a:rPr lang="en-US" altLang="ko-KR" sz="1200" dirty="0"/>
              <a:t> </a:t>
            </a:r>
            <a:r>
              <a:rPr lang="ko-KR" altLang="en-US" sz="1200" dirty="0"/>
              <a:t>패키지의 </a:t>
            </a:r>
            <a:r>
              <a:rPr lang="en-US" altLang="ko-KR" sz="1200" dirty="0" err="1"/>
              <a:t>stats.ttest_ind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함수를 사용하여 </a:t>
            </a:r>
            <a:r>
              <a:rPr lang="en-US" altLang="ko-KR" sz="1200" dirty="0"/>
              <a:t>t-</a:t>
            </a:r>
            <a:r>
              <a:rPr lang="ko-KR" altLang="en-US" sz="1200" dirty="0"/>
              <a:t>검정을 하고 두 그룹 간 차이를 확인</a:t>
            </a:r>
            <a:endParaRPr lang="en-US" altLang="ko-KR" sz="1200" dirty="0"/>
          </a:p>
          <a:p>
            <a:pPr lvl="2">
              <a:defRPr/>
            </a:pPr>
            <a:r>
              <a:rPr lang="en-US" altLang="ko-KR" sz="1400" dirty="0"/>
              <a:t>[06~08</a:t>
            </a:r>
            <a:r>
              <a:rPr lang="ko-KR" altLang="en-US" sz="1400" dirty="0"/>
              <a:t>행</a:t>
            </a:r>
            <a:r>
              <a:rPr lang="en-US" altLang="ko-KR" sz="1400" dirty="0"/>
              <a:t>] </a:t>
            </a:r>
            <a:r>
              <a:rPr lang="ko-KR" altLang="en-US" sz="1400" dirty="0"/>
              <a:t>선형 회귀 분석 수행하기</a:t>
            </a:r>
          </a:p>
          <a:p>
            <a:pPr lvl="3">
              <a:defRPr/>
            </a:pPr>
            <a:r>
              <a:rPr lang="en-US" altLang="ko-KR" sz="1200" dirty="0"/>
              <a:t>06</a:t>
            </a:r>
            <a:r>
              <a:rPr lang="ko-KR" altLang="en-US" sz="1200" dirty="0"/>
              <a:t>행 선형 회귀 </a:t>
            </a:r>
            <a:r>
              <a:rPr lang="ko-KR" altLang="en-US" sz="1200" dirty="0" err="1"/>
              <a:t>분석식의</a:t>
            </a:r>
            <a:r>
              <a:rPr lang="ko-KR" altLang="en-US" sz="1200" dirty="0"/>
              <a:t> 종속 변수</a:t>
            </a:r>
            <a:r>
              <a:rPr lang="en-US" altLang="ko-KR" sz="1200" dirty="0"/>
              <a:t>(y)</a:t>
            </a:r>
            <a:r>
              <a:rPr lang="ko-KR" altLang="en-US" sz="1200" dirty="0"/>
              <a:t>와 독립 변수</a:t>
            </a:r>
            <a:r>
              <a:rPr lang="en-US" altLang="ko-KR" sz="1200" dirty="0"/>
              <a:t>(x1~x10)</a:t>
            </a:r>
            <a:r>
              <a:rPr lang="ko-KR" altLang="en-US" sz="1200" dirty="0"/>
              <a:t>를 구성</a:t>
            </a:r>
            <a:endParaRPr lang="en-US" altLang="ko-KR" sz="1200" dirty="0"/>
          </a:p>
          <a:p>
            <a:pPr lvl="3">
              <a:defRPr/>
            </a:pPr>
            <a:r>
              <a:rPr lang="en-US" altLang="ko-KR" sz="1200" dirty="0"/>
              <a:t>07</a:t>
            </a:r>
            <a:r>
              <a:rPr lang="ko-KR" altLang="en-US" sz="1200" dirty="0"/>
              <a:t>행 선형 회귀 모델 중에서 </a:t>
            </a:r>
            <a:r>
              <a:rPr lang="en-US" altLang="ko-KR" sz="1200" dirty="0" err="1"/>
              <a:t>OLSOrdinary</a:t>
            </a:r>
            <a:r>
              <a:rPr lang="en-US" altLang="ko-KR" sz="1200" dirty="0"/>
              <a:t> Least Squares </a:t>
            </a:r>
            <a:r>
              <a:rPr lang="ko-KR" altLang="en-US" sz="1200" dirty="0"/>
              <a:t>모델을 사용</a:t>
            </a:r>
            <a:endParaRPr lang="en-US" altLang="ko-KR" sz="1200" dirty="0"/>
          </a:p>
          <a:p>
            <a:pPr lvl="3">
              <a:defRPr/>
            </a:pPr>
            <a:r>
              <a:rPr lang="en-US" altLang="ko-KR" sz="1200" dirty="0"/>
              <a:t>08</a:t>
            </a:r>
            <a:r>
              <a:rPr lang="ko-KR" altLang="en-US" sz="1200" dirty="0"/>
              <a:t>행 선형 회귀 분석과 관련된 </a:t>
            </a:r>
            <a:r>
              <a:rPr lang="ko-KR" altLang="en-US" sz="1200" dirty="0" err="1"/>
              <a:t>통계값을</a:t>
            </a:r>
            <a:r>
              <a:rPr lang="ko-KR" altLang="en-US" sz="1200" dirty="0"/>
              <a:t> 출력</a:t>
            </a:r>
            <a:endParaRPr lang="en-US" altLang="ko-KR" sz="1200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sp>
        <p:nvSpPr>
          <p:cNvPr id="41987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</p:spTree>
    <p:extLst>
      <p:ext uri="{BB962C8B-B14F-4D97-AF65-F5344CB8AC3E}">
        <p14:creationId xmlns:p14="http://schemas.microsoft.com/office/powerpoint/2010/main" val="10386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08720"/>
            <a:ext cx="8064896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6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빅데이터 분석의 가장 기본인 통계 분석 프로젝트를 실습할 수 있음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기술 통계를 이용하여 데이터를 확인하는 방법을 안음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회귀 분석과 상관 분석을 수행할 수 있음</a:t>
            </a:r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416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모델링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회귀 분석 모델로 새로운 샘플의 품질 등급 예측하기</a:t>
            </a:r>
            <a:endParaRPr lang="en-US" altLang="ko-KR" dirty="0"/>
          </a:p>
          <a:p>
            <a:pPr lvl="2">
              <a:defRPr/>
            </a:pPr>
            <a:r>
              <a:rPr lang="en-US" altLang="ko-KR" sz="1400" dirty="0"/>
              <a:t>[01~02</a:t>
            </a:r>
            <a:r>
              <a:rPr lang="ko-KR" altLang="en-US" sz="1400" dirty="0"/>
              <a:t>행</a:t>
            </a:r>
            <a:r>
              <a:rPr lang="en-US" altLang="ko-KR" sz="1400" dirty="0"/>
              <a:t>] </a:t>
            </a:r>
            <a:r>
              <a:rPr lang="ko-KR" altLang="en-US" sz="1400" dirty="0"/>
              <a:t>예측에 사용할 첫 번째 샘플 데이터 만들기</a:t>
            </a:r>
          </a:p>
          <a:p>
            <a:pPr lvl="3">
              <a:defRPr/>
            </a:pPr>
            <a:r>
              <a:rPr lang="en-US" altLang="ko-KR" dirty="0"/>
              <a:t>01</a:t>
            </a:r>
            <a:r>
              <a:rPr lang="ko-KR" altLang="en-US" dirty="0"/>
              <a:t>행 </a:t>
            </a:r>
            <a:r>
              <a:rPr lang="en-US" altLang="ko-KR" dirty="0"/>
              <a:t>wine</a:t>
            </a:r>
            <a:r>
              <a:rPr lang="ko-KR" altLang="en-US" dirty="0"/>
              <a:t>에서 </a:t>
            </a:r>
            <a:r>
              <a:rPr lang="en-US" altLang="ko-KR" dirty="0"/>
              <a:t>quality</a:t>
            </a:r>
            <a:r>
              <a:rPr lang="ko-KR" altLang="en-US" dirty="0"/>
              <a:t>와 </a:t>
            </a:r>
            <a:r>
              <a:rPr lang="en-US" altLang="ko-KR" dirty="0"/>
              <a:t>type </a:t>
            </a:r>
            <a:r>
              <a:rPr lang="ko-KR" altLang="en-US" dirty="0"/>
              <a:t>열은 제외하고</a:t>
            </a:r>
            <a:r>
              <a:rPr lang="en-US" altLang="ko-KR" dirty="0"/>
              <a:t>, </a:t>
            </a:r>
            <a:r>
              <a:rPr lang="ko-KR" altLang="en-US" dirty="0"/>
              <a:t>회귀 분석 모델에 사용할 독립 변수만 추출하여 </a:t>
            </a:r>
            <a:r>
              <a:rPr lang="en-US" altLang="ko-KR" dirty="0"/>
              <a:t>sample1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02</a:t>
            </a:r>
            <a:r>
              <a:rPr lang="ko-KR" altLang="en-US" dirty="0"/>
              <a:t>행 </a:t>
            </a:r>
            <a:r>
              <a:rPr lang="en-US" altLang="ko-KR" dirty="0"/>
              <a:t>sample1</a:t>
            </a:r>
            <a:r>
              <a:rPr lang="ko-KR" altLang="en-US" dirty="0"/>
              <a:t>에 있는 샘플 중에서 </a:t>
            </a:r>
            <a:r>
              <a:rPr lang="en-US" altLang="ko-KR" dirty="0"/>
              <a:t>0</a:t>
            </a:r>
            <a:r>
              <a:rPr lang="ko-KR" altLang="en-US" dirty="0"/>
              <a:t>번</a:t>
            </a:r>
            <a:r>
              <a:rPr lang="en-US" altLang="ko-KR" dirty="0"/>
              <a:t>~4</a:t>
            </a:r>
            <a:r>
              <a:rPr lang="ko-KR" altLang="en-US" dirty="0"/>
              <a:t>번 </a:t>
            </a:r>
            <a:r>
              <a:rPr lang="en-US" altLang="ko-KR" dirty="0"/>
              <a:t>5</a:t>
            </a:r>
            <a:r>
              <a:rPr lang="ko-KR" altLang="en-US" dirty="0"/>
              <a:t>개 샘플만 추출하고</a:t>
            </a:r>
            <a:r>
              <a:rPr lang="en-US" altLang="ko-KR" dirty="0"/>
              <a:t>, sample1</a:t>
            </a:r>
            <a:r>
              <a:rPr lang="ko-KR" altLang="en-US" dirty="0"/>
              <a:t>에 다시 저장하여 예측에 사용할 샘플을 제작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sz="1400" dirty="0"/>
              <a:t>[03~05</a:t>
            </a:r>
            <a:r>
              <a:rPr lang="ko-KR" altLang="en-US" sz="1400" dirty="0"/>
              <a:t>행</a:t>
            </a:r>
            <a:r>
              <a:rPr lang="en-US" altLang="ko-KR" sz="1400" dirty="0"/>
              <a:t>] </a:t>
            </a:r>
            <a:r>
              <a:rPr lang="ko-KR" altLang="en-US" sz="1400" dirty="0"/>
              <a:t>첫 번째 샘플의 </a:t>
            </a:r>
            <a:r>
              <a:rPr lang="en-US" altLang="ko-KR" sz="1400" dirty="0"/>
              <a:t>quality </a:t>
            </a:r>
            <a:r>
              <a:rPr lang="ko-KR" altLang="en-US" sz="1400" dirty="0"/>
              <a:t>예측하기</a:t>
            </a:r>
          </a:p>
          <a:p>
            <a:pPr lvl="3">
              <a:defRPr/>
            </a:pPr>
            <a:r>
              <a:rPr lang="en-US" altLang="ko-KR" dirty="0"/>
              <a:t>03</a:t>
            </a:r>
            <a:r>
              <a:rPr lang="ko-KR" altLang="en-US" dirty="0"/>
              <a:t>행 샘플 데이터를 회귀 분석 모델 </a:t>
            </a:r>
            <a:r>
              <a:rPr lang="en-US" altLang="ko-KR" dirty="0" err="1"/>
              <a:t>regression_result</a:t>
            </a:r>
            <a:r>
              <a:rPr lang="ko-KR" altLang="en-US" dirty="0"/>
              <a:t>의 예측 함수 </a:t>
            </a:r>
            <a:r>
              <a:rPr lang="en-US" altLang="ko-KR" dirty="0"/>
              <a:t>predict()</a:t>
            </a:r>
            <a:r>
              <a:rPr lang="ko-KR" altLang="en-US" dirty="0"/>
              <a:t>에 적용하여 수행한 뒤 결과 </a:t>
            </a:r>
            <a:r>
              <a:rPr lang="ko-KR" altLang="en-US" dirty="0" err="1"/>
              <a:t>예측값을</a:t>
            </a:r>
            <a:r>
              <a:rPr lang="ko-KR" altLang="en-US" dirty="0"/>
              <a:t>   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sample1_predict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04</a:t>
            </a:r>
            <a:r>
              <a:rPr lang="ko-KR" altLang="en-US" dirty="0"/>
              <a:t>행 </a:t>
            </a:r>
            <a:r>
              <a:rPr lang="en-US" altLang="ko-KR" dirty="0"/>
              <a:t>sample1_predict</a:t>
            </a:r>
            <a:r>
              <a:rPr lang="ko-KR" altLang="en-US" dirty="0"/>
              <a:t>를 출력하여 예측한 </a:t>
            </a:r>
            <a:r>
              <a:rPr lang="en-US" altLang="ko-KR" dirty="0"/>
              <a:t>quality</a:t>
            </a:r>
            <a:r>
              <a:rPr lang="ko-KR" altLang="en-US" dirty="0"/>
              <a:t>를 확인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05</a:t>
            </a:r>
            <a:r>
              <a:rPr lang="ko-KR" altLang="en-US" dirty="0"/>
              <a:t>행 </a:t>
            </a:r>
            <a:r>
              <a:rPr lang="en-US" altLang="ko-KR" dirty="0"/>
              <a:t>wine</a:t>
            </a:r>
            <a:r>
              <a:rPr lang="ko-KR" altLang="en-US" dirty="0"/>
              <a:t>에서 </a:t>
            </a:r>
            <a:r>
              <a:rPr lang="en-US" altLang="ko-KR" dirty="0"/>
              <a:t>0</a:t>
            </a:r>
            <a:r>
              <a:rPr lang="ko-KR" altLang="en-US" dirty="0"/>
              <a:t>번부터 </a:t>
            </a:r>
            <a:r>
              <a:rPr lang="en-US" altLang="ko-KR" dirty="0"/>
              <a:t>4</a:t>
            </a:r>
            <a:r>
              <a:rPr lang="ko-KR" altLang="en-US" dirty="0"/>
              <a:t>번까지 샘플의 </a:t>
            </a:r>
            <a:r>
              <a:rPr lang="en-US" altLang="ko-KR" dirty="0"/>
              <a:t>quality </a:t>
            </a:r>
            <a:r>
              <a:rPr lang="ko-KR" altLang="en-US" dirty="0"/>
              <a:t>값을 출력하여 </a:t>
            </a:r>
            <a:r>
              <a:rPr lang="en-US" altLang="ko-KR" dirty="0"/>
              <a:t>sample1_predict</a:t>
            </a:r>
            <a:r>
              <a:rPr lang="ko-KR" altLang="en-US" dirty="0"/>
              <a:t>이 맞게 예측되었는지 확인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sz="1400" dirty="0"/>
              <a:t>[06~08</a:t>
            </a:r>
            <a:r>
              <a:rPr lang="ko-KR" altLang="en-US" sz="1400" dirty="0"/>
              <a:t>행</a:t>
            </a:r>
            <a:r>
              <a:rPr lang="en-US" altLang="ko-KR" sz="1400" dirty="0"/>
              <a:t>] </a:t>
            </a:r>
            <a:r>
              <a:rPr lang="ko-KR" altLang="en-US" sz="1400" dirty="0"/>
              <a:t>예측에 사용할 두 번째 샘플 데이터 만들기</a:t>
            </a:r>
          </a:p>
          <a:p>
            <a:pPr lvl="3">
              <a:defRPr/>
            </a:pPr>
            <a:r>
              <a:rPr lang="en-US" altLang="ko-KR" dirty="0"/>
              <a:t>06</a:t>
            </a:r>
            <a:r>
              <a:rPr lang="ko-KR" altLang="en-US" dirty="0"/>
              <a:t>행 </a:t>
            </a:r>
            <a:r>
              <a:rPr lang="ko-KR" altLang="en-US" dirty="0" err="1"/>
              <a:t>회귀식에</a:t>
            </a:r>
            <a:r>
              <a:rPr lang="ko-KR" altLang="en-US" dirty="0"/>
              <a:t> 사용한 독립 변수에 대입할 임의의 값을 </a:t>
            </a:r>
            <a:r>
              <a:rPr lang="ko-KR" altLang="en-US" dirty="0" err="1"/>
              <a:t>딕셔너리</a:t>
            </a:r>
            <a:r>
              <a:rPr lang="ko-KR" altLang="en-US" dirty="0"/>
              <a:t> 형태로 제작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07</a:t>
            </a:r>
            <a:r>
              <a:rPr lang="ko-KR" altLang="en-US" dirty="0"/>
              <a:t>행 </a:t>
            </a:r>
            <a:r>
              <a:rPr lang="ko-KR" altLang="en-US" dirty="0" err="1"/>
              <a:t>딕셔너리</a:t>
            </a:r>
            <a:r>
              <a:rPr lang="ko-KR" altLang="en-US" dirty="0"/>
              <a:t> 형태의 값과 </a:t>
            </a:r>
            <a:r>
              <a:rPr lang="en-US" altLang="ko-KR" dirty="0"/>
              <a:t>sample1</a:t>
            </a:r>
            <a:r>
              <a:rPr lang="ko-KR" altLang="en-US" dirty="0"/>
              <a:t>의 열 이름만 뽑아 데이터프레임으로 묶은 </a:t>
            </a:r>
            <a:r>
              <a:rPr lang="en-US" altLang="ko-KR" dirty="0"/>
              <a:t>sample2</a:t>
            </a:r>
            <a:r>
              <a:rPr lang="ko-KR" altLang="en-US" dirty="0"/>
              <a:t>를 제작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08</a:t>
            </a:r>
            <a:r>
              <a:rPr lang="ko-KR" altLang="en-US" dirty="0"/>
              <a:t>행 </a:t>
            </a:r>
            <a:r>
              <a:rPr lang="en-US" altLang="ko-KR" dirty="0"/>
              <a:t>sample2</a:t>
            </a:r>
            <a:r>
              <a:rPr lang="ko-KR" altLang="en-US" dirty="0"/>
              <a:t>를 출력하여 제대로 구성되었는지 확인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sz="1400" dirty="0"/>
              <a:t>[09~10</a:t>
            </a:r>
            <a:r>
              <a:rPr lang="ko-KR" altLang="en-US" sz="1400" dirty="0"/>
              <a:t>행</a:t>
            </a:r>
            <a:r>
              <a:rPr lang="en-US" altLang="ko-KR" sz="1400" dirty="0"/>
              <a:t>] </a:t>
            </a:r>
            <a:r>
              <a:rPr lang="ko-KR" altLang="en-US" sz="1400" dirty="0"/>
              <a:t>두 번째 샘플의 </a:t>
            </a:r>
            <a:r>
              <a:rPr lang="en-US" altLang="ko-KR" sz="1400" dirty="0"/>
              <a:t>quality </a:t>
            </a:r>
            <a:r>
              <a:rPr lang="ko-KR" altLang="en-US" sz="1400" dirty="0"/>
              <a:t>예측하기</a:t>
            </a:r>
          </a:p>
          <a:p>
            <a:pPr lvl="3">
              <a:defRPr/>
            </a:pPr>
            <a:r>
              <a:rPr lang="en-US" altLang="ko-KR" dirty="0"/>
              <a:t>09</a:t>
            </a:r>
            <a:r>
              <a:rPr lang="ko-KR" altLang="en-US" dirty="0"/>
              <a:t>행 샘플 데이터를 회귀 분석 모델 </a:t>
            </a:r>
            <a:r>
              <a:rPr lang="en-US" altLang="ko-KR" dirty="0" err="1"/>
              <a:t>regression_result</a:t>
            </a:r>
            <a:r>
              <a:rPr lang="ko-KR" altLang="en-US" dirty="0"/>
              <a:t>의 예측 함수 </a:t>
            </a:r>
            <a:r>
              <a:rPr lang="en-US" altLang="ko-KR" dirty="0"/>
              <a:t>predict()</a:t>
            </a:r>
            <a:r>
              <a:rPr lang="ko-KR" altLang="en-US" dirty="0"/>
              <a:t>에 적용하여 수행한 뒤 결과 </a:t>
            </a:r>
            <a:r>
              <a:rPr lang="ko-KR" altLang="en-US" dirty="0" err="1"/>
              <a:t>예측값을</a:t>
            </a:r>
            <a:r>
              <a:rPr lang="ko-KR" altLang="en-US" dirty="0"/>
              <a:t>  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sample2_predict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10</a:t>
            </a:r>
            <a:r>
              <a:rPr lang="ko-KR" altLang="en-US" dirty="0"/>
              <a:t>행 </a:t>
            </a:r>
            <a:r>
              <a:rPr lang="en-US" altLang="ko-KR" dirty="0"/>
              <a:t>sample2_predict</a:t>
            </a:r>
            <a:r>
              <a:rPr lang="ko-KR" altLang="en-US" dirty="0"/>
              <a:t>를 출력하여 예측한 </a:t>
            </a:r>
            <a:r>
              <a:rPr lang="en-US" altLang="ko-KR" dirty="0"/>
              <a:t>quality</a:t>
            </a:r>
            <a:r>
              <a:rPr lang="ko-KR" altLang="en-US" dirty="0"/>
              <a:t>를 확인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sp>
        <p:nvSpPr>
          <p:cNvPr id="48131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</p:spTree>
    <p:extLst>
      <p:ext uri="{BB962C8B-B14F-4D97-AF65-F5344CB8AC3E}">
        <p14:creationId xmlns:p14="http://schemas.microsoft.com/office/powerpoint/2010/main" val="35267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와인 유형에 따른 품질 등급 히스토그램 그리기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명령 프롬프트 창에서 다음 명령을 입력하여 </a:t>
            </a:r>
            <a:r>
              <a:rPr lang="en-US" altLang="ko-KR" dirty="0" err="1"/>
              <a:t>seaborn</a:t>
            </a:r>
            <a:r>
              <a:rPr lang="en-US" altLang="ko-KR" dirty="0"/>
              <a:t> </a:t>
            </a:r>
            <a:r>
              <a:rPr lang="ko-KR" altLang="en-US" dirty="0"/>
              <a:t>라이브러리 패키지를 설치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sz="1600" dirty="0"/>
              <a:t>  그 후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셸 창으로 돌아와 </a:t>
            </a:r>
            <a:r>
              <a:rPr lang="ko-KR" altLang="en-US" sz="1600" dirty="0" err="1"/>
              <a:t>임포트</a:t>
            </a:r>
            <a:endParaRPr lang="en-US" altLang="ko-KR" sz="160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676275" lvl="2" indent="-228600">
              <a:buFont typeface="+mj-lt"/>
              <a:buAutoNum type="arabicPeriod"/>
              <a:defRPr/>
            </a:pP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셸 창에 명령을 입력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sp>
        <p:nvSpPr>
          <p:cNvPr id="50179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pic>
        <p:nvPicPr>
          <p:cNvPr id="5018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65400"/>
            <a:ext cx="31686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1" name="그룹 4"/>
          <p:cNvGrpSpPr>
            <a:grpSpLocks/>
          </p:cNvGrpSpPr>
          <p:nvPr/>
        </p:nvGrpSpPr>
        <p:grpSpPr bwMode="auto">
          <a:xfrm>
            <a:off x="827088" y="3876675"/>
            <a:ext cx="5040312" cy="2592388"/>
            <a:chOff x="757792" y="1857862"/>
            <a:chExt cx="5118107" cy="2251197"/>
          </a:xfrm>
        </p:grpSpPr>
        <p:sp>
          <p:nvSpPr>
            <p:cNvPr id="6" name="직사각형 5"/>
            <p:cNvSpPr/>
            <p:nvPr/>
          </p:nvSpPr>
          <p:spPr>
            <a:xfrm>
              <a:off x="1046340" y="1857862"/>
              <a:ext cx="4757019" cy="2251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183" name="내용 개체 틀 2"/>
            <p:cNvSpPr txBox="1">
              <a:spLocks/>
            </p:cNvSpPr>
            <p:nvPr/>
          </p:nvSpPr>
          <p:spPr bwMode="auto">
            <a:xfrm>
              <a:off x="757792" y="1857862"/>
              <a:ext cx="5118107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   &gt;&gt;&gt; import matplotlib.pyplot as plt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  &gt;&gt;&gt; import seaborn as sns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   &gt;&gt;&gt; sns.set_style('dark')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   &gt;&gt;&gt; sns.distplot(red_wine_quality, kde = True, color = "red", label = 'red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 wine')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&lt;matplotlib.axes._subplots.AxesSubplot object at 0x000001C843F36348&gt;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   &gt;&gt;&gt; sns.distplot(white_wine_quality, kde = True, label = 'white wine')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&lt;matplotlib.axes._subplots.AxesSubplot object at 0x000001C843F36348&gt;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06   &gt;&gt;&gt; plt.title("Quality of Wine Type")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 Text(0.5, 1.0, 'Quality of Wine Type')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07   &gt;&gt;&gt; plt.legend()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&lt;matplotlib.legend.Legend object at 0x0000014F20DFA548&gt;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08   &gt;&gt;&gt; plt.show()</a:t>
              </a:r>
              <a:endParaRPr kumimoji="1" lang="es-E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9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와인 유형에 따른 품질 등급 히스토그램 그리기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 명령을 입력</a:t>
            </a:r>
            <a:endParaRPr lang="en-US" altLang="ko-KR" dirty="0"/>
          </a:p>
          <a:p>
            <a:pPr lvl="3">
              <a:defRPr/>
            </a:pPr>
            <a:r>
              <a:rPr lang="en-US" altLang="ko-KR" sz="1200" dirty="0"/>
              <a:t>01~02</a:t>
            </a:r>
            <a:r>
              <a:rPr lang="ko-KR" altLang="en-US" sz="1200" dirty="0"/>
              <a:t>행 시각화에 필요한 패키지를 로드</a:t>
            </a:r>
            <a:endParaRPr lang="en-US" altLang="ko-KR" sz="1200" dirty="0"/>
          </a:p>
          <a:p>
            <a:pPr lvl="2">
              <a:defRPr/>
            </a:pPr>
            <a:r>
              <a:rPr lang="en-US" altLang="ko-KR" sz="1400" dirty="0"/>
              <a:t>[03~08</a:t>
            </a:r>
            <a:r>
              <a:rPr lang="ko-KR" altLang="en-US" sz="1400" dirty="0"/>
              <a:t>행</a:t>
            </a:r>
            <a:r>
              <a:rPr lang="en-US" altLang="ko-KR" sz="1400" dirty="0"/>
              <a:t>] </a:t>
            </a:r>
            <a:r>
              <a:rPr lang="ko-KR" altLang="en-US" sz="1400" dirty="0"/>
              <a:t>커널 밀도 추정</a:t>
            </a:r>
            <a:r>
              <a:rPr lang="en-US" altLang="ko-KR" sz="1400" dirty="0"/>
              <a:t>(</a:t>
            </a:r>
            <a:r>
              <a:rPr lang="en-US" altLang="ko-KR" sz="1400" dirty="0" err="1"/>
              <a:t>kde</a:t>
            </a:r>
            <a:r>
              <a:rPr lang="en-US" altLang="ko-KR" sz="1400" dirty="0"/>
              <a:t>)</a:t>
            </a:r>
            <a:r>
              <a:rPr lang="ko-KR" altLang="en-US" sz="1400" dirty="0"/>
              <a:t>을 적용한 히스토그램 그리기</a:t>
            </a:r>
          </a:p>
          <a:p>
            <a:pPr lvl="3">
              <a:defRPr/>
            </a:pPr>
            <a:r>
              <a:rPr lang="en-US" altLang="ko-KR" dirty="0"/>
              <a:t>03</a:t>
            </a:r>
            <a:r>
              <a:rPr lang="ko-KR" altLang="en-US" dirty="0"/>
              <a:t>행 히스토그램 차트의 배경색 스타일을 설정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04</a:t>
            </a:r>
            <a:r>
              <a:rPr lang="ko-KR" altLang="en-US" dirty="0"/>
              <a:t>행 레드 와인에 대한 </a:t>
            </a:r>
            <a:r>
              <a:rPr lang="en-US" altLang="ko-KR" dirty="0" err="1"/>
              <a:t>distplot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05</a:t>
            </a:r>
            <a:r>
              <a:rPr lang="ko-KR" altLang="en-US" dirty="0"/>
              <a:t>행 화이트 와인에 대한 </a:t>
            </a:r>
            <a:r>
              <a:rPr lang="en-US" altLang="ko-KR" dirty="0" err="1"/>
              <a:t>distplot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06</a:t>
            </a:r>
            <a:r>
              <a:rPr lang="ko-KR" altLang="en-US" dirty="0"/>
              <a:t>행 차트 제목을 설정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07</a:t>
            </a:r>
            <a:r>
              <a:rPr lang="ko-KR" altLang="en-US" dirty="0"/>
              <a:t>행 차트 범례를 설정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08</a:t>
            </a:r>
            <a:r>
              <a:rPr lang="ko-KR" altLang="en-US" dirty="0"/>
              <a:t>행 설정한 내용대로 차트를 표시</a:t>
            </a:r>
            <a:r>
              <a:rPr lang="en-US" altLang="ko-KR" dirty="0"/>
              <a:t> </a:t>
            </a:r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qualit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:</a:t>
            </a:r>
            <a:r>
              <a:rPr lang="ko-KR" altLang="en-US" dirty="0"/>
              <a:t> 확률 밀도 </a:t>
            </a:r>
            <a:r>
              <a:rPr lang="ko-KR" altLang="en-US" dirty="0" err="1"/>
              <a:t>함수값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sp>
        <p:nvSpPr>
          <p:cNvPr id="52227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pic>
        <p:nvPicPr>
          <p:cNvPr id="52228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284538"/>
            <a:ext cx="3455988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2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부분 회귀 플롯으로 시각화하기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독립 변수가 </a:t>
            </a:r>
            <a:r>
              <a:rPr lang="en-US" altLang="ko-KR" dirty="0"/>
              <a:t>2</a:t>
            </a:r>
            <a:r>
              <a:rPr lang="ko-KR" altLang="en-US" dirty="0"/>
              <a:t>개 이상인 경우에는 부분 회귀 플롯을 사용하여 하나의 독립 변수가 종속 변수에 미치는 영향력을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시각화 함으로써 결과를 분석할 수 있음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54275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grpSp>
        <p:nvGrpSpPr>
          <p:cNvPr id="54276" name="그룹 5"/>
          <p:cNvGrpSpPr>
            <a:grpSpLocks/>
          </p:cNvGrpSpPr>
          <p:nvPr/>
        </p:nvGrpSpPr>
        <p:grpSpPr bwMode="auto">
          <a:xfrm>
            <a:off x="827088" y="2492375"/>
            <a:ext cx="7489825" cy="1800225"/>
            <a:chOff x="865796" y="1857862"/>
            <a:chExt cx="5118107" cy="2251197"/>
          </a:xfrm>
        </p:grpSpPr>
        <p:sp>
          <p:nvSpPr>
            <p:cNvPr id="7" name="직사각형 6"/>
            <p:cNvSpPr/>
            <p:nvPr/>
          </p:nvSpPr>
          <p:spPr>
            <a:xfrm>
              <a:off x="1045874" y="1857862"/>
              <a:ext cx="4757952" cy="2251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278" name="내용 개체 틀 2"/>
            <p:cNvSpPr txBox="1">
              <a:spLocks/>
            </p:cNvSpPr>
            <p:nvPr/>
          </p:nvSpPr>
          <p:spPr bwMode="auto">
            <a:xfrm>
              <a:off x="865796" y="1939343"/>
              <a:ext cx="5118107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2667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28650" indent="-180975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09625" indent="-180975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990600" indent="-180975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4478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19050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23622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2819400" indent="-180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   &gt;&gt;&gt; import statsmodels.api as sm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  &gt;&gt;&gt; others = list(set(wine.columns).difference(set(["quality", "fixed_acidity"])))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   &gt;&gt;&gt; p, resids = sm.graphics.plot_partregress("quality", "fixed_acidity", others, data = wine, ret_coords = True)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   &gt;&gt;&gt; plt.show()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   &gt;&gt;&gt; fig = plt.figure(figsize = (8, 13))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06   &gt;&gt;&gt; sm.graphics.plot_partregress_grid(regression_result, fig = fig)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 </a:t>
              </a: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&lt;Figure size 800x1300 with 12 Axes&gt;</a:t>
              </a:r>
            </a:p>
            <a:p>
              <a:pPr marL="266700" marR="0" lvl="1" indent="0" algn="l" defTabSz="914400" rtl="0" eaLnBrk="0" fontAlgn="base" latinLnBrk="1" hangingPunct="0">
                <a:lnSpc>
                  <a:spcPct val="100000"/>
                </a:lnSpc>
                <a:spcBef>
                  <a:spcPts val="150"/>
                </a:spcBef>
                <a:spcAft>
                  <a:spcPts val="100"/>
                </a:spcAft>
                <a:buClr>
                  <a:srgbClr val="595959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s-E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07   &gt;&gt;&gt; plt.show()</a:t>
              </a:r>
              <a:endParaRPr kumimoji="1" lang="es-E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부분 회귀 플롯으로 시각화하기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01</a:t>
            </a:r>
            <a:r>
              <a:rPr lang="ko-KR" altLang="en-US" dirty="0"/>
              <a:t>행 부분 회귀 계산을 위해 </a:t>
            </a:r>
            <a:r>
              <a:rPr lang="en-US" altLang="ko-KR" dirty="0" err="1"/>
              <a:t>statsmodels.api</a:t>
            </a:r>
            <a:r>
              <a:rPr lang="ko-KR" altLang="en-US" dirty="0" err="1"/>
              <a:t>를</a:t>
            </a:r>
            <a:r>
              <a:rPr lang="ko-KR" altLang="en-US" dirty="0"/>
              <a:t> 로드</a:t>
            </a:r>
            <a:endParaRPr lang="en-US" altLang="ko-KR" dirty="0"/>
          </a:p>
          <a:p>
            <a:pPr lvl="2">
              <a:defRPr/>
            </a:pPr>
            <a:r>
              <a:rPr lang="en-US" altLang="ko-KR" sz="1400" dirty="0"/>
              <a:t>[02~04</a:t>
            </a:r>
            <a:r>
              <a:rPr lang="ko-KR" altLang="en-US" sz="1400" dirty="0"/>
              <a:t>행</a:t>
            </a:r>
            <a:r>
              <a:rPr lang="en-US" altLang="ko-KR" sz="1400" dirty="0"/>
              <a:t>] </a:t>
            </a:r>
            <a:r>
              <a:rPr lang="en-US" altLang="ko-KR" sz="1400" dirty="0" err="1"/>
              <a:t>fixed_acidity</a:t>
            </a:r>
            <a:r>
              <a:rPr lang="ko-KR" altLang="en-US" sz="1400" dirty="0"/>
              <a:t>가 종속 변수 </a:t>
            </a:r>
            <a:r>
              <a:rPr lang="en-US" altLang="ko-KR" sz="1400" dirty="0"/>
              <a:t>quality</a:t>
            </a:r>
            <a:r>
              <a:rPr lang="ko-KR" altLang="en-US" sz="1400" dirty="0"/>
              <a:t>에 미치는 영향력을 시각화하기</a:t>
            </a:r>
          </a:p>
          <a:p>
            <a:pPr lvl="3">
              <a:defRPr/>
            </a:pPr>
            <a:r>
              <a:rPr lang="en-US" altLang="ko-KR" dirty="0"/>
              <a:t>02</a:t>
            </a:r>
            <a:r>
              <a:rPr lang="ko-KR" altLang="en-US" dirty="0"/>
              <a:t>행 부분 회귀에 사용한 독립 변수와 종속 변수를 제외한 나머지 변수 이름을 리스트 </a:t>
            </a:r>
            <a:r>
              <a:rPr lang="en-US" altLang="ko-KR" dirty="0"/>
              <a:t>others</a:t>
            </a:r>
            <a:r>
              <a:rPr lang="ko-KR" altLang="en-US" dirty="0"/>
              <a:t>로 추출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03</a:t>
            </a:r>
            <a:r>
              <a:rPr lang="ko-KR" altLang="en-US" dirty="0"/>
              <a:t>행 나머지 변수는 고정하고 </a:t>
            </a:r>
            <a:r>
              <a:rPr lang="en-US" altLang="ko-KR" dirty="0" err="1"/>
              <a:t>fixed_acidity</a:t>
            </a:r>
            <a:r>
              <a:rPr lang="ko-KR" altLang="en-US" dirty="0"/>
              <a:t>가 종속 변수 </a:t>
            </a:r>
            <a:r>
              <a:rPr lang="en-US" altLang="ko-KR" dirty="0"/>
              <a:t>quality</a:t>
            </a:r>
            <a:r>
              <a:rPr lang="ko-KR" altLang="en-US" dirty="0"/>
              <a:t>에 미치는 영향에 </a:t>
            </a:r>
            <a:r>
              <a:rPr lang="ko-KR" altLang="en-US" dirty="0" err="1"/>
              <a:t>부분회귀를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04</a:t>
            </a:r>
            <a:r>
              <a:rPr lang="ko-KR" altLang="en-US" dirty="0"/>
              <a:t>행 부분 회귀의 결과를 플롯으로 시각화하여 나타냄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sp>
        <p:nvSpPr>
          <p:cNvPr id="56323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pic>
        <p:nvPicPr>
          <p:cNvPr id="5632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573463"/>
            <a:ext cx="3216275" cy="28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6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97900" cy="4433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부분 회귀 플롯으로 시각화하기</a:t>
            </a:r>
            <a:endParaRPr lang="en-US" altLang="ko-KR" dirty="0"/>
          </a:p>
          <a:p>
            <a:pPr lvl="2">
              <a:defRPr/>
            </a:pPr>
            <a:r>
              <a:rPr lang="en-US" altLang="ko-KR" sz="1400" dirty="0"/>
              <a:t>[05~07</a:t>
            </a:r>
            <a:r>
              <a:rPr lang="ko-KR" altLang="en-US" sz="1400" dirty="0"/>
              <a:t>행</a:t>
            </a:r>
            <a:r>
              <a:rPr lang="en-US" altLang="ko-KR" sz="1400" dirty="0"/>
              <a:t>] </a:t>
            </a:r>
            <a:r>
              <a:rPr lang="ko-KR" altLang="en-US" sz="1400" dirty="0"/>
              <a:t>각 독립 변수가 종속 변수 </a:t>
            </a:r>
            <a:r>
              <a:rPr lang="en-US" altLang="ko-KR" sz="1400" dirty="0"/>
              <a:t>quality</a:t>
            </a:r>
            <a:r>
              <a:rPr lang="ko-KR" altLang="en-US" sz="1400" dirty="0"/>
              <a:t>에 미치는 영향력을 시각화하기</a:t>
            </a:r>
          </a:p>
          <a:p>
            <a:pPr lvl="3">
              <a:defRPr/>
            </a:pPr>
            <a:r>
              <a:rPr lang="en-US" altLang="ko-KR" dirty="0"/>
              <a:t>05</a:t>
            </a:r>
            <a:r>
              <a:rPr lang="ko-KR" altLang="en-US" dirty="0"/>
              <a:t>행 차트의 크기를 지정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06</a:t>
            </a:r>
            <a:r>
              <a:rPr lang="ko-KR" altLang="en-US" dirty="0"/>
              <a:t>행 다중 선형 회귀 분석 결과를 가지고 있는 </a:t>
            </a:r>
            <a:r>
              <a:rPr lang="en-US" altLang="ko-KR" dirty="0" err="1"/>
              <a:t>regression_result</a:t>
            </a:r>
            <a:r>
              <a:rPr lang="ko-KR" altLang="en-US" dirty="0"/>
              <a:t>를 이용해 각 독립 변수의 부분 회귀 플롯을 구함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07</a:t>
            </a:r>
            <a:r>
              <a:rPr lang="ko-KR" altLang="en-US" dirty="0"/>
              <a:t>행 부분 회귀 결과를 플롯으로 시각화하여 나타냄</a:t>
            </a:r>
            <a:endParaRPr lang="en-US" altLang="ko-KR" dirty="0"/>
          </a:p>
        </p:txBody>
      </p:sp>
      <p:sp>
        <p:nvSpPr>
          <p:cNvPr id="58371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pic>
        <p:nvPicPr>
          <p:cNvPr id="5837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2924175"/>
            <a:ext cx="2755900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5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미리보기</a:t>
            </a:r>
            <a:endParaRPr lang="en-US" altLang="ko-KR" dirty="0"/>
          </a:p>
        </p:txBody>
      </p:sp>
      <p:pic>
        <p:nvPicPr>
          <p:cNvPr id="13317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738313"/>
            <a:ext cx="4486275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4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7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524875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목표 설정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 와인의 속성을 분석한 뒤 품질 등급을 예측하는 것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데이터의 기술 통계를 구함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레드 와인과 화이트 와인 그룹의 품질에 대한 </a:t>
            </a:r>
            <a:r>
              <a:rPr lang="en-US" altLang="ko-KR" dirty="0"/>
              <a:t>t-</a:t>
            </a:r>
            <a:r>
              <a:rPr lang="ko-KR" altLang="en-US" dirty="0"/>
              <a:t>검정을 수행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와인 속성을 독립 변수로</a:t>
            </a:r>
            <a:r>
              <a:rPr lang="en-US" altLang="ko-KR" dirty="0"/>
              <a:t>, </a:t>
            </a:r>
            <a:r>
              <a:rPr lang="ko-KR" altLang="en-US" dirty="0"/>
              <a:t>품질 등급을 종속 변수로 선형 회귀 분석을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696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95275" y="1011238"/>
            <a:ext cx="8642350" cy="5472112"/>
          </a:xfrm>
          <a:blipFill>
            <a:blip r:embed="rId3"/>
            <a:stretch>
              <a:fillRect l="-635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920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캘리포니아 </a:t>
            </a:r>
            <a:r>
              <a:rPr lang="ko-KR" altLang="en-US" dirty="0" err="1"/>
              <a:t>어바인</a:t>
            </a:r>
            <a:r>
              <a:rPr lang="ko-KR" altLang="en-US" dirty="0"/>
              <a:t> 대학의 </a:t>
            </a:r>
            <a:r>
              <a:rPr lang="ko-KR" altLang="en-US" dirty="0" err="1"/>
              <a:t>머신러닝</a:t>
            </a:r>
            <a:r>
              <a:rPr lang="ko-KR" altLang="en-US" dirty="0"/>
              <a:t> 저장소에서 제공하는 오픈 데이터를 사용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다운로드한 파일은 </a:t>
            </a:r>
            <a:r>
              <a:rPr lang="en-US" altLang="ko-KR" dirty="0" err="1"/>
              <a:t>My_Python</a:t>
            </a:r>
            <a:r>
              <a:rPr lang="en-US" altLang="ko-KR" dirty="0"/>
              <a:t>/7</a:t>
            </a:r>
            <a:r>
              <a:rPr lang="ko-KR" altLang="en-US" dirty="0"/>
              <a:t>장</a:t>
            </a:r>
            <a:r>
              <a:rPr lang="en-US" altLang="ko-KR" dirty="0"/>
              <a:t>_data </a:t>
            </a:r>
            <a:r>
              <a:rPr lang="ko-KR" altLang="en-US" dirty="0"/>
              <a:t>폴더를 만든 후에 저장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pic>
        <p:nvPicPr>
          <p:cNvPr id="16389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852738"/>
            <a:ext cx="4211637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1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[</a:t>
            </a:r>
            <a:r>
              <a:rPr lang="ko-KR" altLang="en-US" smtClean="0"/>
              <a:t>기술 통계 분석 </a:t>
            </a:r>
            <a:r>
              <a:rPr lang="en-US" altLang="ko-KR" smtClean="0"/>
              <a:t>+ </a:t>
            </a:r>
            <a:r>
              <a:rPr lang="ko-KR" altLang="en-US" smtClean="0"/>
              <a:t>그래프</a:t>
            </a:r>
            <a:r>
              <a:rPr lang="en-US" altLang="ko-KR" smtClean="0"/>
              <a:t>] </a:t>
            </a:r>
            <a:r>
              <a:rPr lang="ko-KR" altLang="en-US" smtClean="0"/>
              <a:t>와인 품질 예측하기</a:t>
            </a: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다운로드한 </a:t>
            </a:r>
            <a:r>
              <a:rPr lang="en-US" altLang="ko-KR" dirty="0"/>
              <a:t>CSV </a:t>
            </a:r>
            <a:r>
              <a:rPr lang="ko-KR" altLang="en-US" dirty="0"/>
              <a:t>파일 정리하기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엑셀은 </a:t>
            </a:r>
            <a:r>
              <a:rPr lang="en-US" altLang="ko-KR" dirty="0"/>
              <a:t>CSV </a:t>
            </a:r>
            <a:r>
              <a:rPr lang="ko-KR" altLang="en-US" dirty="0"/>
              <a:t>파일을 열 때 쉼표를 열 </a:t>
            </a:r>
            <a:r>
              <a:rPr lang="ko-KR" altLang="en-US" dirty="0" err="1"/>
              <a:t>구분자로</a:t>
            </a:r>
            <a:r>
              <a:rPr lang="ko-KR" altLang="en-US" dirty="0"/>
              <a:t> 사용하므로 열이 깨진 것처럼 보임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엑셀에서 세미콜론을 열 </a:t>
            </a:r>
            <a:r>
              <a:rPr lang="ko-KR" altLang="en-US" dirty="0" err="1"/>
              <a:t>구분자</a:t>
            </a:r>
            <a:r>
              <a:rPr lang="ko-KR" altLang="en-US" dirty="0"/>
              <a:t> 로 인식하도록 파일을 다시 저장해야 함</a:t>
            </a:r>
            <a:endParaRPr lang="en-US" altLang="ko-KR" dirty="0"/>
          </a:p>
        </p:txBody>
      </p:sp>
      <p:pic>
        <p:nvPicPr>
          <p:cNvPr id="1741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92375"/>
            <a:ext cx="3979862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5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44067</TotalTime>
  <Words>2867</Words>
  <Application>Microsoft Office PowerPoint</Application>
  <PresentationFormat>화면 슬라이드 쇼(4:3)</PresentationFormat>
  <Paragraphs>517</Paragraphs>
  <Slides>35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HY견고딕</vt:lpstr>
      <vt:lpstr>굴림</vt:lpstr>
      <vt:lpstr>맑은 고딕</vt:lpstr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Office 테마</vt:lpstr>
      <vt:lpstr>통계 분석 – 1     </vt:lpstr>
      <vt:lpstr>PowerPoint 프레젠테이션</vt:lpstr>
      <vt:lpstr>PowerPoint 프레젠테이션</vt:lpstr>
      <vt:lpstr>01. [기술 통계 분석 + 그래프] 와인 품질 예측하기</vt:lpstr>
      <vt:lpstr>PowerPoint 프레젠테이션</vt:lpstr>
      <vt:lpstr>01. [기술 통계 분석 + 그래프] 와인 품질 예측하기</vt:lpstr>
      <vt:lpstr>01. [기술 통계 분석 + 그래프] 와인 품질 예측하기</vt:lpstr>
      <vt:lpstr>01. [기술 통계 분석 + 그래프] 와인 품질 예측하기</vt:lpstr>
      <vt:lpstr>01. [기술 통계 분석 + 그래프] 와인 품질 예측하기</vt:lpstr>
      <vt:lpstr>01. [기술 통계 분석 + 그래프] 와인 품질 예측하기</vt:lpstr>
      <vt:lpstr>01. [기술 통계 분석 + 그래프] 와인 품질 예측하기</vt:lpstr>
      <vt:lpstr>01. [기술 통계 분석 + 그래프] 와인 품질 예측하기</vt:lpstr>
      <vt:lpstr>01. [기술 통계 분석 + 그래프] 와인 품질 예측하기</vt:lpstr>
      <vt:lpstr>01. [기술 통계 분석 + 그래프] 와인 품질 예측하기</vt:lpstr>
      <vt:lpstr>01. [기술 통계 분석 + 그래프] 와인 품질 예측하기</vt:lpstr>
      <vt:lpstr>01. [기술 통계 분석 + 그래프] 와인 품질 예측하기</vt:lpstr>
      <vt:lpstr>01. [기술 통계 분석 + 그래프] 와인 품질 예측하기</vt:lpstr>
      <vt:lpstr>01. [기술 통계 분석 + 그래프] 와인 품질 예측하기</vt:lpstr>
      <vt:lpstr>01. [기술 통계 분석 + 그래프] 와인 품질 예측하기</vt:lpstr>
      <vt:lpstr>01. [기술 통계 분석 + 그래프] 와인 품질 예측하기</vt:lpstr>
      <vt:lpstr>PowerPoint 프레젠테이션</vt:lpstr>
      <vt:lpstr>PowerPoint 프레젠테이션</vt:lpstr>
      <vt:lpstr>PowerPoint 프레젠테이션</vt:lpstr>
      <vt:lpstr>01. [기술 통계 분석 + 그래프] 와인 품질 예측하기</vt:lpstr>
      <vt:lpstr>PowerPoint 프레젠테이션</vt:lpstr>
      <vt:lpstr>R 제곱 (결정 계수)</vt:lpstr>
      <vt:lpstr>01. [기술 통계 분석 + 그래프] 와인 품질 예측하기</vt:lpstr>
      <vt:lpstr>01. [기술 통계 분석 + 그래프] 와인 품질 예측하기</vt:lpstr>
      <vt:lpstr>PowerPoint 프레젠테이션</vt:lpstr>
      <vt:lpstr>01. [기술 통계 분석 + 그래프] 와인 품질 예측하기</vt:lpstr>
      <vt:lpstr>01. [기술 통계 분석 + 그래프] 와인 품질 예측하기</vt:lpstr>
      <vt:lpstr>01. [기술 통계 분석 + 그래프] 와인 품질 예측하기</vt:lpstr>
      <vt:lpstr>01. [기술 통계 분석 + 그래프] 와인 품질 예측하기</vt:lpstr>
      <vt:lpstr>01. [기술 통계 분석 + 그래프] 와인 품질 예측하기</vt:lpstr>
      <vt:lpstr>01. [기술 통계 분석 + 그래프] 와인 품질 예측하기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dojin</cp:lastModifiedBy>
  <cp:revision>3533</cp:revision>
  <cp:lastPrinted>2016-09-27T06:45:30Z</cp:lastPrinted>
  <dcterms:created xsi:type="dcterms:W3CDTF">2012-07-16T20:46:39Z</dcterms:created>
  <dcterms:modified xsi:type="dcterms:W3CDTF">2022-10-31T15:04:07Z</dcterms:modified>
</cp:coreProperties>
</file>