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4" r:id="rId2"/>
  </p:sldMasterIdLst>
  <p:notesMasterIdLst>
    <p:notesMasterId r:id="rId28"/>
  </p:notesMasterIdLst>
  <p:handoutMasterIdLst>
    <p:handoutMasterId r:id="rId29"/>
  </p:handout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제목 없는 구역" id="{B07FC39A-4F0E-458A-8DD7-7F3E1ACF2701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1839" autoAdjust="0"/>
  </p:normalViewPr>
  <p:slideViewPr>
    <p:cSldViewPr>
      <p:cViewPr>
        <p:scale>
          <a:sx n="66" d="100"/>
          <a:sy n="66" d="100"/>
        </p:scale>
        <p:origin x="2892" y="81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2022-11-01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2022-11-01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50F10BE-D69C-4A06-A39D-9FD739DAE0A1}" type="slidenum">
              <a:rPr lang="ko-KR" altLang="en-US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22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3150EE5-E423-4068-9F23-95500572CF7E}" type="slidenum">
              <a:rPr lang="ko-KR" altLang="en-US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20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2C38E14-A528-46A0-84FB-54F3D9AC5885}" type="slidenum">
              <a:rPr lang="ko-KR" altLang="en-US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56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ECFBEA2-7AF4-482D-84BE-743DCBE2072F}" type="slidenum">
              <a:rPr lang="ko-KR" altLang="en-US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73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60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C61C143-6DFC-44DC-AE93-70FC501D0B29}" type="slidenum">
              <a:rPr lang="ko-KR" altLang="en-US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4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4E426AB-E7F6-4780-8278-A07AE0029121}" type="slidenum">
              <a:rPr lang="ko-KR" altLang="en-US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62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01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5DAE204-DE49-470C-BC30-43079EDF2FD1}" type="slidenum">
              <a:rPr lang="ko-KR" altLang="en-US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12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1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869C22A-0344-48C8-A203-ABC34DBBAA7E}" type="slidenum">
              <a:rPr lang="ko-KR" altLang="en-US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09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42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450EE54-7346-4B9C-AD7C-D4B9255126CD}" type="slidenum">
              <a:rPr lang="ko-KR" altLang="en-US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94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1E829-0D75-4800-B82C-1E06C960715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21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136B50E-305F-4E2F-ADE5-0D14510D7CD9}" type="slidenum">
              <a:rPr lang="ko-KR" altLang="en-US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1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3D2B5A5-B71D-49F4-9E2C-2676604D2069}" type="slidenum">
              <a:rPr lang="ko-KR" altLang="en-US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0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A8F4909-FF7D-4991-88FD-87C8875609A0}" type="slidenum">
              <a:rPr lang="ko-KR" altLang="en-US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8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1ADC2AF-7107-4233-9AAE-0B889338D1C8}" type="slidenum">
              <a:rPr lang="ko-KR" altLang="en-US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19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11EA89D-7190-4C32-9279-26D298830155}" type="slidenum">
              <a:rPr lang="ko-KR" altLang="en-US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1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E180D61-5B91-4C1F-8681-DC29A6F1465E}" type="slidenum">
              <a:rPr lang="ko-KR" altLang="en-US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58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CDA9759-6E5A-4B74-B410-CB079C160846}" type="slidenum">
              <a:rPr lang="ko-KR" altLang="en-US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3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C22D062-80A6-45ED-AC9A-4179F458E0B4}" type="slidenum">
              <a:rPr lang="ko-KR" altLang="en-US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1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2022-11-01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339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z="1600" b="1" dirty="0">
                <a:solidFill>
                  <a:prstClr val="black"/>
                </a:solidFill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</a:rPr>
              <a:t>강의교안 이용 안내</a:t>
            </a:r>
            <a:r>
              <a:rPr lang="en-US" altLang="ko-KR" sz="1600" b="1" dirty="0">
                <a:solidFill>
                  <a:prstClr val="black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200" dirty="0" err="1">
                <a:solidFill>
                  <a:prstClr val="black"/>
                </a:solidFill>
              </a:rPr>
              <a:t>한빛아카데미㈜에</a:t>
            </a:r>
            <a:r>
              <a:rPr lang="ko-KR" altLang="en-US" sz="1200" dirty="0">
                <a:solidFill>
                  <a:prstClr val="black"/>
                </a:solidFill>
              </a:rPr>
              <a:t> 있습니다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srgbClr val="222222"/>
                </a:solidFill>
              </a:rPr>
              <a:t> </a:t>
            </a:r>
            <a:endParaRPr lang="en-US" altLang="ko-KR" sz="12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200" u="sng" dirty="0">
                <a:solidFill>
                  <a:srgbClr val="222222"/>
                </a:solidFill>
              </a:rPr>
              <a:t>136</a:t>
            </a:r>
            <a:r>
              <a:rPr lang="ko-KR" altLang="en-US" sz="1200" u="sng" dirty="0">
                <a:solidFill>
                  <a:srgbClr val="222222"/>
                </a:solidFill>
              </a:rPr>
              <a:t>조에 의거하여 처벌을 받을 수 있습니다</a:t>
            </a:r>
            <a:r>
              <a:rPr lang="en-US" altLang="ko-KR" sz="1200" u="sng" dirty="0">
                <a:solidFill>
                  <a:srgbClr val="222222"/>
                </a:solidFill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49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4400" spc="-150" dirty="0">
                <a:ln>
                  <a:solidFill>
                    <a:srgbClr val="92278F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51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4400" spc="-150" dirty="0">
                <a:ln>
                  <a:solidFill>
                    <a:srgbClr val="92278F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123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08B7247C-8496-4035-A18A-3DD1C1D7EF1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00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1" lang="ko-KR" altLang="en-US" sz="2000" b="1" dirty="0" err="1">
                <a:solidFill>
                  <a:prstClr val="black"/>
                </a:solidFill>
              </a:rPr>
              <a:t>감사합니음</a:t>
            </a:r>
            <a:endParaRPr kumimoji="1"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53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2022-11-01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2022-11-01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2022-11-01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2022-11-01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2022-11-01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2022-11-01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2022-11-01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60550A-9D51-4A2B-919D-236B26D019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6953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smtClean="0"/>
              <a:t>통계 분석 </a:t>
            </a:r>
            <a:r>
              <a:rPr lang="en-US" altLang="ko-KR" sz="3200" b="0" dirty="0" smtClean="0"/>
              <a:t>– </a:t>
            </a:r>
            <a:r>
              <a:rPr lang="en-US" altLang="ko-KR" sz="3200" b="0" dirty="0" smtClean="0"/>
              <a:t>2</a:t>
            </a: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2022-11-01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69338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등급별 생존자 수를 차트로 나타내기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sz="1200" dirty="0"/>
          </a:p>
          <a:p>
            <a:pPr lvl="3">
              <a:defRPr/>
            </a:pPr>
            <a:r>
              <a:rPr lang="en-US" altLang="ko-KR" sz="1200" dirty="0"/>
              <a:t>01</a:t>
            </a:r>
            <a:r>
              <a:rPr lang="ko-KR" altLang="en-US" sz="1200" dirty="0"/>
              <a:t>행 </a:t>
            </a:r>
            <a:r>
              <a:rPr lang="en-US" altLang="ko-KR" sz="1150" dirty="0" err="1"/>
              <a:t>pclass</a:t>
            </a:r>
            <a:r>
              <a:rPr lang="en-US" altLang="ko-KR" sz="1150" dirty="0"/>
              <a:t> </a:t>
            </a:r>
            <a:r>
              <a:rPr lang="ko-KR" altLang="en-US" sz="1150" dirty="0"/>
              <a:t>유형 </a:t>
            </a:r>
            <a:r>
              <a:rPr lang="en-US" altLang="ko-KR" sz="1150" dirty="0"/>
              <a:t>1,2,3</a:t>
            </a:r>
            <a:r>
              <a:rPr lang="ko-KR" altLang="en-US" sz="1150" dirty="0"/>
              <a:t>을 </a:t>
            </a:r>
            <a:r>
              <a:rPr lang="en-US" altLang="ko-KR" sz="1150" dirty="0"/>
              <a:t>x</a:t>
            </a:r>
            <a:r>
              <a:rPr lang="ko-KR" altLang="en-US" sz="1150" dirty="0"/>
              <a:t>축으로 하고 </a:t>
            </a:r>
            <a:r>
              <a:rPr lang="en-US" altLang="ko-KR" sz="1150" dirty="0"/>
              <a:t>survived =0</a:t>
            </a:r>
            <a:r>
              <a:rPr lang="ko-KR" altLang="en-US" sz="1150" dirty="0"/>
              <a:t>과 </a:t>
            </a:r>
            <a:r>
              <a:rPr lang="en-US" altLang="ko-KR" sz="1150" dirty="0"/>
              <a:t>survived =1</a:t>
            </a:r>
            <a:r>
              <a:rPr lang="ko-KR" altLang="en-US" sz="1150" dirty="0"/>
              <a:t>의 개수를 계산하여 </a:t>
            </a:r>
            <a:r>
              <a:rPr lang="en-US" altLang="ko-KR" sz="1150" dirty="0"/>
              <a:t>y</a:t>
            </a:r>
            <a:r>
              <a:rPr lang="ko-KR" altLang="en-US" sz="1150" dirty="0"/>
              <a:t>축으로 하는 </a:t>
            </a:r>
            <a:r>
              <a:rPr lang="en-US" altLang="ko-KR" sz="1150" dirty="0" err="1"/>
              <a:t>countplot</a:t>
            </a:r>
            <a:r>
              <a:rPr lang="ko-KR" altLang="en-US" sz="1150" dirty="0"/>
              <a:t>을 설정</a:t>
            </a:r>
            <a:endParaRPr lang="en-US" altLang="ko-KR" sz="1150" dirty="0"/>
          </a:p>
          <a:p>
            <a:pPr lvl="3">
              <a:defRPr/>
            </a:pPr>
            <a:r>
              <a:rPr lang="en-US" altLang="ko-KR" sz="1200" dirty="0"/>
              <a:t>02</a:t>
            </a:r>
            <a:r>
              <a:rPr lang="ko-KR" altLang="en-US" sz="1200" dirty="0"/>
              <a:t>행 차트 제목을 설정</a:t>
            </a:r>
            <a:endParaRPr lang="en-US" altLang="ko-KR" sz="1200" dirty="0"/>
          </a:p>
          <a:p>
            <a:pPr lvl="3">
              <a:defRPr/>
            </a:pPr>
            <a:r>
              <a:rPr lang="en-US" altLang="ko-KR" sz="1200" dirty="0"/>
              <a:t>03</a:t>
            </a:r>
            <a:r>
              <a:rPr lang="ko-KR" altLang="en-US" sz="1200" dirty="0"/>
              <a:t>행 구성한 차트를 나타냄</a:t>
            </a:r>
            <a:endParaRPr lang="en-US" altLang="ko-KR" dirty="0"/>
          </a:p>
          <a:p>
            <a:pPr lvl="3">
              <a:defRPr/>
            </a:pPr>
            <a:r>
              <a:rPr lang="ko-KR" altLang="en-US" sz="1200" dirty="0"/>
              <a:t>생존자</a:t>
            </a:r>
            <a:r>
              <a:rPr lang="en-US" altLang="ko-KR" sz="1200" dirty="0"/>
              <a:t>(1)</a:t>
            </a:r>
            <a:r>
              <a:rPr lang="ko-KR" altLang="en-US" sz="1200" dirty="0"/>
              <a:t>는 </a:t>
            </a:r>
            <a:r>
              <a:rPr lang="en-US" altLang="ko-KR" sz="1200" dirty="0"/>
              <a:t>1</a:t>
            </a:r>
            <a:r>
              <a:rPr lang="ko-KR" altLang="en-US" sz="1200" dirty="0"/>
              <a:t>등급에서 가장 많음</a:t>
            </a:r>
            <a:endParaRPr lang="en-US" altLang="ko-KR" sz="1200" dirty="0"/>
          </a:p>
          <a:p>
            <a:pPr lvl="3">
              <a:defRPr/>
            </a:pPr>
            <a:r>
              <a:rPr lang="ko-KR" altLang="en-US" sz="1200" dirty="0"/>
              <a:t>사망자</a:t>
            </a:r>
            <a:r>
              <a:rPr lang="en-US" altLang="ko-KR" sz="1200" dirty="0"/>
              <a:t>(0)</a:t>
            </a:r>
            <a:r>
              <a:rPr lang="ko-KR" altLang="en-US" sz="1200" dirty="0"/>
              <a:t>는 </a:t>
            </a:r>
            <a:r>
              <a:rPr lang="en-US" altLang="ko-KR" sz="1200" dirty="0"/>
              <a:t>3</a:t>
            </a:r>
            <a:r>
              <a:rPr lang="ko-KR" altLang="en-US" sz="1200" dirty="0"/>
              <a:t>등급에서 월등히 많음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1400" dirty="0"/>
          </a:p>
        </p:txBody>
      </p:sp>
      <p:sp>
        <p:nvSpPr>
          <p:cNvPr id="76803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  <p:grpSp>
        <p:nvGrpSpPr>
          <p:cNvPr id="76804" name="그룹 4"/>
          <p:cNvGrpSpPr>
            <a:grpSpLocks/>
          </p:cNvGrpSpPr>
          <p:nvPr/>
        </p:nvGrpSpPr>
        <p:grpSpPr bwMode="auto">
          <a:xfrm>
            <a:off x="755650" y="1927225"/>
            <a:ext cx="5472113" cy="1069975"/>
            <a:chOff x="757792" y="1857862"/>
            <a:chExt cx="6853388" cy="234570"/>
          </a:xfrm>
        </p:grpSpPr>
        <p:sp>
          <p:nvSpPr>
            <p:cNvPr id="6" name="직사각형 5"/>
            <p:cNvSpPr/>
            <p:nvPr/>
          </p:nvSpPr>
          <p:spPr>
            <a:xfrm>
              <a:off x="1046084" y="1857862"/>
              <a:ext cx="6024300" cy="234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807" name="내용 개체 틀 2"/>
            <p:cNvSpPr txBox="1">
              <a:spLocks/>
            </p:cNvSpPr>
            <p:nvPr/>
          </p:nvSpPr>
          <p:spPr bwMode="auto">
            <a:xfrm>
              <a:off x="757792" y="1857863"/>
              <a:ext cx="6853388" cy="234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01    &gt;&gt;&gt; 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sns.countplot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(x='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pclass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', hue = 'survived', data = titanic)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      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&lt;matplotlib.axes._</a:t>
              </a:r>
              <a:r>
                <a:rPr kumimoji="1" lang="en-US" altLang="ko-KR" sz="1000" dirty="0" err="1" smtClean="0">
                  <a:solidFill>
                    <a:srgbClr val="258BCD"/>
                  </a:solidFill>
                </a:rPr>
                <a:t>subplots.AxesSubplot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object at 0x000001DD48E03EC8&gt;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02    &gt;&gt;&gt; 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plt.title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('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Pclass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 vs Survived')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 Text(0.5, 1.0, '</a:t>
              </a:r>
              <a:r>
                <a:rPr kumimoji="1" lang="en-US" altLang="ko-KR" sz="1000" dirty="0" err="1" smtClean="0">
                  <a:solidFill>
                    <a:srgbClr val="258BCD"/>
                  </a:solidFill>
                </a:rPr>
                <a:t>Pclass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vs Survived')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03    &gt;&gt;&gt; 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plt.show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()</a:t>
              </a:r>
              <a:endParaRPr kumimoji="1" lang="es-ES" altLang="ko-KR" sz="1000" dirty="0" smtClean="0">
                <a:solidFill>
                  <a:srgbClr val="258BCD"/>
                </a:solidFill>
              </a:endParaRPr>
            </a:p>
          </p:txBody>
        </p:sp>
      </p:grpSp>
      <p:pic>
        <p:nvPicPr>
          <p:cNvPr id="76805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703638"/>
            <a:ext cx="3240088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8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69338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모델링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상관 분석을 위한 상관 계수 구하고 저장하기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lvl="3">
              <a:defRPr/>
            </a:pPr>
            <a:r>
              <a:rPr lang="en-US" altLang="ko-KR" dirty="0"/>
              <a:t>01</a:t>
            </a:r>
            <a:r>
              <a:rPr lang="ko-KR" altLang="en-US" dirty="0"/>
              <a:t>행 </a:t>
            </a:r>
            <a:r>
              <a:rPr lang="ko-KR" altLang="en-US" dirty="0" err="1"/>
              <a:t>피어슨</a:t>
            </a:r>
            <a:r>
              <a:rPr lang="ko-KR" altLang="en-US" dirty="0"/>
              <a:t> 상관 계수를 적용하여 상관 계수를 구함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02</a:t>
            </a:r>
            <a:r>
              <a:rPr lang="ko-KR" altLang="en-US" dirty="0"/>
              <a:t>행 상관 계수를 출력</a:t>
            </a:r>
            <a:r>
              <a:rPr lang="en-US" altLang="ko-KR" dirty="0"/>
              <a:t> </a:t>
            </a:r>
          </a:p>
          <a:p>
            <a:pPr lvl="3">
              <a:defRPr/>
            </a:pPr>
            <a:r>
              <a:rPr lang="en-US" altLang="ko-KR" dirty="0"/>
              <a:t>03</a:t>
            </a:r>
            <a:r>
              <a:rPr lang="ko-KR" altLang="en-US" dirty="0"/>
              <a:t>행 상관 계수를 </a:t>
            </a:r>
            <a:r>
              <a:rPr lang="en-US" altLang="ko-KR" dirty="0"/>
              <a:t>CSV </a:t>
            </a:r>
            <a:r>
              <a:rPr lang="ko-KR" altLang="en-US" dirty="0"/>
              <a:t>파일로 저장</a:t>
            </a:r>
            <a:r>
              <a:rPr lang="en-US" altLang="ko-KR" dirty="0"/>
              <a:t> </a:t>
            </a:r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1400" dirty="0"/>
          </a:p>
        </p:txBody>
      </p:sp>
      <p:sp>
        <p:nvSpPr>
          <p:cNvPr id="78851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  <p:grpSp>
        <p:nvGrpSpPr>
          <p:cNvPr id="78852" name="그룹 7"/>
          <p:cNvGrpSpPr>
            <a:grpSpLocks/>
          </p:cNvGrpSpPr>
          <p:nvPr/>
        </p:nvGrpSpPr>
        <p:grpSpPr bwMode="auto">
          <a:xfrm>
            <a:off x="755650" y="1927225"/>
            <a:ext cx="5903913" cy="2797175"/>
            <a:chOff x="757792" y="1857862"/>
            <a:chExt cx="7394445" cy="234570"/>
          </a:xfrm>
        </p:grpSpPr>
        <p:sp>
          <p:nvSpPr>
            <p:cNvPr id="10" name="직사각형 9"/>
            <p:cNvSpPr/>
            <p:nvPr/>
          </p:nvSpPr>
          <p:spPr>
            <a:xfrm>
              <a:off x="1046094" y="1857862"/>
              <a:ext cx="6746262" cy="234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854" name="내용 개체 틀 2"/>
            <p:cNvSpPr txBox="1">
              <a:spLocks/>
            </p:cNvSpPr>
            <p:nvPr/>
          </p:nvSpPr>
          <p:spPr bwMode="auto">
            <a:xfrm>
              <a:off x="757792" y="1857863"/>
              <a:ext cx="7394445" cy="216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01     &gt;&gt;&gt; 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titanic_corr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 = 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titanic.corr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(method = '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pearson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')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02     &gt;&gt;&gt; 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titanic_corr</a:t>
              </a:r>
              <a:endParaRPr kumimoji="1" lang="en-US" altLang="ko-KR" sz="1000" dirty="0" smtClean="0">
                <a:solidFill>
                  <a:prstClr val="black"/>
                </a:solidFill>
              </a:endParaRP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survived        </a:t>
              </a:r>
              <a:r>
                <a:rPr kumimoji="1" lang="en-US" altLang="ko-KR" sz="1000" dirty="0" err="1" smtClean="0">
                  <a:solidFill>
                    <a:srgbClr val="258BCD"/>
                  </a:solidFill>
                </a:rPr>
                <a:t>pclass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       age                 ...     fare       </a:t>
              </a:r>
              <a:r>
                <a:rPr kumimoji="1" lang="en-US" altLang="ko-KR" sz="1000" dirty="0" err="1" smtClean="0">
                  <a:solidFill>
                    <a:srgbClr val="258BCD"/>
                  </a:solidFill>
                </a:rPr>
                <a:t>adult_male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alone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survived      1.000000   -0.338481  -0.064910  ...   0.257307  -0.557080    -0.203367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n-US" altLang="ko-KR" sz="1000" dirty="0" err="1" smtClean="0">
                  <a:solidFill>
                    <a:srgbClr val="258BCD"/>
                  </a:solidFill>
                </a:rPr>
                <a:t>pclass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</a:t>
              </a:r>
              <a:r>
                <a:rPr kumimoji="1" lang="en-US" altLang="ko-KR" sz="800" dirty="0" smtClean="0">
                  <a:solidFill>
                    <a:srgbClr val="258BCD"/>
                  </a:solidFill>
                </a:rPr>
                <a:t>  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-0.338481   </a:t>
              </a:r>
              <a:r>
                <a:rPr kumimoji="1" lang="en-US" altLang="ko-KR" sz="700" dirty="0" smtClean="0">
                  <a:solidFill>
                    <a:srgbClr val="258BCD"/>
                  </a:solidFill>
                </a:rPr>
                <a:t> 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1.000000  -0.339898  ...  -0.549500   0.094035     0.135207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   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 age         </a:t>
              </a:r>
              <a:r>
                <a:rPr kumimoji="1" lang="es-ES" altLang="ko-KR" sz="600" dirty="0" smtClean="0">
                  <a:solidFill>
                    <a:srgbClr val="258BCD"/>
                  </a:solidFill>
                </a:rPr>
                <a:t>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 -0.064910</a:t>
              </a:r>
              <a:r>
                <a:rPr kumimoji="1" lang="es-ES" altLang="ko-KR" sz="700" dirty="0" smtClean="0">
                  <a:solidFill>
                    <a:srgbClr val="258BCD"/>
                  </a:solidFill>
                </a:rPr>
                <a:t>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 -0.339898   1.000000  ...  </a:t>
              </a:r>
              <a:r>
                <a:rPr kumimoji="1" lang="es-ES" altLang="ko-KR" sz="600" dirty="0" smtClean="0">
                  <a:solidFill>
                    <a:srgbClr val="258BCD"/>
                  </a:solidFill>
                </a:rPr>
                <a:t>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0.096688   0.247704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0.171647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sibsp      </a:t>
              </a:r>
              <a:r>
                <a:rPr kumimoji="1" lang="es-ES" altLang="ko-KR" sz="900" dirty="0" smtClean="0">
                  <a:solidFill>
                    <a:srgbClr val="258BCD"/>
                  </a:solidFill>
                </a:rPr>
                <a:t>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 -0.035322  </a:t>
              </a:r>
              <a:r>
                <a:rPr kumimoji="1" lang="es-ES" altLang="ko-KR" sz="700" dirty="0" smtClean="0">
                  <a:solidFill>
                    <a:srgbClr val="258BCD"/>
                  </a:solidFill>
                </a:rPr>
                <a:t>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0.083081  -0.233296  ...  </a:t>
              </a:r>
              <a:r>
                <a:rPr kumimoji="1" lang="es-ES" altLang="ko-KR" sz="600" dirty="0" smtClean="0">
                  <a:solidFill>
                    <a:srgbClr val="258BCD"/>
                  </a:solidFill>
                </a:rPr>
                <a:t>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0.159651  -0.253586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-0.584471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parch     </a:t>
              </a:r>
              <a:r>
                <a:rPr kumimoji="1" lang="es-ES" altLang="ko-KR" sz="800" dirty="0" smtClean="0">
                  <a:solidFill>
                    <a:srgbClr val="258BCD"/>
                  </a:solidFill>
                </a:rPr>
                <a:t>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  0.081629 </a:t>
              </a:r>
              <a:r>
                <a:rPr kumimoji="1" lang="es-ES" altLang="ko-KR" sz="700" dirty="0" smtClean="0">
                  <a:solidFill>
                    <a:srgbClr val="258BCD"/>
                  </a:solidFill>
                </a:rPr>
                <a:t>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 0.018443  -0.172482  ...   0.216225  -0.349943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-0.583398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fare        </a:t>
              </a:r>
              <a:r>
                <a:rPr kumimoji="1" lang="es-ES" altLang="ko-KR" sz="900" dirty="0" smtClean="0">
                  <a:solidFill>
                    <a:srgbClr val="258BCD"/>
                  </a:solidFill>
                </a:rPr>
                <a:t>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 0.257307</a:t>
              </a:r>
              <a:r>
                <a:rPr kumimoji="1" lang="es-ES" altLang="ko-KR" sz="600" dirty="0" smtClean="0">
                  <a:solidFill>
                    <a:srgbClr val="258BCD"/>
                  </a:solidFill>
                </a:rPr>
                <a:t> 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-0.549500   0.096688  ... </a:t>
              </a:r>
              <a:r>
                <a:rPr kumimoji="1" lang="es-ES" altLang="ko-KR" sz="700" dirty="0" smtClean="0">
                  <a:solidFill>
                    <a:srgbClr val="258BCD"/>
                  </a:solidFill>
                </a:rPr>
                <a:t>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1.000000  -0.182024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-0.271832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adult_male- </a:t>
              </a:r>
              <a:r>
                <a:rPr kumimoji="1" lang="es-ES" altLang="ko-KR" sz="500" dirty="0" smtClean="0">
                  <a:solidFill>
                    <a:srgbClr val="258BCD"/>
                  </a:solidFill>
                </a:rPr>
                <a:t>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0.557080 </a:t>
              </a:r>
              <a:r>
                <a:rPr kumimoji="1" lang="es-ES" altLang="ko-KR" sz="800" dirty="0" smtClean="0">
                  <a:solidFill>
                    <a:srgbClr val="258BCD"/>
                  </a:solidFill>
                </a:rPr>
                <a:t>  </a:t>
              </a:r>
              <a:r>
                <a:rPr kumimoji="1" lang="es-ES" altLang="ko-KR" sz="700" dirty="0" smtClean="0">
                  <a:solidFill>
                    <a:srgbClr val="258BCD"/>
                  </a:solidFill>
                </a:rPr>
                <a:t>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0.094035   0.247704  ...  -0.182024   1.000000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0.404744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alone -     </a:t>
              </a:r>
              <a:r>
                <a:rPr kumimoji="1" lang="es-ES" altLang="ko-KR" sz="700" dirty="0" smtClean="0">
                  <a:solidFill>
                    <a:srgbClr val="258BCD"/>
                  </a:solidFill>
                </a:rPr>
                <a:t>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 0.203367 </a:t>
              </a:r>
              <a:r>
                <a:rPr kumimoji="1" lang="es-ES" altLang="ko-KR" sz="800" dirty="0" smtClean="0">
                  <a:solidFill>
                    <a:srgbClr val="258BCD"/>
                  </a:solidFill>
                </a:rPr>
                <a:t>  </a:t>
              </a:r>
              <a:r>
                <a:rPr kumimoji="1" lang="es-ES" altLang="ko-KR" sz="700" dirty="0" smtClean="0">
                  <a:solidFill>
                    <a:srgbClr val="258BCD"/>
                  </a:solidFill>
                </a:rPr>
                <a:t>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0.135207   0.171647  ...  -0.271832   0.404744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1.000000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[8 rows x 8 columns]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1000" dirty="0" smtClean="0">
                  <a:solidFill>
                    <a:prstClr val="black"/>
                  </a:solidFill>
                </a:rPr>
                <a:t>03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     </a:t>
              </a:r>
              <a:r>
                <a:rPr kumimoji="1" lang="es-ES" altLang="ko-KR" sz="1000" dirty="0" smtClean="0">
                  <a:solidFill>
                    <a:prstClr val="black"/>
                  </a:solidFill>
                </a:rPr>
                <a:t>&gt;&gt;&gt; titanic_corr.to_csv('C:/Users/kmj/My_Python/7</a:t>
              </a:r>
              <a:r>
                <a:rPr kumimoji="1" lang="ko-KR" altLang="en-US" sz="1000" dirty="0" smtClean="0">
                  <a:solidFill>
                    <a:prstClr val="black"/>
                  </a:solidFill>
                </a:rPr>
                <a:t>장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_</a:t>
              </a:r>
              <a:r>
                <a:rPr kumimoji="1" lang="es-ES" altLang="ko-KR" sz="1000" dirty="0" smtClean="0">
                  <a:solidFill>
                    <a:prstClr val="black"/>
                  </a:solidFill>
                </a:rPr>
                <a:t>data/titanic_corr.csv',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1000" dirty="0" smtClean="0">
                  <a:solidFill>
                    <a:prstClr val="black"/>
                  </a:solidFill>
                </a:rPr>
                <a:t> 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       </a:t>
              </a:r>
              <a:r>
                <a:rPr kumimoji="1" lang="es-ES" altLang="ko-KR" sz="1000" dirty="0" smtClean="0">
                  <a:solidFill>
                    <a:prstClr val="black"/>
                  </a:solidFill>
                </a:rPr>
                <a:t>index = False)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2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69338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모델링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상관 계수 확인하기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남자 성인</a:t>
            </a:r>
            <a:r>
              <a:rPr lang="en-US" altLang="ko-KR" dirty="0"/>
              <a:t>(</a:t>
            </a:r>
            <a:r>
              <a:rPr lang="en-US" altLang="ko-KR" dirty="0" err="1"/>
              <a:t>adult_male</a:t>
            </a:r>
            <a:r>
              <a:rPr lang="en-US" altLang="ko-KR" dirty="0"/>
              <a:t>):</a:t>
            </a:r>
            <a:r>
              <a:rPr lang="ko-KR" altLang="en-US" dirty="0"/>
              <a:t> 생존</a:t>
            </a:r>
            <a:r>
              <a:rPr lang="en-US" altLang="ko-KR" dirty="0"/>
              <a:t>(survived)</a:t>
            </a:r>
            <a:r>
              <a:rPr lang="ko-KR" altLang="en-US" dirty="0"/>
              <a:t>과 음의 상관관계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객실 등급</a:t>
            </a:r>
            <a:r>
              <a:rPr lang="en-US" altLang="ko-KR" dirty="0"/>
              <a:t>(</a:t>
            </a:r>
            <a:r>
              <a:rPr lang="en-US" altLang="ko-KR" dirty="0" err="1"/>
              <a:t>pclass</a:t>
            </a:r>
            <a:r>
              <a:rPr lang="en-US" altLang="ko-KR" dirty="0"/>
              <a:t>):</a:t>
            </a:r>
            <a:r>
              <a:rPr lang="ko-KR" altLang="en-US" dirty="0"/>
              <a:t> 음의 상관</a:t>
            </a:r>
          </a:p>
          <a:p>
            <a:pPr lvl="3">
              <a:defRPr/>
            </a:pP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객실 요금</a:t>
            </a:r>
            <a:r>
              <a:rPr lang="en-US" altLang="ko-KR" dirty="0"/>
              <a:t>fare</a:t>
            </a:r>
            <a:r>
              <a:rPr lang="ko-KR" altLang="en-US" dirty="0"/>
              <a:t>은 양의 상관관계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동행 없이 혼자 탑승한 경우</a:t>
            </a:r>
            <a:r>
              <a:rPr lang="en-US" altLang="ko-KR" dirty="0"/>
              <a:t>(alone):</a:t>
            </a:r>
            <a:r>
              <a:rPr lang="ko-KR" altLang="en-US" dirty="0"/>
              <a:t> 생존율이 떨어진다는 상관관계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특정 변수 사이의 상관 계수 구하기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sz="1400" dirty="0"/>
              <a:t>[01~02</a:t>
            </a:r>
            <a:r>
              <a:rPr lang="ko-KR" altLang="en-US" sz="1400" dirty="0"/>
              <a:t>행</a:t>
            </a:r>
            <a:r>
              <a:rPr lang="en-US" altLang="ko-KR" sz="1400" dirty="0"/>
              <a:t>] </a:t>
            </a:r>
            <a:r>
              <a:rPr lang="ko-KR" altLang="en-US" sz="1400" dirty="0"/>
              <a:t>두 변수 사이의 상관 계수 구하기</a:t>
            </a:r>
          </a:p>
          <a:p>
            <a:pPr lvl="3">
              <a:defRPr/>
            </a:pPr>
            <a:r>
              <a:rPr lang="en-US" altLang="ko-KR" sz="1200" dirty="0"/>
              <a:t>01</a:t>
            </a:r>
            <a:r>
              <a:rPr lang="ko-KR" altLang="en-US" sz="1200" dirty="0"/>
              <a:t>행 </a:t>
            </a:r>
            <a:r>
              <a:rPr lang="en-US" altLang="ko-KR" sz="1200" dirty="0"/>
              <a:t>survived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adult_male</a:t>
            </a:r>
            <a:r>
              <a:rPr lang="en-US" altLang="ko-KR" sz="1200" dirty="0"/>
              <a:t> </a:t>
            </a:r>
            <a:r>
              <a:rPr lang="ko-KR" altLang="en-US" sz="1200" dirty="0"/>
              <a:t>변수 사이의 상관 계수를 구함</a:t>
            </a:r>
            <a:endParaRPr lang="en-US" altLang="ko-KR" sz="1200" dirty="0"/>
          </a:p>
          <a:p>
            <a:pPr lvl="3">
              <a:defRPr/>
            </a:pPr>
            <a:r>
              <a:rPr lang="en-US" altLang="ko-KR" sz="1200" dirty="0"/>
              <a:t>02</a:t>
            </a:r>
            <a:r>
              <a:rPr lang="ko-KR" altLang="en-US" sz="1200" dirty="0"/>
              <a:t>행 </a:t>
            </a:r>
            <a:r>
              <a:rPr lang="en-US" altLang="ko-KR" sz="1200" dirty="0"/>
              <a:t>survived</a:t>
            </a:r>
            <a:r>
              <a:rPr lang="ko-KR" altLang="en-US" sz="1200" dirty="0"/>
              <a:t>와 </a:t>
            </a:r>
            <a:r>
              <a:rPr lang="en-US" altLang="ko-KR" sz="1200" dirty="0"/>
              <a:t>fare </a:t>
            </a:r>
            <a:r>
              <a:rPr lang="ko-KR" altLang="en-US" sz="1200" dirty="0"/>
              <a:t>변수 사이의 상관 계수를 구함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1400" dirty="0"/>
          </a:p>
        </p:txBody>
      </p:sp>
      <p:sp>
        <p:nvSpPr>
          <p:cNvPr id="80899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  <p:pic>
        <p:nvPicPr>
          <p:cNvPr id="8090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773238"/>
            <a:ext cx="32512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901" name="그룹 11"/>
          <p:cNvGrpSpPr>
            <a:grpSpLocks/>
          </p:cNvGrpSpPr>
          <p:nvPr/>
        </p:nvGrpSpPr>
        <p:grpSpPr bwMode="auto">
          <a:xfrm>
            <a:off x="827088" y="3933825"/>
            <a:ext cx="3960812" cy="852488"/>
            <a:chOff x="757792" y="1857862"/>
            <a:chExt cx="4328456" cy="234570"/>
          </a:xfrm>
        </p:grpSpPr>
        <p:sp>
          <p:nvSpPr>
            <p:cNvPr id="13" name="직사각형 12"/>
            <p:cNvSpPr/>
            <p:nvPr/>
          </p:nvSpPr>
          <p:spPr>
            <a:xfrm>
              <a:off x="1045777" y="1857862"/>
              <a:ext cx="3950258" cy="234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903" name="내용 개체 틀 2"/>
            <p:cNvSpPr txBox="1">
              <a:spLocks/>
            </p:cNvSpPr>
            <p:nvPr/>
          </p:nvSpPr>
          <p:spPr bwMode="auto">
            <a:xfrm>
              <a:off x="757792" y="1857863"/>
              <a:ext cx="4328456" cy="216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01     &gt;&gt;&gt; titanic['survived'].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corr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(titanic['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adult_male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'])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  -0.5570800422053259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02     &gt;&gt;&gt; titanic['survived'].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corr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(titanic['fare'])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   0.2573065223849622</a:t>
              </a:r>
              <a:endParaRPr kumimoji="1" lang="es-ES" altLang="ko-KR" sz="1000" dirty="0" smtClean="0">
                <a:solidFill>
                  <a:srgbClr val="258BC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6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69338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 err="1"/>
              <a:t>산점도로</a:t>
            </a:r>
            <a:r>
              <a:rPr lang="ko-KR" altLang="en-US" dirty="0"/>
              <a:t> 상관 분석 시각화하기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sz="1400" dirty="0"/>
              <a:t>[01~02</a:t>
            </a:r>
            <a:r>
              <a:rPr lang="ko-KR" altLang="en-US" sz="1400" dirty="0"/>
              <a:t>행</a:t>
            </a:r>
            <a:r>
              <a:rPr lang="en-US" altLang="ko-KR" sz="1400" dirty="0"/>
              <a:t>] </a:t>
            </a:r>
            <a:r>
              <a:rPr lang="ko-KR" altLang="en-US" sz="1400" dirty="0"/>
              <a:t>변수 간의 상관 분석 시각화를 위해 </a:t>
            </a:r>
            <a:r>
              <a:rPr lang="en-US" altLang="ko-KR" sz="1400" dirty="0" err="1"/>
              <a:t>pairplot</a:t>
            </a:r>
            <a:r>
              <a:rPr lang="en-US" altLang="ko-KR" sz="1400" dirty="0"/>
              <a:t>() </a:t>
            </a:r>
            <a:r>
              <a:rPr lang="ko-KR" altLang="en-US" sz="1400" dirty="0"/>
              <a:t>그리기</a:t>
            </a:r>
          </a:p>
          <a:p>
            <a:pPr lvl="3">
              <a:defRPr/>
            </a:pPr>
            <a:r>
              <a:rPr lang="en-US" altLang="ko-KR" dirty="0"/>
              <a:t>01</a:t>
            </a:r>
            <a:r>
              <a:rPr lang="ko-KR" altLang="en-US" dirty="0"/>
              <a:t>행 </a:t>
            </a:r>
            <a:r>
              <a:rPr lang="en-US" altLang="ko-KR" dirty="0" err="1"/>
              <a:t>pairplot</a:t>
            </a:r>
            <a:r>
              <a:rPr lang="en-US" altLang="ko-KR" dirty="0"/>
              <a:t>() </a:t>
            </a:r>
            <a:r>
              <a:rPr lang="ko-KR" altLang="en-US" dirty="0"/>
              <a:t>함수를 사용하여 타이타닉 데이터의 차트를 그림</a:t>
            </a:r>
            <a:r>
              <a:rPr lang="en-US" altLang="ko-KR" dirty="0"/>
              <a:t>, hue</a:t>
            </a:r>
            <a:r>
              <a:rPr lang="ko-KR" altLang="en-US" dirty="0"/>
              <a:t>는 종속 변수를 지정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02</a:t>
            </a:r>
            <a:r>
              <a:rPr lang="ko-KR" altLang="en-US" dirty="0"/>
              <a:t>행 </a:t>
            </a:r>
            <a:r>
              <a:rPr lang="en-US" altLang="ko-KR" dirty="0" err="1"/>
              <a:t>pairplot</a:t>
            </a:r>
            <a:r>
              <a:rPr lang="ko-KR" altLang="en-US" dirty="0"/>
              <a:t>을 나타냄</a:t>
            </a:r>
            <a:endParaRPr lang="en-US" altLang="ko-KR" dirty="0"/>
          </a:p>
          <a:p>
            <a:pPr lvl="1">
              <a:defRPr/>
            </a:pPr>
            <a:endParaRPr lang="en-US" altLang="ko-KR" sz="1400" dirty="0"/>
          </a:p>
        </p:txBody>
      </p:sp>
      <p:sp>
        <p:nvSpPr>
          <p:cNvPr id="82947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  <p:grpSp>
        <p:nvGrpSpPr>
          <p:cNvPr id="82948" name="그룹 10"/>
          <p:cNvGrpSpPr>
            <a:grpSpLocks/>
          </p:cNvGrpSpPr>
          <p:nvPr/>
        </p:nvGrpSpPr>
        <p:grpSpPr bwMode="auto">
          <a:xfrm>
            <a:off x="755650" y="1916113"/>
            <a:ext cx="4537075" cy="649287"/>
            <a:chOff x="757792" y="1857862"/>
            <a:chExt cx="4958050" cy="178121"/>
          </a:xfrm>
        </p:grpSpPr>
        <p:sp>
          <p:nvSpPr>
            <p:cNvPr id="12" name="직사각형 11"/>
            <p:cNvSpPr/>
            <p:nvPr/>
          </p:nvSpPr>
          <p:spPr>
            <a:xfrm>
              <a:off x="1045768" y="1857862"/>
              <a:ext cx="4356076" cy="178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951" name="내용 개체 틀 2"/>
            <p:cNvSpPr txBox="1">
              <a:spLocks/>
            </p:cNvSpPr>
            <p:nvPr/>
          </p:nvSpPr>
          <p:spPr bwMode="auto">
            <a:xfrm>
              <a:off x="757792" y="1857863"/>
              <a:ext cx="4958050" cy="17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01    &gt;&gt;&gt; 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sns.pairplot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(titanic, hue = 'survived')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      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&lt;</a:t>
              </a:r>
              <a:r>
                <a:rPr kumimoji="1" lang="en-US" altLang="ko-KR" sz="1000" dirty="0" err="1" smtClean="0">
                  <a:solidFill>
                    <a:srgbClr val="258BCD"/>
                  </a:solidFill>
                </a:rPr>
                <a:t>seaborn.axisgrid.PairGrid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object at 0x000001710D852A58&gt;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02    &gt;&gt;&gt; 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plt.show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()</a:t>
              </a:r>
              <a:endParaRPr kumimoji="1" lang="es-ES" altLang="ko-KR" sz="1000" dirty="0" smtClean="0">
                <a:solidFill>
                  <a:srgbClr val="258BCD"/>
                </a:solidFill>
              </a:endParaRPr>
            </a:p>
          </p:txBody>
        </p:sp>
      </p:grpSp>
      <p:pic>
        <p:nvPicPr>
          <p:cNvPr id="8294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573463"/>
            <a:ext cx="456565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7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69338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 err="1"/>
              <a:t>산점도로</a:t>
            </a:r>
            <a:r>
              <a:rPr lang="ko-KR" altLang="en-US" dirty="0"/>
              <a:t> 상관 분석 시각화하기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sz="1400" dirty="0"/>
              <a:t>[01~02</a:t>
            </a:r>
            <a:r>
              <a:rPr lang="ko-KR" altLang="en-US" sz="1400" dirty="0"/>
              <a:t>행</a:t>
            </a:r>
            <a:r>
              <a:rPr lang="en-US" altLang="ko-KR" sz="1400" dirty="0"/>
              <a:t>] </a:t>
            </a:r>
            <a:r>
              <a:rPr lang="ko-KR" altLang="en-US" sz="1400" dirty="0"/>
              <a:t>변수 간의 상관 분석 시각화를 위해 </a:t>
            </a:r>
            <a:r>
              <a:rPr lang="en-US" altLang="ko-KR" sz="1400" dirty="0" err="1"/>
              <a:t>pairplot</a:t>
            </a:r>
            <a:r>
              <a:rPr lang="en-US" altLang="ko-KR" sz="1400" dirty="0"/>
              <a:t>() </a:t>
            </a:r>
            <a:r>
              <a:rPr lang="ko-KR" altLang="en-US" sz="1400" dirty="0"/>
              <a:t>그리기</a:t>
            </a:r>
          </a:p>
          <a:p>
            <a:pPr lvl="3">
              <a:defRPr/>
            </a:pPr>
            <a:r>
              <a:rPr lang="en-US" altLang="ko-KR" dirty="0"/>
              <a:t>01</a:t>
            </a:r>
            <a:r>
              <a:rPr lang="ko-KR" altLang="en-US" dirty="0"/>
              <a:t>행 </a:t>
            </a:r>
            <a:r>
              <a:rPr lang="en-US" altLang="ko-KR" dirty="0" err="1"/>
              <a:t>pairplot</a:t>
            </a:r>
            <a:r>
              <a:rPr lang="en-US" altLang="ko-KR" dirty="0"/>
              <a:t>() </a:t>
            </a:r>
            <a:r>
              <a:rPr lang="ko-KR" altLang="en-US" dirty="0"/>
              <a:t>함수를 사용하여 타이타닉 데이터의 차트를 그림</a:t>
            </a:r>
            <a:r>
              <a:rPr lang="en-US" altLang="ko-KR" dirty="0"/>
              <a:t>, hue</a:t>
            </a:r>
            <a:r>
              <a:rPr lang="ko-KR" altLang="en-US" dirty="0"/>
              <a:t>는 종속 변수를 지정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02</a:t>
            </a:r>
            <a:r>
              <a:rPr lang="ko-KR" altLang="en-US" dirty="0"/>
              <a:t>행 </a:t>
            </a:r>
            <a:r>
              <a:rPr lang="en-US" altLang="ko-KR" dirty="0" err="1"/>
              <a:t>pairplot</a:t>
            </a:r>
            <a:r>
              <a:rPr lang="ko-KR" altLang="en-US" dirty="0"/>
              <a:t>을 나타냄</a:t>
            </a:r>
            <a:endParaRPr lang="en-US" altLang="ko-KR" dirty="0"/>
          </a:p>
          <a:p>
            <a:pPr lvl="1">
              <a:defRPr/>
            </a:pPr>
            <a:endParaRPr lang="en-US" altLang="ko-KR" sz="1400" dirty="0"/>
          </a:p>
        </p:txBody>
      </p:sp>
      <p:sp>
        <p:nvSpPr>
          <p:cNvPr id="84995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  <p:grpSp>
        <p:nvGrpSpPr>
          <p:cNvPr id="84996" name="그룹 10"/>
          <p:cNvGrpSpPr>
            <a:grpSpLocks/>
          </p:cNvGrpSpPr>
          <p:nvPr/>
        </p:nvGrpSpPr>
        <p:grpSpPr bwMode="auto">
          <a:xfrm>
            <a:off x="755650" y="1916113"/>
            <a:ext cx="4537075" cy="649287"/>
            <a:chOff x="757792" y="1857862"/>
            <a:chExt cx="4958050" cy="178121"/>
          </a:xfrm>
        </p:grpSpPr>
        <p:sp>
          <p:nvSpPr>
            <p:cNvPr id="12" name="직사각형 11"/>
            <p:cNvSpPr/>
            <p:nvPr/>
          </p:nvSpPr>
          <p:spPr>
            <a:xfrm>
              <a:off x="1045768" y="1857862"/>
              <a:ext cx="4356076" cy="178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999" name="내용 개체 틀 2"/>
            <p:cNvSpPr txBox="1">
              <a:spLocks/>
            </p:cNvSpPr>
            <p:nvPr/>
          </p:nvSpPr>
          <p:spPr bwMode="auto">
            <a:xfrm>
              <a:off x="757792" y="1857863"/>
              <a:ext cx="4958050" cy="17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smtClean="0">
                  <a:solidFill>
                    <a:prstClr val="black"/>
                  </a:solidFill>
                </a:rPr>
                <a:t>01    &gt;&gt;&gt; sns.pairplot(titanic, hue = 'survived')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smtClean="0">
                  <a:solidFill>
                    <a:prstClr val="black"/>
                  </a:solidFill>
                </a:rPr>
                <a:t>       </a:t>
              </a:r>
              <a:r>
                <a:rPr kumimoji="1" lang="en-US" altLang="ko-KR" sz="1000" smtClean="0">
                  <a:solidFill>
                    <a:srgbClr val="258BCD"/>
                  </a:solidFill>
                </a:rPr>
                <a:t>&lt;seaborn.axisgrid.PairGrid object at 0x000001710D852A58&gt;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smtClean="0">
                  <a:solidFill>
                    <a:prstClr val="black"/>
                  </a:solidFill>
                </a:rPr>
                <a:t>02    &gt;&gt;&gt; plt.show()</a:t>
              </a:r>
              <a:endParaRPr kumimoji="1" lang="es-ES" altLang="ko-KR" sz="1000" smtClean="0">
                <a:solidFill>
                  <a:srgbClr val="258BCD"/>
                </a:solidFill>
              </a:endParaRPr>
            </a:p>
          </p:txBody>
        </p:sp>
      </p:grpSp>
      <p:pic>
        <p:nvPicPr>
          <p:cNvPr id="84997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573463"/>
            <a:ext cx="456565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2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69338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두 변수의 상관관계 시각화하기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sz="1400" dirty="0"/>
              <a:t>[01~02</a:t>
            </a:r>
            <a:r>
              <a:rPr lang="ko-KR" altLang="en-US" sz="1400" dirty="0"/>
              <a:t>행</a:t>
            </a:r>
            <a:r>
              <a:rPr lang="en-US" altLang="ko-KR" sz="1400" dirty="0"/>
              <a:t>] </a:t>
            </a:r>
            <a:r>
              <a:rPr lang="ko-KR" altLang="en-US" sz="1400" dirty="0"/>
              <a:t>생존자의 객실 등급과 성별 관계를 </a:t>
            </a:r>
            <a:r>
              <a:rPr lang="en-US" altLang="ko-KR" sz="1400" dirty="0" err="1"/>
              <a:t>catplot</a:t>
            </a:r>
            <a:r>
              <a:rPr lang="en-US" altLang="ko-KR" sz="1400" dirty="0"/>
              <a:t>()</a:t>
            </a:r>
            <a:r>
              <a:rPr lang="ko-KR" altLang="en-US" sz="1400" dirty="0"/>
              <a:t>로 그리기</a:t>
            </a:r>
          </a:p>
          <a:p>
            <a:pPr lvl="3">
              <a:defRPr/>
            </a:pPr>
            <a:r>
              <a:rPr lang="en-US" altLang="ko-KR" dirty="0"/>
              <a:t>01</a:t>
            </a:r>
            <a:r>
              <a:rPr lang="ko-KR" altLang="en-US" dirty="0"/>
              <a:t>행 </a:t>
            </a:r>
            <a:r>
              <a:rPr lang="en-US" altLang="ko-KR" dirty="0" err="1"/>
              <a:t>catplot</a:t>
            </a:r>
            <a:r>
              <a:rPr lang="en-US" altLang="ko-KR" dirty="0"/>
              <a:t>() </a:t>
            </a:r>
            <a:r>
              <a:rPr lang="ko-KR" altLang="en-US" dirty="0"/>
              <a:t>함수를 사용하여 </a:t>
            </a:r>
            <a:r>
              <a:rPr lang="en-US" altLang="ko-KR" dirty="0" err="1"/>
              <a:t>pclass</a:t>
            </a:r>
            <a:r>
              <a:rPr lang="ko-KR" altLang="en-US" dirty="0"/>
              <a:t>와 </a:t>
            </a:r>
            <a:r>
              <a:rPr lang="en-US" altLang="ko-KR" dirty="0"/>
              <a:t>survived </a:t>
            </a:r>
            <a:r>
              <a:rPr lang="ko-KR" altLang="en-US" dirty="0"/>
              <a:t>변수의 관계를 차트로 그림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hue</a:t>
            </a:r>
            <a:r>
              <a:rPr lang="ko-KR" altLang="en-US" dirty="0"/>
              <a:t>인자를 이용하여 종속 변수를 </a:t>
            </a:r>
            <a:r>
              <a:rPr lang="en-US" altLang="ko-KR" dirty="0"/>
              <a:t>sex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02</a:t>
            </a:r>
            <a:r>
              <a:rPr lang="ko-KR" altLang="en-US" dirty="0"/>
              <a:t>행 </a:t>
            </a:r>
            <a:r>
              <a:rPr lang="en-US" altLang="ko-KR" dirty="0" err="1"/>
              <a:t>catplot</a:t>
            </a:r>
            <a:r>
              <a:rPr lang="ko-KR" altLang="en-US" dirty="0"/>
              <a:t>을 나타냄</a:t>
            </a:r>
            <a:endParaRPr lang="en-US" altLang="ko-KR" sz="1400" dirty="0"/>
          </a:p>
        </p:txBody>
      </p:sp>
      <p:sp>
        <p:nvSpPr>
          <p:cNvPr id="87043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  <p:grpSp>
        <p:nvGrpSpPr>
          <p:cNvPr id="87044" name="그룹 10"/>
          <p:cNvGrpSpPr>
            <a:grpSpLocks/>
          </p:cNvGrpSpPr>
          <p:nvPr/>
        </p:nvGrpSpPr>
        <p:grpSpPr bwMode="auto">
          <a:xfrm>
            <a:off x="755650" y="1916113"/>
            <a:ext cx="5616575" cy="649287"/>
            <a:chOff x="757792" y="1857862"/>
            <a:chExt cx="6138538" cy="178121"/>
          </a:xfrm>
        </p:grpSpPr>
        <p:sp>
          <p:nvSpPr>
            <p:cNvPr id="12" name="직사각형 11"/>
            <p:cNvSpPr/>
            <p:nvPr/>
          </p:nvSpPr>
          <p:spPr>
            <a:xfrm>
              <a:off x="1045807" y="1857862"/>
              <a:ext cx="5772447" cy="178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047" name="내용 개체 틀 2"/>
            <p:cNvSpPr txBox="1">
              <a:spLocks/>
            </p:cNvSpPr>
            <p:nvPr/>
          </p:nvSpPr>
          <p:spPr bwMode="auto">
            <a:xfrm>
              <a:off x="757792" y="1857863"/>
              <a:ext cx="6138538" cy="13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01 &gt;&gt;&gt; 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sns.catplot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(x = '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pclass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', y = 'survived', hue = 'sex', data = titanic, kind = 'point’)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&lt;</a:t>
              </a:r>
              <a:r>
                <a:rPr kumimoji="1" lang="en-US" altLang="ko-KR" sz="1000" dirty="0" err="1" smtClean="0">
                  <a:solidFill>
                    <a:srgbClr val="258BCD"/>
                  </a:solidFill>
                </a:rPr>
                <a:t>seaborn.axisgrid.FacetGrid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object at 0x000001DD44EB4B88&gt;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02 &gt;&gt;&gt; 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plt.show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()</a:t>
              </a:r>
              <a:endParaRPr kumimoji="1" lang="es-ES" altLang="ko-KR" sz="1000" dirty="0" smtClean="0">
                <a:solidFill>
                  <a:srgbClr val="258BCD"/>
                </a:solidFill>
              </a:endParaRPr>
            </a:p>
          </p:txBody>
        </p:sp>
      </p:grpSp>
      <p:pic>
        <p:nvPicPr>
          <p:cNvPr id="87045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716338"/>
            <a:ext cx="3455987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8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737235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변수 사이의 상관 계수를 </a:t>
            </a:r>
            <a:r>
              <a:rPr lang="ko-KR" altLang="en-US" dirty="0" err="1"/>
              <a:t>히트맵으로</a:t>
            </a:r>
            <a:r>
              <a:rPr lang="ko-KR" altLang="en-US" dirty="0"/>
              <a:t> 시각화하기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lvl="2">
              <a:defRPr/>
            </a:pPr>
            <a:endParaRPr lang="en-US" altLang="ko-KR" sz="1400" dirty="0"/>
          </a:p>
        </p:txBody>
      </p:sp>
      <p:sp>
        <p:nvSpPr>
          <p:cNvPr id="89091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  <p:grpSp>
        <p:nvGrpSpPr>
          <p:cNvPr id="89092" name="그룹 10"/>
          <p:cNvGrpSpPr>
            <a:grpSpLocks/>
          </p:cNvGrpSpPr>
          <p:nvPr/>
        </p:nvGrpSpPr>
        <p:grpSpPr bwMode="auto">
          <a:xfrm>
            <a:off x="755650" y="1916113"/>
            <a:ext cx="2303463" cy="3168650"/>
            <a:chOff x="757792" y="1857862"/>
            <a:chExt cx="6138538" cy="178121"/>
          </a:xfrm>
        </p:grpSpPr>
        <p:sp>
          <p:nvSpPr>
            <p:cNvPr id="12" name="직사각형 11"/>
            <p:cNvSpPr/>
            <p:nvPr/>
          </p:nvSpPr>
          <p:spPr>
            <a:xfrm>
              <a:off x="1045470" y="1857862"/>
              <a:ext cx="5770478" cy="178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097" name="내용 개체 틀 2"/>
            <p:cNvSpPr txBox="1">
              <a:spLocks/>
            </p:cNvSpPr>
            <p:nvPr/>
          </p:nvSpPr>
          <p:spPr bwMode="auto">
            <a:xfrm>
              <a:off x="757792" y="1857863"/>
              <a:ext cx="6138538" cy="13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01     &gt;&gt;&gt; 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def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category_age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(x):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 if x &lt; 10: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    return 0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elif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x &lt; 20: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    return 1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elif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x &lt; 30: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    return 2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elif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x &lt; 40: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return 3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elif x &lt; 50: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900" dirty="0" smtClean="0">
                  <a:solidFill>
                    <a:prstClr val="black"/>
                  </a:solidFill>
                </a:rPr>
                <a:t> 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return 4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elif x &lt; 60: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return 5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elif x &lt; 70: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return 6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else: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return 7</a:t>
              </a:r>
            </a:p>
          </p:txBody>
        </p:sp>
      </p:grpSp>
      <p:grpSp>
        <p:nvGrpSpPr>
          <p:cNvPr id="89093" name="그룹 2"/>
          <p:cNvGrpSpPr>
            <a:grpSpLocks/>
          </p:cNvGrpSpPr>
          <p:nvPr/>
        </p:nvGrpSpPr>
        <p:grpSpPr bwMode="auto">
          <a:xfrm>
            <a:off x="3014663" y="1916113"/>
            <a:ext cx="4911725" cy="3168650"/>
            <a:chOff x="3206324" y="1916836"/>
            <a:chExt cx="4547522" cy="2954007"/>
          </a:xfrm>
        </p:grpSpPr>
        <p:sp>
          <p:nvSpPr>
            <p:cNvPr id="10" name="직사각형 9"/>
            <p:cNvSpPr/>
            <p:nvPr/>
          </p:nvSpPr>
          <p:spPr>
            <a:xfrm>
              <a:off x="3362121" y="1918315"/>
              <a:ext cx="4252094" cy="29525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095" name="내용 개체 틀 2"/>
            <p:cNvSpPr txBox="1">
              <a:spLocks/>
            </p:cNvSpPr>
            <p:nvPr/>
          </p:nvSpPr>
          <p:spPr bwMode="auto">
            <a:xfrm>
              <a:off x="3206324" y="1916836"/>
              <a:ext cx="4547522" cy="2232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900" dirty="0" smtClean="0">
                  <a:solidFill>
                    <a:prstClr val="black"/>
                  </a:solidFill>
                </a:rPr>
                <a:t>02 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&gt;&gt;&gt; titanic['age2'] = titanic['age'].apply(category_age)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900" dirty="0" smtClean="0">
                  <a:solidFill>
                    <a:prstClr val="black"/>
                  </a:solidFill>
                </a:rPr>
                <a:t>03 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&gt;&gt;&gt;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titanic['sex'] = titanic['sex'].map({'male':1, 'female':0})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900" dirty="0" smtClean="0">
                  <a:solidFill>
                    <a:prstClr val="black"/>
                  </a:solidFill>
                </a:rPr>
                <a:t>04 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&gt;&gt;&gt; titanic['family'] = titanic['sibsp'] + titanic['parch'] + 1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900" dirty="0" smtClean="0">
                  <a:solidFill>
                    <a:prstClr val="black"/>
                  </a:solidFill>
                </a:rPr>
                <a:t>05 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&gt;&gt;&gt; titanic.to_csv('C:/Users/kmj/My_Python/7</a:t>
              </a:r>
              <a:r>
                <a:rPr kumimoji="1" lang="ko-KR" altLang="en-US" sz="900" dirty="0" smtClean="0">
                  <a:solidFill>
                    <a:prstClr val="black"/>
                  </a:solidFill>
                </a:rPr>
                <a:t>장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_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data/titanic3.csv', index =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900" dirty="0" smtClean="0">
                  <a:solidFill>
                    <a:prstClr val="black"/>
                  </a:solidFill>
                </a:rPr>
                <a:t>         False)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900" dirty="0" smtClean="0">
                  <a:solidFill>
                    <a:prstClr val="black"/>
                  </a:solidFill>
                </a:rPr>
                <a:t>06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&gt;&gt;&gt; heatmap_data = titanic[['survived', 'sex', 'age2', 'family', 'pclass',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900" dirty="0" smtClean="0">
                  <a:solidFill>
                    <a:prstClr val="black"/>
                  </a:solidFill>
                </a:rPr>
                <a:t>         'fare']]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900" dirty="0" smtClean="0">
                  <a:solidFill>
                    <a:prstClr val="black"/>
                  </a:solidFill>
                </a:rPr>
                <a:t>07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&gt;&gt;&gt; colormap = plt.cm.RdBu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900" dirty="0" smtClean="0">
                  <a:solidFill>
                    <a:prstClr val="black"/>
                  </a:solidFill>
                </a:rPr>
                <a:t>08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&gt;&gt;&gt; sns.heatmap(heatmap_data.astype(float).corr(), linewidths = 0.1, vmax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900" dirty="0" smtClean="0">
                  <a:solidFill>
                    <a:prstClr val="black"/>
                  </a:solidFill>
                </a:rPr>
                <a:t>        = 1.0, square = True, cmap = colormap, linecolor = 'white', annot = True,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900" dirty="0" smtClean="0">
                  <a:solidFill>
                    <a:prstClr val="black"/>
                  </a:solidFill>
                </a:rPr>
                <a:t>        annot_kws = {"size": 10})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900" dirty="0" smtClean="0">
                  <a:solidFill>
                    <a:prstClr val="black"/>
                  </a:solidFill>
                </a:rPr>
                <a:t>        </a:t>
              </a:r>
              <a:r>
                <a:rPr kumimoji="1" lang="es-ES" altLang="ko-KR" sz="900" dirty="0" smtClean="0">
                  <a:solidFill>
                    <a:srgbClr val="258BCD"/>
                  </a:solidFill>
                </a:rPr>
                <a:t>&lt;matplotlib.axes._subplots.AxesSubplot object at 0x000001DD4C8DBF88&gt;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900" dirty="0" smtClean="0">
                  <a:solidFill>
                    <a:prstClr val="black"/>
                  </a:solidFill>
                </a:rPr>
                <a:t>09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</a:t>
              </a:r>
              <a:r>
                <a:rPr kumimoji="1" lang="es-ES" altLang="ko-KR" sz="900" dirty="0" smtClean="0">
                  <a:solidFill>
                    <a:prstClr val="black"/>
                  </a:solidFill>
                </a:rPr>
                <a:t>&gt;&gt;&gt; plt.show()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6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737235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변수 사이의 상관 계수를 </a:t>
            </a:r>
            <a:r>
              <a:rPr lang="ko-KR" altLang="en-US" dirty="0" err="1"/>
              <a:t>히트맵으로</a:t>
            </a:r>
            <a:r>
              <a:rPr lang="ko-KR" altLang="en-US" dirty="0"/>
              <a:t> 시각화하기</a:t>
            </a:r>
            <a:endParaRPr lang="en-US" altLang="ko-KR" dirty="0"/>
          </a:p>
          <a:p>
            <a:pPr lvl="2">
              <a:defRPr/>
            </a:pPr>
            <a:r>
              <a:rPr lang="en-US" altLang="ko-KR" sz="1400" dirty="0"/>
              <a:t>[01~02</a:t>
            </a:r>
            <a:r>
              <a:rPr lang="ko-KR" altLang="en-US" sz="1400" dirty="0"/>
              <a:t>행</a:t>
            </a:r>
            <a:r>
              <a:rPr lang="en-US" altLang="ko-KR" sz="1400" dirty="0"/>
              <a:t>] age</a:t>
            </a:r>
            <a:r>
              <a:rPr lang="ko-KR" altLang="en-US" sz="1400" dirty="0"/>
              <a:t>를 카테고리 값으로 바꾸어 </a:t>
            </a:r>
            <a:r>
              <a:rPr lang="en-US" altLang="ko-KR" sz="1400" dirty="0"/>
              <a:t>age2 </a:t>
            </a:r>
            <a:r>
              <a:rPr lang="ko-KR" altLang="en-US" sz="1400" dirty="0"/>
              <a:t>변수로 추가하기</a:t>
            </a:r>
          </a:p>
          <a:p>
            <a:pPr lvl="3">
              <a:defRPr/>
            </a:pPr>
            <a:r>
              <a:rPr lang="en-US" altLang="ko-KR" dirty="0"/>
              <a:t>01</a:t>
            </a:r>
            <a:r>
              <a:rPr lang="ko-KR" altLang="en-US" dirty="0"/>
              <a:t>행 </a:t>
            </a:r>
            <a:r>
              <a:rPr lang="en-US" altLang="ko-KR" dirty="0"/>
              <a:t>10</a:t>
            </a:r>
            <a:r>
              <a:rPr lang="ko-KR" altLang="en-US" dirty="0"/>
              <a:t>살 단위로 등급을 나누어 </a:t>
            </a:r>
            <a:r>
              <a:rPr lang="en-US" altLang="ko-KR" dirty="0"/>
              <a:t>0~7</a:t>
            </a:r>
            <a:r>
              <a:rPr lang="ko-KR" altLang="en-US" dirty="0"/>
              <a:t>의 값으로 바꿔주는 </a:t>
            </a:r>
            <a:r>
              <a:rPr lang="en-US" altLang="ko-KR" dirty="0" err="1"/>
              <a:t>category_age</a:t>
            </a:r>
            <a:r>
              <a:rPr lang="en-US" altLang="ko-KR" dirty="0"/>
              <a:t> </a:t>
            </a:r>
            <a:r>
              <a:rPr lang="ko-KR" altLang="en-US" dirty="0"/>
              <a:t>함수를 작성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02</a:t>
            </a:r>
            <a:r>
              <a:rPr lang="ko-KR" altLang="en-US" dirty="0"/>
              <a:t>행 </a:t>
            </a:r>
            <a:r>
              <a:rPr lang="en-US" altLang="ko-KR" dirty="0" err="1"/>
              <a:t>category_age</a:t>
            </a:r>
            <a:r>
              <a:rPr lang="en-US" altLang="ko-KR" dirty="0"/>
              <a:t> </a:t>
            </a:r>
            <a:r>
              <a:rPr lang="ko-KR" altLang="en-US" dirty="0"/>
              <a:t>함수를 적용하여 새로운 </a:t>
            </a:r>
            <a:r>
              <a:rPr lang="en-US" altLang="ko-KR" dirty="0"/>
              <a:t>age2 </a:t>
            </a:r>
            <a:r>
              <a:rPr lang="ko-KR" altLang="en-US" dirty="0"/>
              <a:t>열을 만들어 추가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03</a:t>
            </a:r>
            <a:r>
              <a:rPr lang="ko-KR" altLang="en-US" dirty="0"/>
              <a:t>행 성별을 </a:t>
            </a:r>
            <a:r>
              <a:rPr lang="en-US" altLang="ko-KR" dirty="0"/>
              <a:t>male/female</a:t>
            </a:r>
            <a:r>
              <a:rPr lang="ko-KR" altLang="en-US" dirty="0"/>
              <a:t>에서 </a:t>
            </a:r>
            <a:r>
              <a:rPr lang="en-US" altLang="ko-KR" dirty="0"/>
              <a:t>1/0</a:t>
            </a:r>
            <a:r>
              <a:rPr lang="ko-KR" altLang="en-US" dirty="0"/>
              <a:t>으로 치환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04</a:t>
            </a:r>
            <a:r>
              <a:rPr lang="ko-KR" altLang="en-US" dirty="0"/>
              <a:t>행 가족의 수를 구하여 </a:t>
            </a:r>
            <a:r>
              <a:rPr lang="en-US" altLang="ko-KR" dirty="0"/>
              <a:t>family </a:t>
            </a:r>
            <a:r>
              <a:rPr lang="ko-KR" altLang="en-US" dirty="0"/>
              <a:t>열을 추가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05</a:t>
            </a:r>
            <a:r>
              <a:rPr lang="ko-KR" altLang="en-US" dirty="0"/>
              <a:t>행 수정된 데이터프레임을 </a:t>
            </a:r>
            <a:r>
              <a:rPr lang="en-US" altLang="ko-KR" dirty="0"/>
              <a:t>titanic3.csv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lvl="2">
              <a:defRPr/>
            </a:pPr>
            <a:endParaRPr lang="en-US" altLang="ko-KR" sz="1400" dirty="0"/>
          </a:p>
        </p:txBody>
      </p:sp>
      <p:sp>
        <p:nvSpPr>
          <p:cNvPr id="91139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  <p:pic>
        <p:nvPicPr>
          <p:cNvPr id="9114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789363"/>
            <a:ext cx="63531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9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737235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변수 사이의 상관 계수를 </a:t>
            </a:r>
            <a:r>
              <a:rPr lang="ko-KR" altLang="en-US" dirty="0" err="1"/>
              <a:t>히트맵으로</a:t>
            </a:r>
            <a:r>
              <a:rPr lang="ko-KR" altLang="en-US" dirty="0"/>
              <a:t> 시각화하기</a:t>
            </a:r>
            <a:endParaRPr lang="en-US" altLang="ko-KR" dirty="0"/>
          </a:p>
          <a:p>
            <a:pPr lvl="2">
              <a:defRPr/>
            </a:pPr>
            <a:r>
              <a:rPr lang="en-US" altLang="ko-KR" sz="1400" dirty="0"/>
              <a:t>[06~09</a:t>
            </a:r>
            <a:r>
              <a:rPr lang="ko-KR" altLang="en-US" sz="1400" dirty="0"/>
              <a:t>행</a:t>
            </a:r>
            <a:r>
              <a:rPr lang="en-US" altLang="ko-KR" sz="1400" dirty="0"/>
              <a:t>] </a:t>
            </a:r>
            <a:r>
              <a:rPr lang="ko-KR" altLang="en-US" sz="1400" dirty="0"/>
              <a:t>상관 분석 결과를 </a:t>
            </a:r>
            <a:r>
              <a:rPr lang="ko-KR" altLang="en-US" sz="1400" dirty="0" err="1"/>
              <a:t>히트맵으로</a:t>
            </a:r>
            <a:r>
              <a:rPr lang="ko-KR" altLang="en-US" sz="1400" dirty="0"/>
              <a:t> 나타내기</a:t>
            </a:r>
          </a:p>
          <a:p>
            <a:pPr lvl="3">
              <a:defRPr/>
            </a:pPr>
            <a:r>
              <a:rPr lang="en-US" altLang="ko-KR" sz="1200" dirty="0"/>
              <a:t>06</a:t>
            </a:r>
            <a:r>
              <a:rPr lang="ko-KR" altLang="en-US" sz="1200" dirty="0"/>
              <a:t>행 </a:t>
            </a:r>
            <a:r>
              <a:rPr lang="ko-KR" altLang="en-US" sz="1200" dirty="0" err="1"/>
              <a:t>히트맵에</a:t>
            </a:r>
            <a:r>
              <a:rPr lang="ko-KR" altLang="en-US" sz="1200" dirty="0"/>
              <a:t> 사용할 데이터를 추출</a:t>
            </a:r>
            <a:endParaRPr lang="en-US" altLang="ko-KR" sz="1200" dirty="0"/>
          </a:p>
          <a:p>
            <a:pPr lvl="3">
              <a:defRPr/>
            </a:pPr>
            <a:r>
              <a:rPr lang="en-US" altLang="ko-KR" sz="1200" dirty="0"/>
              <a:t>07</a:t>
            </a:r>
            <a:r>
              <a:rPr lang="ko-KR" altLang="en-US" sz="1200" dirty="0"/>
              <a:t>행 </a:t>
            </a:r>
            <a:r>
              <a:rPr lang="ko-KR" altLang="en-US" sz="1200" dirty="0" err="1"/>
              <a:t>히트맵에</a:t>
            </a:r>
            <a:r>
              <a:rPr lang="ko-KR" altLang="en-US" sz="1200" dirty="0"/>
              <a:t> 사용할 </a:t>
            </a:r>
            <a:r>
              <a:rPr lang="ko-KR" altLang="en-US" sz="1200" dirty="0" err="1"/>
              <a:t>색상맵을</a:t>
            </a:r>
            <a:r>
              <a:rPr lang="ko-KR" altLang="en-US" sz="1200" dirty="0"/>
              <a:t> 지정</a:t>
            </a:r>
            <a:endParaRPr lang="en-US" altLang="ko-KR" sz="1200" dirty="0"/>
          </a:p>
          <a:p>
            <a:pPr lvl="3">
              <a:defRPr/>
            </a:pPr>
            <a:r>
              <a:rPr lang="en-US" altLang="ko-KR" sz="1200" dirty="0"/>
              <a:t>08</a:t>
            </a:r>
            <a:r>
              <a:rPr lang="ko-KR" altLang="en-US" sz="1200" dirty="0"/>
              <a:t>행 </a:t>
            </a:r>
            <a:r>
              <a:rPr lang="en-US" altLang="ko-KR" sz="1200" dirty="0" err="1"/>
              <a:t>corr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함수로 구한 상관 계수로 </a:t>
            </a:r>
            <a:r>
              <a:rPr lang="ko-KR" altLang="en-US" sz="1200" dirty="0" err="1"/>
              <a:t>히트맵을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lvl="3">
              <a:defRPr/>
            </a:pPr>
            <a:r>
              <a:rPr lang="en-US" altLang="ko-KR" sz="1200" dirty="0"/>
              <a:t>09</a:t>
            </a:r>
            <a:r>
              <a:rPr lang="ko-KR" altLang="en-US" sz="1200" dirty="0"/>
              <a:t>행 생성한 </a:t>
            </a:r>
            <a:r>
              <a:rPr lang="ko-KR" altLang="en-US" sz="1200" dirty="0" err="1"/>
              <a:t>히트맵을</a:t>
            </a:r>
            <a:r>
              <a:rPr lang="ko-KR" altLang="en-US" sz="1200" dirty="0"/>
              <a:t> 나타냄</a:t>
            </a:r>
            <a:endParaRPr lang="en-US" altLang="ko-KR" dirty="0"/>
          </a:p>
          <a:p>
            <a:pPr lvl="2">
              <a:defRPr/>
            </a:pPr>
            <a:endParaRPr lang="en-US" altLang="ko-KR" sz="1400" dirty="0"/>
          </a:p>
        </p:txBody>
      </p:sp>
      <p:sp>
        <p:nvSpPr>
          <p:cNvPr id="93187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  <p:pic>
        <p:nvPicPr>
          <p:cNvPr id="9318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3529013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7" y="1340768"/>
            <a:ext cx="9144000" cy="8640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969" y="2380354"/>
            <a:ext cx="6264696" cy="41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2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미리보기</a:t>
            </a:r>
            <a:endParaRPr lang="en-US" altLang="ko-KR" dirty="0"/>
          </a:p>
        </p:txBody>
      </p:sp>
      <p:sp>
        <p:nvSpPr>
          <p:cNvPr id="60419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  <p:pic>
        <p:nvPicPr>
          <p:cNvPr id="60420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628775"/>
            <a:ext cx="4537075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x, y </a:t>
            </a:r>
            <a:r>
              <a:rPr lang="ko-KR" altLang="en-US" dirty="0" smtClean="0"/>
              <a:t>분할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0" y="1916832"/>
            <a:ext cx="850379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4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 / test </a:t>
            </a:r>
            <a:r>
              <a:rPr lang="ko-KR" altLang="en-US" dirty="0" smtClean="0"/>
              <a:t>셋 분할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628800"/>
            <a:ext cx="926323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05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5" y="1772816"/>
            <a:ext cx="6755660" cy="21602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509120"/>
            <a:ext cx="7846762" cy="10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59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9873" y="1052736"/>
            <a:ext cx="8641655" cy="5472608"/>
          </a:xfrm>
        </p:spPr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이미지 생성 및 저장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path </a:t>
            </a:r>
            <a:r>
              <a:rPr lang="ko-KR" altLang="en-US" dirty="0" smtClean="0"/>
              <a:t>추가 전 </a:t>
            </a:r>
            <a:r>
              <a:rPr lang="en-US" altLang="ko-KR" dirty="0" err="1" smtClean="0"/>
              <a:t>graphviz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78" y="1772816"/>
            <a:ext cx="8473847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242" y="4493779"/>
            <a:ext cx="1752845" cy="2762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0940" y="48691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https://www2.graphviz.org/Packages/stable/windows/10/cmake/Release/x64/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731" y="739108"/>
            <a:ext cx="3728943" cy="8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5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3" y="1628800"/>
            <a:ext cx="837692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72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69" y="1010777"/>
            <a:ext cx="8369487" cy="47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6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미리보기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타이타닉호의 생존자와 관련된 변수의 상관관계를 찾아봄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생존과 가장 상관도가 높은 변수는 무엇인지 분석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상관 분석을 위해 </a:t>
            </a:r>
            <a:r>
              <a:rPr lang="ko-KR" altLang="en-US" dirty="0" err="1"/>
              <a:t>피어슨</a:t>
            </a:r>
            <a:r>
              <a:rPr lang="ko-KR" altLang="en-US" dirty="0"/>
              <a:t> 상관 계수를 사용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변수 간의 상관관계는 시각화하여 분석</a:t>
            </a:r>
            <a:endParaRPr lang="en-US" altLang="ko-KR" dirty="0"/>
          </a:p>
        </p:txBody>
      </p:sp>
      <p:sp>
        <p:nvSpPr>
          <p:cNvPr id="62467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</p:spTree>
    <p:extLst>
      <p:ext uri="{BB962C8B-B14F-4D97-AF65-F5344CB8AC3E}">
        <p14:creationId xmlns:p14="http://schemas.microsoft.com/office/powerpoint/2010/main" val="8715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상관 분석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두 변수가 어떤 선형적 관계에 있는지를 분석하는 방법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두 변수는 서로 독립적이거나 상관된 관계일 수 있는데</a:t>
            </a:r>
            <a:r>
              <a:rPr lang="en-US" altLang="ko-KR" dirty="0"/>
              <a:t>, </a:t>
            </a:r>
            <a:r>
              <a:rPr lang="ko-KR" altLang="en-US" dirty="0"/>
              <a:t>두 변수의 관계의 강도를 상관관계 </a:t>
            </a:r>
            <a:r>
              <a:rPr lang="ko-KR" altLang="en-US" dirty="0" err="1"/>
              <a:t>라고함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상관 분석에서는 상관관계의 정도를 나타내는 단위로 </a:t>
            </a:r>
            <a:r>
              <a:rPr lang="ko-KR" altLang="en-US" dirty="0" err="1"/>
              <a:t>모상관</a:t>
            </a:r>
            <a:r>
              <a:rPr lang="ko-KR" altLang="en-US" dirty="0"/>
              <a:t> 계수 </a:t>
            </a:r>
            <a:r>
              <a:rPr lang="en-US" altLang="ko-KR" dirty="0"/>
              <a:t>ρ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상관 계수는 두 변수가 연관된 정도를 나타낼 뿐 인과 관계를 설명하지 않으므로 정확한 </a:t>
            </a:r>
            <a:r>
              <a:rPr lang="ko-KR" altLang="en-US" dirty="0" err="1"/>
              <a:t>예측치를</a:t>
            </a:r>
            <a:r>
              <a:rPr lang="ko-KR" altLang="en-US" dirty="0"/>
              <a:t> 계산할 수는 없음</a:t>
            </a:r>
            <a:endParaRPr lang="en-US" altLang="ko-KR" dirty="0"/>
          </a:p>
          <a:p>
            <a:pPr lvl="3">
              <a:defRPr/>
            </a:pPr>
            <a:endParaRPr lang="en-US" altLang="ko-KR" sz="300" dirty="0"/>
          </a:p>
          <a:p>
            <a:pPr lvl="2">
              <a:defRPr/>
            </a:pPr>
            <a:r>
              <a:rPr lang="ko-KR" altLang="en-US" dirty="0"/>
              <a:t>단순 상관 분석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두 변수가 어느 정도 강한 관계에 있는지 측정</a:t>
            </a:r>
            <a:r>
              <a:rPr lang="en-US" altLang="ko-KR" dirty="0"/>
              <a:t> </a:t>
            </a:r>
          </a:p>
          <a:p>
            <a:pPr lvl="2">
              <a:defRPr/>
            </a:pPr>
            <a:r>
              <a:rPr lang="ko-KR" altLang="en-US" dirty="0"/>
              <a:t>다중 상관 분석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세 개 이상의 변수 간 관계의 강도를 측정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편상관</a:t>
            </a:r>
            <a:r>
              <a:rPr lang="ko-KR" altLang="en-US" dirty="0"/>
              <a:t> 분석</a:t>
            </a:r>
            <a:r>
              <a:rPr lang="en-US" altLang="ko-KR" dirty="0"/>
              <a:t>: </a:t>
            </a:r>
            <a:r>
              <a:rPr lang="ko-KR" altLang="en-US" dirty="0"/>
              <a:t>다른 변수와의 관계를 고정하고 두 변수 간 관계의 강도를 나타내는 것</a:t>
            </a:r>
            <a:endParaRPr lang="en-US" altLang="ko-KR" dirty="0"/>
          </a:p>
          <a:p>
            <a:pPr lvl="3">
              <a:defRPr/>
            </a:pPr>
            <a:endParaRPr lang="en-US" altLang="ko-KR" sz="500" dirty="0"/>
          </a:p>
          <a:p>
            <a:pPr lvl="1">
              <a:defRPr/>
            </a:pPr>
            <a:r>
              <a:rPr lang="ko-KR" altLang="en-US" dirty="0"/>
              <a:t>상관 계수 </a:t>
            </a:r>
            <a:r>
              <a:rPr lang="en-US" altLang="ko-KR" dirty="0"/>
              <a:t>ρ</a:t>
            </a:r>
          </a:p>
          <a:p>
            <a:pPr lvl="3">
              <a:defRPr/>
            </a:pPr>
            <a:r>
              <a:rPr lang="ko-KR" altLang="en-US" dirty="0"/>
              <a:t>변수 간 관계의 정도</a:t>
            </a:r>
            <a:r>
              <a:rPr lang="en-US" altLang="ko-KR" dirty="0"/>
              <a:t>(0~1)</a:t>
            </a:r>
            <a:r>
              <a:rPr lang="ko-KR" altLang="en-US" dirty="0"/>
              <a:t>와 방향</a:t>
            </a:r>
            <a:r>
              <a:rPr lang="en-US" altLang="ko-KR" dirty="0"/>
              <a:t>(+, -)</a:t>
            </a:r>
            <a:r>
              <a:rPr lang="ko-KR" altLang="en-US" dirty="0"/>
              <a:t>을 하나의 수치로 요약해주는 지수로 </a:t>
            </a:r>
            <a:r>
              <a:rPr lang="en-US" altLang="ko-KR" dirty="0"/>
              <a:t>-1</a:t>
            </a:r>
            <a:r>
              <a:rPr lang="ko-KR" altLang="en-US" dirty="0"/>
              <a:t>에서 </a:t>
            </a:r>
            <a:r>
              <a:rPr lang="en-US" altLang="ko-KR" dirty="0"/>
              <a:t>+1 </a:t>
            </a:r>
            <a:r>
              <a:rPr lang="ko-KR" altLang="en-US" dirty="0"/>
              <a:t>사이의 값을 가짐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상관 계수가 </a:t>
            </a:r>
            <a:r>
              <a:rPr lang="en-US" altLang="ko-KR" dirty="0"/>
              <a:t>+</a:t>
            </a:r>
            <a:r>
              <a:rPr lang="ko-KR" altLang="en-US" dirty="0"/>
              <a:t>이면 양의 상관관계이며 한 변수가 증가하면 다른 변수도 증가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상관 계수가 </a:t>
            </a:r>
            <a:r>
              <a:rPr lang="en-US" altLang="ko-KR" dirty="0"/>
              <a:t>–</a:t>
            </a:r>
            <a:r>
              <a:rPr lang="ko-KR" altLang="en-US" dirty="0"/>
              <a:t>이면 음의 상관관계이며 한 변수가 증가할 때 다른 변수는 감소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0.0 ~ 0.2: </a:t>
            </a:r>
            <a:r>
              <a:rPr lang="ko-KR" altLang="en-US" dirty="0"/>
              <a:t>상관관계가 거의 없음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0.2 ~ 0.4: </a:t>
            </a:r>
            <a:r>
              <a:rPr lang="ko-KR" altLang="en-US" dirty="0"/>
              <a:t>약한 상관관계가 있음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0.4 ~ 0.6: </a:t>
            </a:r>
            <a:r>
              <a:rPr lang="ko-KR" altLang="en-US" dirty="0"/>
              <a:t>상관관계가 있음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0.6 ~ 0.8: </a:t>
            </a:r>
            <a:r>
              <a:rPr lang="ko-KR" altLang="en-US" dirty="0"/>
              <a:t>강한 상관관계가 있음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0.8 ~ 1.0: </a:t>
            </a:r>
            <a:r>
              <a:rPr lang="ko-KR" altLang="en-US" dirty="0"/>
              <a:t>매우 강한 상관관계가 있음</a:t>
            </a:r>
            <a:r>
              <a:rPr lang="en-US" altLang="ko-KR" dirty="0"/>
              <a:t> </a:t>
            </a:r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64515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</p:spTree>
    <p:extLst>
      <p:ext uri="{BB962C8B-B14F-4D97-AF65-F5344CB8AC3E}">
        <p14:creationId xmlns:p14="http://schemas.microsoft.com/office/powerpoint/2010/main" val="24472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3">
              <a:defRPr/>
            </a:pPr>
            <a:r>
              <a:rPr lang="en-US" altLang="ko-KR" dirty="0"/>
              <a:t>01</a:t>
            </a:r>
            <a:r>
              <a:rPr lang="ko-KR" altLang="en-US" dirty="0"/>
              <a:t>행 </a:t>
            </a:r>
            <a:r>
              <a:rPr lang="en-US" altLang="ko-KR" dirty="0" err="1"/>
              <a:t>seaborn</a:t>
            </a:r>
            <a:r>
              <a:rPr lang="en-US" altLang="ko-KR" dirty="0"/>
              <a:t> </a:t>
            </a:r>
            <a:r>
              <a:rPr lang="ko-KR" altLang="en-US" dirty="0"/>
              <a:t>패키지를 로드</a:t>
            </a:r>
            <a:r>
              <a:rPr lang="en-US" altLang="ko-KR" dirty="0"/>
              <a:t> </a:t>
            </a:r>
          </a:p>
          <a:p>
            <a:pPr lvl="3">
              <a:defRPr/>
            </a:pPr>
            <a:r>
              <a:rPr lang="en-US" altLang="ko-KR" dirty="0"/>
              <a:t>03</a:t>
            </a:r>
            <a:r>
              <a:rPr lang="ko-KR" altLang="en-US" dirty="0"/>
              <a:t>행 </a:t>
            </a:r>
            <a:r>
              <a:rPr lang="en-US" altLang="ko-KR" dirty="0"/>
              <a:t>titanic </a:t>
            </a:r>
            <a:r>
              <a:rPr lang="ko-KR" altLang="en-US" dirty="0"/>
              <a:t>데이터를 로드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04</a:t>
            </a:r>
            <a:r>
              <a:rPr lang="ko-KR" altLang="en-US" dirty="0"/>
              <a:t>행 데이터를 </a:t>
            </a:r>
            <a:r>
              <a:rPr lang="en-US" altLang="ko-KR" dirty="0"/>
              <a:t>CSV 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r>
              <a:rPr lang="ko-KR" altLang="en-US" dirty="0"/>
              <a:t>저장한 </a:t>
            </a:r>
            <a:r>
              <a:rPr lang="en-US" altLang="ko-KR" dirty="0"/>
              <a:t>titanic.csv </a:t>
            </a:r>
            <a:r>
              <a:rPr lang="ko-KR" altLang="en-US" dirty="0"/>
              <a:t>파일을 열어서 데이터 정리 작업이 필요한지 확인</a:t>
            </a:r>
            <a:endParaRPr lang="en-US" altLang="ko-KR" dirty="0"/>
          </a:p>
        </p:txBody>
      </p:sp>
      <p:sp>
        <p:nvSpPr>
          <p:cNvPr id="66563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  <p:grpSp>
        <p:nvGrpSpPr>
          <p:cNvPr id="66564" name="그룹 3"/>
          <p:cNvGrpSpPr>
            <a:grpSpLocks/>
          </p:cNvGrpSpPr>
          <p:nvPr/>
        </p:nvGrpSpPr>
        <p:grpSpPr bwMode="auto">
          <a:xfrm>
            <a:off x="611188" y="1557338"/>
            <a:ext cx="5329237" cy="863600"/>
            <a:chOff x="757792" y="1857862"/>
            <a:chExt cx="5410570" cy="964799"/>
          </a:xfrm>
        </p:grpSpPr>
        <p:sp>
          <p:nvSpPr>
            <p:cNvPr id="5" name="직사각형 4"/>
            <p:cNvSpPr/>
            <p:nvPr/>
          </p:nvSpPr>
          <p:spPr>
            <a:xfrm>
              <a:off x="1046291" y="1857862"/>
              <a:ext cx="5122071" cy="9647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567" name="내용 개체 틀 2"/>
            <p:cNvSpPr txBox="1">
              <a:spLocks/>
            </p:cNvSpPr>
            <p:nvPr/>
          </p:nvSpPr>
          <p:spPr bwMode="auto">
            <a:xfrm>
              <a:off x="757792" y="1857863"/>
              <a:ext cx="5410570" cy="964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1000" dirty="0" smtClean="0">
                  <a:solidFill>
                    <a:prstClr val="black"/>
                  </a:solidFill>
                </a:rPr>
                <a:t>01   &gt;&gt;&gt; import seaborn as sns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1000" dirty="0" smtClean="0">
                  <a:solidFill>
                    <a:prstClr val="black"/>
                  </a:solidFill>
                </a:rPr>
                <a:t>02   &gt;&gt;&gt; import pandas as pd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1000" dirty="0" smtClean="0">
                  <a:solidFill>
                    <a:prstClr val="black"/>
                  </a:solidFill>
                </a:rPr>
                <a:t>03   &gt;&gt;&gt; titanic = sns.load_dataset("titanic")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1000" dirty="0" smtClean="0">
                  <a:solidFill>
                    <a:prstClr val="black"/>
                  </a:solidFill>
                </a:rPr>
                <a:t>04   &gt;&gt;&gt; titanic.to_csv('C:/Users/kmj/My_Python/7</a:t>
              </a:r>
              <a:r>
                <a:rPr kumimoji="1" lang="ko-KR" altLang="en-US" sz="1000" dirty="0" smtClean="0">
                  <a:solidFill>
                    <a:prstClr val="black"/>
                  </a:solidFill>
                </a:rPr>
                <a:t>장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_</a:t>
              </a:r>
              <a:r>
                <a:rPr kumimoji="1" lang="es-ES" altLang="ko-KR" sz="1000" dirty="0" smtClean="0">
                  <a:solidFill>
                    <a:prstClr val="black"/>
                  </a:solidFill>
                </a:rPr>
                <a:t>data/titanic.csv', index = False)</a:t>
              </a:r>
              <a:endParaRPr kumimoji="1" lang="es-ES" altLang="ko-KR" sz="1000" dirty="0" smtClean="0">
                <a:solidFill>
                  <a:srgbClr val="258BCD"/>
                </a:solidFill>
              </a:endParaRPr>
            </a:p>
          </p:txBody>
        </p:sp>
      </p:grpSp>
      <p:pic>
        <p:nvPicPr>
          <p:cNvPr id="66565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076700"/>
            <a:ext cx="48958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7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</p:txBody>
      </p:sp>
      <p:sp>
        <p:nvSpPr>
          <p:cNvPr id="68611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  <p:grpSp>
        <p:nvGrpSpPr>
          <p:cNvPr id="68612" name="그룹 9"/>
          <p:cNvGrpSpPr>
            <a:grpSpLocks/>
          </p:cNvGrpSpPr>
          <p:nvPr/>
        </p:nvGrpSpPr>
        <p:grpSpPr bwMode="auto">
          <a:xfrm>
            <a:off x="107950" y="1628776"/>
            <a:ext cx="5327650" cy="4926012"/>
            <a:chOff x="757792" y="1857862"/>
            <a:chExt cx="6673036" cy="1064686"/>
          </a:xfrm>
        </p:grpSpPr>
        <p:sp>
          <p:nvSpPr>
            <p:cNvPr id="11" name="직사각형 10"/>
            <p:cNvSpPr/>
            <p:nvPr/>
          </p:nvSpPr>
          <p:spPr>
            <a:xfrm>
              <a:off x="1046109" y="1857862"/>
              <a:ext cx="6024821" cy="10581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616" name="내용 개체 틀 2"/>
            <p:cNvSpPr txBox="1">
              <a:spLocks/>
            </p:cNvSpPr>
            <p:nvPr/>
          </p:nvSpPr>
          <p:spPr bwMode="auto">
            <a:xfrm>
              <a:off x="757792" y="1857863"/>
              <a:ext cx="6673036" cy="1064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01   &gt;&gt;&gt; 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titanic.isnull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().sum()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survived            0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</a:t>
              </a:r>
              <a:r>
                <a:rPr kumimoji="1" lang="en-US" altLang="ko-KR" sz="1000" dirty="0" err="1" smtClean="0">
                  <a:solidFill>
                    <a:srgbClr val="258BCD"/>
                  </a:solidFill>
                </a:rPr>
                <a:t>pclass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       </a:t>
              </a:r>
              <a:r>
                <a:rPr kumimoji="1" lang="en-US" altLang="ko-KR" sz="800" dirty="0" smtClean="0">
                  <a:solidFill>
                    <a:srgbClr val="258BCD"/>
                  </a:solidFill>
                </a:rPr>
                <a:t>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0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sex              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0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age              </a:t>
              </a:r>
              <a:r>
                <a:rPr kumimoji="1" lang="en-US" altLang="ko-KR" sz="800" dirty="0" smtClean="0">
                  <a:solidFill>
                    <a:srgbClr val="258BCD"/>
                  </a:solidFill>
                </a:rPr>
                <a:t> 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177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</a:t>
              </a:r>
              <a:r>
                <a:rPr kumimoji="1" lang="en-US" altLang="ko-KR" sz="1000" dirty="0" err="1" smtClean="0">
                  <a:solidFill>
                    <a:srgbClr val="258BCD"/>
                  </a:solidFill>
                </a:rPr>
                <a:t>sibsp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          0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parch          </a:t>
              </a:r>
              <a:r>
                <a:rPr kumimoji="1" lang="en-US" altLang="ko-KR" sz="800" dirty="0" smtClean="0">
                  <a:solidFill>
                    <a:srgbClr val="258BCD"/>
                  </a:solidFill>
                </a:rPr>
                <a:t>  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0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fare                </a:t>
              </a:r>
              <a:r>
                <a:rPr kumimoji="1" lang="en-US" altLang="ko-KR" sz="700" dirty="0" smtClean="0">
                  <a:solidFill>
                    <a:srgbClr val="258BCD"/>
                  </a:solidFill>
                </a:rPr>
                <a:t>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0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embarked      </a:t>
              </a:r>
              <a:r>
                <a:rPr kumimoji="1" lang="en-US" altLang="ko-KR" sz="800" dirty="0" smtClean="0">
                  <a:solidFill>
                    <a:srgbClr val="258BCD"/>
                  </a:solidFill>
                </a:rPr>
                <a:t> 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2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class              </a:t>
              </a:r>
              <a:r>
                <a:rPr kumimoji="1" lang="en-US" altLang="ko-KR" sz="700" dirty="0" smtClean="0">
                  <a:solidFill>
                    <a:srgbClr val="258BCD"/>
                  </a:solidFill>
                </a:rPr>
                <a:t> 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0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who                 0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</a:t>
              </a:r>
              <a:r>
                <a:rPr kumimoji="1" lang="en-US" altLang="ko-KR" sz="1000" dirty="0" err="1" smtClean="0">
                  <a:solidFill>
                    <a:srgbClr val="258BCD"/>
                  </a:solidFill>
                </a:rPr>
                <a:t>adult_male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</a:t>
              </a:r>
              <a:r>
                <a:rPr kumimoji="1" lang="en-US" altLang="ko-KR" sz="800" dirty="0" smtClean="0">
                  <a:solidFill>
                    <a:srgbClr val="258BCD"/>
                  </a:solidFill>
                </a:rPr>
                <a:t>  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0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deck              </a:t>
              </a:r>
              <a:r>
                <a:rPr kumimoji="1" lang="en-US" altLang="ko-KR" sz="500" dirty="0" smtClean="0">
                  <a:solidFill>
                    <a:srgbClr val="258BCD"/>
                  </a:solidFill>
                </a:rPr>
                <a:t>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688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</a:t>
              </a:r>
              <a:r>
                <a:rPr kumimoji="1" lang="en-US" altLang="ko-KR" sz="1000" dirty="0" err="1" smtClean="0">
                  <a:solidFill>
                    <a:srgbClr val="258BCD"/>
                  </a:solidFill>
                </a:rPr>
                <a:t>embark_town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</a:t>
              </a:r>
              <a:r>
                <a:rPr kumimoji="1" lang="en-US" altLang="ko-KR" sz="700" dirty="0" smtClean="0">
                  <a:solidFill>
                    <a:srgbClr val="258BCD"/>
                  </a:solidFill>
                </a:rPr>
                <a:t> 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2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alive            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0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alone          </a:t>
              </a:r>
              <a:r>
                <a:rPr kumimoji="1" lang="en-US" altLang="ko-KR" sz="700" dirty="0" smtClean="0">
                  <a:solidFill>
                    <a:srgbClr val="258BCD"/>
                  </a:solidFill>
                </a:rPr>
                <a:t>  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 </a:t>
              </a: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0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dtype  :  int64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1000" dirty="0" smtClean="0">
                  <a:solidFill>
                    <a:prstClr val="black"/>
                  </a:solidFill>
                </a:rPr>
                <a:t>02   &gt;&gt;&gt; titanic['age'] = titanic['age'].fillna(titanic['age'].median())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s-ES" altLang="ko-KR" sz="1000" dirty="0" smtClean="0">
                  <a:solidFill>
                    <a:prstClr val="black"/>
                  </a:solidFill>
                </a:rPr>
                <a:t>03   &gt;&gt;&gt; titanic['embarked'].value_counts()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S     644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C     168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Q     77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srgbClr val="258BCD"/>
                  </a:solidFill>
                </a:rPr>
                <a:t>      </a:t>
              </a:r>
              <a:r>
                <a:rPr kumimoji="1" lang="es-ES" altLang="ko-KR" sz="1000" dirty="0" smtClean="0">
                  <a:solidFill>
                    <a:srgbClr val="258BCD"/>
                  </a:solidFill>
                </a:rPr>
                <a:t>Name  :  embarked, dtype: int64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06   &gt;&gt;&gt; titanic['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embark_town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'] = titanic['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embark_town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'].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fillna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('Southampton')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1000" dirty="0" smtClean="0">
                  <a:solidFill>
                    <a:prstClr val="black"/>
                  </a:solidFill>
                </a:rPr>
                <a:t>07   &gt;&gt;&gt; titanic['deck'].</a:t>
              </a:r>
              <a:r>
                <a:rPr kumimoji="1" lang="en-US" altLang="ko-KR" sz="1000" dirty="0" err="1" smtClean="0">
                  <a:solidFill>
                    <a:prstClr val="black"/>
                  </a:solidFill>
                </a:rPr>
                <a:t>value_counts</a:t>
              </a:r>
              <a:r>
                <a:rPr kumimoji="1" lang="en-US" altLang="ko-KR" sz="1000" dirty="0" smtClean="0">
                  <a:solidFill>
                    <a:prstClr val="black"/>
                  </a:solidFill>
                </a:rPr>
                <a:t>()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endParaRPr kumimoji="1" lang="es-ES" altLang="ko-KR" sz="1000" dirty="0" smtClean="0">
                <a:solidFill>
                  <a:srgbClr val="258BCD"/>
                </a:solidFill>
              </a:endParaRP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endParaRPr kumimoji="1" lang="es-ES" altLang="ko-KR" sz="1000" dirty="0" smtClean="0">
                <a:solidFill>
                  <a:srgbClr val="258BCD"/>
                </a:solidFill>
              </a:endParaRP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endParaRPr kumimoji="1" lang="es-ES" altLang="ko-KR" sz="1000" dirty="0" smtClean="0">
                <a:solidFill>
                  <a:srgbClr val="258BCD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411788" y="1611313"/>
            <a:ext cx="3240087" cy="5168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68614" name="내용 개체 틀 2"/>
          <p:cNvSpPr txBox="1">
            <a:spLocks/>
          </p:cNvSpPr>
          <p:nvPr/>
        </p:nvSpPr>
        <p:spPr bwMode="auto">
          <a:xfrm>
            <a:off x="5122863" y="1581150"/>
            <a:ext cx="4913312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C     59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B     47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D     33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E     32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A     15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F     13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G     4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Name: deck, </a:t>
            </a:r>
            <a:r>
              <a:rPr kumimoji="1" lang="en-US" altLang="ko-KR" sz="1000" dirty="0" err="1" smtClean="0">
                <a:solidFill>
                  <a:srgbClr val="258BCD"/>
                </a:solidFill>
              </a:rPr>
              <a:t>dtype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: int64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prstClr val="black"/>
                </a:solidFill>
              </a:rPr>
              <a:t>08   &gt;&gt;&gt; titanic['deck'] = titanic['deck'].</a:t>
            </a:r>
            <a:r>
              <a:rPr kumimoji="1" lang="en-US" altLang="ko-KR" sz="1000" dirty="0" err="1" smtClean="0">
                <a:solidFill>
                  <a:prstClr val="black"/>
                </a:solidFill>
              </a:rPr>
              <a:t>fillna</a:t>
            </a:r>
            <a:r>
              <a:rPr kumimoji="1" lang="en-US" altLang="ko-KR" sz="1000" dirty="0" smtClean="0">
                <a:solidFill>
                  <a:prstClr val="black"/>
                </a:solidFill>
              </a:rPr>
              <a:t>('C')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prstClr val="black"/>
                </a:solidFill>
              </a:rPr>
              <a:t>09   &gt;&gt;&gt; </a:t>
            </a:r>
            <a:r>
              <a:rPr kumimoji="1" lang="en-US" altLang="ko-KR" sz="1000" dirty="0" err="1" smtClean="0">
                <a:solidFill>
                  <a:prstClr val="black"/>
                </a:solidFill>
              </a:rPr>
              <a:t>titanic.isnull</a:t>
            </a:r>
            <a:r>
              <a:rPr kumimoji="1" lang="en-US" altLang="ko-KR" sz="1000" dirty="0" smtClean="0">
                <a:solidFill>
                  <a:prstClr val="black"/>
                </a:solidFill>
              </a:rPr>
              <a:t>().sum()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survived            0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</a:t>
            </a:r>
            <a:r>
              <a:rPr kumimoji="1" lang="en-US" altLang="ko-KR" sz="1000" dirty="0" err="1" smtClean="0">
                <a:solidFill>
                  <a:srgbClr val="258BCD"/>
                </a:solidFill>
              </a:rPr>
              <a:t>pclass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           </a:t>
            </a:r>
            <a:r>
              <a:rPr kumimoji="1" lang="en-US" altLang="ko-KR" sz="900" dirty="0" smtClean="0">
                <a:solidFill>
                  <a:srgbClr val="258BCD"/>
                </a:solidFill>
              </a:rPr>
              <a:t>   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 0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sex                </a:t>
            </a:r>
            <a:r>
              <a:rPr kumimoji="1" lang="en-US" altLang="ko-KR" sz="700" dirty="0" smtClean="0">
                <a:solidFill>
                  <a:srgbClr val="258BCD"/>
                </a:solidFill>
              </a:rPr>
              <a:t>  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 0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age               </a:t>
            </a:r>
            <a:r>
              <a:rPr kumimoji="1" lang="en-US" altLang="ko-KR" sz="900" dirty="0" smtClean="0">
                <a:solidFill>
                  <a:srgbClr val="258BCD"/>
                </a:solidFill>
              </a:rPr>
              <a:t>  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 0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</a:t>
            </a:r>
            <a:r>
              <a:rPr kumimoji="1" lang="en-US" altLang="ko-KR" sz="1000" dirty="0" err="1" smtClean="0">
                <a:solidFill>
                  <a:srgbClr val="258BCD"/>
                </a:solidFill>
              </a:rPr>
              <a:t>sibsp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           </a:t>
            </a:r>
            <a:r>
              <a:rPr kumimoji="1" lang="en-US" altLang="ko-KR" sz="900" dirty="0" smtClean="0">
                <a:solidFill>
                  <a:srgbClr val="258BCD"/>
                </a:solidFill>
              </a:rPr>
              <a:t> </a:t>
            </a:r>
            <a:r>
              <a:rPr kumimoji="1" lang="en-US" altLang="ko-KR" sz="700" dirty="0" smtClean="0">
                <a:solidFill>
                  <a:srgbClr val="258BCD"/>
                </a:solidFill>
              </a:rPr>
              <a:t> </a:t>
            </a:r>
            <a:r>
              <a:rPr kumimoji="1" lang="en-US" altLang="ko-KR" sz="800" dirty="0" smtClean="0">
                <a:solidFill>
                  <a:srgbClr val="258BCD"/>
                </a:solidFill>
              </a:rPr>
              <a:t>  </a:t>
            </a:r>
            <a:r>
              <a:rPr kumimoji="1" lang="en-US" altLang="ko-KR" sz="600" dirty="0" smtClean="0">
                <a:solidFill>
                  <a:srgbClr val="258BCD"/>
                </a:solidFill>
              </a:rPr>
              <a:t> 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 0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parch             </a:t>
            </a:r>
            <a:r>
              <a:rPr kumimoji="1" lang="en-US" altLang="ko-KR" sz="700" dirty="0" smtClean="0">
                <a:solidFill>
                  <a:srgbClr val="258BCD"/>
                </a:solidFill>
              </a:rPr>
              <a:t>  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 0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fare              </a:t>
            </a:r>
            <a:r>
              <a:rPr kumimoji="1" lang="en-US" altLang="ko-KR" sz="900" dirty="0" smtClean="0">
                <a:solidFill>
                  <a:srgbClr val="258BCD"/>
                </a:solidFill>
              </a:rPr>
              <a:t>   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 0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embarked       </a:t>
            </a:r>
            <a:r>
              <a:rPr kumimoji="1" lang="en-US" altLang="ko-KR" sz="800" dirty="0" smtClean="0">
                <a:solidFill>
                  <a:srgbClr val="258BCD"/>
                </a:solidFill>
              </a:rPr>
              <a:t>  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 0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class           </a:t>
            </a:r>
            <a:r>
              <a:rPr kumimoji="1" lang="en-US" altLang="ko-KR" sz="800" dirty="0" smtClean="0">
                <a:solidFill>
                  <a:srgbClr val="258BCD"/>
                </a:solidFill>
              </a:rPr>
              <a:t>    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  0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who                 0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</a:t>
            </a:r>
            <a:r>
              <a:rPr kumimoji="1" lang="en-US" altLang="ko-KR" sz="1000" dirty="0" err="1" smtClean="0">
                <a:solidFill>
                  <a:srgbClr val="258BCD"/>
                </a:solidFill>
              </a:rPr>
              <a:t>adult_male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    </a:t>
            </a:r>
            <a:r>
              <a:rPr kumimoji="1" lang="en-US" altLang="ko-KR" sz="800" dirty="0" smtClean="0">
                <a:solidFill>
                  <a:srgbClr val="258BCD"/>
                </a:solidFill>
              </a:rPr>
              <a:t>    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 0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deck             </a:t>
            </a:r>
            <a:r>
              <a:rPr kumimoji="1" lang="en-US" altLang="ko-KR" sz="800" dirty="0" smtClean="0">
                <a:solidFill>
                  <a:srgbClr val="258BCD"/>
                </a:solidFill>
              </a:rPr>
              <a:t>   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 0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</a:t>
            </a:r>
            <a:r>
              <a:rPr kumimoji="1" lang="en-US" altLang="ko-KR" sz="1000" dirty="0" err="1" smtClean="0">
                <a:solidFill>
                  <a:srgbClr val="258BCD"/>
                </a:solidFill>
              </a:rPr>
              <a:t>embark_town</a:t>
            </a:r>
            <a:r>
              <a:rPr kumimoji="1" lang="en-US" altLang="ko-KR" sz="800" dirty="0" smtClean="0">
                <a:solidFill>
                  <a:srgbClr val="258BCD"/>
                </a:solidFill>
              </a:rPr>
              <a:t>  </a:t>
            </a:r>
            <a:r>
              <a:rPr kumimoji="1" lang="en-US" altLang="ko-KR" sz="700" dirty="0" smtClean="0">
                <a:solidFill>
                  <a:srgbClr val="258BCD"/>
                </a:solidFill>
              </a:rPr>
              <a:t>  </a:t>
            </a:r>
            <a:r>
              <a:rPr kumimoji="1" lang="en-US" altLang="ko-KR" sz="900" dirty="0" smtClean="0">
                <a:solidFill>
                  <a:srgbClr val="258BCD"/>
                </a:solidFill>
              </a:rPr>
              <a:t> 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 0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alive          </a:t>
            </a:r>
            <a:r>
              <a:rPr kumimoji="1" lang="en-US" altLang="ko-KR" sz="900" dirty="0" smtClean="0">
                <a:solidFill>
                  <a:srgbClr val="258BCD"/>
                </a:solidFill>
              </a:rPr>
              <a:t>    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   0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alone         </a:t>
            </a:r>
            <a:r>
              <a:rPr kumimoji="1" lang="en-US" altLang="ko-KR" sz="800" dirty="0" smtClean="0">
                <a:solidFill>
                  <a:srgbClr val="258BCD"/>
                </a:solidFill>
              </a:rPr>
              <a:t>    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   0</a:t>
            </a:r>
          </a:p>
          <a:p>
            <a:pPr lvl="1" eaLnBrk="0" fontAlgn="base" hangingPunct="0"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000" dirty="0" smtClean="0">
                <a:solidFill>
                  <a:srgbClr val="258BCD"/>
                </a:solidFill>
              </a:rPr>
              <a:t>      </a:t>
            </a:r>
            <a:r>
              <a:rPr kumimoji="1" lang="en-US" altLang="ko-KR" sz="1000" dirty="0" err="1" smtClean="0">
                <a:solidFill>
                  <a:srgbClr val="258BCD"/>
                </a:solidFill>
              </a:rPr>
              <a:t>dtype</a:t>
            </a:r>
            <a:r>
              <a:rPr kumimoji="1" lang="en-US" altLang="ko-KR" sz="1000" dirty="0" smtClean="0">
                <a:solidFill>
                  <a:srgbClr val="258BCD"/>
                </a:solidFill>
              </a:rPr>
              <a:t>: int64</a:t>
            </a:r>
            <a:endParaRPr kumimoji="1" lang="es-ES" altLang="ko-KR" sz="1000" dirty="0" smtClean="0">
              <a:solidFill>
                <a:srgbClr val="258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69338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데이터의 기본 정보 탐색하기</a:t>
            </a:r>
            <a:endParaRPr lang="en-US" altLang="ko-KR" dirty="0"/>
          </a:p>
        </p:txBody>
      </p:sp>
      <p:sp>
        <p:nvSpPr>
          <p:cNvPr id="70659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  <p:grpSp>
        <p:nvGrpSpPr>
          <p:cNvPr id="70660" name="그룹 12"/>
          <p:cNvGrpSpPr>
            <a:grpSpLocks/>
          </p:cNvGrpSpPr>
          <p:nvPr/>
        </p:nvGrpSpPr>
        <p:grpSpPr bwMode="auto">
          <a:xfrm>
            <a:off x="755650" y="1927225"/>
            <a:ext cx="3887788" cy="4824413"/>
            <a:chOff x="757792" y="1857862"/>
            <a:chExt cx="4869513" cy="1058167"/>
          </a:xfrm>
        </p:grpSpPr>
        <p:sp>
          <p:nvSpPr>
            <p:cNvPr id="14" name="직사각형 13"/>
            <p:cNvSpPr/>
            <p:nvPr/>
          </p:nvSpPr>
          <p:spPr>
            <a:xfrm>
              <a:off x="1046106" y="1857862"/>
              <a:ext cx="4400257" cy="10581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663" name="내용 개체 틀 2"/>
            <p:cNvSpPr txBox="1">
              <a:spLocks/>
            </p:cNvSpPr>
            <p:nvPr/>
          </p:nvSpPr>
          <p:spPr bwMode="auto">
            <a:xfrm>
              <a:off x="757792" y="1857863"/>
              <a:ext cx="4869513" cy="964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01   &gt;&gt;&gt; titanic.info()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&lt;class '</a:t>
              </a:r>
              <a:r>
                <a:rPr kumimoji="1" lang="en-US" altLang="ko-KR" sz="900" dirty="0" err="1" smtClean="0">
                  <a:solidFill>
                    <a:srgbClr val="258BCD"/>
                  </a:solidFill>
                </a:rPr>
                <a:t>pandas.core.frame.DataFrame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'&gt;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</a:t>
              </a:r>
              <a:r>
                <a:rPr kumimoji="1" lang="en-US" altLang="ko-KR" sz="900" dirty="0" err="1" smtClean="0">
                  <a:solidFill>
                    <a:srgbClr val="258BCD"/>
                  </a:solidFill>
                </a:rPr>
                <a:t>RangeIndex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: 891 entries, 0 to 890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Data columns (total 15 columns):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 #   Column          Non-Null Count   </a:t>
              </a:r>
              <a:r>
                <a:rPr kumimoji="1" lang="en-US" altLang="ko-KR" sz="900" dirty="0" err="1" smtClean="0">
                  <a:solidFill>
                    <a:srgbClr val="258BCD"/>
                  </a:solidFill>
                </a:rPr>
                <a:t>Dtype</a:t>
              </a:r>
              <a:endParaRPr kumimoji="1" lang="en-US" altLang="ko-KR" sz="900" dirty="0" smtClean="0">
                <a:solidFill>
                  <a:srgbClr val="258BCD"/>
                </a:solidFill>
              </a:endParaRP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---  ------------      ----------------    ---------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0     survived         891 non-null       int64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1     </a:t>
              </a:r>
              <a:r>
                <a:rPr kumimoji="1" lang="en-US" altLang="ko-KR" sz="900" dirty="0" err="1" smtClean="0">
                  <a:solidFill>
                    <a:srgbClr val="258BCD"/>
                  </a:solidFill>
                </a:rPr>
                <a:t>pclass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      891 non-null       int64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2     sex             </a:t>
              </a:r>
              <a:r>
                <a:rPr kumimoji="1" lang="en-US" altLang="ko-KR" sz="700" dirty="0" smtClean="0">
                  <a:solidFill>
                    <a:srgbClr val="258BCD"/>
                  </a:solidFill>
                </a:rPr>
                <a:t>  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 891 non-null       object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3     age               891 non-null       float64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4     </a:t>
              </a:r>
              <a:r>
                <a:rPr kumimoji="1" lang="en-US" altLang="ko-KR" sz="900" dirty="0" err="1" smtClean="0">
                  <a:solidFill>
                    <a:srgbClr val="258BCD"/>
                  </a:solidFill>
                </a:rPr>
                <a:t>sibsp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       891 non-null       int64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5     parch          </a:t>
              </a:r>
              <a:r>
                <a:rPr kumimoji="1" lang="en-US" altLang="ko-KR" sz="600" dirty="0" smtClean="0">
                  <a:solidFill>
                    <a:srgbClr val="258BCD"/>
                  </a:solidFill>
                </a:rPr>
                <a:t>  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 891 non-null       int64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6     fare 891         non-null             float64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7     embarked   </a:t>
              </a:r>
              <a:r>
                <a:rPr kumimoji="1" lang="en-US" altLang="ko-KR" sz="700" dirty="0" smtClean="0">
                  <a:solidFill>
                    <a:srgbClr val="258BCD"/>
                  </a:solidFill>
                </a:rPr>
                <a:t>  </a:t>
              </a:r>
              <a:r>
                <a:rPr kumimoji="1" lang="en-US" altLang="ko-KR" sz="800" dirty="0" smtClean="0">
                  <a:solidFill>
                    <a:srgbClr val="258BCD"/>
                  </a:solidFill>
                </a:rPr>
                <a:t> 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 891 non-null       object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8     class 891        non-null            category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9     who 891    </a:t>
              </a:r>
              <a:r>
                <a:rPr kumimoji="1" lang="en-US" altLang="ko-KR" sz="700" dirty="0" smtClean="0">
                  <a:solidFill>
                    <a:srgbClr val="258BCD"/>
                  </a:solidFill>
                </a:rPr>
                <a:t>   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non-null            object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10   </a:t>
              </a:r>
              <a:r>
                <a:rPr kumimoji="1" lang="en-US" altLang="ko-KR" sz="900" dirty="0" err="1" smtClean="0">
                  <a:solidFill>
                    <a:srgbClr val="258BCD"/>
                  </a:solidFill>
                </a:rPr>
                <a:t>adult_male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891 non-null       bool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11   deck 891        non-null            category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12   </a:t>
              </a:r>
              <a:r>
                <a:rPr kumimoji="1" lang="en-US" altLang="ko-KR" sz="900" dirty="0" err="1" smtClean="0">
                  <a:solidFill>
                    <a:srgbClr val="258BCD"/>
                  </a:solidFill>
                </a:rPr>
                <a:t>embark_town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 </a:t>
              </a:r>
              <a:r>
                <a:rPr kumimoji="1" lang="en-US" altLang="ko-KR" sz="700" dirty="0" smtClean="0">
                  <a:solidFill>
                    <a:srgbClr val="258BCD"/>
                  </a:solidFill>
                </a:rPr>
                <a:t>  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891 non-null       object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13   alive              891 non-null       object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14   alone 891       non-null             bool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</a:t>
              </a:r>
              <a:r>
                <a:rPr kumimoji="1" lang="en-US" altLang="ko-KR" sz="900" dirty="0" err="1" smtClean="0">
                  <a:solidFill>
                    <a:srgbClr val="258BCD"/>
                  </a:solidFill>
                </a:rPr>
                <a:t>dtypes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: bool(2), category(2), float64(2), int64(4), object(5)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 memory usage: 80.6+ KB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02 &gt;&gt;&gt; 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titanic.survived.value_counts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()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0       549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 1       342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srgbClr val="258BCD"/>
                  </a:solidFill>
                </a:rPr>
                <a:t>    Name: survived, </a:t>
              </a:r>
              <a:r>
                <a:rPr kumimoji="1" lang="en-US" altLang="ko-KR" sz="900" dirty="0" err="1" smtClean="0">
                  <a:solidFill>
                    <a:srgbClr val="258BCD"/>
                  </a:solidFill>
                </a:rPr>
                <a:t>dtype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: int64</a:t>
              </a:r>
              <a:endParaRPr kumimoji="1" lang="es-ES" altLang="ko-KR" sz="900" dirty="0" smtClean="0">
                <a:solidFill>
                  <a:srgbClr val="258BCD"/>
                </a:solidFill>
              </a:endParaRP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endParaRPr kumimoji="1" lang="es-ES" altLang="ko-KR" sz="900" dirty="0" smtClean="0">
                <a:solidFill>
                  <a:srgbClr val="258BCD"/>
                </a:solidFill>
              </a:endParaRPr>
            </a:p>
          </p:txBody>
        </p:sp>
      </p:grp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427538" y="1892300"/>
            <a:ext cx="4176712" cy="44338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SzPct val="96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defRPr/>
            </a:pPr>
            <a:endParaRPr lang="en-US" altLang="ko-KR" dirty="0">
              <a:solidFill>
                <a:prstClr val="black"/>
              </a:solidFill>
            </a:endParaRPr>
          </a:p>
          <a:p>
            <a:pPr marL="360000" lvl="3">
              <a:defRPr/>
            </a:pPr>
            <a:r>
              <a:rPr lang="en-US" altLang="ko-KR" dirty="0">
                <a:solidFill>
                  <a:prstClr val="black"/>
                </a:solidFill>
              </a:rPr>
              <a:t>01</a:t>
            </a:r>
            <a:r>
              <a:rPr lang="ko-KR" altLang="en-US" dirty="0">
                <a:solidFill>
                  <a:prstClr val="black"/>
                </a:solidFill>
              </a:rPr>
              <a:t>행 타이타닉 데이터의 기본 정보를 확인</a:t>
            </a:r>
            <a:endParaRPr lang="en-US" altLang="ko-KR" dirty="0">
              <a:solidFill>
                <a:prstClr val="black"/>
              </a:solidFill>
            </a:endParaRPr>
          </a:p>
          <a:p>
            <a:pPr marL="360000" lvl="3">
              <a:defRPr/>
            </a:pPr>
            <a:r>
              <a:rPr lang="en-US" altLang="ko-KR" dirty="0">
                <a:solidFill>
                  <a:prstClr val="black"/>
                </a:solidFill>
              </a:rPr>
              <a:t>02</a:t>
            </a:r>
            <a:r>
              <a:rPr lang="ko-KR" altLang="en-US" dirty="0">
                <a:solidFill>
                  <a:prstClr val="black"/>
                </a:solidFill>
              </a:rPr>
              <a:t>행 </a:t>
            </a:r>
            <a:r>
              <a:rPr lang="en-US" altLang="ko-KR" dirty="0">
                <a:solidFill>
                  <a:prstClr val="black"/>
                </a:solidFill>
              </a:rPr>
              <a:t>survived </a:t>
            </a:r>
            <a:r>
              <a:rPr lang="ko-KR" altLang="en-US" dirty="0">
                <a:solidFill>
                  <a:prstClr val="black"/>
                </a:solidFill>
              </a:rPr>
              <a:t>속성값의 빈도를 확인</a:t>
            </a:r>
            <a:endParaRPr lang="en-US" altLang="ko-KR" dirty="0">
              <a:solidFill>
                <a:prstClr val="black"/>
              </a:solidFill>
            </a:endParaRPr>
          </a:p>
          <a:p>
            <a:pPr marL="360000" lvl="3">
              <a:defRPr/>
            </a:pPr>
            <a:endParaRPr lang="en-US" altLang="ko-KR" dirty="0">
              <a:solidFill>
                <a:prstClr val="black"/>
              </a:solidFill>
            </a:endParaRPr>
          </a:p>
          <a:p>
            <a:pPr marL="360000" lvl="3">
              <a:defRPr/>
            </a:pPr>
            <a:r>
              <a:rPr lang="ko-KR" altLang="en-US" dirty="0">
                <a:solidFill>
                  <a:prstClr val="black"/>
                </a:solidFill>
              </a:rPr>
              <a:t>전체 샘플의 수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891</a:t>
            </a:r>
            <a:r>
              <a:rPr lang="ko-KR" altLang="en-US" dirty="0">
                <a:solidFill>
                  <a:prstClr val="black"/>
                </a:solidFill>
              </a:rPr>
              <a:t>개이고 속성은 </a:t>
            </a:r>
            <a:r>
              <a:rPr lang="en-US" altLang="ko-KR" dirty="0">
                <a:solidFill>
                  <a:prstClr val="black"/>
                </a:solidFill>
              </a:rPr>
              <a:t>15</a:t>
            </a:r>
            <a:r>
              <a:rPr lang="ko-KR" altLang="en-US" dirty="0">
                <a:solidFill>
                  <a:prstClr val="black"/>
                </a:solidFill>
              </a:rPr>
              <a:t>개</a:t>
            </a:r>
            <a:endParaRPr lang="en-US" altLang="ko-KR" dirty="0">
              <a:solidFill>
                <a:prstClr val="black"/>
              </a:solidFill>
            </a:endParaRPr>
          </a:p>
          <a:p>
            <a:pPr marL="360000" lvl="3">
              <a:defRPr/>
            </a:pPr>
            <a:r>
              <a:rPr lang="ko-KR" altLang="en-US" dirty="0">
                <a:solidFill>
                  <a:prstClr val="black"/>
                </a:solidFill>
              </a:rPr>
              <a:t>샘플 </a:t>
            </a:r>
            <a:r>
              <a:rPr lang="en-US" altLang="ko-KR" dirty="0">
                <a:solidFill>
                  <a:prstClr val="black"/>
                </a:solidFill>
              </a:rPr>
              <a:t>891</a:t>
            </a:r>
            <a:r>
              <a:rPr lang="ko-KR" altLang="en-US" dirty="0">
                <a:solidFill>
                  <a:prstClr val="black"/>
                </a:solidFill>
              </a:rPr>
              <a:t>명 중에서 생존자는 </a:t>
            </a:r>
            <a:r>
              <a:rPr lang="en-US" altLang="ko-KR" dirty="0">
                <a:solidFill>
                  <a:prstClr val="black"/>
                </a:solidFill>
              </a:rPr>
              <a:t>342</a:t>
            </a:r>
            <a:r>
              <a:rPr lang="ko-KR" altLang="en-US" dirty="0">
                <a:solidFill>
                  <a:prstClr val="black"/>
                </a:solidFill>
              </a:rPr>
              <a:t>명이고 사망자는 </a:t>
            </a:r>
            <a:r>
              <a:rPr lang="en-US" altLang="ko-KR" dirty="0">
                <a:solidFill>
                  <a:prstClr val="black"/>
                </a:solidFill>
              </a:rPr>
              <a:t>549</a:t>
            </a:r>
            <a:r>
              <a:rPr lang="ko-KR" altLang="en-US" dirty="0">
                <a:solidFill>
                  <a:prstClr val="black"/>
                </a:solidFill>
              </a:rPr>
              <a:t>명</a:t>
            </a:r>
            <a:endParaRPr lang="en-US" altLang="ko-KR" dirty="0">
              <a:solidFill>
                <a:prstClr val="black"/>
              </a:solidFill>
            </a:endParaRPr>
          </a:p>
          <a:p>
            <a:pPr marL="360000" lvl="3">
              <a:defRPr/>
            </a:pPr>
            <a:r>
              <a:rPr lang="en-US" altLang="ko-KR" dirty="0" err="1">
                <a:solidFill>
                  <a:prstClr val="black"/>
                </a:solidFill>
              </a:rPr>
              <a:t>pclass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class:</a:t>
            </a:r>
            <a:r>
              <a:rPr lang="ko-KR" altLang="en-US" dirty="0">
                <a:solidFill>
                  <a:prstClr val="black"/>
                </a:solidFill>
              </a:rPr>
              <a:t> 객실 등급</a:t>
            </a:r>
            <a:endParaRPr lang="en-US" altLang="ko-KR" dirty="0">
              <a:solidFill>
                <a:prstClr val="black"/>
              </a:solidFill>
            </a:endParaRPr>
          </a:p>
          <a:p>
            <a:pPr marL="360000" lvl="3">
              <a:defRPr/>
            </a:pPr>
            <a:r>
              <a:rPr lang="en-US" altLang="ko-KR" dirty="0" err="1">
                <a:solidFill>
                  <a:prstClr val="black"/>
                </a:solidFill>
              </a:rPr>
              <a:t>sibsp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r>
              <a:rPr lang="ko-KR" altLang="en-US" dirty="0">
                <a:solidFill>
                  <a:prstClr val="black"/>
                </a:solidFill>
              </a:rPr>
              <a:t> 함께 탑승한 형제자매와 배우자 수</a:t>
            </a:r>
            <a:endParaRPr lang="en-US" altLang="ko-KR" dirty="0">
              <a:solidFill>
                <a:prstClr val="black"/>
              </a:solidFill>
            </a:endParaRPr>
          </a:p>
          <a:p>
            <a:pPr marL="360000" lvl="3">
              <a:defRPr/>
            </a:pPr>
            <a:r>
              <a:rPr lang="en-US" altLang="ko-KR" dirty="0">
                <a:solidFill>
                  <a:prstClr val="black"/>
                </a:solidFill>
              </a:rPr>
              <a:t>parch:</a:t>
            </a:r>
            <a:r>
              <a:rPr lang="ko-KR" altLang="en-US" dirty="0">
                <a:solidFill>
                  <a:prstClr val="black"/>
                </a:solidFill>
              </a:rPr>
              <a:t> 함께 탑승한 부모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자식 수</a:t>
            </a:r>
            <a:endParaRPr lang="en-US" altLang="ko-KR" dirty="0">
              <a:solidFill>
                <a:prstClr val="black"/>
              </a:solidFill>
            </a:endParaRPr>
          </a:p>
          <a:p>
            <a:pPr marL="360000" lvl="3">
              <a:defRPr/>
            </a:pPr>
            <a:r>
              <a:rPr lang="en-US" altLang="ko-KR" dirty="0">
                <a:solidFill>
                  <a:prstClr val="black"/>
                </a:solidFill>
              </a:rPr>
              <a:t>embarked,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embark_town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r>
              <a:rPr lang="ko-KR" altLang="en-US" dirty="0">
                <a:solidFill>
                  <a:prstClr val="black"/>
                </a:solidFill>
              </a:rPr>
              <a:t> 탑승 항구</a:t>
            </a:r>
            <a:endParaRPr lang="en-US" altLang="ko-KR" dirty="0">
              <a:solidFill>
                <a:prstClr val="black"/>
              </a:solidFill>
            </a:endParaRPr>
          </a:p>
          <a:p>
            <a:pPr marL="360000" lvl="3">
              <a:defRPr/>
            </a:pPr>
            <a:r>
              <a:rPr lang="en-US" altLang="ko-KR" dirty="0" err="1">
                <a:solidFill>
                  <a:prstClr val="black"/>
                </a:solidFill>
              </a:rPr>
              <a:t>adult_male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r>
              <a:rPr lang="ko-KR" altLang="en-US" dirty="0">
                <a:solidFill>
                  <a:prstClr val="black"/>
                </a:solidFill>
              </a:rPr>
              <a:t> 성인 남자 여부</a:t>
            </a:r>
            <a:endParaRPr lang="en-US" altLang="ko-KR" dirty="0">
              <a:solidFill>
                <a:prstClr val="black"/>
              </a:solidFill>
            </a:endParaRPr>
          </a:p>
          <a:p>
            <a:pPr marL="360000" lvl="3">
              <a:defRPr/>
            </a:pPr>
            <a:r>
              <a:rPr lang="en-US" altLang="ko-KR" dirty="0">
                <a:solidFill>
                  <a:prstClr val="black"/>
                </a:solidFill>
              </a:rPr>
              <a:t>alone:</a:t>
            </a:r>
            <a:r>
              <a:rPr lang="ko-KR" altLang="en-US" dirty="0">
                <a:solidFill>
                  <a:prstClr val="black"/>
                </a:solidFill>
              </a:rPr>
              <a:t> 동행 여부를 </a:t>
            </a:r>
            <a:r>
              <a:rPr lang="en-US" altLang="ko-KR" dirty="0">
                <a:solidFill>
                  <a:prstClr val="black"/>
                </a:solidFill>
              </a:rPr>
              <a:t>True/False</a:t>
            </a:r>
            <a:r>
              <a:rPr lang="ko-KR" altLang="en-US" dirty="0">
                <a:solidFill>
                  <a:prstClr val="black"/>
                </a:solidFill>
              </a:rPr>
              <a:t>로 나타냄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69338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차트를 그려 데이터를 시각적으로 탐색하기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1400" dirty="0"/>
          </a:p>
          <a:p>
            <a:pPr lvl="3">
              <a:defRPr/>
            </a:pPr>
            <a:r>
              <a:rPr lang="en-US" altLang="ko-KR" sz="1200" dirty="0"/>
              <a:t>01</a:t>
            </a:r>
            <a:r>
              <a:rPr lang="ko-KR" altLang="en-US" sz="1200" dirty="0"/>
              <a:t>행 차트를 그리기 위해 </a:t>
            </a:r>
            <a:r>
              <a:rPr lang="en-US" altLang="ko-KR" sz="1200" dirty="0" err="1"/>
              <a:t>matplotlib.pyplot</a:t>
            </a:r>
            <a:r>
              <a:rPr lang="ko-KR" altLang="en-US" sz="1200" dirty="0"/>
              <a:t>를 로드</a:t>
            </a:r>
            <a:endParaRPr lang="en-US" altLang="ko-KR" sz="1200" dirty="0"/>
          </a:p>
          <a:p>
            <a:pPr lvl="2">
              <a:defRPr/>
            </a:pPr>
            <a:r>
              <a:rPr lang="en-US" altLang="ko-KR" sz="1400" dirty="0"/>
              <a:t>[02~07</a:t>
            </a:r>
            <a:r>
              <a:rPr lang="ko-KR" altLang="en-US" sz="1400" dirty="0"/>
              <a:t>행</a:t>
            </a:r>
            <a:r>
              <a:rPr lang="en-US" altLang="ko-KR" sz="1400" dirty="0"/>
              <a:t>] </a:t>
            </a:r>
            <a:r>
              <a:rPr lang="ko-KR" altLang="en-US" sz="1400" dirty="0"/>
              <a:t>남자 승객과 여자 승객의 생존율을 </a:t>
            </a:r>
            <a:r>
              <a:rPr lang="en-US" altLang="ko-KR" sz="1400" dirty="0"/>
              <a:t>pie </a:t>
            </a:r>
            <a:r>
              <a:rPr lang="ko-KR" altLang="en-US" sz="1400" dirty="0"/>
              <a:t>차트로 그리기</a:t>
            </a:r>
          </a:p>
          <a:p>
            <a:pPr lvl="3">
              <a:defRPr/>
            </a:pPr>
            <a:r>
              <a:rPr lang="en-US" altLang="ko-KR" sz="1200" dirty="0"/>
              <a:t>02</a:t>
            </a:r>
            <a:r>
              <a:rPr lang="ko-KR" altLang="en-US" sz="1200" dirty="0"/>
              <a:t>행 한 줄에 두 개의 차트를 그리도록 하고 크기를 설정</a:t>
            </a:r>
            <a:endParaRPr lang="en-US" altLang="ko-KR" sz="1200" dirty="0"/>
          </a:p>
          <a:p>
            <a:pPr lvl="3">
              <a:defRPr/>
            </a:pPr>
            <a:r>
              <a:rPr lang="en-US" altLang="ko-KR" sz="1200" dirty="0"/>
              <a:t>03</a:t>
            </a:r>
            <a:r>
              <a:rPr lang="ko-KR" altLang="en-US" sz="1200" dirty="0"/>
              <a:t>행 첫 번째 </a:t>
            </a:r>
            <a:r>
              <a:rPr lang="en-US" altLang="ko-KR" sz="1200" dirty="0"/>
              <a:t>pie </a:t>
            </a:r>
            <a:r>
              <a:rPr lang="ko-KR" altLang="en-US" sz="1200" dirty="0"/>
              <a:t>차트는 남자 승객의 생존율을 나타내도록 설정</a:t>
            </a:r>
            <a:endParaRPr lang="en-US" altLang="ko-KR" sz="1200" dirty="0"/>
          </a:p>
          <a:p>
            <a:pPr lvl="3">
              <a:defRPr/>
            </a:pPr>
            <a:r>
              <a:rPr lang="en-US" altLang="ko-KR" sz="1200" dirty="0"/>
              <a:t>04</a:t>
            </a:r>
            <a:r>
              <a:rPr lang="ko-KR" altLang="en-US" sz="1200" dirty="0"/>
              <a:t>행 두 번째 </a:t>
            </a:r>
            <a:r>
              <a:rPr lang="en-US" altLang="ko-KR" sz="1200" dirty="0"/>
              <a:t>pie </a:t>
            </a:r>
            <a:r>
              <a:rPr lang="ko-KR" altLang="en-US" sz="1200" dirty="0"/>
              <a:t>차트는 여자 승객의 생존율을 나타내도록 설정</a:t>
            </a:r>
            <a:endParaRPr lang="en-US" altLang="ko-KR" sz="1200" dirty="0"/>
          </a:p>
          <a:p>
            <a:pPr lvl="3">
              <a:defRPr/>
            </a:pPr>
            <a:r>
              <a:rPr lang="en-US" altLang="ko-KR" sz="1200" dirty="0"/>
              <a:t>05</a:t>
            </a:r>
            <a:r>
              <a:rPr lang="ko-KR" altLang="en-US" sz="1200" dirty="0"/>
              <a:t>행 첫 번째 차트의 제목을 설정</a:t>
            </a:r>
            <a:endParaRPr lang="en-US" altLang="ko-KR" sz="1200" dirty="0"/>
          </a:p>
          <a:p>
            <a:pPr lvl="3">
              <a:defRPr/>
            </a:pPr>
            <a:r>
              <a:rPr lang="en-US" altLang="ko-KR" sz="1200" dirty="0"/>
              <a:t>06</a:t>
            </a:r>
            <a:r>
              <a:rPr lang="ko-KR" altLang="en-US" sz="1200" dirty="0"/>
              <a:t>행 두 번째 차트의 제목을 설정</a:t>
            </a:r>
            <a:endParaRPr lang="en-US" altLang="ko-KR" sz="1200" dirty="0"/>
          </a:p>
          <a:p>
            <a:pPr lvl="3">
              <a:defRPr/>
            </a:pPr>
            <a:r>
              <a:rPr lang="en-US" altLang="ko-KR" sz="1200" dirty="0"/>
              <a:t>07</a:t>
            </a:r>
            <a:r>
              <a:rPr lang="ko-KR" altLang="en-US" sz="1200" dirty="0"/>
              <a:t>행 구성한 차트를 나타낸다</a:t>
            </a:r>
            <a:r>
              <a:rPr lang="en-US" altLang="ko-KR" sz="1200" dirty="0"/>
              <a:t>.</a:t>
            </a:r>
          </a:p>
        </p:txBody>
      </p:sp>
      <p:sp>
        <p:nvSpPr>
          <p:cNvPr id="72707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  <p:grpSp>
        <p:nvGrpSpPr>
          <p:cNvPr id="72708" name="그룹 17"/>
          <p:cNvGrpSpPr>
            <a:grpSpLocks/>
          </p:cNvGrpSpPr>
          <p:nvPr/>
        </p:nvGrpSpPr>
        <p:grpSpPr bwMode="auto">
          <a:xfrm>
            <a:off x="755650" y="1927225"/>
            <a:ext cx="4968875" cy="2438400"/>
            <a:chOff x="757792" y="1857862"/>
            <a:chExt cx="6222155" cy="534647"/>
          </a:xfrm>
        </p:grpSpPr>
        <p:sp>
          <p:nvSpPr>
            <p:cNvPr id="19" name="직사각형 18"/>
            <p:cNvSpPr/>
            <p:nvPr/>
          </p:nvSpPr>
          <p:spPr>
            <a:xfrm>
              <a:off x="1046039" y="1857862"/>
              <a:ext cx="5482653" cy="534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710" name="내용 개체 틀 2"/>
            <p:cNvSpPr txBox="1">
              <a:spLocks/>
            </p:cNvSpPr>
            <p:nvPr/>
          </p:nvSpPr>
          <p:spPr bwMode="auto">
            <a:xfrm>
              <a:off x="757792" y="1857863"/>
              <a:ext cx="6222155" cy="45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01    &gt;&gt;&gt; 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import 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matplotlib.pyplot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as 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plt</a:t>
              </a:r>
              <a:endParaRPr kumimoji="1" lang="en-US" altLang="ko-KR" sz="900" dirty="0" smtClean="0">
                <a:solidFill>
                  <a:prstClr val="black"/>
                </a:solidFill>
              </a:endParaRP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02    &gt;&gt;&gt; 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f,ax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= 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plt.subplots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(1, 2, 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figsize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= (10, 5))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03    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&gt;&gt;&gt; titanic['survived'][titanic['sex'] == 'male'].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value_counts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().plot.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pie(explode = [0,0.1], 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autopct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= '%1.1f%%', ax = ax[0], shadow = True)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&lt;matplotlib.axes._</a:t>
              </a:r>
              <a:r>
                <a:rPr kumimoji="1" lang="en-US" altLang="ko-KR" sz="900" dirty="0" err="1" smtClean="0">
                  <a:solidFill>
                    <a:srgbClr val="258BCD"/>
                  </a:solidFill>
                </a:rPr>
                <a:t>subplots.AxesSubplot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 object at 0x000001DD48E0C648&gt;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04    &gt;&gt;&gt; titanic['survived'][titanic['sex'] == 'female'].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value_counts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().plot.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pie(explode = [0,0.1], 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autopct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 = '%1.1f%%', ax = ax[1], shadow = True)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&lt;matplotlib.axes._</a:t>
              </a:r>
              <a:r>
                <a:rPr kumimoji="1" lang="en-US" altLang="ko-KR" sz="900" dirty="0" err="1" smtClean="0">
                  <a:solidFill>
                    <a:srgbClr val="258BCD"/>
                  </a:solidFill>
                </a:rPr>
                <a:t>subplots.AxesSubplot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 object at 0x000001DD491C35C8&gt;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05    &gt;&gt;&gt; ax[0].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set_title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('Survived (Male)')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Text(0.5, 1.0, 'Survived (Male)')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06    &gt;&gt;&gt; ax[1].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set_title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('Survived (Female)')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       </a:t>
              </a:r>
              <a:r>
                <a:rPr kumimoji="1" lang="en-US" altLang="ko-KR" sz="900" dirty="0" smtClean="0">
                  <a:solidFill>
                    <a:srgbClr val="258BCD"/>
                  </a:solidFill>
                </a:rPr>
                <a:t>Text(0.5, 1.0, 'Survived (Female)')</a:t>
              </a:r>
            </a:p>
            <a:p>
              <a:pPr lvl="1" eaLnBrk="0" fontAlgn="base" hangingPunct="0"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Font typeface="Arial" panose="020B0604020202020204" pitchFamily="34" charset="0"/>
                <a:buNone/>
              </a:pPr>
              <a:r>
                <a:rPr kumimoji="1" lang="en-US" altLang="ko-KR" sz="900" dirty="0" smtClean="0">
                  <a:solidFill>
                    <a:prstClr val="black"/>
                  </a:solidFill>
                </a:rPr>
                <a:t>07    &gt;&gt;&gt; </a:t>
              </a:r>
              <a:r>
                <a:rPr kumimoji="1" lang="en-US" altLang="ko-KR" sz="900" dirty="0" err="1" smtClean="0">
                  <a:solidFill>
                    <a:prstClr val="black"/>
                  </a:solidFill>
                </a:rPr>
                <a:t>plt.show</a:t>
              </a:r>
              <a:r>
                <a:rPr kumimoji="1" lang="en-US" altLang="ko-KR" sz="900" dirty="0" smtClean="0">
                  <a:solidFill>
                    <a:prstClr val="black"/>
                  </a:solidFill>
                </a:rPr>
                <a:t>()</a:t>
              </a:r>
              <a:endParaRPr kumimoji="1" lang="es-ES" altLang="ko-KR" sz="900" dirty="0" smtClean="0">
                <a:solidFill>
                  <a:srgbClr val="258BC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8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69338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차트를 그려 데이터를 시각적으로 탐색하기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1400" dirty="0"/>
          </a:p>
          <a:p>
            <a:pPr lvl="2">
              <a:defRPr/>
            </a:pPr>
            <a:r>
              <a:rPr lang="ko-KR" altLang="en-US" sz="1700" dirty="0"/>
              <a:t>남자 승객의 생존율</a:t>
            </a:r>
            <a:r>
              <a:rPr lang="en-US" altLang="ko-KR" sz="1700" dirty="0"/>
              <a:t>:</a:t>
            </a:r>
            <a:r>
              <a:rPr lang="ko-KR" altLang="en-US" sz="1700" dirty="0"/>
              <a:t> </a:t>
            </a:r>
            <a:r>
              <a:rPr lang="en-US" altLang="ko-KR" sz="1700" dirty="0"/>
              <a:t>18.9%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 lvl="2">
              <a:defRPr/>
            </a:pPr>
            <a:r>
              <a:rPr lang="ko-KR" altLang="en-US" sz="1700" dirty="0"/>
              <a:t>여자 승객의 생존율 </a:t>
            </a:r>
            <a:r>
              <a:rPr lang="en-US" altLang="ko-KR" sz="1700" dirty="0"/>
              <a:t>74.2%</a:t>
            </a:r>
          </a:p>
        </p:txBody>
      </p:sp>
      <p:sp>
        <p:nvSpPr>
          <p:cNvPr id="74755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777163" cy="547688"/>
          </a:xfrm>
        </p:spPr>
        <p:txBody>
          <a:bodyPr/>
          <a:lstStyle/>
          <a:p>
            <a:r>
              <a:rPr lang="en-US" altLang="ko-KR" smtClean="0"/>
              <a:t>02. [</a:t>
            </a:r>
            <a:r>
              <a:rPr lang="ko-KR" altLang="en-US" smtClean="0"/>
              <a:t>상관 분석 </a:t>
            </a:r>
            <a:r>
              <a:rPr lang="en-US" altLang="ko-KR" smtClean="0"/>
              <a:t>+ </a:t>
            </a:r>
            <a:r>
              <a:rPr lang="ko-KR" altLang="en-US" smtClean="0"/>
              <a:t>히트맵</a:t>
            </a:r>
            <a:r>
              <a:rPr lang="en-US" altLang="ko-KR" smtClean="0"/>
              <a:t>] </a:t>
            </a:r>
            <a:r>
              <a:rPr lang="ko-KR" altLang="en-US" smtClean="0"/>
              <a:t>타이타닉호 생존율 분석하기</a:t>
            </a:r>
          </a:p>
        </p:txBody>
      </p:sp>
      <p:pic>
        <p:nvPicPr>
          <p:cNvPr id="7475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33600"/>
            <a:ext cx="5256212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2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44189</TotalTime>
  <Words>2149</Words>
  <Application>Microsoft Office PowerPoint</Application>
  <PresentationFormat>화면 슬라이드 쇼(4:3)</PresentationFormat>
  <Paragraphs>403</Paragraphs>
  <Slides>25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HY견고딕</vt:lpstr>
      <vt:lpstr>굴림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Office 테마</vt:lpstr>
      <vt:lpstr>통계 분석 – 2     </vt:lpstr>
      <vt:lpstr>02. [상관 분석 + 히트맵] 타이타닉호 생존율 분석하기</vt:lpstr>
      <vt:lpstr>02. [상관 분석 + 히트맵] 타이타닉호 생존율 분석하기</vt:lpstr>
      <vt:lpstr>02. [상관 분석 + 히트맵] 타이타닉호 생존율 분석하기</vt:lpstr>
      <vt:lpstr>02. [상관 분석 + 히트맵] 타이타닉호 생존율 분석하기</vt:lpstr>
      <vt:lpstr>02. [상관 분석 + 히트맵] 타이타닉호 생존율 분석하기</vt:lpstr>
      <vt:lpstr>02. [상관 분석 + 히트맵] 타이타닉호 생존율 분석하기</vt:lpstr>
      <vt:lpstr>02. [상관 분석 + 히트맵] 타이타닉호 생존율 분석하기</vt:lpstr>
      <vt:lpstr>02. [상관 분석 + 히트맵] 타이타닉호 생존율 분석하기</vt:lpstr>
      <vt:lpstr>02. [상관 분석 + 히트맵] 타이타닉호 생존율 분석하기</vt:lpstr>
      <vt:lpstr>02. [상관 분석 + 히트맵] 타이타닉호 생존율 분석하기</vt:lpstr>
      <vt:lpstr>02. [상관 분석 + 히트맵] 타이타닉호 생존율 분석하기</vt:lpstr>
      <vt:lpstr>02. [상관 분석 + 히트맵] 타이타닉호 생존율 분석하기</vt:lpstr>
      <vt:lpstr>02. [상관 분석 + 히트맵] 타이타닉호 생존율 분석하기</vt:lpstr>
      <vt:lpstr>02. [상관 분석 + 히트맵] 타이타닉호 생존율 분석하기</vt:lpstr>
      <vt:lpstr>02. [상관 분석 + 히트맵] 타이타닉호 생존율 분석하기</vt:lpstr>
      <vt:lpstr>02. [상관 분석 + 히트맵] 타이타닉호 생존율 분석하기</vt:lpstr>
      <vt:lpstr>02. [상관 분석 + 히트맵] 타이타닉호 생존율 분석하기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dojin</cp:lastModifiedBy>
  <cp:revision>3540</cp:revision>
  <cp:lastPrinted>2016-09-27T06:45:30Z</cp:lastPrinted>
  <dcterms:created xsi:type="dcterms:W3CDTF">2012-07-16T20:46:39Z</dcterms:created>
  <dcterms:modified xsi:type="dcterms:W3CDTF">2022-10-31T17:07:35Z</dcterms:modified>
</cp:coreProperties>
</file>