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33"/>
  </p:notesMasterIdLst>
  <p:handoutMasterIdLst>
    <p:handoutMasterId r:id="rId34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제목 없는 구역" id="{B07FC39A-4F0E-458A-8DD7-7F3E1ACF2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>
        <p:scale>
          <a:sx n="100" d="100"/>
          <a:sy n="100" d="100"/>
        </p:scale>
        <p:origin x="2142" y="1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0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한빛아카데미㈜에</a:t>
            </a:r>
            <a:r>
              <a:rPr kumimoji="0" lang="ko-KR" altLang="en-US" sz="1200" dirty="0">
                <a:ea typeface="맑은 고딕" pitchFamily="50" charset="-127"/>
              </a:rPr>
              <a:t>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6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6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3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0C21F90-CD93-4A06-AE6C-4711CFB8503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88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97A7B959-D7F8-409A-8915-7ADD4BC4E46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텍스트 빈도 </a:t>
            </a:r>
            <a:r>
              <a:rPr lang="ko-KR" altLang="en-US" sz="3200" b="0" dirty="0" smtClean="0"/>
              <a:t>분석 </a:t>
            </a:r>
            <a:r>
              <a:rPr lang="en-US" altLang="ko-KR" sz="3200" b="0" dirty="0" smtClean="0"/>
              <a:t>– </a:t>
            </a:r>
            <a:r>
              <a:rPr lang="en-US" altLang="ko-KR" sz="3200" b="0" dirty="0" smtClean="0"/>
              <a:t>1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49500"/>
            <a:ext cx="611822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204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2565400"/>
            <a:ext cx="560705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3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en-US" altLang="ko-KR" dirty="0"/>
              <a:t>[Excel</a:t>
            </a:r>
            <a:r>
              <a:rPr lang="ko-KR" altLang="en-US" dirty="0"/>
              <a:t>저장</a:t>
            </a:r>
            <a:r>
              <a:rPr lang="en-US" altLang="ko-KR" dirty="0"/>
              <a:t>]</a:t>
            </a:r>
            <a:r>
              <a:rPr lang="ko-KR" altLang="en-US" dirty="0"/>
              <a:t>을 선택 → 버튼을 클릭한 뒤 파일을 저장</a:t>
            </a:r>
            <a:endParaRPr lang="en-US" altLang="ko-KR" dirty="0"/>
          </a:p>
        </p:txBody>
      </p:sp>
      <p:pic>
        <p:nvPicPr>
          <p:cNvPr id="2150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2276475"/>
            <a:ext cx="37433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다음 페이지로 이동하여 이전 과정을 반복</a:t>
            </a:r>
            <a:endParaRPr lang="en-US" altLang="ko-KR" dirty="0"/>
          </a:p>
        </p:txBody>
      </p:sp>
      <p:pic>
        <p:nvPicPr>
          <p:cNvPr id="2253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420938"/>
            <a:ext cx="60991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다운로드한 폴더를 확인</a:t>
            </a:r>
            <a:endParaRPr lang="en-US" altLang="ko-KR" dirty="0"/>
          </a:p>
        </p:txBody>
      </p:sp>
      <p:pic>
        <p:nvPicPr>
          <p:cNvPr id="2355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5038"/>
            <a:ext cx="35528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8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시작 전 저장한 엑셀 파일을 열어 데이터를 확인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2400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생성한 뒤 다운로드한 </a:t>
            </a:r>
            <a:r>
              <a:rPr lang="en-US" altLang="ko-KR" dirty="0" err="1"/>
              <a:t>myCabinetExcelData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10</a:t>
            </a:r>
            <a:r>
              <a:rPr lang="ko-KR" altLang="en-US" dirty="0"/>
              <a:t>개를 이동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노트북을 실행하고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폴더로 이동한 뒤 </a:t>
            </a:r>
            <a:r>
              <a:rPr lang="en-US" altLang="ko-KR" dirty="0"/>
              <a:t>[New]-[Python 3]</a:t>
            </a:r>
            <a:r>
              <a:rPr lang="ko-KR" altLang="en-US" dirty="0"/>
              <a:t>을 선택해 파일을 새로 생성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2458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898650"/>
            <a:ext cx="33607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848225"/>
            <a:ext cx="359886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6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‘</a:t>
            </a:r>
            <a:r>
              <a:rPr lang="en-US" altLang="ko-KR" dirty="0"/>
              <a:t>Untitled’</a:t>
            </a:r>
            <a:r>
              <a:rPr lang="ko-KR" altLang="en-US" dirty="0"/>
              <a:t>를 클릭하고 ‘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영어단어분석’을</a:t>
            </a:r>
            <a:r>
              <a:rPr lang="ko-KR" altLang="en-US" dirty="0"/>
              <a:t> 입력한 뒤 버튼을 클릭하여 </a:t>
            </a:r>
            <a:r>
              <a:rPr lang="ko-KR" altLang="en-US" dirty="0" err="1"/>
              <a:t>파이썬</a:t>
            </a:r>
            <a:r>
              <a:rPr lang="ko-KR" altLang="en-US" dirty="0"/>
              <a:t> 파일 이름을 변경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패키지 설치하기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matplotlib</a:t>
            </a:r>
            <a:r>
              <a:rPr lang="ko-KR" altLang="en-US" dirty="0"/>
              <a:t>와 </a:t>
            </a:r>
            <a:r>
              <a:rPr lang="en-US" altLang="ko-KR" dirty="0" err="1"/>
              <a:t>wordcloud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25605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729288"/>
            <a:ext cx="31686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146300"/>
            <a:ext cx="3862388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16013" y="5089525"/>
          <a:ext cx="3984625" cy="5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111250" y="1916113"/>
          <a:ext cx="4252913" cy="259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3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pandas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re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functools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r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educe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nltk.tokenize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word_tokenize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nltk.corpus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nltk.stem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collections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Counter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matplotlib.pyplo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t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plt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STOPWORDS,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pic>
        <p:nvPicPr>
          <p:cNvPr id="2765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489585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병합할 엑셀 파일 이름 </a:t>
            </a:r>
            <a:r>
              <a:rPr lang="en-US" altLang="ko-KR" dirty="0"/>
              <a:t>10</a:t>
            </a:r>
            <a:r>
              <a:rPr lang="ko-KR" altLang="en-US" dirty="0"/>
              <a:t>개를 리스트에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/>
              <a:t>: 10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187450" y="2219325"/>
          <a:ext cx="4586288" cy="26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glob.glob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('8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_data/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*.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0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(1).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(2).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(3).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(4).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(5).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(6).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(7).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(8).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(9).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_data\\myCabinetExcelData.xls']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6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z="1800" smtClean="0"/>
              <a:t>01 [</a:t>
            </a:r>
            <a:r>
              <a:rPr lang="ko-KR" altLang="en-US" sz="1800" smtClean="0"/>
              <a:t>영문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워드클라우드</a:t>
            </a:r>
            <a:r>
              <a:rPr lang="en-US" altLang="ko-KR" sz="1800" smtClean="0"/>
              <a:t>] </a:t>
            </a:r>
            <a:r>
              <a:rPr lang="ko-KR" altLang="en-US" sz="1800" smtClean="0"/>
              <a:t>영문 문서 제목의 키워드 분석하기 </a:t>
            </a:r>
            <a:endParaRPr lang="en-US" altLang="ko-KR" sz="1800" smtClean="0"/>
          </a:p>
          <a:p>
            <a:r>
              <a:rPr lang="en-US" altLang="ko-KR" sz="1800" smtClean="0"/>
              <a:t>02 [</a:t>
            </a:r>
            <a:r>
              <a:rPr lang="ko-KR" altLang="en-US" sz="1800" smtClean="0"/>
              <a:t>한글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워드클라우드</a:t>
            </a:r>
            <a:r>
              <a:rPr lang="en-US" altLang="ko-KR" sz="1800" smtClean="0"/>
              <a:t>] </a:t>
            </a:r>
            <a:r>
              <a:rPr lang="ko-KR" altLang="en-US" sz="1800" smtClean="0"/>
              <a:t>한글 뉴스 기사의 키워드 분석하기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39072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파일을 읽어서 하나의 데이터프레임으로 병합하고 </a:t>
            </a:r>
            <a:r>
              <a:rPr lang="en-US" altLang="ko-KR" dirty="0"/>
              <a:t>CSV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600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16013" y="2420938"/>
          <a:ext cx="4656137" cy="30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[]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저장할 리스트 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file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pd.read_excel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(file)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[0]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작업 내용 확인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560763"/>
            <a:ext cx="39385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있는 파일 이름을 이용해 엑셀 파일을 읽어오고</a:t>
            </a:r>
            <a:r>
              <a:rPr lang="en-US" altLang="ko-KR" sz="800" dirty="0" err="1">
                <a:solidFill>
                  <a:srgbClr val="258BCD"/>
                </a:solidFill>
              </a:rPr>
              <a:t>pd.read_excel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  <a:r>
              <a:rPr lang="ko-KR" altLang="en-US" dirty="0"/>
              <a:t>파일 내용을 </a:t>
            </a:r>
            <a:r>
              <a:rPr lang="en-US" altLang="ko-KR" dirty="0" err="1"/>
              <a:t>all_files_data</a:t>
            </a:r>
            <a:r>
              <a:rPr lang="ko-KR" altLang="en-US" dirty="0"/>
              <a:t>에 </a:t>
            </a:r>
            <a:r>
              <a:rPr lang="en-US" altLang="ko-KR" dirty="0"/>
              <a:t> 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추가하는</a:t>
            </a:r>
            <a:r>
              <a:rPr lang="en-US" altLang="ko-KR" sz="800" dirty="0">
                <a:solidFill>
                  <a:srgbClr val="258BCD"/>
                </a:solidFill>
              </a:rPr>
              <a:t>append( )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리스트의 원소 </a:t>
            </a:r>
            <a:r>
              <a:rPr lang="ko-KR" altLang="en-US" dirty="0" err="1"/>
              <a:t>갯수만큼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10</a:t>
            </a:r>
            <a:r>
              <a:rPr lang="ko-KR" altLang="en-US" dirty="0"/>
              <a:t>개 파일에 대해 반복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 </a:t>
            </a:r>
            <a:r>
              <a:rPr lang="en-US" altLang="ko-KR" dirty="0" err="1"/>
              <a:t>all_files_data</a:t>
            </a:r>
            <a:r>
              <a:rPr lang="ko-KR" altLang="en-US" dirty="0"/>
              <a:t>를 세로축을 기준으로</a:t>
            </a:r>
            <a:r>
              <a:rPr lang="en-US" altLang="ko-KR" sz="900" dirty="0">
                <a:solidFill>
                  <a:srgbClr val="258BCD"/>
                </a:solidFill>
              </a:rPr>
              <a:t>axis=0</a:t>
            </a:r>
            <a:r>
              <a:rPr lang="en-US" altLang="ko-KR" dirty="0"/>
              <a:t> </a:t>
            </a:r>
            <a:r>
              <a:rPr lang="ko-KR" altLang="en-US" dirty="0"/>
              <a:t>병합하여 </a:t>
            </a:r>
            <a:r>
              <a:rPr lang="en-US" altLang="ko-KR" dirty="0" err="1"/>
              <a:t>all_files_data_concat</a:t>
            </a:r>
            <a:r>
              <a:rPr lang="en-US" altLang="ko-KR" dirty="0"/>
              <a:t> </a:t>
            </a:r>
            <a:r>
              <a:rPr lang="ko-KR" altLang="en-US" dirty="0"/>
              <a:t>리스트 에 저장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r>
              <a:rPr lang="en-US" altLang="ko-KR" sz="900" dirty="0" err="1">
                <a:solidFill>
                  <a:srgbClr val="258BCD"/>
                </a:solidFill>
              </a:rPr>
              <a:t>to_csv</a:t>
            </a:r>
            <a:endParaRPr lang="en-US" altLang="ko-KR" sz="900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87450" y="1860550"/>
          <a:ext cx="5545138" cy="30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axis = 0,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ignore_index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True)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 indent="0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buNone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all_files_data_concat.to_csv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_data/riss_bigdata.csv', encoding = 'utf-8', index = False)</a:t>
                      </a:r>
                      <a:endParaRPr kumimoji="0" lang="en-US" altLang="ko-KR" sz="9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3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44750"/>
            <a:ext cx="4752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수집한 데이터에서 제목을 추출하여 </a:t>
            </a:r>
            <a:r>
              <a:rPr lang="ko-KR" altLang="en-US" dirty="0" err="1"/>
              <a:t>전처리를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40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의 컬럼 중에서 분석에 사용할 ‘제목’ 컬럼만 추출해 </a:t>
            </a:r>
            <a:r>
              <a:rPr lang="en-US" altLang="ko-KR" dirty="0" err="1"/>
              <a:t>all_title</a:t>
            </a:r>
            <a:r>
              <a:rPr lang="en-US" altLang="ko-KR" dirty="0"/>
              <a:t> 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[7]</a:t>
            </a:r>
            <a:r>
              <a:rPr lang="en-US" altLang="ko-KR" dirty="0"/>
              <a:t>: </a:t>
            </a:r>
            <a:r>
              <a:rPr lang="ko-KR" altLang="en-US" dirty="0"/>
              <a:t>전처리 작업을 위해 </a:t>
            </a:r>
            <a:r>
              <a:rPr lang="en-US" altLang="ko-KR" dirty="0" err="1"/>
              <a:t>nltk.corpus</a:t>
            </a:r>
            <a:r>
              <a:rPr lang="ko-KR" altLang="en-US" dirty="0"/>
              <a:t>에서 제공하는 영어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stopwords.words</a:t>
            </a:r>
            <a:r>
              <a:rPr lang="en-US" altLang="ko-KR" sz="800" dirty="0">
                <a:solidFill>
                  <a:srgbClr val="258BCD"/>
                </a:solidFill>
              </a:rPr>
              <a:t>("</a:t>
            </a:r>
            <a:r>
              <a:rPr lang="en-US" altLang="ko-KR" sz="800" dirty="0" err="1">
                <a:solidFill>
                  <a:srgbClr val="258BCD"/>
                </a:solidFill>
              </a:rPr>
              <a:t>english</a:t>
            </a:r>
            <a:r>
              <a:rPr lang="en-US" altLang="ko-KR" sz="800" dirty="0">
                <a:solidFill>
                  <a:srgbClr val="258BCD"/>
                </a:solidFill>
              </a:rPr>
              <a:t>")</a:t>
            </a:r>
            <a:r>
              <a:rPr lang="ko-KR" altLang="en-US" dirty="0"/>
              <a:t>를 불러와서 저장 </a:t>
            </a:r>
            <a:r>
              <a:rPr lang="en-US" altLang="ko-KR" dirty="0"/>
              <a:t>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그 후</a:t>
            </a:r>
            <a:r>
              <a:rPr lang="en-US" altLang="ko-KR" dirty="0"/>
              <a:t>, </a:t>
            </a:r>
            <a:r>
              <a:rPr lang="ko-KR" altLang="en-US" dirty="0"/>
              <a:t>표제어 추출 작업을 제공하는 </a:t>
            </a:r>
            <a:r>
              <a:rPr lang="en-US" altLang="ko-KR" dirty="0" err="1"/>
              <a:t>WordNetLemmatizer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30400" y="2860675"/>
            <a:ext cx="4343400" cy="297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273800" y="2846388"/>
            <a:ext cx="0" cy="299402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116013" y="2205038"/>
          <a:ext cx="5543550" cy="346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0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1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2	Guest Editorial: Big Data Analytics and the Web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3	Guest Editorial: Special Issue on Big Scholar 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4	2016 Index IEEE Transactions on Big Data Vol. 2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995	Architecting Time-Critical Big-Data Systems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996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997	Guest Editorial: Big Data Infrastructure I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998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999	Speed Up Big Data Analytics by Unveiling the S...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Name: 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, Length: 1000, </a:t>
                      </a:r>
                      <a:r>
                        <a:rPr lang="en-US" altLang="ko-KR" sz="900" dirty="0" err="1">
                          <a:solidFill>
                            <a:prstClr val="black"/>
                          </a:solidFill>
                        </a:rPr>
                        <a:t>dtype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: object</a:t>
                      </a:r>
                      <a:endParaRPr kumimoji="0" lang="en-US" altLang="ko-KR" sz="900" b="1" i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stopwords.words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english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"))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28680" y="876102"/>
            <a:ext cx="2631752" cy="685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import </a:t>
            </a:r>
            <a:r>
              <a:rPr kumimoji="1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nltk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nltk.download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(‘popular’)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4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[8]</a:t>
            </a:r>
            <a:r>
              <a:rPr lang="en-US" altLang="ko-KR" dirty="0"/>
              <a:t>: </a:t>
            </a:r>
            <a:r>
              <a:rPr lang="en-US" altLang="ko-KR" dirty="0" err="1"/>
              <a:t>all_title</a:t>
            </a:r>
            <a:r>
              <a:rPr lang="ko-KR" altLang="en-US" dirty="0"/>
              <a:t>의 제목에 대해 </a:t>
            </a:r>
            <a:r>
              <a:rPr lang="ko-KR" altLang="en-US" dirty="0" err="1"/>
              <a:t>정규식으로</a:t>
            </a:r>
            <a:r>
              <a:rPr lang="ko-KR" altLang="en-US" dirty="0"/>
              <a:t> 만든 규칙을 적용하여 알파벳 으로 시작하지 않는 단어</a:t>
            </a:r>
            <a:r>
              <a:rPr lang="en-US" altLang="ko-KR" sz="800" dirty="0">
                <a:solidFill>
                  <a:srgbClr val="258BCD"/>
                </a:solidFill>
              </a:rPr>
              <a:t>"[^a-</a:t>
            </a:r>
            <a:r>
              <a:rPr lang="en-US" altLang="ko-KR" sz="800" dirty="0" err="1">
                <a:solidFill>
                  <a:srgbClr val="258BCD"/>
                </a:solidFill>
              </a:rPr>
              <a:t>zA</a:t>
            </a:r>
            <a:r>
              <a:rPr lang="en-US" altLang="ko-KR" sz="800" dirty="0">
                <a:solidFill>
                  <a:srgbClr val="258BCD"/>
                </a:solidFill>
              </a:rPr>
              <a:t>-Z]+"</a:t>
            </a:r>
            <a:r>
              <a:rPr lang="ko-KR" altLang="en-US" dirty="0"/>
              <a:t>는 공백으로 </a:t>
            </a:r>
            <a:r>
              <a:rPr lang="en-US" altLang="ko-KR" dirty="0"/>
              <a:t>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치환하여</a:t>
            </a:r>
            <a:r>
              <a:rPr lang="en-US" altLang="ko-KR" sz="800" dirty="0" err="1">
                <a:solidFill>
                  <a:srgbClr val="258BCD"/>
                </a:solidFill>
              </a:rPr>
              <a:t>re.sub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제거하고</a:t>
            </a:r>
            <a:r>
              <a:rPr lang="en-US" altLang="ko-KR" dirty="0"/>
              <a:t>, </a:t>
            </a:r>
            <a:r>
              <a:rPr lang="ko-KR" altLang="en-US" dirty="0"/>
              <a:t>소문자로 정규화 하고</a:t>
            </a:r>
            <a:r>
              <a:rPr lang="en-US" altLang="ko-KR" sz="800" dirty="0">
                <a:solidFill>
                  <a:srgbClr val="258BCD"/>
                </a:solidFill>
              </a:rPr>
              <a:t>lower( )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sz="800" dirty="0" err="1">
                <a:solidFill>
                  <a:srgbClr val="258BCD"/>
                </a:solidFill>
              </a:rPr>
              <a:t>word_tokenize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를 함</a:t>
            </a:r>
            <a:r>
              <a:rPr lang="en-US" altLang="ko-KR" dirty="0"/>
              <a:t>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</a:t>
            </a:r>
            <a:r>
              <a:rPr lang="ko-KR" altLang="en-US" dirty="0"/>
              <a:t>를 제거한 후에 표제어 추출</a:t>
            </a:r>
            <a:r>
              <a:rPr lang="en-US" altLang="ko-KR" sz="800" dirty="0">
                <a:solidFill>
                  <a:srgbClr val="258BCD"/>
                </a:solidFill>
              </a:rPr>
              <a:t>lemmatize(w)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971550" lvl="3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120775" y="1989138"/>
          <a:ext cx="5430838" cy="316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 = []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title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re.sub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(r"[^a-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zA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-Z]+", " ",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(title))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tokenize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lower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[w for w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if w not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.lemmatize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(w) for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    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5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print(words)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Out[9]: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'datasets']]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전처리가</a:t>
            </a:r>
            <a:r>
              <a:rPr lang="ko-KR" altLang="en-US" dirty="0"/>
              <a:t> 끝난 </a:t>
            </a:r>
            <a:r>
              <a:rPr lang="en-US" altLang="ko-KR" dirty="0"/>
              <a:t>words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리스트이므로 </a:t>
            </a:r>
            <a:r>
              <a:rPr lang="en-US" altLang="ko-KR" dirty="0"/>
              <a:t>reduce() </a:t>
            </a:r>
            <a:r>
              <a:rPr lang="ko-KR" altLang="en-US" dirty="0"/>
              <a:t>함수를 사용하여 </a:t>
            </a:r>
            <a:r>
              <a:rPr lang="en-US" altLang="ko-KR" dirty="0"/>
              <a:t>1</a:t>
            </a:r>
            <a:r>
              <a:rPr lang="ko-KR" altLang="en-US" dirty="0"/>
              <a:t>차원 리스트로 변환</a:t>
            </a: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58888" y="2420938"/>
          <a:ext cx="5527675" cy="173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words2 = list(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reduce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lambda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x, y: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x+y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words))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print(words2) #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Out[10]: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'datasets']]</a:t>
                      </a: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단어 빈도 구하기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[11] </a:t>
            </a:r>
            <a:r>
              <a:rPr lang="en-US" altLang="ko-KR" dirty="0"/>
              <a:t>words2 </a:t>
            </a:r>
            <a:r>
              <a:rPr lang="ko-KR" altLang="en-US" dirty="0"/>
              <a:t>리스트에 있는 </a:t>
            </a:r>
            <a:r>
              <a:rPr lang="ko-KR" altLang="en-US" dirty="0" err="1"/>
              <a:t>단어별로</a:t>
            </a:r>
            <a:r>
              <a:rPr lang="ko-KR" altLang="en-US" dirty="0"/>
              <a:t> 출현 횟수를 계산하여 </a:t>
            </a:r>
            <a:r>
              <a:rPr lang="ko-KR" altLang="en-US" dirty="0" err="1"/>
              <a:t>딕셔너리</a:t>
            </a:r>
            <a:r>
              <a:rPr lang="ko-KR" altLang="en-US" dirty="0"/>
              <a:t> 객체인 </a:t>
            </a:r>
            <a:r>
              <a:rPr lang="en-US" altLang="ko-KR" dirty="0"/>
              <a:t>count</a:t>
            </a:r>
            <a:r>
              <a:rPr lang="ko-KR" altLang="en-US" dirty="0"/>
              <a:t>를 생성 </a:t>
            </a:r>
            <a:r>
              <a:rPr lang="en-US" altLang="ko-KR" sz="900" dirty="0">
                <a:solidFill>
                  <a:srgbClr val="258BCD"/>
                </a:solidFill>
              </a:rPr>
              <a:t>Counter( 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[12] </a:t>
            </a:r>
            <a:r>
              <a:rPr lang="ko-KR" altLang="en-US" dirty="0"/>
              <a:t>출현 횟수가 많은 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sz="900" dirty="0" err="1">
                <a:solidFill>
                  <a:srgbClr val="258BCD"/>
                </a:solidFill>
              </a:rPr>
              <a:t>count.most_common</a:t>
            </a:r>
            <a:r>
              <a:rPr lang="en-US" altLang="ko-KR" sz="900" dirty="0">
                <a:solidFill>
                  <a:srgbClr val="258BCD"/>
                </a:solidFill>
              </a:rPr>
              <a:t>(50)</a:t>
            </a:r>
            <a:r>
              <a:rPr lang="en-US" altLang="ko-KR" dirty="0"/>
              <a:t> </a:t>
            </a:r>
            <a:r>
              <a:rPr lang="ko-KR" altLang="en-US" dirty="0"/>
              <a:t>중에서 단어 길이가 </a:t>
            </a:r>
            <a:r>
              <a:rPr lang="en-US" altLang="ko-KR" dirty="0"/>
              <a:t>1</a:t>
            </a:r>
            <a:r>
              <a:rPr lang="ko-KR" altLang="en-US" dirty="0"/>
              <a:t>보다 큰 것만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저장한 후 출력</a:t>
            </a: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116013" y="1963738"/>
          <a:ext cx="5527675" cy="334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= Counter(words2)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Out[11]: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Counter({'guest': 13,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'editorial': 17,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'big': 1409,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'medium': 11, …})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dict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 tag, counts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count.most_common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(50):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if(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(tag))&gt;1):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[tag] = counts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print("%s : %d" % (tag, counts))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 : 1637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big : 1409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analytics : 139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network : 18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process : 18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히스토그램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1100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[13]: </a:t>
            </a:r>
            <a:r>
              <a:rPr lang="ko-KR" altLang="en-US" dirty="0"/>
              <a:t>히스토그램을 그리기 위해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</a:t>
            </a:r>
            <a:r>
              <a:rPr lang="en-US" altLang="ko-KR" dirty="0"/>
              <a:t>, </a:t>
            </a:r>
            <a:r>
              <a:rPr lang="ko-KR" altLang="en-US" dirty="0"/>
              <a:t>히스토그램의 크기</a:t>
            </a:r>
            <a:r>
              <a:rPr lang="en-US" altLang="ko-KR" sz="800" dirty="0">
                <a:solidFill>
                  <a:srgbClr val="258BCD"/>
                </a:solidFill>
              </a:rPr>
              <a:t>figure( )</a:t>
            </a:r>
            <a:r>
              <a:rPr lang="ko-KR" altLang="en-US" dirty="0"/>
              <a:t>를 지정하고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xlabel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과 </a:t>
            </a:r>
            <a:r>
              <a:rPr lang="en-US" altLang="ko-KR" dirty="0"/>
              <a:t>y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ylabel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을 지정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개만 저장한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sorted_Keys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sorted_Values</a:t>
            </a:r>
            <a:r>
              <a:rPr lang="ko-KR" altLang="en-US" dirty="0"/>
              <a:t>를 역순으로 정렬하여</a:t>
            </a:r>
            <a:r>
              <a:rPr lang="en-US" altLang="ko-KR" sz="900" dirty="0">
                <a:solidFill>
                  <a:srgbClr val="258BCD"/>
                </a:solidFill>
              </a:rPr>
              <a:t>reverse=True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x</a:t>
            </a:r>
            <a:r>
              <a:rPr lang="ko-KR" altLang="en-US" dirty="0"/>
              <a:t>축 눈금</a:t>
            </a:r>
            <a:r>
              <a:rPr lang="en-US" altLang="ko-KR" dirty="0" err="1"/>
              <a:t>plt.xticks</a:t>
            </a:r>
            <a:r>
              <a:rPr lang="ko-KR" altLang="en-US" dirty="0"/>
              <a:t>은 </a:t>
            </a:r>
            <a:r>
              <a:rPr lang="en-US" altLang="ko-KR" dirty="0" err="1"/>
              <a:t>sorted_Keys</a:t>
            </a:r>
            <a:r>
              <a:rPr lang="en-US" altLang="ko-KR" dirty="0"/>
              <a:t> </a:t>
            </a:r>
            <a:r>
              <a:rPr lang="ko-KR" altLang="en-US" dirty="0"/>
              <a:t>리스트의 값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dirty="0"/>
              <a:t>)</a:t>
            </a:r>
            <a:r>
              <a:rPr lang="ko-KR" altLang="en-US" dirty="0"/>
              <a:t>을 순서대로 사용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설정 사항을 적용하여 히스토그램을 그림</a:t>
            </a:r>
            <a:r>
              <a:rPr lang="en-US" altLang="ko-KR" sz="900" dirty="0" err="1">
                <a:solidFill>
                  <a:srgbClr val="258BCD"/>
                </a:solidFill>
              </a:rPr>
              <a:t>plt.show</a:t>
            </a:r>
            <a:r>
              <a:rPr lang="en-US" altLang="ko-KR" sz="900" dirty="0">
                <a:solidFill>
                  <a:srgbClr val="258BCD"/>
                </a:solidFill>
              </a:rPr>
              <a:t>( ).</a:t>
            </a: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116013" y="1922463"/>
          <a:ext cx="6199187" cy="330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key =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word_count.get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range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align = 'center')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list(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), rotation = '85')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3086100"/>
            <a:ext cx="26638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41555" y="1373744"/>
            <a:ext cx="294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plt.figure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(</a:t>
            </a:r>
            <a:r>
              <a:rPr kumimoji="1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figsize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=(10, 8))</a:t>
            </a:r>
          </a:p>
        </p:txBody>
      </p:sp>
    </p:spTree>
    <p:extLst>
      <p:ext uri="{BB962C8B-B14F-4D97-AF65-F5344CB8AC3E}">
        <p14:creationId xmlns:p14="http://schemas.microsoft.com/office/powerpoint/2010/main" val="22425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특정 단어를 제거한 뒤 히스토그램 그리기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‘</a:t>
            </a:r>
            <a:r>
              <a:rPr lang="en-US" altLang="ko-KR" dirty="0"/>
              <a:t>data’</a:t>
            </a:r>
            <a:r>
              <a:rPr lang="ko-KR" altLang="en-US" dirty="0"/>
              <a:t>와 ‘</a:t>
            </a:r>
            <a:r>
              <a:rPr lang="en-US" altLang="ko-KR" dirty="0"/>
              <a:t>big’ </a:t>
            </a:r>
            <a:r>
              <a:rPr lang="ko-KR" altLang="en-US" dirty="0"/>
              <a:t>항목을 제거한</a:t>
            </a:r>
            <a:r>
              <a:rPr lang="en-US" altLang="ko-KR" sz="800" dirty="0">
                <a:solidFill>
                  <a:srgbClr val="258BCD"/>
                </a:solidFill>
              </a:rPr>
              <a:t>del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>
                <a:solidFill>
                  <a:srgbClr val="258BCD"/>
                </a:solidFill>
              </a:rPr>
              <a:t>In [13]</a:t>
            </a:r>
            <a:r>
              <a:rPr lang="ko-KR" altLang="en-US" dirty="0"/>
              <a:t>을 실행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pic>
        <p:nvPicPr>
          <p:cNvPr id="368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81300"/>
            <a:ext cx="3429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0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에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추가한 뒤 ‘출판일’ 컬럼을 기준 으로 그룹을 만들고</a:t>
            </a:r>
            <a:r>
              <a:rPr lang="en-US" altLang="ko-KR" sz="800" dirty="0" err="1">
                <a:solidFill>
                  <a:srgbClr val="258BCD"/>
                </a:solidFill>
              </a:rPr>
              <a:t>groupby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그룹별 데이터 개수</a:t>
            </a:r>
            <a:r>
              <a:rPr lang="en-US" altLang="ko-KR" sz="800" dirty="0">
                <a:solidFill>
                  <a:srgbClr val="258BCD"/>
                </a:solidFill>
              </a:rPr>
              <a:t>count( )</a:t>
            </a:r>
            <a:r>
              <a:rPr lang="ko-KR" altLang="en-US" dirty="0"/>
              <a:t>를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컬럼에 저장하여 </a:t>
            </a:r>
            <a:r>
              <a:rPr lang="en-US" altLang="ko-KR" dirty="0" err="1"/>
              <a:t>summary_year</a:t>
            </a:r>
            <a:r>
              <a:rPr lang="en-US" altLang="ko-KR" dirty="0"/>
              <a:t>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6013" y="1963738"/>
          <a:ext cx="6911975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2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 = 0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all_files_data_concat.groupby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출판일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as_index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False)['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'].count()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100" b="0" i="1" dirty="0">
                          <a:solidFill>
                            <a:schemeClr val="tx1"/>
                          </a:solidFill>
                        </a:rPr>
                        <a:t>출력하여 내용 확인</a:t>
                      </a:r>
                      <a:endParaRPr kumimoji="1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43200"/>
            <a:ext cx="1152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[15]</a:t>
            </a:r>
            <a:r>
              <a:rPr lang="en-US" altLang="ko-KR" dirty="0"/>
              <a:t>: </a:t>
            </a:r>
            <a:r>
              <a:rPr lang="en-US" altLang="ko-KR" dirty="0" err="1"/>
              <a:t>summary_year</a:t>
            </a:r>
            <a:r>
              <a:rPr lang="ko-KR" altLang="en-US" dirty="0"/>
              <a:t>의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차트의 </a:t>
            </a:r>
            <a:r>
              <a:rPr lang="en-US" altLang="ko-KR" dirty="0"/>
              <a:t>y</a:t>
            </a:r>
            <a:r>
              <a:rPr lang="ko-KR" altLang="en-US" dirty="0"/>
              <a:t>축으로 설정하고</a:t>
            </a:r>
            <a:r>
              <a:rPr lang="en-US" altLang="ko-KR" sz="800" dirty="0" err="1">
                <a:solidFill>
                  <a:srgbClr val="258BCD"/>
                </a:solidFill>
              </a:rPr>
              <a:t>plt.plot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‘</a:t>
            </a:r>
            <a:r>
              <a:rPr lang="ko-KR" altLang="en-US" dirty="0"/>
              <a:t>출판일’ 컬럼은 </a:t>
            </a:r>
            <a:r>
              <a:rPr lang="en-US" altLang="ko-KR" dirty="0"/>
              <a:t>x</a:t>
            </a:r>
            <a:r>
              <a:rPr lang="ko-KR" altLang="en-US" dirty="0"/>
              <a:t>축으로 설정하여</a:t>
            </a:r>
            <a:r>
              <a:rPr lang="en-US" altLang="ko-KR" sz="800" dirty="0" err="1">
                <a:solidFill>
                  <a:srgbClr val="258BCD"/>
                </a:solidFill>
              </a:rPr>
              <a:t>plt.xticks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차트를 그림</a:t>
            </a: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52525" y="1989138"/>
          <a:ext cx="5940425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(12, 5))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("year")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plt.ylabel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("doc-count")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plt.grid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plt.plot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doc_count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[text for text in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출판일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Out[15]: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7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94100"/>
            <a:ext cx="429101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0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텍스트 분석을 이해하고 기본 분석 기법인 단어 분석을 수행할 수 있다</a:t>
            </a:r>
            <a:r>
              <a:rPr lang="en-US" altLang="ko-KR" sz="18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영어와 한글의 단어 분석을 수행하여 히스토그램과 워드클라우드 시각화를 수행할 수 있다</a:t>
            </a:r>
            <a:r>
              <a:rPr lang="en-US" altLang="ko-KR" sz="1800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465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800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[16]</a:t>
            </a:r>
            <a:r>
              <a:rPr lang="en-US" altLang="ko-KR" dirty="0"/>
              <a:t>: </a:t>
            </a:r>
            <a:r>
              <a:rPr lang="ko-KR" altLang="en-US" dirty="0" err="1"/>
              <a:t>워드클라우드에서</a:t>
            </a:r>
            <a:r>
              <a:rPr lang="ko-KR" altLang="en-US" dirty="0"/>
              <a:t> 처리할 </a:t>
            </a:r>
            <a:r>
              <a:rPr lang="ko-KR" altLang="en-US" dirty="0" err="1"/>
              <a:t>불용어를</a:t>
            </a:r>
            <a:r>
              <a:rPr lang="ko-KR" altLang="en-US" dirty="0"/>
              <a:t> 설정하고</a:t>
            </a:r>
            <a:r>
              <a:rPr lang="en-US" altLang="ko-KR" sz="800" dirty="0">
                <a:solidFill>
                  <a:srgbClr val="258BCD"/>
                </a:solidFill>
              </a:rPr>
              <a:t>set(STOPWORDS),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객체를 생성 </a:t>
            </a:r>
            <a:r>
              <a:rPr lang="en-US" altLang="ko-KR" sz="800" dirty="0" err="1">
                <a:solidFill>
                  <a:srgbClr val="258BCD"/>
                </a:solidFill>
              </a:rPr>
              <a:t>WordCloud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800" dirty="0">
                <a:solidFill>
                  <a:srgbClr val="258BCD"/>
                </a:solidFill>
              </a:rPr>
              <a:t>             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객체인 </a:t>
            </a:r>
            <a:r>
              <a:rPr lang="en-US" altLang="ko-KR" dirty="0" err="1"/>
              <a:t>wc</a:t>
            </a:r>
            <a:r>
              <a:rPr lang="ko-KR" altLang="en-US" dirty="0"/>
              <a:t>에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/>
              <a:t>데이터를 담아서</a:t>
            </a:r>
            <a:r>
              <a:rPr lang="en-US" altLang="ko-KR" sz="800" dirty="0" err="1">
                <a:solidFill>
                  <a:srgbClr val="258BCD"/>
                </a:solidFill>
              </a:rPr>
              <a:t>wc.generate</a:t>
            </a:r>
            <a:r>
              <a:rPr lang="en-US" altLang="ko-KR" sz="800" dirty="0">
                <a:solidFill>
                  <a:srgbClr val="258BCD"/>
                </a:solidFill>
              </a:rPr>
              <a:t>_ </a:t>
            </a:r>
            <a:r>
              <a:rPr lang="en-US" altLang="ko-KR" sz="800" dirty="0" err="1">
                <a:solidFill>
                  <a:srgbClr val="258BCD"/>
                </a:solidFill>
              </a:rPr>
              <a:t>from_frequencies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en-US" altLang="ko-KR" dirty="0"/>
              <a:t>cloud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생성한 </a:t>
            </a:r>
            <a:r>
              <a:rPr lang="ko-KR" altLang="en-US" dirty="0" err="1"/>
              <a:t>워드클라우드는</a:t>
            </a:r>
            <a:r>
              <a:rPr lang="ko-KR" altLang="en-US" dirty="0"/>
              <a:t>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사용하여 나타냄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[17]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r>
              <a:rPr lang="en-US" altLang="ko-KR" dirty="0"/>
              <a:t>jpg </a:t>
            </a:r>
            <a:r>
              <a:rPr lang="ko-KR" altLang="en-US" dirty="0"/>
              <a:t>파일로 저장</a:t>
            </a:r>
            <a:r>
              <a:rPr lang="en-US" altLang="ko-KR" sz="800" dirty="0" err="1">
                <a:solidFill>
                  <a:srgbClr val="258BCD"/>
                </a:solidFill>
              </a:rPr>
              <a:t>to_file</a:t>
            </a:r>
            <a:r>
              <a:rPr lang="en-US" altLang="ko-KR" sz="800" dirty="0">
                <a:solidFill>
                  <a:srgbClr val="258BCD"/>
                </a:solidFill>
              </a:rPr>
              <a:t>( ).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16013" y="1916113"/>
          <a:ext cx="6203950" cy="294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66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set(STOPWORDS)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background_color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'ivory',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width = 800, height = 600)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cloud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generate_from_frequencies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(8,8))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(cloud)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plt.axis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('off')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Out[16]: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cloud.to_file</a:t>
                      </a:r>
                      <a:r>
                        <a:rPr lang="en-US" altLang="ko-KR" sz="900" dirty="0"/>
                        <a:t>("8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_data/riss_bigdata_wordCloud.jpg")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95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17272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518477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7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/>
              <a:t>Big data’</a:t>
            </a:r>
            <a:r>
              <a:rPr lang="ko-KR" altLang="en-US" dirty="0"/>
              <a:t>와 관련된 키워드를 도출하여 분석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① 영문 데이터에서 분석할 특징을 선정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② 컴퓨터가 처리할 수 있는 벡터</a:t>
            </a:r>
            <a:r>
              <a:rPr lang="en-US" altLang="ko-KR" dirty="0"/>
              <a:t>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③ 분석 기법을 적용하여 필요한 정보를 추출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endParaRPr lang="en-US" altLang="ko-KR" sz="300" dirty="0"/>
          </a:p>
          <a:p>
            <a:pPr lvl="2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실습 도구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텍스트 분석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자연어 처리와 데이터 </a:t>
            </a:r>
            <a:r>
              <a:rPr lang="ko-KR" altLang="en-US" dirty="0" err="1"/>
              <a:t>마이닝이</a:t>
            </a:r>
            <a:r>
              <a:rPr lang="ko-KR" altLang="en-US" dirty="0"/>
              <a:t> 결합하여 발전된 분야로 비정형 텍스트 데이터에서 정보를 추출하여 분석하는 방법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단어에 대한 분석을 기본으로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분류</a:t>
            </a:r>
            <a:r>
              <a:rPr lang="en-US" altLang="ko-KR" dirty="0"/>
              <a:t>, </a:t>
            </a:r>
            <a:r>
              <a:rPr lang="ko-KR" altLang="en-US" dirty="0"/>
              <a:t>텍스트 군집화</a:t>
            </a:r>
            <a:r>
              <a:rPr lang="en-US" altLang="ko-KR" dirty="0"/>
              <a:t>, </a:t>
            </a:r>
            <a:r>
              <a:rPr lang="ko-KR" altLang="en-US" dirty="0"/>
              <a:t>감성 분석 등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6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전처리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분석 작업의 정확도를 높이기 위해 분석에 사용할 데이터를 먼저 정리하고 변환하는 작업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워드클라우드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분석에서 많이 사용하는 시각화 기법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문서의 핵심 단어를 시각적으로 돋보이게 만들어 키워드를 직관적으로 알 수 있게 하는 것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출현 빈도가 높을수록 단어를 크게 나타냄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방대한 양의 텍스트 정보를 다루는 빅데이터 분석에서 주요 단어를 시각화하기 위해 사용 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00275"/>
            <a:ext cx="47529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349500"/>
            <a:ext cx="2879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검색하기</a:t>
            </a:r>
            <a:endParaRPr lang="en-US" altLang="ko-KR" dirty="0"/>
          </a:p>
        </p:txBody>
      </p:sp>
      <p:pic>
        <p:nvPicPr>
          <p:cNvPr id="1638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5038"/>
            <a:ext cx="547370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2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통합검색 결과 페이지에서 </a:t>
            </a:r>
            <a:r>
              <a:rPr lang="en-US" altLang="ko-KR" dirty="0"/>
              <a:t>[</a:t>
            </a:r>
            <a:r>
              <a:rPr lang="ko-KR" altLang="en-US" dirty="0"/>
              <a:t>해외학술논문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</p:txBody>
      </p:sp>
      <p:pic>
        <p:nvPicPr>
          <p:cNvPr id="1741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276475"/>
            <a:ext cx="66198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영문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워드클라우드</a:t>
            </a:r>
            <a:r>
              <a:rPr lang="en-US" altLang="ko-KR" sz="2000" smtClean="0"/>
              <a:t>] </a:t>
            </a:r>
            <a:r>
              <a:rPr lang="ko-KR" altLang="en-US" sz="2000" smtClean="0"/>
              <a:t>영문 문서 제목의 키워드 분석하기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작성언어’를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영어</a:t>
            </a:r>
            <a:r>
              <a:rPr lang="en-US" altLang="ko-KR" dirty="0"/>
              <a:t>]</a:t>
            </a:r>
            <a:r>
              <a:rPr lang="ko-KR" altLang="en-US" dirty="0"/>
              <a:t>로 선택하고 아래의 버튼을 클릭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133600"/>
            <a:ext cx="6048375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44713</TotalTime>
  <Words>2150</Words>
  <Application>Microsoft Office PowerPoint</Application>
  <PresentationFormat>화면 슬라이드 쇼(4:3)</PresentationFormat>
  <Paragraphs>531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텍스트 빈도 분석 – 1     </vt:lpstr>
      <vt:lpstr>PowerPoint 프레젠테이션</vt:lpstr>
      <vt:lpstr>PowerPoint 프레젠테이션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3544</cp:revision>
  <cp:lastPrinted>2016-09-27T06:45:30Z</cp:lastPrinted>
  <dcterms:created xsi:type="dcterms:W3CDTF">2012-07-16T20:46:39Z</dcterms:created>
  <dcterms:modified xsi:type="dcterms:W3CDTF">2022-11-07T09:57:46Z</dcterms:modified>
</cp:coreProperties>
</file>