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4"/>
    <p:sldMasterId id="2147483984" r:id="rId5"/>
  </p:sldMasterIdLst>
  <p:notesMasterIdLst>
    <p:notesMasterId r:id="rId39"/>
  </p:notesMasterIdLst>
  <p:handoutMasterIdLst>
    <p:handoutMasterId r:id="rId40"/>
  </p:handoutMasterIdLst>
  <p:sldIdLst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A95CDC7-13A5-4F7E-A6A0-38E97DFBBEAF}">
          <p14:sldIdLst>
            <p14:sldId id="260"/>
          </p14:sldIdLst>
        </p14:section>
        <p14:section name="제목 없는 구역" id="{B07FC39A-4F0E-458A-8DD7-7F3E1ACF2701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제목 없는 구역" id="{CA9163C7-82A7-4F10-BE7A-817FABA9E82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7F7"/>
    <a:srgbClr val="F3F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1839" autoAdjust="0"/>
  </p:normalViewPr>
  <p:slideViewPr>
    <p:cSldViewPr>
      <p:cViewPr varScale="1">
        <p:scale>
          <a:sx n="99" d="100"/>
          <a:sy n="99" d="100"/>
        </p:scale>
        <p:origin x="1932" y="9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484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r">
              <a:defRPr sz="1200"/>
            </a:lvl1pPr>
          </a:lstStyle>
          <a:p>
            <a:fld id="{72233055-23F2-4087-B592-D7788AE38BBC}" type="datetimeFigureOut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484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r">
              <a:defRPr sz="1200"/>
            </a:lvl1pPr>
          </a:lstStyle>
          <a:p>
            <a:fld id="{42892113-885A-4A51-8945-5C831AEFB64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252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8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r">
              <a:defRPr sz="1200"/>
            </a:lvl1pPr>
          </a:lstStyle>
          <a:p>
            <a:fld id="{CDA3972B-9E53-4855-AF72-8B47D9422F26}" type="datetimeFigureOut">
              <a:rPr lang="ko-KR" altLang="en-US" smtClean="0"/>
              <a:pPr/>
              <a:t>2022-11-15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44" tIns="46022" rIns="92044" bIns="46022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8"/>
            <a:ext cx="7942580" cy="3058954"/>
          </a:xfrm>
          <a:prstGeom prst="rect">
            <a:avLst/>
          </a:prstGeom>
        </p:spPr>
        <p:txBody>
          <a:bodyPr vert="horz" lIns="92044" tIns="46022" rIns="92044" bIns="4602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r">
              <a:defRPr sz="1200"/>
            </a:lvl1pPr>
          </a:lstStyle>
          <a:p>
            <a:fld id="{AEC1E829-0D75-4800-B82C-1E06C96071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43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CE4CBF-370D-42EE-97F2-685184ED6B1E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8CE6-F50C-4857-A69C-F1EE33789D5E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2B2A-20B0-48DF-A197-CD75A2B68298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981325"/>
            <a:ext cx="70104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E4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6" name="그림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5125"/>
            <a:ext cx="11588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875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20738" y="4100513"/>
            <a:ext cx="742315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 sz="1600" b="1" dirty="0">
                <a:solidFill>
                  <a:prstClr val="black"/>
                </a:solidFill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</a:rPr>
              <a:t>강의교안 이용 안내</a:t>
            </a:r>
            <a:r>
              <a:rPr lang="en-US" altLang="ko-KR" sz="1600" b="1" dirty="0">
                <a:solidFill>
                  <a:prstClr val="black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2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200" dirty="0" err="1">
                <a:solidFill>
                  <a:prstClr val="black"/>
                </a:solidFill>
              </a:rPr>
              <a:t>한빛아카데미㈜에</a:t>
            </a:r>
            <a:r>
              <a:rPr lang="ko-KR" altLang="en-US" sz="1200" dirty="0">
                <a:solidFill>
                  <a:prstClr val="black"/>
                </a:solidFill>
              </a:rPr>
              <a:t> 있습니다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endParaRPr lang="en-US" altLang="ko-KR" sz="12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2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200" u="sng" dirty="0">
                <a:solidFill>
                  <a:srgbClr val="222222"/>
                </a:solidFill>
              </a:rPr>
              <a:t>136</a:t>
            </a:r>
            <a:r>
              <a:rPr lang="ko-KR" altLang="en-US" sz="1200" u="sng" dirty="0">
                <a:solidFill>
                  <a:srgbClr val="222222"/>
                </a:solidFill>
              </a:rPr>
              <a:t>조에 의거하여 처벌을 받을 수 있습니다</a:t>
            </a:r>
            <a:r>
              <a:rPr lang="en-US" altLang="ko-KR" sz="1200" u="sng" dirty="0">
                <a:solidFill>
                  <a:srgbClr val="222222"/>
                </a:solidFill>
              </a:rPr>
              <a:t>.</a:t>
            </a:r>
          </a:p>
        </p:txBody>
      </p:sp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205038"/>
            <a:ext cx="719931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41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4400" spc="-150" dirty="0">
                <a:ln>
                  <a:solidFill>
                    <a:srgbClr val="92278F">
                      <a:alpha val="0"/>
                    </a:srgbClr>
                  </a:solidFill>
                </a:ln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837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4400" spc="-150" dirty="0">
                <a:ln>
                  <a:solidFill>
                    <a:srgbClr val="92278F">
                      <a:alpha val="0"/>
                    </a:srgbClr>
                  </a:solidFill>
                </a:ln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507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 userDrawn="1"/>
        </p:nvCxnSpPr>
        <p:spPr>
          <a:xfrm>
            <a:off x="0" y="831850"/>
            <a:ext cx="9144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970" y="1010777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Page </a:t>
            </a:r>
            <a:fld id="{61F82537-580A-4F8F-A5A8-86FDF38BE62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31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3"/>
          <p:cNvSpPr txBox="1">
            <a:spLocks/>
          </p:cNvSpPr>
          <p:nvPr userDrawn="1"/>
        </p:nvSpPr>
        <p:spPr bwMode="auto">
          <a:xfrm>
            <a:off x="323850" y="550068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1" lang="ko-KR" altLang="en-US" sz="2000" b="1" dirty="0">
                <a:solidFill>
                  <a:prstClr val="black"/>
                </a:solidFill>
              </a:rPr>
              <a:t>감사합니다</a:t>
            </a:r>
            <a:r>
              <a:rPr kumimoji="1" lang="en-US" altLang="ko-KR" sz="2000" b="1" dirty="0">
                <a:solidFill>
                  <a:prstClr val="black"/>
                </a:solidFill>
              </a:rPr>
              <a:t>.</a:t>
            </a:r>
            <a:endParaRPr kumimoji="1"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3" name="직사각형 10"/>
          <p:cNvSpPr/>
          <p:nvPr userDrawn="1"/>
        </p:nvSpPr>
        <p:spPr>
          <a:xfrm>
            <a:off x="15875" y="6092825"/>
            <a:ext cx="9107488" cy="69850"/>
          </a:xfrm>
          <a:prstGeom prst="rect">
            <a:avLst/>
          </a:prstGeom>
          <a:solidFill>
            <a:srgbClr val="E4B902"/>
          </a:solidFill>
          <a:ln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0363"/>
            <a:ext cx="790575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708400"/>
            <a:ext cx="7008812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01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38C7-DC03-4B81-AAC5-A6BCB6392AD8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3E82-E6BA-483E-9B47-1D214982DCB4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D6B5-7D8B-4EFF-8347-588B6827E4C3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208-ECC0-4BBA-B975-24D1AE5D928A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40BD-825D-40B2-9F29-04CD3188036F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0A6D4EB-AC5F-4E45-A88F-1AADDDD20A21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9099DE-19EF-4614-878C-0844B5427617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398D91-78AE-4658-8225-9B4F21ED3EEE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3BE0DE-F3BA-47E0-93C0-E7DE4C52B3BF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64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0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8520" y="980728"/>
            <a:ext cx="9361040" cy="3351752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0" dirty="0" smtClean="0"/>
              <a:t>텍스트 빈도 분석 </a:t>
            </a:r>
            <a:r>
              <a:rPr lang="en-US" altLang="ko-KR" sz="3200" b="0" dirty="0" smtClean="0"/>
              <a:t>– 2</a:t>
            </a:r>
            <a:br>
              <a:rPr lang="en-US" altLang="ko-KR" sz="3200" b="0" dirty="0" smtClean="0"/>
            </a:br>
            <a:r>
              <a:rPr lang="en-US" altLang="ko-KR" sz="3200" b="0" dirty="0"/>
              <a:t/>
            </a:r>
            <a:br>
              <a:rPr lang="en-US" altLang="ko-KR" sz="3200" b="0" dirty="0"/>
            </a:br>
            <a:r>
              <a:rPr lang="en-US" altLang="ko-KR" sz="3200" b="0" dirty="0" smtClean="0"/>
              <a:t/>
            </a:r>
            <a:br>
              <a:rPr lang="en-US" altLang="ko-KR" sz="3200" b="0" dirty="0" smtClean="0"/>
            </a:b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endParaRPr lang="ko-KR" altLang="en-US" sz="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4CBF-370D-42EE-97F2-685184ED6B1E}" type="datetime1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45091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최도진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58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주소 데이터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지오맵</a:t>
            </a:r>
            <a:r>
              <a:rPr lang="en-US" altLang="ko-KR" sz="2000" smtClean="0"/>
              <a:t>] </a:t>
            </a:r>
            <a:r>
              <a:rPr lang="ko-KR" altLang="en-US" sz="2000" smtClean="0"/>
              <a:t>지리 정보 분석 후 맵 생성하기 </a:t>
            </a: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행정구역 주소 체계 데이터 수집하기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4"/>
              <a:defRPr/>
            </a:pPr>
            <a:r>
              <a:rPr lang="en-US" altLang="ko-KR" dirty="0"/>
              <a:t>[</a:t>
            </a:r>
            <a:r>
              <a:rPr lang="ko-KR" altLang="en-US" dirty="0"/>
              <a:t>시점</a:t>
            </a:r>
            <a:r>
              <a:rPr lang="en-US" altLang="ko-KR" dirty="0"/>
              <a:t>] </a:t>
            </a:r>
            <a:r>
              <a:rPr lang="ko-KR" altLang="en-US" dirty="0"/>
              <a:t>탭을 클릭하고</a:t>
            </a:r>
            <a:r>
              <a:rPr lang="en-US" altLang="ko-KR" dirty="0"/>
              <a:t>, </a:t>
            </a:r>
            <a:r>
              <a:rPr lang="ko-KR" altLang="en-US" dirty="0"/>
              <a:t>시점 목록에서 </a:t>
            </a:r>
            <a:r>
              <a:rPr lang="en-US" altLang="ko-KR" dirty="0"/>
              <a:t>2020.01</a:t>
            </a:r>
            <a:r>
              <a:rPr lang="ko-KR" altLang="en-US" dirty="0"/>
              <a:t>을 선택한 뒤 버튼을 클릭</a:t>
            </a:r>
            <a:endParaRPr lang="en-US" altLang="ko-KR" dirty="0"/>
          </a:p>
        </p:txBody>
      </p:sp>
      <p:pic>
        <p:nvPicPr>
          <p:cNvPr id="19461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2278063"/>
            <a:ext cx="5340350" cy="363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790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주소 데이터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지오맵</a:t>
            </a:r>
            <a:r>
              <a:rPr lang="en-US" altLang="ko-KR" sz="2000" smtClean="0"/>
              <a:t>] </a:t>
            </a:r>
            <a:r>
              <a:rPr lang="ko-KR" altLang="en-US" sz="2000" smtClean="0"/>
              <a:t>지리 정보 분석 후 맵 생성하기 </a:t>
            </a: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행정구역 주소 체계 데이터 수집하기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r>
              <a:rPr lang="ko-KR" altLang="en-US" dirty="0"/>
              <a:t>파일형태를 ‘</a:t>
            </a:r>
            <a:r>
              <a:rPr lang="en-US" altLang="ko-KR" dirty="0"/>
              <a:t>EXCEL’</a:t>
            </a:r>
            <a:r>
              <a:rPr lang="ko-KR" altLang="en-US" dirty="0"/>
              <a:t>로 선택하고 버튼을 클릭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r>
              <a:rPr lang="ko-KR" altLang="en-US" dirty="0" err="1"/>
              <a:t>다운로드된</a:t>
            </a:r>
            <a:r>
              <a:rPr lang="ko-KR" altLang="en-US" dirty="0"/>
              <a:t> 파일은 이름을 ‘행정구역</a:t>
            </a:r>
            <a:r>
              <a:rPr lang="en-US" altLang="ko-KR" dirty="0"/>
              <a:t>_</a:t>
            </a:r>
            <a:r>
              <a:rPr lang="ko-KR" altLang="en-US" dirty="0" err="1"/>
              <a:t>시군구</a:t>
            </a:r>
            <a:r>
              <a:rPr lang="en-US" altLang="ko-KR" dirty="0"/>
              <a:t>_</a:t>
            </a:r>
            <a:r>
              <a:rPr lang="ko-KR" altLang="en-US" dirty="0"/>
              <a:t>별</a:t>
            </a:r>
            <a:r>
              <a:rPr lang="en-US" altLang="ko-KR" dirty="0"/>
              <a:t>__</a:t>
            </a:r>
            <a:r>
              <a:rPr lang="ko-KR" altLang="en-US" dirty="0"/>
              <a:t>성별</a:t>
            </a:r>
            <a:r>
              <a:rPr lang="en-US" altLang="ko-KR" dirty="0"/>
              <a:t>_</a:t>
            </a:r>
            <a:r>
              <a:rPr lang="ko-KR" altLang="en-US" dirty="0"/>
              <a:t>인구수</a:t>
            </a:r>
            <a:r>
              <a:rPr lang="en-US" altLang="ko-KR" dirty="0"/>
              <a:t>.</a:t>
            </a:r>
            <a:r>
              <a:rPr lang="en-US" altLang="ko-KR" dirty="0" err="1"/>
              <a:t>xlsx</a:t>
            </a:r>
            <a:r>
              <a:rPr lang="en-US" altLang="ko-KR" dirty="0"/>
              <a:t>’</a:t>
            </a:r>
            <a:r>
              <a:rPr lang="ko-KR" altLang="en-US" dirty="0"/>
              <a:t>로 수정한 뒤에 </a:t>
            </a:r>
            <a:r>
              <a:rPr lang="en-US" altLang="ko-KR" dirty="0"/>
              <a:t>9</a:t>
            </a:r>
            <a:r>
              <a:rPr lang="ko-KR" altLang="en-US" dirty="0"/>
              <a:t>장</a:t>
            </a:r>
            <a:r>
              <a:rPr lang="en-US" altLang="ko-KR" dirty="0"/>
              <a:t>_ data </a:t>
            </a:r>
            <a:r>
              <a:rPr lang="ko-KR" altLang="en-US" dirty="0"/>
              <a:t>폴더로 이동</a:t>
            </a:r>
            <a:endParaRPr lang="en-US" altLang="ko-KR" dirty="0"/>
          </a:p>
        </p:txBody>
      </p:sp>
      <p:pic>
        <p:nvPicPr>
          <p:cNvPr id="20485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185988"/>
            <a:ext cx="4633912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180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주소 데이터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지오맵</a:t>
            </a:r>
            <a:r>
              <a:rPr lang="en-US" altLang="ko-KR" sz="2000" smtClean="0"/>
              <a:t>] </a:t>
            </a:r>
            <a:r>
              <a:rPr lang="ko-KR" altLang="en-US" sz="2000" smtClean="0"/>
              <a:t>지리 정보 분석 후 맵 생성하기 </a:t>
            </a: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 및 탐색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행정구역 주소 체계 데이터 준비하기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r>
              <a:rPr lang="ko-KR" altLang="en-US" dirty="0"/>
              <a:t>국가통계포털에서 다운로드한 ‘행정구역</a:t>
            </a:r>
            <a:r>
              <a:rPr lang="en-US" altLang="ko-KR" dirty="0"/>
              <a:t>_</a:t>
            </a:r>
            <a:r>
              <a:rPr lang="ko-KR" altLang="en-US" dirty="0" err="1"/>
              <a:t>시군구</a:t>
            </a:r>
            <a:r>
              <a:rPr lang="en-US" altLang="ko-KR" dirty="0"/>
              <a:t>_</a:t>
            </a:r>
            <a:r>
              <a:rPr lang="ko-KR" altLang="en-US" dirty="0"/>
              <a:t>별</a:t>
            </a:r>
            <a:r>
              <a:rPr lang="en-US" altLang="ko-KR" dirty="0"/>
              <a:t>__</a:t>
            </a:r>
            <a:r>
              <a:rPr lang="ko-KR" altLang="en-US" dirty="0"/>
              <a:t>성별</a:t>
            </a:r>
            <a:r>
              <a:rPr lang="en-US" altLang="ko-KR" dirty="0"/>
              <a:t>_</a:t>
            </a:r>
            <a:r>
              <a:rPr lang="ko-KR" altLang="en-US" dirty="0"/>
              <a:t>인구수</a:t>
            </a:r>
            <a:r>
              <a:rPr lang="en-US" altLang="ko-KR" dirty="0"/>
              <a:t>.</a:t>
            </a:r>
            <a:r>
              <a:rPr lang="en-US" altLang="ko-KR" dirty="0" err="1"/>
              <a:t>xlsx</a:t>
            </a:r>
            <a:r>
              <a:rPr lang="en-US" altLang="ko-KR" dirty="0"/>
              <a:t>’ </a:t>
            </a:r>
            <a:r>
              <a:rPr lang="ko-KR" altLang="en-US" dirty="0"/>
              <a:t>파일을 열어서 확인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</p:txBody>
      </p:sp>
      <p:pic>
        <p:nvPicPr>
          <p:cNvPr id="21509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205038"/>
            <a:ext cx="532765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581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주소 데이터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지오맵</a:t>
            </a:r>
            <a:r>
              <a:rPr lang="en-US" altLang="ko-KR" sz="2000" smtClean="0"/>
              <a:t>] </a:t>
            </a:r>
            <a:r>
              <a:rPr lang="ko-KR" altLang="en-US" sz="2000" smtClean="0"/>
              <a:t>지리 정보 분석 후 맵 생성하기 </a:t>
            </a:r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 및 탐색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행정구역 주소 체계 데이터 준비하기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r>
              <a:rPr lang="ko-KR" altLang="en-US" dirty="0"/>
              <a:t>엑셀에서 데이터 정리하기 먼저</a:t>
            </a:r>
            <a:r>
              <a:rPr lang="en-US" altLang="ko-KR" dirty="0"/>
              <a:t>, </a:t>
            </a:r>
            <a:r>
              <a:rPr lang="ko-KR" altLang="en-US" dirty="0"/>
              <a:t>왼쪽에 빈 열을 삽입</a:t>
            </a:r>
            <a:endParaRPr lang="en-US" altLang="ko-KR" dirty="0"/>
          </a:p>
        </p:txBody>
      </p:sp>
      <p:pic>
        <p:nvPicPr>
          <p:cNvPr id="2253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205038"/>
            <a:ext cx="5318125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7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주소 데이터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지오맵</a:t>
            </a:r>
            <a:r>
              <a:rPr lang="en-US" altLang="ko-KR" sz="2000" smtClean="0"/>
              <a:t>] </a:t>
            </a:r>
            <a:r>
              <a:rPr lang="ko-KR" altLang="en-US" sz="2000" smtClean="0"/>
              <a:t>지리 정보 분석 후 맵 생성하기 </a:t>
            </a: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 및 탐색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행정구역 주소 체계 데이터 준비하기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3"/>
              <a:defRPr/>
            </a:pPr>
            <a:r>
              <a:rPr lang="ko-KR" altLang="en-US" dirty="0"/>
              <a:t>시 이름을 </a:t>
            </a:r>
            <a:r>
              <a:rPr lang="en-US" altLang="ko-KR" dirty="0"/>
              <a:t>1 </a:t>
            </a:r>
            <a:r>
              <a:rPr lang="ko-KR" altLang="en-US" dirty="0"/>
              <a:t>레벨로</a:t>
            </a:r>
            <a:r>
              <a:rPr lang="en-US" altLang="ko-KR" dirty="0"/>
              <a:t>, </a:t>
            </a:r>
            <a:r>
              <a:rPr lang="ko-KR" altLang="en-US" dirty="0"/>
              <a:t>군</a:t>
            </a:r>
            <a:r>
              <a:rPr lang="en-US" altLang="ko-KR" dirty="0"/>
              <a:t>/</a:t>
            </a:r>
            <a:r>
              <a:rPr lang="ko-KR" altLang="en-US" dirty="0"/>
              <a:t>구 이름을 </a:t>
            </a:r>
            <a:r>
              <a:rPr lang="en-US" altLang="ko-KR" dirty="0"/>
              <a:t>2 </a:t>
            </a:r>
            <a:r>
              <a:rPr lang="ko-KR" altLang="en-US" dirty="0"/>
              <a:t>레벨로 옮기는 작업을 실시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 1 </a:t>
            </a:r>
            <a:r>
              <a:rPr lang="ko-KR" altLang="en-US" dirty="0"/>
              <a:t>레벨로 분리할 시 이름을 잘라내어 </a:t>
            </a:r>
            <a:r>
              <a:rPr lang="en-US" altLang="ko-KR" dirty="0"/>
              <a:t>A</a:t>
            </a:r>
            <a:r>
              <a:rPr lang="ko-KR" altLang="en-US" dirty="0"/>
              <a:t>열에 </a:t>
            </a:r>
            <a:r>
              <a:rPr lang="ko-KR" altLang="en-US" dirty="0" err="1"/>
              <a:t>붙여넣음</a:t>
            </a:r>
            <a:endParaRPr lang="en-US" altLang="ko-KR" dirty="0"/>
          </a:p>
        </p:txBody>
      </p:sp>
      <p:pic>
        <p:nvPicPr>
          <p:cNvPr id="23557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00300"/>
            <a:ext cx="53181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73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주소 데이터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지오맵</a:t>
            </a:r>
            <a:r>
              <a:rPr lang="en-US" altLang="ko-KR" sz="2000" smtClean="0"/>
              <a:t>] </a:t>
            </a:r>
            <a:r>
              <a:rPr lang="ko-KR" altLang="en-US" sz="2000" smtClean="0"/>
              <a:t>지리 정보 분석 후 맵 생성하기 </a:t>
            </a: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 및 탐색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행정구역 주소 체계 데이터 준비하기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4"/>
              <a:defRPr/>
            </a:pPr>
            <a:r>
              <a:rPr lang="ko-KR" altLang="en-US" dirty="0"/>
              <a:t>잘라낸 시 이름 자리에 합계를 나타내는 ‘</a:t>
            </a:r>
            <a:r>
              <a:rPr lang="ko-KR" altLang="en-US" dirty="0" err="1"/>
              <a:t>소계’를</a:t>
            </a:r>
            <a:r>
              <a:rPr lang="ko-KR" altLang="en-US" dirty="0"/>
              <a:t> 입력</a:t>
            </a:r>
            <a:endParaRPr lang="en-US" altLang="ko-KR" dirty="0"/>
          </a:p>
        </p:txBody>
      </p:sp>
      <p:pic>
        <p:nvPicPr>
          <p:cNvPr id="24581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205038"/>
            <a:ext cx="5318125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79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주소 데이터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지오맵</a:t>
            </a:r>
            <a:r>
              <a:rPr lang="en-US" altLang="ko-KR" sz="2000" smtClean="0"/>
              <a:t>] </a:t>
            </a:r>
            <a:r>
              <a:rPr lang="ko-KR" altLang="en-US" sz="2000" smtClean="0"/>
              <a:t>지리 정보 분석 후 맵 생성하기 </a:t>
            </a: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 및 탐색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행정구역 주소 체계 데이터 준비하기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5"/>
              <a:defRPr/>
            </a:pPr>
            <a:r>
              <a:rPr lang="ko-KR" altLang="en-US" dirty="0"/>
              <a:t>엑셀의 채우기 기능을 이용해 빈 자리에 시 이름을 복사</a:t>
            </a:r>
            <a:endParaRPr lang="en-US" altLang="ko-KR" dirty="0"/>
          </a:p>
        </p:txBody>
      </p:sp>
      <p:pic>
        <p:nvPicPr>
          <p:cNvPr id="25605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2235200"/>
            <a:ext cx="59118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99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주소 데이터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지오맵</a:t>
            </a:r>
            <a:r>
              <a:rPr lang="en-US" altLang="ko-KR" sz="2000" smtClean="0"/>
              <a:t>] </a:t>
            </a:r>
            <a:r>
              <a:rPr lang="ko-KR" altLang="en-US" sz="2000" smtClean="0"/>
              <a:t>지리 정보 분석 후 맵 생성하기 </a:t>
            </a:r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 및 탐색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행정구역 주소 체계 데이터 준비하기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6"/>
              <a:defRPr/>
            </a:pPr>
            <a:r>
              <a:rPr lang="ko-KR" altLang="en-US" dirty="0"/>
              <a:t>첫 번째 행을 삭제하고 열 이름을 ‘행정구역</a:t>
            </a:r>
            <a:r>
              <a:rPr lang="en-US" altLang="ko-KR" dirty="0"/>
              <a:t>(</a:t>
            </a:r>
            <a:r>
              <a:rPr lang="ko-KR" altLang="en-US" dirty="0" err="1"/>
              <a:t>시군구</a:t>
            </a:r>
            <a:r>
              <a:rPr lang="en-US" altLang="ko-KR" dirty="0"/>
              <a:t>)</a:t>
            </a:r>
            <a:r>
              <a:rPr lang="ko-KR" altLang="en-US" dirty="0"/>
              <a:t>별</a:t>
            </a:r>
            <a:r>
              <a:rPr lang="en-US" altLang="ko-KR" dirty="0"/>
              <a:t>(1)’</a:t>
            </a:r>
            <a:r>
              <a:rPr lang="ko-KR" altLang="en-US" dirty="0"/>
              <a:t>과 ‘행정구역</a:t>
            </a:r>
            <a:r>
              <a:rPr lang="en-US" altLang="ko-KR" dirty="0"/>
              <a:t>(</a:t>
            </a:r>
            <a:r>
              <a:rPr lang="ko-KR" altLang="en-US" dirty="0" err="1"/>
              <a:t>시군구</a:t>
            </a:r>
            <a:r>
              <a:rPr lang="en-US" altLang="ko-KR" dirty="0"/>
              <a:t>)</a:t>
            </a:r>
            <a:r>
              <a:rPr lang="ko-KR" altLang="en-US" dirty="0"/>
              <a:t>별</a:t>
            </a:r>
            <a:r>
              <a:rPr lang="en-US" altLang="ko-KR" dirty="0"/>
              <a:t>(2)’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6"/>
              <a:defRPr/>
            </a:pPr>
            <a:r>
              <a:rPr lang="ko-KR" altLang="en-US" dirty="0"/>
              <a:t>작업이 끝나면 파일을 ‘행정구역</a:t>
            </a:r>
            <a:r>
              <a:rPr lang="en-US" altLang="ko-KR" dirty="0"/>
              <a:t>_</a:t>
            </a:r>
            <a:r>
              <a:rPr lang="ko-KR" altLang="en-US" dirty="0" err="1"/>
              <a:t>시군구</a:t>
            </a:r>
            <a:r>
              <a:rPr lang="en-US" altLang="ko-KR" dirty="0"/>
              <a:t>_</a:t>
            </a:r>
            <a:r>
              <a:rPr lang="ko-KR" altLang="en-US" dirty="0"/>
              <a:t>별</a:t>
            </a:r>
            <a:r>
              <a:rPr lang="en-US" altLang="ko-KR" dirty="0"/>
              <a:t>__</a:t>
            </a:r>
            <a:r>
              <a:rPr lang="ko-KR" altLang="en-US" dirty="0"/>
              <a:t>성별</a:t>
            </a:r>
            <a:r>
              <a:rPr lang="en-US" altLang="ko-KR" dirty="0"/>
              <a:t>_</a:t>
            </a:r>
            <a:r>
              <a:rPr lang="ko-KR" altLang="en-US" dirty="0"/>
              <a:t>인구수</a:t>
            </a:r>
            <a:r>
              <a:rPr lang="en-US" altLang="ko-KR" dirty="0"/>
              <a:t>_2.xlsx’</a:t>
            </a:r>
            <a:r>
              <a:rPr lang="ko-KR" altLang="en-US" dirty="0"/>
              <a:t>로 저장</a:t>
            </a:r>
            <a:endParaRPr lang="en-US" altLang="ko-KR" dirty="0"/>
          </a:p>
        </p:txBody>
      </p:sp>
      <p:pic>
        <p:nvPicPr>
          <p:cNvPr id="26629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20938"/>
            <a:ext cx="4573588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4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주소 데이터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지오맵</a:t>
            </a:r>
            <a:r>
              <a:rPr lang="en-US" altLang="ko-KR" sz="2000" smtClean="0"/>
              <a:t>] </a:t>
            </a:r>
            <a:r>
              <a:rPr lang="ko-KR" altLang="en-US" sz="2000" smtClean="0"/>
              <a:t>지리 정보 분석 후 맵 생성하기 </a:t>
            </a:r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 및 탐색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분석할 커피 매장의 주소 데이터 준비하기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r>
              <a:rPr lang="ko-KR" altLang="en-US" dirty="0"/>
              <a:t>‘</a:t>
            </a:r>
            <a:r>
              <a:rPr lang="en-US" altLang="ko-KR" dirty="0"/>
              <a:t>9</a:t>
            </a:r>
            <a:r>
              <a:rPr lang="ko-KR" altLang="en-US" dirty="0"/>
              <a:t>장</a:t>
            </a:r>
            <a:r>
              <a:rPr lang="en-US" altLang="ko-KR" dirty="0"/>
              <a:t>_</a:t>
            </a:r>
            <a:r>
              <a:rPr lang="ko-KR" altLang="en-US" dirty="0" err="1"/>
              <a:t>주소데이터분석’으로</a:t>
            </a:r>
            <a:r>
              <a:rPr lang="ko-KR" altLang="en-US" dirty="0"/>
              <a:t> 파일 이름을 변경 후 입력</a:t>
            </a: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[1]:</a:t>
            </a:r>
            <a:r>
              <a:rPr lang="en-US" altLang="ko-KR" dirty="0"/>
              <a:t> CoffeeBean.csv </a:t>
            </a:r>
            <a:r>
              <a:rPr lang="ko-KR" altLang="en-US" dirty="0"/>
              <a:t>파일을 </a:t>
            </a:r>
            <a:r>
              <a:rPr lang="en-US" altLang="ko-KR" dirty="0"/>
              <a:t>CB </a:t>
            </a:r>
            <a:r>
              <a:rPr lang="ko-KR" altLang="en-US" dirty="0"/>
              <a:t>객체로 로드하고</a:t>
            </a:r>
            <a:r>
              <a:rPr lang="en-US" altLang="ko-KR" dirty="0"/>
              <a:t>, </a:t>
            </a:r>
            <a:r>
              <a:rPr lang="ko-KR" altLang="en-US" dirty="0"/>
              <a:t>상위 </a:t>
            </a:r>
            <a:r>
              <a:rPr lang="en-US" altLang="ko-KR" dirty="0"/>
              <a:t>5</a:t>
            </a:r>
            <a:r>
              <a:rPr lang="ko-KR" altLang="en-US" dirty="0"/>
              <a:t>개 행의 데이터를 출력하여 </a:t>
            </a:r>
            <a:r>
              <a:rPr lang="en-US" altLang="ko-KR" dirty="0"/>
              <a:t>head( )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    </a:t>
            </a:r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파일을 </a:t>
            </a:r>
            <a:r>
              <a:rPr lang="ko-KR" altLang="en-US" dirty="0" err="1"/>
              <a:t>파싱하는</a:t>
            </a:r>
            <a:r>
              <a:rPr lang="ko-KR" altLang="en-US" dirty="0"/>
              <a:t> 과정에서 문제가 발생할 수 있는데</a:t>
            </a:r>
            <a:r>
              <a:rPr lang="en-US" altLang="ko-KR" dirty="0"/>
              <a:t>, </a:t>
            </a:r>
            <a:r>
              <a:rPr lang="ko-KR" altLang="en-US" dirty="0"/>
              <a:t>이를 해결하기 위해 </a:t>
            </a:r>
            <a:r>
              <a:rPr lang="en-US" altLang="ko-KR" dirty="0"/>
              <a:t>engine = 'python' </a:t>
            </a:r>
            <a:r>
              <a:rPr lang="ko-KR" altLang="en-US" dirty="0"/>
              <a:t>속성 추가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87450" y="2266950"/>
          <a:ext cx="5040313" cy="228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434"/>
                <a:gridCol w="4387879"/>
              </a:tblGrid>
              <a:tr h="8766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[1]:</a:t>
                      </a:r>
                    </a:p>
                  </a:txBody>
                  <a:tcPr marL="89274" marR="89274" marT="44635" marB="4463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import pandas as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pd</a:t>
                      </a:r>
                      <a:endParaRPr kumimoji="1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CB = 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pd.read_csv</a:t>
                      </a:r>
                      <a:r>
                        <a:rPr kumimoji="1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('C:/Users/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kmj</a:t>
                      </a:r>
                      <a:r>
                        <a:rPr kumimoji="1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My_Python</a:t>
                      </a:r>
                      <a:r>
                        <a:rPr kumimoji="1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/9</a:t>
                      </a:r>
                      <a:r>
                        <a:rPr kumimoji="1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장</a:t>
                      </a:r>
                      <a:r>
                        <a:rPr kumimoji="1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_data/</a:t>
                      </a:r>
                      <a:r>
                        <a:rPr kumimoji="1" lang="en-US" altLang="ko-KR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CoffeeBean</a:t>
                      </a:r>
                      <a:r>
                        <a:rPr kumimoji="1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                  csv 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', encoding = 'CP949',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index_col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0, header = 0,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                    engine = 'python')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CB.head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() </a:t>
                      </a:r>
                      <a:r>
                        <a:rPr kumimoji="1" lang="en-US" altLang="ko-KR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#</a:t>
                      </a:r>
                      <a:r>
                        <a:rPr kumimoji="1" lang="ko-KR" altLang="en-US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작업 내용 확인용 출력</a:t>
                      </a:r>
                      <a:endParaRPr kumimoji="1" lang="en-US" altLang="ko-KR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4" marR="89274" marT="44635" marB="4463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125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Out[1]: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4" marR="89274" marT="44635" marB="4463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89274" marR="89274" marT="44635" marB="4463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7664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213100"/>
            <a:ext cx="3240088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06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주소 데이터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지오맵</a:t>
            </a:r>
            <a:r>
              <a:rPr lang="en-US" altLang="ko-KR" sz="2000" smtClean="0"/>
              <a:t>] </a:t>
            </a:r>
            <a:r>
              <a:rPr lang="ko-KR" altLang="en-US" sz="2000" smtClean="0"/>
              <a:t>지리 정보 분석 후 맵 생성하기 </a:t>
            </a:r>
          </a:p>
        </p:txBody>
      </p:sp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 및 탐색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분석할 커피 매장의 주소 데이터 준비하기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r>
              <a:rPr lang="ko-KR" altLang="en-US" dirty="0"/>
              <a:t>주소 데이터를 행정구역 주소 체계에 맞게 정리하기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[2]</a:t>
            </a:r>
            <a:r>
              <a:rPr lang="en-US" altLang="ko-KR" dirty="0">
                <a:solidFill>
                  <a:prstClr val="black"/>
                </a:solidFill>
              </a:rPr>
              <a:t>:</a:t>
            </a:r>
            <a:r>
              <a:rPr lang="en-US" altLang="ko-KR" dirty="0">
                <a:solidFill>
                  <a:srgbClr val="258BCD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for </a:t>
            </a:r>
            <a:r>
              <a:rPr lang="ko-KR" altLang="en-US" dirty="0" err="1">
                <a:solidFill>
                  <a:prstClr val="black"/>
                </a:solidFill>
              </a:rPr>
              <a:t>반복문을</a:t>
            </a:r>
            <a:r>
              <a:rPr lang="ko-KR" altLang="en-US" dirty="0">
                <a:solidFill>
                  <a:prstClr val="black"/>
                </a:solidFill>
              </a:rPr>
              <a:t> 이용하여 각 </a:t>
            </a:r>
            <a:r>
              <a:rPr lang="en-US" altLang="ko-KR" dirty="0">
                <a:solidFill>
                  <a:prstClr val="black"/>
                </a:solidFill>
              </a:rPr>
              <a:t>address </a:t>
            </a:r>
            <a:r>
              <a:rPr lang="ko-KR" altLang="en-US" dirty="0">
                <a:solidFill>
                  <a:prstClr val="black"/>
                </a:solidFill>
              </a:rPr>
              <a:t>컬럼의 값을 분리하고</a:t>
            </a:r>
            <a:r>
              <a:rPr lang="en-US" altLang="ko-KR" sz="800" dirty="0">
                <a:solidFill>
                  <a:srgbClr val="258BCD"/>
                </a:solidFill>
              </a:rPr>
              <a:t>split( ) </a:t>
            </a:r>
            <a:r>
              <a:rPr lang="en-US" altLang="ko-KR" dirty="0" err="1">
                <a:solidFill>
                  <a:prstClr val="black"/>
                </a:solidFill>
              </a:rPr>
              <a:t>addr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리스트로 </a:t>
            </a:r>
            <a:r>
              <a:rPr lang="ko-KR" altLang="en-US" dirty="0" err="1">
                <a:solidFill>
                  <a:prstClr val="black"/>
                </a:solidFill>
              </a:rPr>
              <a:t>만듬</a:t>
            </a:r>
            <a:r>
              <a:rPr lang="en-US" altLang="ko-KR" dirty="0">
                <a:solidFill>
                  <a:prstClr val="black"/>
                </a:solidFill>
              </a:rPr>
              <a:t>. </a:t>
            </a:r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87450" y="2279650"/>
          <a:ext cx="5040313" cy="165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434"/>
                <a:gridCol w="4387879"/>
              </a:tblGrid>
              <a:tr h="7140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[2]:</a:t>
                      </a:r>
                    </a:p>
                  </a:txBody>
                  <a:tcPr marL="89274" marR="89274" marT="44619" marB="446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addr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= []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for address in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CB.address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addr.append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str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(address).split())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addr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#</a:t>
                      </a:r>
                      <a:r>
                        <a:rPr kumimoji="1" lang="ko-KR" altLang="en-US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굴림" panose="020B0600000101010101" pitchFamily="50" charset="-127"/>
                          <a:cs typeface="+mn-cs"/>
                        </a:rPr>
                        <a:t>작업 내용 확인용 출력</a:t>
                      </a:r>
                      <a:endParaRPr kumimoji="1" lang="en-US" altLang="ko-KR" sz="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4" marR="89274" marT="44619" marB="446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400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Out[2]: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4" marR="89274" marT="44619" marB="446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[['</a:t>
                      </a:r>
                      <a:r>
                        <a:rPr lang="ko-KR" altLang="en-US" sz="900" dirty="0"/>
                        <a:t>서울시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강남구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 err="1"/>
                        <a:t>학동로</a:t>
                      </a:r>
                      <a:r>
                        <a:rPr lang="en-US" altLang="ko-KR" sz="900" dirty="0"/>
                        <a:t>', '211', '1</a:t>
                      </a:r>
                      <a:r>
                        <a:rPr lang="ko-KR" altLang="en-US" sz="900" dirty="0"/>
                        <a:t>층</a:t>
                      </a:r>
                      <a:r>
                        <a:rPr lang="en-US" altLang="ko-KR" sz="900" dirty="0"/>
                        <a:t>'],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['</a:t>
                      </a:r>
                      <a:r>
                        <a:rPr lang="ko-KR" altLang="en-US" sz="900" dirty="0"/>
                        <a:t>서울시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강남구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 err="1"/>
                        <a:t>광평로</a:t>
                      </a:r>
                      <a:r>
                        <a:rPr lang="en-US" altLang="ko-KR" sz="900" dirty="0"/>
                        <a:t>', '280', '</a:t>
                      </a:r>
                      <a:r>
                        <a:rPr lang="ko-KR" altLang="en-US" sz="900" dirty="0"/>
                        <a:t>수서동</a:t>
                      </a:r>
                      <a:r>
                        <a:rPr lang="en-US" altLang="ko-KR" sz="900" dirty="0"/>
                        <a:t>', '724</a:t>
                      </a:r>
                      <a:r>
                        <a:rPr lang="ko-KR" altLang="en-US" sz="900" dirty="0"/>
                        <a:t>호</a:t>
                      </a:r>
                      <a:r>
                        <a:rPr lang="en-US" altLang="ko-KR" sz="900" dirty="0"/>
                        <a:t>'],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…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['</a:t>
                      </a:r>
                      <a:r>
                        <a:rPr lang="ko-KR" altLang="en-US" sz="900" dirty="0"/>
                        <a:t>경기도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안양시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동안구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 err="1"/>
                        <a:t>시민대로</a:t>
                      </a:r>
                      <a:r>
                        <a:rPr lang="en-US" altLang="ko-KR" sz="900" dirty="0"/>
                        <a:t>', '260,', '1</a:t>
                      </a:r>
                      <a:r>
                        <a:rPr lang="ko-KR" altLang="en-US" sz="900" dirty="0"/>
                        <a:t>층</a:t>
                      </a:r>
                      <a:r>
                        <a:rPr lang="en-US" altLang="ko-KR" sz="900" dirty="0"/>
                        <a:t>', '104,105</a:t>
                      </a:r>
                      <a:r>
                        <a:rPr lang="ko-KR" altLang="en-US" sz="900" dirty="0"/>
                        <a:t>호</a:t>
                      </a:r>
                      <a:r>
                        <a:rPr lang="en-US" altLang="ko-KR" sz="900" dirty="0"/>
                        <a:t>'],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['</a:t>
                      </a:r>
                      <a:r>
                        <a:rPr lang="ko-KR" altLang="en-US" sz="900" dirty="0"/>
                        <a:t>경기도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하남시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 err="1"/>
                        <a:t>미사대로</a:t>
                      </a:r>
                      <a:r>
                        <a:rPr lang="en-US" altLang="ko-KR" sz="900" dirty="0"/>
                        <a:t>', '750,', '</a:t>
                      </a:r>
                      <a:r>
                        <a:rPr lang="ko-KR" altLang="en-US" sz="900" dirty="0"/>
                        <a:t>신세계백화점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지하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층</a:t>
                      </a:r>
                      <a:r>
                        <a:rPr lang="en-US" altLang="ko-KR" sz="900" dirty="0"/>
                        <a:t>', '</a:t>
                      </a:r>
                      <a:r>
                        <a:rPr lang="ko-KR" altLang="en-US" sz="900" dirty="0"/>
                        <a:t>식품관</a:t>
                      </a:r>
                      <a:r>
                        <a:rPr lang="en-US" altLang="ko-KR" sz="900" dirty="0"/>
                        <a:t>']]</a:t>
                      </a:r>
                    </a:p>
                  </a:txBody>
                  <a:tcPr marL="89274" marR="89274" marT="44619" marB="4461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51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95350" y="1844675"/>
            <a:ext cx="7493000" cy="4105275"/>
          </a:xfrm>
        </p:spPr>
        <p:txBody>
          <a:bodyPr/>
          <a:lstStyle/>
          <a:p>
            <a:r>
              <a:rPr lang="en-US" altLang="ko-KR" sz="1800" smtClean="0"/>
              <a:t>01 [</a:t>
            </a:r>
            <a:r>
              <a:rPr lang="ko-KR" altLang="en-US" sz="1800" smtClean="0"/>
              <a:t>주소 데이터 분석 </a:t>
            </a:r>
            <a:r>
              <a:rPr lang="en-US" altLang="ko-KR" sz="1800" smtClean="0"/>
              <a:t>+ </a:t>
            </a:r>
            <a:r>
              <a:rPr lang="ko-KR" altLang="en-US" sz="1800" smtClean="0"/>
              <a:t>지오맵</a:t>
            </a:r>
            <a:r>
              <a:rPr lang="en-US" altLang="ko-KR" sz="1800" smtClean="0"/>
              <a:t>] </a:t>
            </a:r>
            <a:r>
              <a:rPr lang="ko-KR" altLang="en-US" sz="1800" smtClean="0"/>
              <a:t>지리 정보 분석 후 맵 생성하기 </a:t>
            </a:r>
            <a:endParaRPr lang="en-US" altLang="ko-KR" sz="1800" smtClean="0"/>
          </a:p>
          <a:p>
            <a:r>
              <a:rPr lang="en-US" altLang="ko-KR" sz="1800" smtClean="0"/>
              <a:t>02 [</a:t>
            </a:r>
            <a:r>
              <a:rPr lang="ko-KR" altLang="en-US" sz="1800" smtClean="0"/>
              <a:t>행정구역별 데이터 분석 </a:t>
            </a:r>
            <a:r>
              <a:rPr lang="en-US" altLang="ko-KR" sz="1800" smtClean="0"/>
              <a:t>+ </a:t>
            </a:r>
            <a:r>
              <a:rPr lang="ko-KR" altLang="en-US" sz="1800" smtClean="0"/>
              <a:t>블록맵</a:t>
            </a:r>
            <a:r>
              <a:rPr lang="en-US" altLang="ko-KR" sz="1800" smtClean="0"/>
              <a:t>] </a:t>
            </a:r>
            <a:r>
              <a:rPr lang="ko-KR" altLang="en-US" sz="1600" smtClean="0"/>
              <a:t>행정구역별 의료기관 현황 분석하기</a:t>
            </a:r>
            <a:endParaRPr lang="en-US" altLang="ko-KR" sz="1600" smtClean="0"/>
          </a:p>
        </p:txBody>
      </p:sp>
    </p:spTree>
    <p:extLst>
      <p:ext uri="{BB962C8B-B14F-4D97-AF65-F5344CB8AC3E}">
        <p14:creationId xmlns:p14="http://schemas.microsoft.com/office/powerpoint/2010/main" val="277165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주소 데이터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지오맵</a:t>
            </a:r>
            <a:r>
              <a:rPr lang="en-US" altLang="ko-KR" sz="2000" smtClean="0"/>
              <a:t>] </a:t>
            </a:r>
            <a:r>
              <a:rPr lang="ko-KR" altLang="en-US" sz="2000" smtClean="0"/>
              <a:t>지리 정보 분석 후 맵 생성하기 </a:t>
            </a: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 및 탐색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분석할 커피 매장의 주소 데이터 준비하기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r>
              <a:rPr lang="ko-KR" altLang="en-US" dirty="0"/>
              <a:t>주소 데이터를 행정구역 주소 체계에 맞게 정리하기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sz="110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[3]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rgbClr val="258BCD"/>
                </a:solidFill>
              </a:rPr>
              <a:t> </a:t>
            </a:r>
            <a:r>
              <a:rPr lang="en-US" altLang="ko-KR" dirty="0"/>
              <a:t>if </a:t>
            </a:r>
            <a:r>
              <a:rPr lang="ko-KR" altLang="en-US" dirty="0"/>
              <a:t>조건 검사를 통해 기준에 맞지 않는 이름을 수정하면서 분리했던 항목을 연결하여</a:t>
            </a:r>
            <a:r>
              <a:rPr lang="en-US" altLang="ko-KR" sz="800" dirty="0">
                <a:solidFill>
                  <a:srgbClr val="258BCD"/>
                </a:solidFill>
              </a:rPr>
              <a:t>join( ) </a:t>
            </a:r>
            <a:r>
              <a:rPr lang="en-US" altLang="ko-KR" dirty="0"/>
              <a:t>addr2 </a:t>
            </a:r>
            <a:r>
              <a:rPr lang="ko-KR" altLang="en-US" dirty="0"/>
              <a:t>리스트를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87450" y="2243138"/>
          <a:ext cx="5040313" cy="410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434"/>
                <a:gridCol w="4387879"/>
              </a:tblGrid>
              <a:tr h="33048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[3]: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4" marR="89274" marT="44630" marB="4463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addr2 = []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for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in range(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)):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if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서울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":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서울특별시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elif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서울시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":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서울특별시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elif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부산시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":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부산광역시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elif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":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인천광역시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elif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광주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":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광주광역시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elif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대전시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":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대전광역시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elif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울산시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":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울산광역시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elif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세종시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":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세종특별자치시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elif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경기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":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경기도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elif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충북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":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충청북도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elif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충남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":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충청남도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elif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":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전라북도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elif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":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전라남도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elif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경북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":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경상북도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elif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경남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":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경상남도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elif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":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제주특별자치도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elif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제주도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":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제주특별자치도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elif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제주시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":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][0] = 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제주특별자치도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addr2.append(' '.join(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]))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addr2 #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작업 내용 확인용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89274" marR="89274" marT="44630" marB="4463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004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Out[3]: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4" marR="89274" marT="44630" marB="4463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['</a:t>
                      </a:r>
                      <a:r>
                        <a:rPr lang="ko-KR" altLang="en-US" sz="800" dirty="0"/>
                        <a:t>서울특별시 강남구 </a:t>
                      </a:r>
                      <a:r>
                        <a:rPr lang="ko-KR" altLang="en-US" sz="800" dirty="0" err="1"/>
                        <a:t>학동로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211 1</a:t>
                      </a:r>
                      <a:r>
                        <a:rPr lang="ko-KR" altLang="en-US" sz="800" dirty="0"/>
                        <a:t>층</a:t>
                      </a:r>
                      <a:r>
                        <a:rPr lang="en-US" altLang="ko-KR" sz="800" dirty="0"/>
                        <a:t>',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'</a:t>
                      </a:r>
                      <a:r>
                        <a:rPr lang="ko-KR" altLang="en-US" sz="800" dirty="0"/>
                        <a:t>서울특별시 강남구 </a:t>
                      </a:r>
                      <a:r>
                        <a:rPr lang="ko-KR" altLang="en-US" sz="800" dirty="0" err="1"/>
                        <a:t>광평로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280 </a:t>
                      </a:r>
                      <a:r>
                        <a:rPr lang="ko-KR" altLang="en-US" sz="800" dirty="0"/>
                        <a:t>수서동 </a:t>
                      </a:r>
                      <a:r>
                        <a:rPr lang="en-US" altLang="ko-KR" sz="800" dirty="0"/>
                        <a:t>724</a:t>
                      </a:r>
                      <a:r>
                        <a:rPr lang="ko-KR" altLang="en-US" sz="800" dirty="0"/>
                        <a:t>호</a:t>
                      </a:r>
                      <a:r>
                        <a:rPr lang="en-US" altLang="ko-KR" sz="800" dirty="0"/>
                        <a:t>',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…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'</a:t>
                      </a:r>
                      <a:r>
                        <a:rPr lang="ko-KR" altLang="en-US" sz="800" dirty="0"/>
                        <a:t>경기도 안양시 동안구 </a:t>
                      </a:r>
                      <a:r>
                        <a:rPr lang="ko-KR" altLang="en-US" sz="800" dirty="0" err="1"/>
                        <a:t>시민대로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260, 1</a:t>
                      </a:r>
                      <a:r>
                        <a:rPr lang="ko-KR" altLang="en-US" sz="800" dirty="0"/>
                        <a:t>층 </a:t>
                      </a:r>
                      <a:r>
                        <a:rPr lang="en-US" altLang="ko-KR" sz="800" dirty="0"/>
                        <a:t>104,105</a:t>
                      </a:r>
                      <a:r>
                        <a:rPr lang="ko-KR" altLang="en-US" sz="800" dirty="0"/>
                        <a:t>호</a:t>
                      </a:r>
                      <a:r>
                        <a:rPr lang="en-US" altLang="ko-KR" sz="800" dirty="0"/>
                        <a:t>',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'</a:t>
                      </a:r>
                      <a:r>
                        <a:rPr lang="ko-KR" altLang="en-US" sz="800" dirty="0"/>
                        <a:t>경기도 하남시 </a:t>
                      </a:r>
                      <a:r>
                        <a:rPr lang="ko-KR" altLang="en-US" sz="800" dirty="0" err="1"/>
                        <a:t>미사대로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750, </a:t>
                      </a:r>
                      <a:r>
                        <a:rPr lang="ko-KR" altLang="en-US" sz="800" dirty="0"/>
                        <a:t>신세계백화점 지하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층 식품관</a:t>
                      </a:r>
                      <a:r>
                        <a:rPr lang="en-US" altLang="ko-KR" sz="800" dirty="0"/>
                        <a:t>']</a:t>
                      </a:r>
                    </a:p>
                  </a:txBody>
                  <a:tcPr marL="89274" marR="89274" marT="44630" marB="4463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13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주소 데이터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지오맵</a:t>
            </a:r>
            <a:r>
              <a:rPr lang="en-US" altLang="ko-KR" sz="2000" smtClean="0"/>
              <a:t>] </a:t>
            </a:r>
            <a:r>
              <a:rPr lang="ko-KR" altLang="en-US" sz="2000" smtClean="0"/>
              <a:t>지리 정보 분석 후 맵 생성하기 </a:t>
            </a:r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준비 및 탐색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분석할 커피 매장의 주소 데이터 준비하기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r>
              <a:rPr lang="ko-KR" altLang="en-US" dirty="0"/>
              <a:t>주소 데이터를 행정구역 주소 체계에 맞게 정리하기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[4]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rgbClr val="258BCD"/>
                </a:solidFill>
              </a:rPr>
              <a:t> </a:t>
            </a:r>
            <a:r>
              <a:rPr lang="en-US" altLang="ko-KR" dirty="0"/>
              <a:t>addr2</a:t>
            </a:r>
            <a:r>
              <a:rPr lang="ko-KR" altLang="en-US" dirty="0"/>
              <a:t>를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타입으로 변경하고</a:t>
            </a:r>
            <a:r>
              <a:rPr lang="en-US" altLang="ko-KR" dirty="0"/>
              <a:t>, </a:t>
            </a:r>
            <a:r>
              <a:rPr lang="ko-KR" altLang="en-US" dirty="0"/>
              <a:t>컬럼 이름을 </a:t>
            </a:r>
            <a:r>
              <a:rPr lang="en-US" altLang="ko-KR" dirty="0"/>
              <a:t>address2</a:t>
            </a:r>
            <a:r>
              <a:rPr lang="ko-KR" altLang="en-US" dirty="0"/>
              <a:t>로 지정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[5]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rgbClr val="258BCD"/>
                </a:solidFill>
              </a:rPr>
              <a:t> </a:t>
            </a:r>
            <a:r>
              <a:rPr lang="en-US" altLang="ko-KR" dirty="0"/>
              <a:t>CB</a:t>
            </a:r>
            <a:r>
              <a:rPr lang="ko-KR" altLang="en-US" dirty="0"/>
              <a:t>와 </a:t>
            </a:r>
            <a:r>
              <a:rPr lang="en-US" altLang="ko-KR" dirty="0"/>
              <a:t>addr2</a:t>
            </a:r>
            <a:r>
              <a:rPr lang="ko-KR" altLang="en-US" dirty="0"/>
              <a:t>를 옆으로</a:t>
            </a:r>
            <a:r>
              <a:rPr lang="en-US" altLang="ko-KR" sz="800" dirty="0">
                <a:solidFill>
                  <a:srgbClr val="258BCD"/>
                </a:solidFill>
              </a:rPr>
              <a:t>axis=1</a:t>
            </a:r>
            <a:r>
              <a:rPr lang="en-US" altLang="ko-KR" dirty="0"/>
              <a:t> </a:t>
            </a:r>
            <a:r>
              <a:rPr lang="ko-KR" altLang="en-US" dirty="0"/>
              <a:t>결합하여</a:t>
            </a:r>
            <a:r>
              <a:rPr lang="en-US" altLang="ko-KR" sz="800" dirty="0" err="1">
                <a:solidFill>
                  <a:srgbClr val="258BCD"/>
                </a:solidFill>
              </a:rPr>
              <a:t>concat</a:t>
            </a:r>
            <a:r>
              <a:rPr lang="en-US" altLang="ko-KR" sz="800" dirty="0">
                <a:solidFill>
                  <a:srgbClr val="258BCD"/>
                </a:solidFill>
              </a:rPr>
              <a:t>( ) </a:t>
            </a:r>
            <a:r>
              <a:rPr lang="en-US" altLang="ko-KR" dirty="0"/>
              <a:t>CB2</a:t>
            </a:r>
            <a:r>
              <a:rPr lang="ko-KR" altLang="en-US" dirty="0"/>
              <a:t>를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[6]</a:t>
            </a:r>
            <a:r>
              <a:rPr lang="en-US" altLang="ko-KR" dirty="0"/>
              <a:t>: </a:t>
            </a:r>
            <a:r>
              <a:rPr lang="ko-KR" altLang="en-US" dirty="0"/>
              <a:t>시도 이름이 수정된 데이터를 </a:t>
            </a:r>
            <a:r>
              <a:rPr lang="en-US" altLang="ko-KR" dirty="0"/>
              <a:t>CB2</a:t>
            </a:r>
            <a:r>
              <a:rPr lang="ko-KR" altLang="en-US" dirty="0"/>
              <a:t>로 저장</a:t>
            </a:r>
            <a:r>
              <a:rPr lang="en-US" altLang="ko-KR" dirty="0"/>
              <a:t>. </a:t>
            </a:r>
            <a:r>
              <a:rPr lang="ko-KR" altLang="en-US" dirty="0"/>
              <a:t>작업 완료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87450" y="2254250"/>
          <a:ext cx="5040313" cy="204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434"/>
                <a:gridCol w="4387879"/>
              </a:tblGrid>
              <a:tr h="256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[4]:</a:t>
                      </a:r>
                    </a:p>
                  </a:txBody>
                  <a:tcPr marL="89274" marR="89274" marT="44630" marB="4463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addr2 =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(addr2, columns = ['address2'])</a:t>
                      </a:r>
                    </a:p>
                  </a:txBody>
                  <a:tcPr marL="89274" marR="89274" marT="44630" marB="4463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89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258BCD"/>
                          </a:solidFill>
                        </a:rPr>
                        <a:t>In [5]: 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4" marR="89274" marT="44630" marB="4463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CB2 = </a:t>
                      </a:r>
                      <a:r>
                        <a:rPr lang="en-US" altLang="ko-KR" sz="900" dirty="0" err="1"/>
                        <a:t>pd.concat</a:t>
                      </a:r>
                      <a:r>
                        <a:rPr lang="en-US" altLang="ko-KR" sz="900" dirty="0"/>
                        <a:t>([CB, addr2], axis = 1 ) CB2.head() 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#</a:t>
                      </a:r>
                      <a:r>
                        <a:rPr lang="ko-KR" altLang="en-US" sz="900" dirty="0"/>
                        <a:t>작업 내용 확인용 출력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89274" marR="89274" marT="44630" marB="4463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124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Out[5]: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4" marR="89274" marT="44630" marB="4463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endParaRPr lang="en-US" altLang="ko-KR" sz="900" dirty="0"/>
                    </a:p>
                  </a:txBody>
                  <a:tcPr marL="89274" marR="89274" marT="44630" marB="4463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79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258BCD"/>
                          </a:solidFill>
                        </a:rPr>
                        <a:t>In [6]: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4" marR="89274" marT="44630" marB="4463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CB2.to_csv('9</a:t>
                      </a:r>
                      <a:r>
                        <a:rPr lang="ko-KR" altLang="en-US" sz="900" dirty="0"/>
                        <a:t>장</a:t>
                      </a:r>
                      <a:r>
                        <a:rPr lang="en-US" altLang="ko-KR" sz="900" dirty="0"/>
                        <a:t>_data/CoffeeBean_2.csv', encoding = 'CP949', index = False) </a:t>
                      </a:r>
                    </a:p>
                  </a:txBody>
                  <a:tcPr marL="89274" marR="89274" marT="44630" marB="4463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0742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3" y="2913063"/>
            <a:ext cx="4319587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66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주소 데이터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지오맵</a:t>
            </a:r>
            <a:r>
              <a:rPr lang="en-US" altLang="ko-KR" sz="2000" smtClean="0"/>
              <a:t>] </a:t>
            </a:r>
            <a:r>
              <a:rPr lang="ko-KR" altLang="en-US" sz="2000" smtClean="0"/>
              <a:t>지리 정보 분석 후 맵 생성하기 </a:t>
            </a:r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분석 모델 구축 및 시각화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지도 객체 생성하기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r>
              <a:rPr lang="ko-KR" altLang="en-US" dirty="0" err="1"/>
              <a:t>구글맵</a:t>
            </a:r>
            <a:r>
              <a:rPr lang="en-US" altLang="ko-KR" dirty="0"/>
              <a:t>(maps.google.co.kr)</a:t>
            </a:r>
            <a:r>
              <a:rPr lang="ko-KR" altLang="en-US" dirty="0"/>
              <a:t>에서 우리나라 국보</a:t>
            </a:r>
            <a:r>
              <a:rPr lang="en-US" altLang="ko-KR" dirty="0"/>
              <a:t>1</a:t>
            </a:r>
            <a:r>
              <a:rPr lang="ko-KR" altLang="en-US" dirty="0"/>
              <a:t>호인 ‘</a:t>
            </a:r>
            <a:r>
              <a:rPr lang="ko-KR" altLang="en-US" dirty="0" err="1"/>
              <a:t>숭례문’을</a:t>
            </a:r>
            <a:r>
              <a:rPr lang="ko-KR" altLang="en-US" dirty="0"/>
              <a:t> 검색 → </a:t>
            </a:r>
            <a:r>
              <a:rPr lang="ko-KR" altLang="en-US" dirty="0" err="1"/>
              <a:t>마커</a:t>
            </a:r>
            <a:r>
              <a:rPr lang="ko-KR" altLang="en-US" dirty="0"/>
              <a:t> 위에서 마우스 오른쪽 버튼을 클릭하여 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 [</a:t>
            </a:r>
            <a:r>
              <a:rPr lang="ko-KR" altLang="en-US" dirty="0"/>
              <a:t>이곳이 </a:t>
            </a:r>
            <a:r>
              <a:rPr lang="ko-KR" altLang="en-US" dirty="0" err="1"/>
              <a:t>궁금한가요</a:t>
            </a:r>
            <a:r>
              <a:rPr lang="en-US" altLang="ko-KR" dirty="0"/>
              <a:t>?]</a:t>
            </a:r>
            <a:r>
              <a:rPr lang="ko-KR" altLang="en-US" dirty="0"/>
              <a:t>를 선택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</p:txBody>
      </p:sp>
      <p:pic>
        <p:nvPicPr>
          <p:cNvPr id="31749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565400"/>
            <a:ext cx="4037012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주소 데이터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지오맵</a:t>
            </a:r>
            <a:r>
              <a:rPr lang="en-US" altLang="ko-KR" sz="2000" smtClean="0"/>
              <a:t>] </a:t>
            </a:r>
            <a:r>
              <a:rPr lang="ko-KR" altLang="en-US" sz="2000" smtClean="0"/>
              <a:t>지리 정보 분석 후 맵 생성하기 </a:t>
            </a:r>
          </a:p>
        </p:txBody>
      </p:sp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분석 모델 구축 및 시각화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지도 객체 생성하기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r>
              <a:rPr lang="ko-KR" altLang="en-US" dirty="0"/>
              <a:t>숭례문의 위도와 경도 좌표를 복사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</p:txBody>
      </p:sp>
      <p:pic>
        <p:nvPicPr>
          <p:cNvPr id="32773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420938"/>
            <a:ext cx="40100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80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주소 데이터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지오맵</a:t>
            </a:r>
            <a:r>
              <a:rPr lang="en-US" altLang="ko-KR" sz="2000" smtClean="0"/>
              <a:t>] </a:t>
            </a:r>
            <a:r>
              <a:rPr lang="ko-KR" altLang="en-US" sz="2000" smtClean="0"/>
              <a:t>지리 정보 분석 후 맵 생성하기 </a:t>
            </a:r>
          </a:p>
        </p:txBody>
      </p:sp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분석 모델 구축 및 시각화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지도 객체 생성하기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3"/>
              <a:defRPr/>
            </a:pPr>
            <a:r>
              <a:rPr lang="ko-KR" altLang="en-US" dirty="0"/>
              <a:t>복사한 좌표를 사용한 지도 객체를 생성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3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[9]</a:t>
            </a:r>
            <a:r>
              <a:rPr lang="en-US" altLang="ko-KR" dirty="0"/>
              <a:t>: </a:t>
            </a:r>
            <a:r>
              <a:rPr lang="ko-KR" altLang="en-US" dirty="0"/>
              <a:t>복사한 숭례문의 좌표를</a:t>
            </a:r>
            <a:r>
              <a:rPr lang="en-US" altLang="ko-KR" sz="800" dirty="0" err="1">
                <a:solidFill>
                  <a:srgbClr val="258BCD"/>
                </a:solidFill>
              </a:rPr>
              <a:t>folium.Map</a:t>
            </a:r>
            <a:r>
              <a:rPr lang="en-US" altLang="ko-KR" sz="800" dirty="0">
                <a:solidFill>
                  <a:srgbClr val="258BCD"/>
                </a:solidFill>
              </a:rPr>
              <a:t>() </a:t>
            </a:r>
            <a:r>
              <a:rPr lang="ko-KR" altLang="en-US" dirty="0"/>
              <a:t>함수의 </a:t>
            </a:r>
            <a:r>
              <a:rPr lang="en-US" altLang="ko-KR" dirty="0"/>
              <a:t>location </a:t>
            </a:r>
            <a:r>
              <a:rPr lang="ko-KR" altLang="en-US" dirty="0"/>
              <a:t>속성 값으로 설정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       </a:t>
            </a:r>
            <a:r>
              <a:rPr lang="ko-KR" altLang="en-US" dirty="0"/>
              <a:t>지도의 크기를 확대하여</a:t>
            </a:r>
            <a:r>
              <a:rPr lang="en-US" altLang="ko-KR" sz="800" dirty="0" err="1">
                <a:solidFill>
                  <a:srgbClr val="258BCD"/>
                </a:solidFill>
              </a:rPr>
              <a:t>zoom_start</a:t>
            </a:r>
            <a:r>
              <a:rPr lang="en-US" altLang="ko-KR" sz="800" dirty="0">
                <a:solidFill>
                  <a:srgbClr val="258BCD"/>
                </a:solidFill>
              </a:rPr>
              <a:t> = 16 </a:t>
            </a:r>
            <a:r>
              <a:rPr lang="ko-KR" altLang="en-US" dirty="0"/>
              <a:t>지도 객체인 </a:t>
            </a:r>
            <a:r>
              <a:rPr lang="en-US" altLang="ko-KR" dirty="0" err="1"/>
              <a:t>map_osm</a:t>
            </a:r>
            <a:r>
              <a:rPr lang="ko-KR" altLang="en-US" dirty="0"/>
              <a:t>을 생성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In[10]</a:t>
            </a:r>
            <a:r>
              <a:rPr lang="en-US" altLang="ko-KR" dirty="0"/>
              <a:t>: </a:t>
            </a:r>
            <a:r>
              <a:rPr lang="ko-KR" altLang="en-US" dirty="0"/>
              <a:t>생성한 지도 객체</a:t>
            </a:r>
            <a:r>
              <a:rPr lang="en-US" altLang="ko-KR" sz="800" dirty="0" err="1">
                <a:solidFill>
                  <a:srgbClr val="258BCD"/>
                </a:solidFill>
              </a:rPr>
              <a:t>map_osm</a:t>
            </a:r>
            <a:r>
              <a:rPr lang="ko-KR" altLang="en-US" dirty="0"/>
              <a:t>를 파일로 저장</a:t>
            </a: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857250" lvl="3" indent="-228600">
              <a:buFont typeface="+mj-lt"/>
              <a:buAutoNum type="arabicPeriod" startAt="4"/>
              <a:defRPr/>
            </a:pPr>
            <a:r>
              <a:rPr lang="en-US" altLang="ko-KR" dirty="0"/>
              <a:t>9</a:t>
            </a:r>
            <a:r>
              <a:rPr lang="ko-KR" altLang="en-US" dirty="0"/>
              <a:t>장</a:t>
            </a:r>
            <a:r>
              <a:rPr lang="en-US" altLang="ko-KR" dirty="0"/>
              <a:t>_data </a:t>
            </a:r>
            <a:r>
              <a:rPr lang="ko-KR" altLang="en-US" dirty="0"/>
              <a:t>폴더에 저장된 </a:t>
            </a:r>
            <a:r>
              <a:rPr lang="en-US" altLang="ko-KR" dirty="0"/>
              <a:t>map.html </a:t>
            </a:r>
            <a:r>
              <a:rPr lang="ko-KR" altLang="en-US" dirty="0"/>
              <a:t>파일을 더블클릭해서 열어 지도 파일을 확인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4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4"/>
              <a:defRPr/>
            </a:pP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258888" y="2205038"/>
          <a:ext cx="5041900" cy="51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639"/>
                <a:gridCol w="4389261"/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[9]:</a:t>
                      </a:r>
                    </a:p>
                  </a:txBody>
                  <a:tcPr marL="89302" marR="89302" marT="44656" marB="4465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map_osm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folium.Map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(location = [37.559978, 126.975291],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zoom_start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= 16)</a:t>
                      </a:r>
                    </a:p>
                  </a:txBody>
                  <a:tcPr marL="89302" marR="89302" marT="44656" marB="4465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258BCD"/>
                          </a:solidFill>
                        </a:rPr>
                        <a:t>In [10]: 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302" marR="89302" marT="44656" marB="4465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map_osm.save</a:t>
                      </a:r>
                      <a:r>
                        <a:rPr lang="en-US" altLang="ko-KR" sz="900" dirty="0"/>
                        <a:t>('9</a:t>
                      </a:r>
                      <a:r>
                        <a:rPr lang="ko-KR" altLang="en-US" sz="900" dirty="0"/>
                        <a:t>장</a:t>
                      </a:r>
                      <a:r>
                        <a:rPr lang="en-US" altLang="ko-KR" sz="900" dirty="0"/>
                        <a:t>_data/map.html')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89302" marR="89302" marT="44656" marB="4465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3808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203700"/>
            <a:ext cx="33845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63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주소 데이터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지오맵</a:t>
            </a:r>
            <a:r>
              <a:rPr lang="en-US" altLang="ko-KR" sz="2000" smtClean="0"/>
              <a:t>] </a:t>
            </a:r>
            <a:r>
              <a:rPr lang="ko-KR" altLang="en-US" sz="2000" smtClean="0"/>
              <a:t>지리 정보 분석 후 맵 생성하기 </a:t>
            </a:r>
          </a:p>
        </p:txBody>
      </p:sp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분석 모델 구축 및 시각화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지도 객체에 커피 매장 위치 표시하기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/>
              <a:defRPr/>
            </a:pPr>
            <a:r>
              <a:rPr lang="en-US" altLang="ko-KR" dirty="0"/>
              <a:t>Geocoder-</a:t>
            </a:r>
            <a:r>
              <a:rPr lang="en-US" altLang="ko-KR" dirty="0" err="1"/>
              <a:t>Xr</a:t>
            </a:r>
            <a:r>
              <a:rPr lang="ko-KR" altLang="en-US" dirty="0"/>
              <a:t>를 사용하기 위해 설치하기</a:t>
            </a: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</p:txBody>
      </p:sp>
      <p:pic>
        <p:nvPicPr>
          <p:cNvPr id="34821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349500"/>
            <a:ext cx="360997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5249863"/>
            <a:ext cx="32988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069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주소 데이터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지오맵</a:t>
            </a:r>
            <a:r>
              <a:rPr lang="en-US" altLang="ko-KR" sz="2000" smtClean="0"/>
              <a:t>] </a:t>
            </a:r>
            <a:r>
              <a:rPr lang="ko-KR" altLang="en-US" sz="2000" smtClean="0"/>
              <a:t>지리 정보 분석 후 맵 생성하기 </a:t>
            </a:r>
          </a:p>
        </p:txBody>
      </p:sp>
      <p:sp>
        <p:nvSpPr>
          <p:cNvPr id="3584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분석 모델 구축 및 시각화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지도 객체에 커피 매장 위치 표시하기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2"/>
              <a:defRPr/>
            </a:pPr>
            <a:r>
              <a:rPr lang="ko-KR" altLang="en-US" dirty="0"/>
              <a:t>압축을 풀고 </a:t>
            </a:r>
            <a:r>
              <a:rPr lang="en-US" altLang="ko-KR" dirty="0"/>
              <a:t>Geocoder-Xr_v4.1 </a:t>
            </a:r>
            <a:r>
              <a:rPr lang="ko-KR" altLang="en-US" dirty="0"/>
              <a:t>폴더 안에 있는 </a:t>
            </a:r>
            <a:r>
              <a:rPr lang="en-US" altLang="ko-KR" dirty="0"/>
              <a:t>XrGeocoder.exe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</p:txBody>
      </p:sp>
      <p:pic>
        <p:nvPicPr>
          <p:cNvPr id="35845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252663"/>
            <a:ext cx="431958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주소 데이터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지오맵</a:t>
            </a:r>
            <a:r>
              <a:rPr lang="en-US" altLang="ko-KR" sz="2000" smtClean="0"/>
              <a:t>] </a:t>
            </a:r>
            <a:r>
              <a:rPr lang="ko-KR" altLang="en-US" sz="2000" smtClean="0"/>
              <a:t>지리 정보 분석 후 맵 생성하기 </a:t>
            </a:r>
          </a:p>
        </p:txBody>
      </p:sp>
      <p:sp>
        <p:nvSpPr>
          <p:cNvPr id="3686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분석 모델 구축 및 시각화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지도 객체에 커피 매장 위치 표시하기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3"/>
              <a:defRPr/>
            </a:pPr>
            <a:r>
              <a:rPr lang="ko-KR" altLang="en-US" dirty="0"/>
              <a:t>주소의 좌표 구하기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➊</a:t>
            </a:r>
            <a:r>
              <a:rPr lang="en-US" altLang="ko-KR" dirty="0"/>
              <a:t>   Geocoder-</a:t>
            </a:r>
            <a:r>
              <a:rPr lang="en-US" altLang="ko-KR" dirty="0" err="1"/>
              <a:t>Xr</a:t>
            </a:r>
            <a:r>
              <a:rPr lang="ko-KR" altLang="en-US" dirty="0"/>
              <a:t>을 실행한 후 </a:t>
            </a:r>
            <a:r>
              <a:rPr lang="en-US" altLang="ko-KR" dirty="0"/>
              <a:t>[</a:t>
            </a:r>
            <a:r>
              <a:rPr lang="ko-KR" altLang="en-US" dirty="0"/>
              <a:t>입력 파일</a:t>
            </a:r>
            <a:r>
              <a:rPr lang="en-US" altLang="ko-KR" dirty="0"/>
              <a:t>]</a:t>
            </a:r>
            <a:r>
              <a:rPr lang="ko-KR" altLang="en-US" dirty="0"/>
              <a:t>을 클릭해 </a:t>
            </a:r>
            <a:r>
              <a:rPr lang="en-US" altLang="ko-KR" dirty="0"/>
              <a:t>CoffeeBean_2. csv</a:t>
            </a:r>
            <a:r>
              <a:rPr lang="ko-KR" altLang="en-US" dirty="0"/>
              <a:t>로 선택</a:t>
            </a:r>
            <a:r>
              <a:rPr lang="en-US" altLang="ko-KR" dirty="0"/>
              <a:t> 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➋</a:t>
            </a:r>
            <a:r>
              <a:rPr lang="en-US" altLang="ko-KR" dirty="0"/>
              <a:t>   </a:t>
            </a:r>
            <a:r>
              <a:rPr lang="ko-KR" altLang="en-US" dirty="0"/>
              <a:t>좌표를 구할 주소가 있는 </a:t>
            </a:r>
            <a:r>
              <a:rPr lang="en-US" altLang="ko-KR" dirty="0"/>
              <a:t>[</a:t>
            </a:r>
            <a:r>
              <a:rPr lang="ko-KR" altLang="en-US" dirty="0" err="1"/>
              <a:t>주소필드</a:t>
            </a:r>
            <a:r>
              <a:rPr lang="en-US" altLang="ko-KR" dirty="0"/>
              <a:t>]</a:t>
            </a:r>
            <a:r>
              <a:rPr lang="ko-KR" altLang="en-US" dirty="0"/>
              <a:t>를 </a:t>
            </a:r>
            <a:r>
              <a:rPr lang="en-US" altLang="ko-KR" dirty="0"/>
              <a:t>address2</a:t>
            </a:r>
            <a:r>
              <a:rPr lang="ko-KR" altLang="en-US" dirty="0"/>
              <a:t>로 설정</a:t>
            </a:r>
            <a:r>
              <a:rPr lang="en-US" altLang="ko-KR" dirty="0"/>
              <a:t>, 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➌</a:t>
            </a:r>
            <a:r>
              <a:rPr lang="en-US" altLang="ko-KR" dirty="0"/>
              <a:t>   </a:t>
            </a:r>
            <a:r>
              <a:rPr lang="ko-KR" altLang="en-US" dirty="0"/>
              <a:t>결과를 저장할 파일 경로를 나타내는 </a:t>
            </a:r>
            <a:r>
              <a:rPr lang="en-US" altLang="ko-KR" dirty="0"/>
              <a:t>[</a:t>
            </a:r>
            <a:r>
              <a:rPr lang="ko-KR" altLang="en-US" dirty="0"/>
              <a:t>결과 </a:t>
            </a:r>
            <a:r>
              <a:rPr lang="en-US" altLang="ko-KR" dirty="0"/>
              <a:t>SHP </a:t>
            </a:r>
            <a:r>
              <a:rPr lang="ko-KR" altLang="en-US" dirty="0"/>
              <a:t>파일</a:t>
            </a:r>
            <a:r>
              <a:rPr lang="en-US" altLang="ko-KR" dirty="0"/>
              <a:t>]</a:t>
            </a:r>
            <a:r>
              <a:rPr lang="ko-KR" altLang="en-US" dirty="0"/>
              <a:t>에 ‘</a:t>
            </a:r>
            <a:r>
              <a:rPr lang="en-US" altLang="ko-KR" dirty="0"/>
              <a:t>9</a:t>
            </a:r>
            <a:r>
              <a:rPr lang="ko-KR" altLang="en-US" dirty="0"/>
              <a:t>장</a:t>
            </a:r>
            <a:r>
              <a:rPr lang="en-US" altLang="ko-KR" dirty="0"/>
              <a:t>_ data/</a:t>
            </a:r>
            <a:r>
              <a:rPr lang="en-US" altLang="ko-KR" dirty="0" err="1"/>
              <a:t>CB_geo.shp</a:t>
            </a:r>
            <a:r>
              <a:rPr lang="en-US" altLang="ko-KR" dirty="0"/>
              <a:t>’</a:t>
            </a:r>
            <a:r>
              <a:rPr lang="ko-KR" altLang="en-US" dirty="0"/>
              <a:t>로 입력</a:t>
            </a:r>
            <a:r>
              <a:rPr lang="en-US" altLang="ko-KR" dirty="0"/>
              <a:t>. 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➍</a:t>
            </a:r>
            <a:r>
              <a:rPr lang="en-US" altLang="ko-KR" dirty="0"/>
              <a:t>   </a:t>
            </a:r>
            <a:r>
              <a:rPr lang="ko-KR" altLang="en-US" dirty="0"/>
              <a:t>결과를 </a:t>
            </a:r>
            <a:r>
              <a:rPr lang="en-US" altLang="ko-KR" dirty="0"/>
              <a:t>CSV </a:t>
            </a:r>
            <a:r>
              <a:rPr lang="ko-KR" altLang="en-US" dirty="0"/>
              <a:t>파일 형태로도 </a:t>
            </a:r>
            <a:r>
              <a:rPr lang="ko-KR" altLang="en-US" dirty="0" err="1"/>
              <a:t>저장’을</a:t>
            </a:r>
            <a:r>
              <a:rPr lang="ko-KR" altLang="en-US" dirty="0"/>
              <a:t> 체크해서 선택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ko-KR" altLang="en-US" dirty="0">
                <a:solidFill>
                  <a:srgbClr val="258BCD"/>
                </a:solidFill>
              </a:rPr>
              <a:t>➎</a:t>
            </a:r>
            <a:r>
              <a:rPr lang="ko-KR" altLang="en-US" dirty="0"/>
              <a:t>   </a:t>
            </a:r>
            <a:r>
              <a:rPr lang="en-US" altLang="ko-KR" dirty="0"/>
              <a:t>&lt;</a:t>
            </a:r>
            <a:r>
              <a:rPr lang="ko-KR" altLang="en-US" dirty="0"/>
              <a:t>시작</a:t>
            </a:r>
            <a:r>
              <a:rPr lang="en-US" altLang="ko-KR" dirty="0"/>
              <a:t>&gt;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</p:txBody>
      </p:sp>
      <p:pic>
        <p:nvPicPr>
          <p:cNvPr id="36869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644900"/>
            <a:ext cx="4735512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직사각형 1"/>
          <p:cNvSpPr>
            <a:spLocks noChangeArrowheads="1"/>
          </p:cNvSpPr>
          <p:nvPr/>
        </p:nvSpPr>
        <p:spPr bwMode="auto">
          <a:xfrm>
            <a:off x="5364163" y="954088"/>
            <a:ext cx="3854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smtClean="0">
                <a:solidFill>
                  <a:prstClr val="black"/>
                </a:solidFill>
              </a:rPr>
              <a:t>http://www.geoservice.co.kr:777/</a:t>
            </a:r>
          </a:p>
        </p:txBody>
      </p:sp>
    </p:spTree>
    <p:extLst>
      <p:ext uri="{BB962C8B-B14F-4D97-AF65-F5344CB8AC3E}">
        <p14:creationId xmlns:p14="http://schemas.microsoft.com/office/powerpoint/2010/main" val="123128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주소 데이터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지오맵</a:t>
            </a:r>
            <a:r>
              <a:rPr lang="en-US" altLang="ko-KR" sz="2000" smtClean="0"/>
              <a:t>] </a:t>
            </a:r>
            <a:r>
              <a:rPr lang="ko-KR" altLang="en-US" sz="2000" smtClean="0"/>
              <a:t>지리 정보 분석 후 맵 생성하기 </a:t>
            </a:r>
          </a:p>
        </p:txBody>
      </p:sp>
      <p:sp>
        <p:nvSpPr>
          <p:cNvPr id="3789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분석 모델 구축 및 시각화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지도 객체에 커피 매장 위치 표시하기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3"/>
              <a:defRPr/>
            </a:pPr>
            <a:r>
              <a:rPr lang="ko-KR" altLang="en-US" dirty="0"/>
              <a:t>주소의 좌표 구하기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CB_geo.shp.csv </a:t>
            </a:r>
            <a:r>
              <a:rPr lang="ko-KR" altLang="en-US" dirty="0"/>
              <a:t>파일</a:t>
            </a:r>
            <a:r>
              <a:rPr lang="en-US" altLang="ko-KR" dirty="0"/>
              <a:t>:</a:t>
            </a:r>
            <a:r>
              <a:rPr lang="ko-KR" altLang="en-US" dirty="0"/>
              <a:t> 변환된 주소 좌표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CB_geo.shp.err.csv </a:t>
            </a:r>
            <a:r>
              <a:rPr lang="ko-KR" altLang="en-US" dirty="0"/>
              <a:t>파일</a:t>
            </a:r>
            <a:r>
              <a:rPr lang="en-US" altLang="ko-KR" dirty="0"/>
              <a:t>:</a:t>
            </a:r>
            <a:r>
              <a:rPr lang="ko-KR" altLang="en-US" dirty="0"/>
              <a:t> 주소가 정확하지 않아서 좌표 변환을 하지 못한 항목</a:t>
            </a: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</p:txBody>
      </p:sp>
      <p:pic>
        <p:nvPicPr>
          <p:cNvPr id="37893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3452813"/>
            <a:ext cx="3430588" cy="211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2967038"/>
            <a:ext cx="4943475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4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주소 데이터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지오맵</a:t>
            </a:r>
            <a:r>
              <a:rPr lang="en-US" altLang="ko-KR" sz="2000" smtClean="0"/>
              <a:t>] </a:t>
            </a:r>
            <a:r>
              <a:rPr lang="ko-KR" altLang="en-US" sz="2000" smtClean="0"/>
              <a:t>지리 정보 분석 후 맵 생성하기 </a:t>
            </a:r>
          </a:p>
        </p:txBody>
      </p:sp>
      <p:sp>
        <p:nvSpPr>
          <p:cNvPr id="3891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분석 모델 구축 및 시각화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지도 객체에 커피 매장 위치 표시하기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4"/>
              <a:defRPr/>
            </a:pPr>
            <a:r>
              <a:rPr lang="ko-KR" altLang="en-US" dirty="0"/>
              <a:t>좌표 변환을 하지 못한 항목을 복사해서 </a:t>
            </a:r>
            <a:r>
              <a:rPr lang="en-US" altLang="ko-KR" dirty="0"/>
              <a:t>CB_geo.shp.csv </a:t>
            </a:r>
            <a:r>
              <a:rPr lang="ko-KR" altLang="en-US" dirty="0"/>
              <a:t>파일에 </a:t>
            </a:r>
            <a:r>
              <a:rPr lang="ko-KR" altLang="en-US" dirty="0" err="1"/>
              <a:t>붙여넣음</a:t>
            </a:r>
            <a:endParaRPr lang="en-US" altLang="ko-KR" dirty="0"/>
          </a:p>
        </p:txBody>
      </p:sp>
      <p:pic>
        <p:nvPicPr>
          <p:cNvPr id="38917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354263"/>
            <a:ext cx="4262438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52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95350" y="1844675"/>
            <a:ext cx="7408863" cy="41052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smtClean="0"/>
              <a:t>수집한 주소 데이터를 정리하고 분석하여 시각화할 수 있다</a:t>
            </a:r>
            <a:r>
              <a:rPr lang="en-US" altLang="ko-KR" sz="180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smtClean="0"/>
              <a:t>주소를 분석하여 위도와 경도의 </a:t>
            </a:r>
            <a:r>
              <a:rPr lang="en-US" altLang="ko-KR" sz="1800" smtClean="0"/>
              <a:t>GPS </a:t>
            </a:r>
            <a:r>
              <a:rPr lang="ko-KR" altLang="en-US" sz="1800" smtClean="0"/>
              <a:t>정보를 찾아낼 수 있다</a:t>
            </a:r>
            <a:r>
              <a:rPr lang="en-US" altLang="ko-KR" sz="180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smtClean="0"/>
              <a:t>행정구역을 찾아서 지도에 나타난 정보를 분석할 수 있다</a:t>
            </a:r>
            <a:r>
              <a:rPr lang="en-US" altLang="ko-KR" sz="1800" smtClean="0"/>
              <a:t>.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0871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주소 데이터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지오맵</a:t>
            </a:r>
            <a:r>
              <a:rPr lang="en-US" altLang="ko-KR" sz="2000" smtClean="0"/>
              <a:t>] </a:t>
            </a:r>
            <a:r>
              <a:rPr lang="ko-KR" altLang="en-US" sz="2000" smtClean="0"/>
              <a:t>지리 정보 분석 후 맵 생성하기 </a:t>
            </a:r>
          </a:p>
        </p:txBody>
      </p:sp>
      <p:sp>
        <p:nvSpPr>
          <p:cNvPr id="3993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분석 모델 구축 및 시각화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지도 객체에 커피 매장 위치 표시하기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5"/>
              <a:defRPr/>
            </a:pPr>
            <a:r>
              <a:rPr lang="en-US" altLang="ko-KR" dirty="0"/>
              <a:t>CB_geo.shp.csv </a:t>
            </a:r>
            <a:r>
              <a:rPr lang="ko-KR" altLang="en-US" dirty="0"/>
              <a:t>파일에서 </a:t>
            </a:r>
            <a:r>
              <a:rPr lang="en-US" altLang="ko-KR" dirty="0"/>
              <a:t>address2</a:t>
            </a:r>
            <a:r>
              <a:rPr lang="ko-KR" altLang="en-US" dirty="0"/>
              <a:t>에 적힌 주소를 </a:t>
            </a:r>
            <a:r>
              <a:rPr lang="ko-KR" altLang="en-US" dirty="0" err="1"/>
              <a:t>구글맵에서</a:t>
            </a:r>
            <a:r>
              <a:rPr lang="ko-KR" altLang="en-US" dirty="0"/>
              <a:t> 검색하여 경도와 위도 좌표를 찾음</a:t>
            </a:r>
            <a:endParaRPr lang="en-US" altLang="ko-KR" dirty="0"/>
          </a:p>
        </p:txBody>
      </p:sp>
      <p:pic>
        <p:nvPicPr>
          <p:cNvPr id="39941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630488"/>
            <a:ext cx="4527550" cy="303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2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주소 데이터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지오맵</a:t>
            </a:r>
            <a:r>
              <a:rPr lang="en-US" altLang="ko-KR" sz="2000" smtClean="0"/>
              <a:t>] </a:t>
            </a:r>
            <a:r>
              <a:rPr lang="ko-KR" altLang="en-US" sz="2000" smtClean="0"/>
              <a:t>지리 정보 분석 후 맵 생성하기 </a:t>
            </a:r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분석 모델 구축 및 시각화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지도 객체에 커피 매장 위치 표시하기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6"/>
              <a:defRPr/>
            </a:pPr>
            <a:r>
              <a:rPr lang="ko-KR" altLang="en-US" dirty="0"/>
              <a:t>복사한 위도와 경도를 </a:t>
            </a:r>
            <a:r>
              <a:rPr lang="en-US" altLang="ko-KR" dirty="0"/>
              <a:t>CB_geo.shp.csv </a:t>
            </a:r>
            <a:r>
              <a:rPr lang="ko-KR" altLang="en-US" dirty="0"/>
              <a:t>파일의 경도와 위도에 </a:t>
            </a:r>
            <a:r>
              <a:rPr lang="ko-KR" altLang="en-US" dirty="0" err="1"/>
              <a:t>붙여넣음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6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6"/>
              <a:defRPr/>
            </a:pPr>
            <a:r>
              <a:rPr lang="ko-KR" altLang="en-US" dirty="0"/>
              <a:t>좌표 검색 과정을 반복하여 모든 좌표가 추가되었다면 </a:t>
            </a:r>
            <a:r>
              <a:rPr lang="en-US" altLang="ko-KR" sz="1400" dirty="0"/>
              <a:t>CB_geo.shp_2.csv</a:t>
            </a:r>
            <a:r>
              <a:rPr lang="en-US" altLang="ko-KR" dirty="0"/>
              <a:t> </a:t>
            </a:r>
            <a:r>
              <a:rPr lang="ko-KR" altLang="en-US" dirty="0"/>
              <a:t>파일로 저장</a:t>
            </a:r>
            <a:endParaRPr lang="en-US" altLang="ko-KR" dirty="0"/>
          </a:p>
        </p:txBody>
      </p:sp>
      <p:pic>
        <p:nvPicPr>
          <p:cNvPr id="40965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76475"/>
            <a:ext cx="3933825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57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주소 데이터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지오맵</a:t>
            </a:r>
            <a:r>
              <a:rPr lang="en-US" altLang="ko-KR" sz="2000" smtClean="0"/>
              <a:t>] </a:t>
            </a:r>
            <a:r>
              <a:rPr lang="ko-KR" altLang="en-US" sz="2000" smtClean="0"/>
              <a:t>지리 정보 분석 후 맵 생성하기 </a:t>
            </a:r>
          </a:p>
        </p:txBody>
      </p:sp>
      <p:sp>
        <p:nvSpPr>
          <p:cNvPr id="4198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분석 모델 구축 및 시각화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지도 객체에 커피 매장 위치 표시하기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r>
              <a:rPr lang="ko-KR" altLang="en-US" dirty="0"/>
              <a:t>지도에 매장 위치 표시하기 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[11]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rgbClr val="258BCD"/>
                </a:solidFill>
              </a:rPr>
              <a:t> </a:t>
            </a:r>
            <a:r>
              <a:rPr lang="en-US" altLang="ko-KR" dirty="0"/>
              <a:t>CB_geo.shp_2.csv </a:t>
            </a:r>
            <a:r>
              <a:rPr lang="ko-KR" altLang="en-US" dirty="0"/>
              <a:t>파일을 </a:t>
            </a:r>
            <a:r>
              <a:rPr lang="en-US" altLang="ko-KR" dirty="0" err="1"/>
              <a:t>CB_geoData</a:t>
            </a:r>
            <a:r>
              <a:rPr lang="en-US" altLang="ko-KR" dirty="0"/>
              <a:t> </a:t>
            </a:r>
            <a:r>
              <a:rPr lang="ko-KR" altLang="en-US" dirty="0"/>
              <a:t>객체로 로드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[12]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rgbClr val="258BCD"/>
                </a:solidFill>
              </a:rPr>
              <a:t> </a:t>
            </a:r>
            <a:r>
              <a:rPr lang="ko-KR" altLang="en-US" dirty="0"/>
              <a:t>지도 객체인 </a:t>
            </a:r>
            <a:r>
              <a:rPr lang="en-US" altLang="ko-KR" dirty="0" err="1"/>
              <a:t>map_CB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[13]</a:t>
            </a:r>
            <a:r>
              <a:rPr lang="en-US" altLang="ko-KR" dirty="0"/>
              <a:t>: for </a:t>
            </a:r>
            <a:r>
              <a:rPr lang="ko-KR" altLang="en-US" dirty="0" err="1"/>
              <a:t>반복문을</a:t>
            </a:r>
            <a:r>
              <a:rPr lang="ko-KR" altLang="en-US" dirty="0"/>
              <a:t> 사용하여 </a:t>
            </a:r>
            <a:r>
              <a:rPr lang="en-US" altLang="ko-KR" dirty="0" err="1"/>
              <a:t>CB_geoData</a:t>
            </a:r>
            <a:r>
              <a:rPr lang="en-US" altLang="ko-KR" dirty="0"/>
              <a:t> </a:t>
            </a:r>
            <a:r>
              <a:rPr lang="ko-KR" altLang="en-US" dirty="0"/>
              <a:t>객체에 있는 매장 정보를 하나씩 읽음</a:t>
            </a:r>
            <a:r>
              <a:rPr lang="en-US" altLang="ko-KR" dirty="0"/>
              <a:t>  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      </a:t>
            </a:r>
            <a:r>
              <a:rPr lang="ko-KR" altLang="en-US" dirty="0"/>
              <a:t>매장에 대한 </a:t>
            </a:r>
            <a:r>
              <a:rPr lang="ko-KR" altLang="en-US" dirty="0" err="1"/>
              <a:t>마커의</a:t>
            </a:r>
            <a:r>
              <a:rPr lang="ko-KR" altLang="en-US" dirty="0"/>
              <a:t> 팝업 글자는 매장 이름으로 설정하고</a:t>
            </a:r>
            <a:r>
              <a:rPr lang="en-US" altLang="ko-KR" sz="800" dirty="0">
                <a:solidFill>
                  <a:srgbClr val="258BCD"/>
                </a:solidFill>
              </a:rPr>
              <a:t>popup = store['store'] </a:t>
            </a:r>
            <a:r>
              <a:rPr lang="en-US" altLang="ko-KR" dirty="0"/>
              <a:t>, </a:t>
            </a:r>
            <a:r>
              <a:rPr lang="ko-KR" altLang="en-US" dirty="0" err="1"/>
              <a:t>마커</a:t>
            </a:r>
            <a:r>
              <a:rPr lang="ko-KR" altLang="en-US" dirty="0"/>
              <a:t> 모양은 빨간색 별 모양으로 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      </a:t>
            </a:r>
            <a:r>
              <a:rPr lang="ko-KR" altLang="en-US" dirty="0"/>
              <a:t>설정하여</a:t>
            </a:r>
            <a:r>
              <a:rPr lang="en-US" altLang="ko-KR" sz="800" dirty="0">
                <a:solidFill>
                  <a:srgbClr val="258BCD"/>
                </a:solidFill>
              </a:rPr>
              <a:t>icon = 'star</a:t>
            </a:r>
            <a:r>
              <a:rPr lang="en-US" altLang="ko-KR" dirty="0"/>
              <a:t>' </a:t>
            </a:r>
            <a:r>
              <a:rPr lang="ko-KR" altLang="en-US" dirty="0" err="1"/>
              <a:t>마커를</a:t>
            </a:r>
            <a:r>
              <a:rPr lang="ko-KR" altLang="en-US" dirty="0"/>
              <a:t> 만든 뒤</a:t>
            </a:r>
            <a:r>
              <a:rPr lang="en-US" altLang="ko-KR" sz="800" dirty="0" err="1">
                <a:solidFill>
                  <a:srgbClr val="258BCD"/>
                </a:solidFill>
              </a:rPr>
              <a:t>folium.Marker</a:t>
            </a:r>
            <a:r>
              <a:rPr lang="en-US" altLang="ko-KR" sz="800" dirty="0">
                <a:solidFill>
                  <a:srgbClr val="258BCD"/>
                </a:solidFill>
              </a:rPr>
              <a:t>( ) </a:t>
            </a:r>
            <a:r>
              <a:rPr lang="ko-KR" altLang="en-US" dirty="0"/>
              <a:t>지도 객체</a:t>
            </a:r>
            <a:r>
              <a:rPr lang="en-US" altLang="ko-KR" sz="800" dirty="0" err="1">
                <a:solidFill>
                  <a:srgbClr val="258BCD"/>
                </a:solidFill>
              </a:rPr>
              <a:t>map_CB</a:t>
            </a:r>
            <a:r>
              <a:rPr lang="ko-KR" altLang="en-US" dirty="0"/>
              <a:t>에 추가</a:t>
            </a:r>
            <a:r>
              <a:rPr lang="en-US" altLang="ko-KR" sz="800" dirty="0" err="1">
                <a:solidFill>
                  <a:srgbClr val="258BCD"/>
                </a:solidFill>
              </a:rPr>
              <a:t>add_to</a:t>
            </a:r>
            <a:r>
              <a:rPr lang="en-US" altLang="ko-KR" sz="800" dirty="0">
                <a:solidFill>
                  <a:srgbClr val="258BCD"/>
                </a:solidFill>
              </a:rPr>
              <a:t>(</a:t>
            </a:r>
            <a:r>
              <a:rPr lang="en-US" altLang="ko-KR" sz="800" dirty="0" err="1">
                <a:solidFill>
                  <a:srgbClr val="258BCD"/>
                </a:solidFill>
              </a:rPr>
              <a:t>map_CB</a:t>
            </a:r>
            <a:r>
              <a:rPr lang="en-US" altLang="ko-KR" sz="800" dirty="0">
                <a:solidFill>
                  <a:srgbClr val="258BCD"/>
                </a:solidFill>
              </a:rPr>
              <a:t>)</a:t>
            </a:r>
            <a:r>
              <a:rPr lang="en-US" altLang="ko-KR" dirty="0"/>
              <a:t>.</a:t>
            </a:r>
            <a:endParaRPr lang="en-US" altLang="ko-KR" sz="80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[14]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rgbClr val="258BCD"/>
                </a:solidFill>
              </a:rPr>
              <a:t> </a:t>
            </a:r>
            <a:r>
              <a:rPr lang="ko-KR" altLang="en-US" dirty="0"/>
              <a:t>완성된 </a:t>
            </a:r>
            <a:r>
              <a:rPr lang="ko-KR" altLang="en-US" dirty="0" err="1"/>
              <a:t>지오맵을</a:t>
            </a:r>
            <a:r>
              <a:rPr lang="ko-KR" altLang="en-US" dirty="0"/>
              <a:t> 저장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87450" y="2254250"/>
          <a:ext cx="5040313" cy="1981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434"/>
                <a:gridCol w="4387879"/>
              </a:tblGrid>
              <a:tr h="38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8BCD"/>
                          </a:solidFill>
                          <a:effectLst/>
                          <a:uLnTx/>
                          <a:uFillTx/>
                          <a:latin typeface="+mn-lt"/>
                          <a:ea typeface="굴림" panose="020B0600000101010101" pitchFamily="50" charset="-127"/>
                          <a:cs typeface="+mn-cs"/>
                        </a:rPr>
                        <a:t>In [11]:</a:t>
                      </a:r>
                    </a:p>
                  </a:txBody>
                  <a:tcPr marL="89274" marR="89274" marT="44649" marB="446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CB_geoData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pd.read_csv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('9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_data/CB_geo.shp_2.csv', encoding =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                   'cp949', engine = 'python')</a:t>
                      </a:r>
                    </a:p>
                  </a:txBody>
                  <a:tcPr marL="89274" marR="89274" marT="44649" marB="446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69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258BCD"/>
                          </a:solidFill>
                        </a:rPr>
                        <a:t>In [12]: 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4" marR="89274" marT="44649" marB="446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map_CB</a:t>
                      </a:r>
                      <a:r>
                        <a:rPr lang="en-US" altLang="ko-KR" sz="900" dirty="0"/>
                        <a:t> = </a:t>
                      </a:r>
                      <a:r>
                        <a:rPr lang="en-US" altLang="ko-KR" sz="900" dirty="0" err="1"/>
                        <a:t>folium.Map</a:t>
                      </a:r>
                      <a:r>
                        <a:rPr lang="en-US" altLang="ko-KR" sz="900" dirty="0"/>
                        <a:t>(location = [37.560284, 126.975334], </a:t>
                      </a:r>
                      <a:r>
                        <a:rPr lang="en-US" altLang="ko-KR" sz="900" dirty="0" err="1"/>
                        <a:t>zoom_start</a:t>
                      </a:r>
                      <a:r>
                        <a:rPr lang="en-US" altLang="ko-KR" sz="900" dirty="0"/>
                        <a:t> = 15)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89274" marR="89274" marT="44649" marB="446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143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258BCD"/>
                          </a:solidFill>
                        </a:rPr>
                        <a:t>In [13]: 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4" marR="89274" marT="44649" marB="446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for </a:t>
                      </a:r>
                      <a:r>
                        <a:rPr lang="en-US" altLang="ko-KR" sz="900" dirty="0" err="1"/>
                        <a:t>i</a:t>
                      </a:r>
                      <a:r>
                        <a:rPr lang="en-US" altLang="ko-KR" sz="900" dirty="0"/>
                        <a:t>, store in </a:t>
                      </a:r>
                      <a:r>
                        <a:rPr lang="en-US" altLang="ko-KR" sz="900" dirty="0" err="1"/>
                        <a:t>CB_geoData.iterrows</a:t>
                      </a:r>
                      <a:r>
                        <a:rPr lang="en-US" altLang="ko-KR" sz="900" dirty="0"/>
                        <a:t>():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</a:t>
                      </a:r>
                      <a:r>
                        <a:rPr lang="en-US" altLang="ko-KR" sz="900" dirty="0" err="1"/>
                        <a:t>folium.Marker</a:t>
                      </a:r>
                      <a:r>
                        <a:rPr lang="en-US" altLang="ko-KR" sz="900" dirty="0"/>
                        <a:t>(location = [store['</a:t>
                      </a:r>
                      <a:r>
                        <a:rPr lang="ko-KR" altLang="en-US" sz="900" dirty="0"/>
                        <a:t>위도</a:t>
                      </a:r>
                      <a:r>
                        <a:rPr lang="en-US" altLang="ko-KR" sz="900" dirty="0"/>
                        <a:t>'], store['</a:t>
                      </a:r>
                      <a:r>
                        <a:rPr lang="ko-KR" altLang="en-US" sz="900" dirty="0"/>
                        <a:t>경도</a:t>
                      </a:r>
                      <a:r>
                        <a:rPr lang="en-US" altLang="ko-KR" sz="900" dirty="0"/>
                        <a:t>']], popup =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                 store['store'], icon = </a:t>
                      </a:r>
                      <a:r>
                        <a:rPr lang="en-US" altLang="ko-KR" sz="900" dirty="0" err="1"/>
                        <a:t>folium.Icon</a:t>
                      </a:r>
                      <a:r>
                        <a:rPr lang="en-US" altLang="ko-KR" sz="900" dirty="0"/>
                        <a:t>(color = 'red',</a:t>
                      </a:r>
                    </a:p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                       icon = 'star')).</a:t>
                      </a:r>
                      <a:r>
                        <a:rPr lang="en-US" altLang="ko-KR" sz="900" dirty="0" err="1"/>
                        <a:t>add_to</a:t>
                      </a:r>
                      <a:r>
                        <a:rPr lang="en-US" altLang="ko-KR" sz="900" dirty="0"/>
                        <a:t>(</a:t>
                      </a:r>
                      <a:r>
                        <a:rPr lang="en-US" altLang="ko-KR" sz="900" dirty="0" err="1"/>
                        <a:t>map_CB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marL="89274" marR="89274" marT="44649" marB="446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69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258BCD"/>
                          </a:solidFill>
                        </a:rPr>
                        <a:t>In [14]: 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4" marR="89274" marT="44649" marB="446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map_CB.save</a:t>
                      </a:r>
                      <a:r>
                        <a:rPr lang="en-US" altLang="ko-KR" sz="900" dirty="0"/>
                        <a:t>('9</a:t>
                      </a:r>
                      <a:r>
                        <a:rPr lang="ko-KR" altLang="en-US" sz="900" dirty="0"/>
                        <a:t>장</a:t>
                      </a:r>
                      <a:r>
                        <a:rPr lang="en-US" altLang="ko-KR" sz="900" dirty="0"/>
                        <a:t>_data/map_CB.html')</a:t>
                      </a:r>
                    </a:p>
                  </a:txBody>
                  <a:tcPr marL="89274" marR="89274" marT="44649" marB="446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37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258BCD"/>
                          </a:solidFill>
                        </a:rPr>
                        <a:t>In [15]: 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4" marR="89274" marT="44649" marB="446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import </a:t>
                      </a:r>
                      <a:r>
                        <a:rPr lang="en-US" altLang="ko-KR" sz="900" b="1" dirty="0" err="1"/>
                        <a:t>webbrowser</a:t>
                      </a:r>
                      <a:r>
                        <a:rPr lang="en-US" altLang="ko-KR" sz="900" b="1" dirty="0"/>
                        <a:t> </a:t>
                      </a:r>
                      <a:r>
                        <a:rPr lang="en-US" altLang="ko-KR" sz="900" dirty="0" err="1"/>
                        <a:t>webbrowser.open</a:t>
                      </a:r>
                      <a:r>
                        <a:rPr lang="en-US" altLang="ko-KR" sz="900" b="1" dirty="0"/>
                        <a:t>('C:/Users/</a:t>
                      </a:r>
                      <a:r>
                        <a:rPr lang="en-US" altLang="ko-KR" sz="900" b="1" dirty="0" err="1"/>
                        <a:t>kmj</a:t>
                      </a:r>
                      <a:r>
                        <a:rPr lang="en-US" altLang="ko-KR" sz="900" b="1" dirty="0"/>
                        <a:t>/</a:t>
                      </a:r>
                      <a:r>
                        <a:rPr lang="en-US" altLang="ko-KR" sz="900" b="1" dirty="0" err="1"/>
                        <a:t>My_Python</a:t>
                      </a:r>
                      <a:r>
                        <a:rPr lang="en-US" altLang="ko-KR" sz="900" b="1" dirty="0"/>
                        <a:t>/9</a:t>
                      </a:r>
                      <a:r>
                        <a:rPr lang="ko-KR" altLang="en-US" sz="900" b="1" dirty="0"/>
                        <a:t>장</a:t>
                      </a:r>
                      <a:r>
                        <a:rPr lang="en-US" altLang="ko-KR" sz="900" b="1" dirty="0"/>
                        <a:t>_data/map_CB.html'</a:t>
                      </a:r>
                      <a:r>
                        <a:rPr lang="en-US" altLang="ko-KR" sz="900" b="0" dirty="0"/>
                        <a:t>)</a:t>
                      </a:r>
                    </a:p>
                  </a:txBody>
                  <a:tcPr marL="89274" marR="89274" marT="44649" marB="4464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88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주소 데이터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지오맵</a:t>
            </a:r>
            <a:r>
              <a:rPr lang="en-US" altLang="ko-KR" sz="2000" smtClean="0"/>
              <a:t>] </a:t>
            </a:r>
            <a:r>
              <a:rPr lang="ko-KR" altLang="en-US" sz="2000" smtClean="0"/>
              <a:t>지리 정보 분석 후 맵 생성하기 </a:t>
            </a:r>
          </a:p>
        </p:txBody>
      </p:sp>
      <p:sp>
        <p:nvSpPr>
          <p:cNvPr id="4301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분석 모델 구축 및 시각화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지도 객체에 커피 매장 위치 표시하기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r>
              <a:rPr lang="ko-KR" altLang="en-US" dirty="0"/>
              <a:t>지도에 매장 위치 표시하기 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>
              <a:solidFill>
                <a:srgbClr val="258BCD"/>
              </a:solidFill>
            </a:endParaRP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rgbClr val="258BCD"/>
                </a:solidFill>
              </a:rPr>
              <a:t>In [15]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rgbClr val="258BCD"/>
                </a:solidFill>
              </a:rPr>
              <a:t> </a:t>
            </a:r>
            <a:r>
              <a:rPr lang="ko-KR" altLang="en-US" dirty="0"/>
              <a:t>저장한 </a:t>
            </a:r>
            <a:r>
              <a:rPr lang="ko-KR" altLang="en-US" dirty="0" err="1"/>
              <a:t>지오맵</a:t>
            </a:r>
            <a:r>
              <a:rPr lang="ko-KR" altLang="en-US" dirty="0"/>
              <a:t> 파일을 웹 브라우저에서 열어 확인</a:t>
            </a: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  <a:p>
            <a:pPr marL="790575" lvl="2" indent="-342900">
              <a:buFont typeface="+mj-lt"/>
              <a:buAutoNum type="arabicPeriod" startAt="8"/>
              <a:defRPr/>
            </a:pPr>
            <a:endParaRPr lang="en-US" altLang="ko-KR" dirty="0"/>
          </a:p>
        </p:txBody>
      </p:sp>
      <p:pic>
        <p:nvPicPr>
          <p:cNvPr id="43013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995738"/>
            <a:ext cx="5183188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87450" y="2374900"/>
          <a:ext cx="5040313" cy="363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434"/>
                <a:gridCol w="4387879"/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258BCD"/>
                          </a:solidFill>
                        </a:rPr>
                        <a:t>In [15]: 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58BCD"/>
                        </a:solidFill>
                        <a:effectLst/>
                        <a:uLnTx/>
                        <a:uFillTx/>
                        <a:latin typeface="+mn-lt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89274" marR="89274" marT="44615" marB="446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96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import 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webbrowser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webbrowser.open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('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C:/Users/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kmj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</a:rPr>
                        <a:t>My_Python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/9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장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_data/map_CB.html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')</a:t>
                      </a:r>
                    </a:p>
                  </a:txBody>
                  <a:tcPr marL="89274" marR="89274" marT="44615" marB="446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14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주소 데이터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지오맵</a:t>
            </a:r>
            <a:r>
              <a:rPr lang="en-US" altLang="ko-KR" sz="2000" smtClean="0"/>
              <a:t>] </a:t>
            </a:r>
            <a:r>
              <a:rPr lang="ko-KR" altLang="en-US" sz="2000" smtClean="0"/>
              <a:t>지리 정보 분석 후 맵 생성하기 </a:t>
            </a:r>
            <a:endParaRPr lang="en-US" altLang="ko-KR" sz="2000" smtClean="0"/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분석 </a:t>
            </a:r>
            <a:r>
              <a:rPr lang="ko-KR" altLang="en-US" dirty="0" err="1"/>
              <a:t>미리보기</a:t>
            </a:r>
            <a:endParaRPr lang="en-US" altLang="ko-KR" dirty="0"/>
          </a:p>
        </p:txBody>
      </p:sp>
      <p:pic>
        <p:nvPicPr>
          <p:cNvPr id="1331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6"/>
          <a:stretch>
            <a:fillRect/>
          </a:stretch>
        </p:blipFill>
        <p:spPr bwMode="auto">
          <a:xfrm>
            <a:off x="1979613" y="1628775"/>
            <a:ext cx="5427662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7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주소 데이터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지오맵</a:t>
            </a:r>
            <a:r>
              <a:rPr lang="en-US" altLang="ko-KR" sz="2000" smtClean="0"/>
              <a:t>] </a:t>
            </a:r>
            <a:r>
              <a:rPr lang="ko-KR" altLang="en-US" sz="2000" smtClean="0"/>
              <a:t>지리 정보 분석 후 맵 생성하기 </a:t>
            </a: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목표설정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목표</a:t>
            </a:r>
            <a:r>
              <a:rPr lang="en-US" altLang="ko-KR" dirty="0"/>
              <a:t>:</a:t>
            </a:r>
            <a:r>
              <a:rPr lang="ko-KR" altLang="en-US" dirty="0"/>
              <a:t> 특정 주소의 지리 정보인 지오 데이터를 분석한 후 지도에 시각화하여 나타내기</a:t>
            </a:r>
            <a:endParaRPr lang="en-US" altLang="ko-KR" dirty="0"/>
          </a:p>
          <a:p>
            <a:pPr lvl="2">
              <a:defRPr/>
            </a:pPr>
            <a:endParaRPr lang="en-US" altLang="ko-KR" sz="500" dirty="0"/>
          </a:p>
          <a:p>
            <a:pPr>
              <a:defRPr/>
            </a:pPr>
            <a:r>
              <a:rPr lang="ko-KR" altLang="en-US" dirty="0"/>
              <a:t>핵심 개념 이해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GPS </a:t>
            </a:r>
            <a:r>
              <a:rPr lang="ko-KR" altLang="en-US" dirty="0"/>
              <a:t>좌표 구하기</a:t>
            </a:r>
          </a:p>
          <a:p>
            <a:pPr lvl="3">
              <a:defRPr/>
            </a:pPr>
            <a:r>
              <a:rPr lang="ko-KR" altLang="en-US" dirty="0"/>
              <a:t>특정 위치의 </a:t>
            </a:r>
            <a:r>
              <a:rPr lang="en-US" altLang="ko-KR" dirty="0"/>
              <a:t>GPS </a:t>
            </a:r>
            <a:r>
              <a:rPr lang="ko-KR" altLang="en-US" dirty="0"/>
              <a:t>좌표를 나타내는 지오 데이터는 </a:t>
            </a:r>
            <a:r>
              <a:rPr lang="ko-KR" altLang="en-US" dirty="0" err="1"/>
              <a:t>구글맵이나</a:t>
            </a:r>
            <a:r>
              <a:rPr lang="ko-KR" altLang="en-US" dirty="0"/>
              <a:t> 네이버 지도 서비스에서 구할 수 있음</a:t>
            </a:r>
          </a:p>
          <a:p>
            <a:pPr lvl="3">
              <a:defRPr/>
            </a:pPr>
            <a:r>
              <a:rPr lang="ko-KR" altLang="en-US" dirty="0"/>
              <a:t>오픈 소프트웨어인 </a:t>
            </a:r>
            <a:r>
              <a:rPr lang="en-US" altLang="ko-KR" dirty="0"/>
              <a:t>Geocoder-</a:t>
            </a:r>
            <a:r>
              <a:rPr lang="en-US" altLang="ko-KR" dirty="0" err="1"/>
              <a:t>Xr</a:t>
            </a:r>
            <a:r>
              <a:rPr lang="ko-KR" altLang="en-US" dirty="0"/>
              <a:t>을 사용해도 가능</a:t>
            </a:r>
            <a:endParaRPr lang="en-US" altLang="ko-KR" dirty="0"/>
          </a:p>
          <a:p>
            <a:pPr lvl="3">
              <a:defRPr/>
            </a:pPr>
            <a:endParaRPr lang="en-US" altLang="ko-KR" sz="100" dirty="0"/>
          </a:p>
          <a:p>
            <a:pPr lvl="1">
              <a:defRPr/>
            </a:pPr>
            <a:r>
              <a:rPr lang="en-US" altLang="ko-KR" dirty="0"/>
              <a:t> </a:t>
            </a:r>
            <a:r>
              <a:rPr lang="ko-KR" altLang="en-US" dirty="0"/>
              <a:t>지리 정보 시각화 라이브러리</a:t>
            </a:r>
          </a:p>
          <a:p>
            <a:pPr lvl="3">
              <a:defRPr/>
            </a:pPr>
            <a:r>
              <a:rPr lang="ko-KR" altLang="en-US" dirty="0"/>
              <a:t>지오 데이터를 지도에 </a:t>
            </a:r>
            <a:r>
              <a:rPr lang="ko-KR" altLang="en-US" dirty="0" err="1"/>
              <a:t>시각화하려면</a:t>
            </a:r>
            <a:r>
              <a:rPr lang="ko-KR" altLang="en-US" dirty="0"/>
              <a:t> 지리 정보 시각화 라이브러리를 사용</a:t>
            </a:r>
            <a:r>
              <a:rPr lang="en-US" altLang="ko-KR" dirty="0"/>
              <a:t>(</a:t>
            </a:r>
            <a:r>
              <a:rPr lang="ko-KR" altLang="en-US" dirty="0" err="1"/>
              <a:t>포리움</a:t>
            </a:r>
            <a:r>
              <a:rPr lang="en-US" altLang="ko-KR" dirty="0"/>
              <a:t>)</a:t>
            </a:r>
          </a:p>
          <a:p>
            <a:pPr lvl="3">
              <a:defRPr/>
            </a:pPr>
            <a:endParaRPr lang="en-US" altLang="ko-KR" sz="500" dirty="0"/>
          </a:p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주소 데이터</a:t>
            </a:r>
            <a:endParaRPr lang="en-US" altLang="ko-KR" dirty="0"/>
          </a:p>
          <a:p>
            <a:pPr lvl="3">
              <a:defRPr/>
            </a:pPr>
            <a:r>
              <a:rPr lang="ko-KR" altLang="en-US" dirty="0" err="1"/>
              <a:t>맵에</a:t>
            </a:r>
            <a:r>
              <a:rPr lang="ko-KR" altLang="en-US" dirty="0"/>
              <a:t> 위치를 표시할 주소 데이터</a:t>
            </a:r>
            <a:endParaRPr lang="en-US" altLang="ko-KR" dirty="0"/>
          </a:p>
          <a:p>
            <a:pPr lvl="2">
              <a:defRPr/>
            </a:pPr>
            <a:endParaRPr lang="en-US" altLang="ko-KR" sz="300" dirty="0"/>
          </a:p>
          <a:p>
            <a:pPr lvl="2">
              <a:defRPr/>
            </a:pPr>
            <a:r>
              <a:rPr lang="ko-KR" altLang="en-US" dirty="0"/>
              <a:t>행정구역 주소 체계 데이터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국가통계포털에서 다운로드한 데이터로</a:t>
            </a:r>
            <a:r>
              <a:rPr lang="en-US" altLang="ko-KR" dirty="0"/>
              <a:t>, </a:t>
            </a:r>
            <a:r>
              <a:rPr lang="ko-KR" altLang="en-US" dirty="0"/>
              <a:t>주소 데이터의 행정구역 이름을 정제할 기준이 됨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위도와 경도의 </a:t>
            </a:r>
            <a:r>
              <a:rPr lang="en-US" altLang="ko-KR" dirty="0"/>
              <a:t>GPS </a:t>
            </a:r>
            <a:r>
              <a:rPr lang="ko-KR" altLang="en-US" dirty="0"/>
              <a:t>좌표를 구하려면 주소 데이터의 행정구역 이름이 정확해야 하는데 이를 위한 데이터 정제 작업에 필요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7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주소 데이터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지오맵</a:t>
            </a:r>
            <a:r>
              <a:rPr lang="en-US" altLang="ko-KR" sz="2000" smtClean="0"/>
              <a:t>] </a:t>
            </a:r>
            <a:r>
              <a:rPr lang="ko-KR" altLang="en-US" sz="2000" smtClean="0"/>
              <a:t>지리 정보 분석 후 맵 생성하기 </a:t>
            </a: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주소 데이터 수집하기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사용자 폴더에 </a:t>
            </a:r>
            <a:r>
              <a:rPr lang="en-US" altLang="ko-KR" dirty="0"/>
              <a:t>9</a:t>
            </a:r>
            <a:r>
              <a:rPr lang="ko-KR" altLang="en-US" dirty="0"/>
              <a:t>장</a:t>
            </a:r>
            <a:r>
              <a:rPr lang="en-US" altLang="ko-KR" dirty="0"/>
              <a:t>_data </a:t>
            </a:r>
            <a:r>
              <a:rPr lang="ko-KR" altLang="en-US" dirty="0"/>
              <a:t>폴더를 만들고 </a:t>
            </a:r>
            <a:r>
              <a:rPr lang="en-US" altLang="ko-KR" dirty="0"/>
              <a:t>CoffeeBean.csv </a:t>
            </a:r>
            <a:r>
              <a:rPr lang="ko-KR" altLang="en-US" dirty="0"/>
              <a:t>파일을 복사하여 </a:t>
            </a:r>
            <a:r>
              <a:rPr lang="ko-KR" altLang="en-US" dirty="0" err="1"/>
              <a:t>붙여넣음</a:t>
            </a:r>
            <a:endParaRPr lang="en-US" altLang="ko-KR" dirty="0"/>
          </a:p>
          <a:p>
            <a:pPr lvl="2">
              <a:defRPr/>
            </a:pPr>
            <a:endParaRPr lang="en-US" altLang="ko-KR" sz="100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행정구역 주소 체계 데이터 수집하기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/>
              <a:defRPr/>
            </a:pPr>
            <a:r>
              <a:rPr lang="ko-KR" altLang="en-US" dirty="0"/>
              <a:t>국가통계포털 사이트</a:t>
            </a:r>
            <a:r>
              <a:rPr lang="en-US" altLang="ko-KR" dirty="0"/>
              <a:t>(http://kosis.kr)</a:t>
            </a:r>
            <a:r>
              <a:rPr lang="ko-KR" altLang="en-US" dirty="0"/>
              <a:t>에서 ‘</a:t>
            </a:r>
            <a:r>
              <a:rPr lang="ko-KR" altLang="en-US" dirty="0" err="1"/>
              <a:t>행정구역’으로</a:t>
            </a:r>
            <a:r>
              <a:rPr lang="ko-KR" altLang="en-US" dirty="0"/>
              <a:t> 데이터를 검색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endParaRPr lang="en-US" altLang="ko-KR" dirty="0"/>
          </a:p>
          <a:p>
            <a:pPr marL="971550" lvl="3" indent="-342900">
              <a:buFont typeface="+mj-lt"/>
              <a:buAutoNum type="arabicPeriod"/>
              <a:defRPr/>
            </a:pPr>
            <a:endParaRPr lang="en-US" altLang="ko-KR" dirty="0"/>
          </a:p>
        </p:txBody>
      </p:sp>
      <p:pic>
        <p:nvPicPr>
          <p:cNvPr id="15365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357563"/>
            <a:ext cx="5256212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7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주소 데이터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지오맵</a:t>
            </a:r>
            <a:r>
              <a:rPr lang="en-US" altLang="ko-KR" sz="2000" smtClean="0"/>
              <a:t>] </a:t>
            </a:r>
            <a:r>
              <a:rPr lang="ko-KR" altLang="en-US" sz="2000" smtClean="0"/>
              <a:t>지리 정보 분석 후 맵 생성하기 </a:t>
            </a: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행정구역 주소 체계 데이터 수집하기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r>
              <a:rPr lang="ko-KR" altLang="en-US" dirty="0"/>
              <a:t>검색 결과 중에서 ‘주민등록인구현황</a:t>
            </a:r>
            <a:r>
              <a:rPr lang="en-US" altLang="ko-KR" dirty="0"/>
              <a:t>:</a:t>
            </a:r>
            <a:r>
              <a:rPr lang="ko-KR" altLang="en-US" dirty="0"/>
              <a:t>행정구역</a:t>
            </a:r>
            <a:r>
              <a:rPr lang="en-US" altLang="ko-KR" dirty="0"/>
              <a:t>(</a:t>
            </a:r>
            <a:r>
              <a:rPr lang="ko-KR" altLang="en-US" dirty="0" err="1"/>
              <a:t>시군구</a:t>
            </a:r>
            <a:r>
              <a:rPr lang="en-US" altLang="ko-KR" dirty="0"/>
              <a:t>)</a:t>
            </a:r>
            <a:r>
              <a:rPr lang="ko-KR" altLang="en-US" dirty="0"/>
              <a:t>별</a:t>
            </a:r>
            <a:r>
              <a:rPr lang="en-US" altLang="ko-KR" dirty="0"/>
              <a:t>, </a:t>
            </a:r>
            <a:r>
              <a:rPr lang="ko-KR" altLang="en-US" dirty="0"/>
              <a:t>성별 </a:t>
            </a:r>
            <a:r>
              <a:rPr lang="ko-KR" altLang="en-US" dirty="0" err="1"/>
              <a:t>인구수’를</a:t>
            </a:r>
            <a:r>
              <a:rPr lang="ko-KR" altLang="en-US" dirty="0"/>
              <a:t> 선택</a:t>
            </a: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endParaRPr lang="en-US" altLang="ko-KR" dirty="0"/>
          </a:p>
        </p:txBody>
      </p:sp>
      <p:pic>
        <p:nvPicPr>
          <p:cNvPr id="16389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205038"/>
            <a:ext cx="525780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5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주소 데이터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지오맵</a:t>
            </a:r>
            <a:r>
              <a:rPr lang="en-US" altLang="ko-KR" sz="2000" smtClean="0"/>
              <a:t>] </a:t>
            </a:r>
            <a:r>
              <a:rPr lang="ko-KR" altLang="en-US" sz="2000" smtClean="0"/>
              <a:t>지리 정보 분석 후 맵 생성하기 </a:t>
            </a:r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행정구역 주소 체계 데이터 수집하기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2"/>
              <a:defRPr/>
            </a:pPr>
            <a:r>
              <a:rPr lang="ko-KR" altLang="en-US" dirty="0"/>
              <a:t>행정구역이 상위 레벨</a:t>
            </a:r>
            <a:r>
              <a:rPr lang="en-US" altLang="ko-KR" dirty="0"/>
              <a:t>(</a:t>
            </a:r>
            <a:r>
              <a:rPr lang="ko-KR" altLang="en-US" dirty="0"/>
              <a:t>시도</a:t>
            </a:r>
            <a:r>
              <a:rPr lang="en-US" altLang="ko-KR" dirty="0"/>
              <a:t>)</a:t>
            </a:r>
            <a:r>
              <a:rPr lang="ko-KR" altLang="en-US" dirty="0"/>
              <a:t>만 있고 하위 레벨</a:t>
            </a:r>
            <a:r>
              <a:rPr lang="en-US" altLang="ko-KR" dirty="0"/>
              <a:t>(</a:t>
            </a:r>
            <a:r>
              <a:rPr lang="ko-KR" altLang="en-US" dirty="0" err="1"/>
              <a:t>군구</a:t>
            </a:r>
            <a:r>
              <a:rPr lang="en-US" altLang="ko-KR" dirty="0"/>
              <a:t>)</a:t>
            </a:r>
            <a:r>
              <a:rPr lang="ko-KR" altLang="en-US" dirty="0"/>
              <a:t>은 보이지 않음</a:t>
            </a:r>
            <a:endParaRPr lang="en-US" altLang="ko-KR" dirty="0"/>
          </a:p>
        </p:txBody>
      </p:sp>
      <p:pic>
        <p:nvPicPr>
          <p:cNvPr id="17413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76475"/>
            <a:ext cx="519112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1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921625" cy="547688"/>
          </a:xfrm>
        </p:spPr>
        <p:txBody>
          <a:bodyPr/>
          <a:lstStyle/>
          <a:p>
            <a:r>
              <a:rPr lang="en-US" altLang="ko-KR" sz="2000" smtClean="0"/>
              <a:t>01. [</a:t>
            </a:r>
            <a:r>
              <a:rPr lang="ko-KR" altLang="en-US" sz="2000" smtClean="0"/>
              <a:t>주소 데이터 분석 </a:t>
            </a:r>
            <a:r>
              <a:rPr lang="en-US" altLang="ko-KR" sz="2000" smtClean="0"/>
              <a:t>+ </a:t>
            </a:r>
            <a:r>
              <a:rPr lang="ko-KR" altLang="en-US" sz="2000" smtClean="0"/>
              <a:t>지오맵</a:t>
            </a:r>
            <a:r>
              <a:rPr lang="en-US" altLang="ko-KR" sz="2000" smtClean="0"/>
              <a:t>] </a:t>
            </a:r>
            <a:r>
              <a:rPr lang="ko-KR" altLang="en-US" sz="2000" smtClean="0"/>
              <a:t>지리 정보 분석 후 맵 생성하기 </a:t>
            </a: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행정구역 주소 체계 데이터 수집하기</a:t>
            </a:r>
            <a:endParaRPr lang="en-US" altLang="ko-KR" dirty="0"/>
          </a:p>
          <a:p>
            <a:pPr marL="857250" lvl="3" indent="-228600">
              <a:buFont typeface="+mj-lt"/>
              <a:buAutoNum type="arabicPeriod" startAt="3"/>
              <a:defRPr/>
            </a:pPr>
            <a:r>
              <a:rPr lang="ko-KR" altLang="en-US" dirty="0"/>
              <a:t>행정구역</a:t>
            </a:r>
            <a:r>
              <a:rPr lang="en-US" altLang="ko-KR" dirty="0"/>
              <a:t>(</a:t>
            </a:r>
            <a:r>
              <a:rPr lang="ko-KR" altLang="en-US" dirty="0" err="1"/>
              <a:t>시군구</a:t>
            </a:r>
            <a:r>
              <a:rPr lang="en-US" altLang="ko-KR" dirty="0"/>
              <a:t>)</a:t>
            </a:r>
            <a:r>
              <a:rPr lang="ko-KR" altLang="en-US" dirty="0"/>
              <a:t>별</a:t>
            </a:r>
            <a:r>
              <a:rPr lang="en-US" altLang="ko-KR" dirty="0"/>
              <a:t>] </a:t>
            </a:r>
            <a:r>
              <a:rPr lang="ko-KR" altLang="en-US" dirty="0"/>
              <a:t>탭을 클릭하고</a:t>
            </a:r>
            <a:r>
              <a:rPr lang="en-US" altLang="ko-KR" dirty="0"/>
              <a:t>, [2 </a:t>
            </a:r>
            <a:r>
              <a:rPr lang="ko-KR" altLang="en-US" dirty="0"/>
              <a:t>레벨 </a:t>
            </a:r>
            <a:r>
              <a:rPr lang="ko-KR" altLang="en-US" dirty="0" err="1"/>
              <a:t>전체선택</a:t>
            </a:r>
            <a:r>
              <a:rPr lang="en-US" altLang="ko-KR" dirty="0"/>
              <a:t>]</a:t>
            </a:r>
            <a:r>
              <a:rPr lang="ko-KR" altLang="en-US" dirty="0"/>
              <a:t>을 체크해서 선택</a:t>
            </a:r>
            <a:endParaRPr lang="en-US" altLang="ko-KR" dirty="0"/>
          </a:p>
        </p:txBody>
      </p:sp>
      <p:pic>
        <p:nvPicPr>
          <p:cNvPr id="1843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2270125"/>
            <a:ext cx="5113337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51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보라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E09F8F9BE86374B91B2D6621B945848" ma:contentTypeVersion="14" ma:contentTypeDescription="새 문서를 만듭니다." ma:contentTypeScope="" ma:versionID="6b1363346b34bd9a27b45e235adbd077">
  <xsd:schema xmlns:xsd="http://www.w3.org/2001/XMLSchema" xmlns:xs="http://www.w3.org/2001/XMLSchema" xmlns:p="http://schemas.microsoft.com/office/2006/metadata/properties" xmlns:ns3="46e78bf9-32b5-4ca0-b108-c1455f55776f" xmlns:ns4="aa95e295-25b8-40d7-9173-5dcc31fb3a11" targetNamespace="http://schemas.microsoft.com/office/2006/metadata/properties" ma:root="true" ma:fieldsID="be2121bc043e4d110e0d2ef1ace24371" ns3:_="" ns4:_="">
    <xsd:import namespace="46e78bf9-32b5-4ca0-b108-c1455f55776f"/>
    <xsd:import namespace="aa95e295-25b8-40d7-9173-5dcc31fb3a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78bf9-32b5-4ca0-b108-c1455f5577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95e295-25b8-40d7-9173-5dcc31fb3a1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A4F3E7-7BF3-4925-B5D1-4832DACA1B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1481C3-D2CB-4CD0-B95E-A3F792EF8585}">
  <ds:schemaRefs>
    <ds:schemaRef ds:uri="46e78bf9-32b5-4ca0-b108-c1455f55776f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aa95e295-25b8-40d7-9173-5dcc31fb3a11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DD92EE9-BFB7-45FC-95DE-9EDD3C0B51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e78bf9-32b5-4ca0-b108-c1455f55776f"/>
    <ds:schemaRef ds:uri="aa95e295-25b8-40d7-9173-5dcc31fb3a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45130</TotalTime>
  <Words>2336</Words>
  <Application>Microsoft Office PowerPoint</Application>
  <PresentationFormat>화면 슬라이드 쇼(4:3)</PresentationFormat>
  <Paragraphs>453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45" baseType="lpstr">
      <vt:lpstr>HY견고딕</vt:lpstr>
      <vt:lpstr>굴림</vt:lpstr>
      <vt:lpstr>맑은 고딕</vt:lpstr>
      <vt:lpstr>Arial</vt:lpstr>
      <vt:lpstr>Lucida Sans Unicode</vt:lpstr>
      <vt:lpstr>Tahoma</vt:lpstr>
      <vt:lpstr>Verdana</vt:lpstr>
      <vt:lpstr>Wingdings</vt:lpstr>
      <vt:lpstr>Wingdings 2</vt:lpstr>
      <vt:lpstr>Wingdings 3</vt:lpstr>
      <vt:lpstr>광장</vt:lpstr>
      <vt:lpstr>Office 테마</vt:lpstr>
      <vt:lpstr>텍스트 빈도 분석 – 2     </vt:lpstr>
      <vt:lpstr>PowerPoint 프레젠테이션</vt:lpstr>
      <vt:lpstr>PowerPoint 프레젠테이션</vt:lpstr>
      <vt:lpstr>01. [주소 데이터 분석 + 지오맵] 지리 정보 분석 후 맵 생성하기 </vt:lpstr>
      <vt:lpstr>01. [주소 데이터 분석 + 지오맵] 지리 정보 분석 후 맵 생성하기 </vt:lpstr>
      <vt:lpstr>01. [주소 데이터 분석 + 지오맵] 지리 정보 분석 후 맵 생성하기 </vt:lpstr>
      <vt:lpstr>01. [주소 데이터 분석 + 지오맵] 지리 정보 분석 후 맵 생성하기 </vt:lpstr>
      <vt:lpstr>01. [주소 데이터 분석 + 지오맵] 지리 정보 분석 후 맵 생성하기 </vt:lpstr>
      <vt:lpstr>01. [주소 데이터 분석 + 지오맵] 지리 정보 분석 후 맵 생성하기 </vt:lpstr>
      <vt:lpstr>01. [주소 데이터 분석 + 지오맵] 지리 정보 분석 후 맵 생성하기 </vt:lpstr>
      <vt:lpstr>01. [주소 데이터 분석 + 지오맵] 지리 정보 분석 후 맵 생성하기 </vt:lpstr>
      <vt:lpstr>01. [주소 데이터 분석 + 지오맵] 지리 정보 분석 후 맵 생성하기 </vt:lpstr>
      <vt:lpstr>01. [주소 데이터 분석 + 지오맵] 지리 정보 분석 후 맵 생성하기 </vt:lpstr>
      <vt:lpstr>01. [주소 데이터 분석 + 지오맵] 지리 정보 분석 후 맵 생성하기 </vt:lpstr>
      <vt:lpstr>01. [주소 데이터 분석 + 지오맵] 지리 정보 분석 후 맵 생성하기 </vt:lpstr>
      <vt:lpstr>01. [주소 데이터 분석 + 지오맵] 지리 정보 분석 후 맵 생성하기 </vt:lpstr>
      <vt:lpstr>01. [주소 데이터 분석 + 지오맵] 지리 정보 분석 후 맵 생성하기 </vt:lpstr>
      <vt:lpstr>01. [주소 데이터 분석 + 지오맵] 지리 정보 분석 후 맵 생성하기 </vt:lpstr>
      <vt:lpstr>01. [주소 데이터 분석 + 지오맵] 지리 정보 분석 후 맵 생성하기 </vt:lpstr>
      <vt:lpstr>01. [주소 데이터 분석 + 지오맵] 지리 정보 분석 후 맵 생성하기 </vt:lpstr>
      <vt:lpstr>01. [주소 데이터 분석 + 지오맵] 지리 정보 분석 후 맵 생성하기 </vt:lpstr>
      <vt:lpstr>01. [주소 데이터 분석 + 지오맵] 지리 정보 분석 후 맵 생성하기 </vt:lpstr>
      <vt:lpstr>01. [주소 데이터 분석 + 지오맵] 지리 정보 분석 후 맵 생성하기 </vt:lpstr>
      <vt:lpstr>01. [주소 데이터 분석 + 지오맵] 지리 정보 분석 후 맵 생성하기 </vt:lpstr>
      <vt:lpstr>01. [주소 데이터 분석 + 지오맵] 지리 정보 분석 후 맵 생성하기 </vt:lpstr>
      <vt:lpstr>01. [주소 데이터 분석 + 지오맵] 지리 정보 분석 후 맵 생성하기 </vt:lpstr>
      <vt:lpstr>01. [주소 데이터 분석 + 지오맵] 지리 정보 분석 후 맵 생성하기 </vt:lpstr>
      <vt:lpstr>01. [주소 데이터 분석 + 지오맵] 지리 정보 분석 후 맵 생성하기 </vt:lpstr>
      <vt:lpstr>01. [주소 데이터 분석 + 지오맵] 지리 정보 분석 후 맵 생성하기 </vt:lpstr>
      <vt:lpstr>01. [주소 데이터 분석 + 지오맵] 지리 정보 분석 후 맵 생성하기 </vt:lpstr>
      <vt:lpstr>01. [주소 데이터 분석 + 지오맵] 지리 정보 분석 후 맵 생성하기 </vt:lpstr>
      <vt:lpstr>01. [주소 데이터 분석 + 지오맵] 지리 정보 분석 후 맵 생성하기 </vt:lpstr>
      <vt:lpstr>01. [주소 데이터 분석 + 지오맵] 지리 정보 분석 후 맵 생성하기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 데이터의 분석 기법  및 인프라 기술</dc:title>
  <dc:creator>VarietyHoriC</dc:creator>
  <cp:lastModifiedBy>dojin</cp:lastModifiedBy>
  <cp:revision>3555</cp:revision>
  <cp:lastPrinted>2016-09-27T06:45:30Z</cp:lastPrinted>
  <dcterms:created xsi:type="dcterms:W3CDTF">2012-07-16T20:46:39Z</dcterms:created>
  <dcterms:modified xsi:type="dcterms:W3CDTF">2022-11-14T15:33:11Z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0x010100DE09F8F9BE86374B91B2D6621B945848</vt:lpwstr>
  </property>
</Properties>
</file>