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4"/>
    <p:sldMasterId id="2147483984" r:id="rId5"/>
  </p:sldMasterIdLst>
  <p:notesMasterIdLst>
    <p:notesMasterId r:id="rId24"/>
  </p:notesMasterIdLst>
  <p:handoutMasterIdLst>
    <p:handoutMasterId r:id="rId25"/>
  </p:handoutMasterIdLst>
  <p:sldIdLst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</p14:sldIdLst>
        </p14:section>
        <p14:section name="제목 없는 구역" id="{B07FC39A-4F0E-458A-8DD7-7F3E1ACF2701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제목 없는 구역" id="{CA9163C7-82A7-4F10-BE7A-817FABA9E82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1839" autoAdjust="0"/>
  </p:normalViewPr>
  <p:slideViewPr>
    <p:cSldViewPr>
      <p:cViewPr varScale="1">
        <p:scale>
          <a:sx n="94" d="100"/>
          <a:sy n="94" d="100"/>
        </p:scale>
        <p:origin x="2322" y="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14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1600" b="1" dirty="0">
                <a:solidFill>
                  <a:prstClr val="black"/>
                </a:solidFill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</a:rPr>
              <a:t>강의교안 이용 안내</a:t>
            </a:r>
            <a:r>
              <a:rPr lang="en-US" altLang="ko-KR" sz="1600" b="1" dirty="0">
                <a:solidFill>
                  <a:prstClr val="black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200" dirty="0" err="1">
                <a:solidFill>
                  <a:prstClr val="black"/>
                </a:solidFill>
              </a:rPr>
              <a:t>한빛아카데미㈜에</a:t>
            </a:r>
            <a:r>
              <a:rPr lang="ko-KR" altLang="en-US" sz="1200" dirty="0">
                <a:solidFill>
                  <a:prstClr val="black"/>
                </a:solidFill>
              </a:rPr>
              <a:t> 있습니다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srgbClr val="222222"/>
                </a:solidFill>
              </a:rPr>
              <a:t> </a:t>
            </a:r>
            <a:endParaRPr lang="en-US" altLang="ko-KR" sz="12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200" u="sng" dirty="0">
                <a:solidFill>
                  <a:srgbClr val="222222"/>
                </a:solidFill>
              </a:rPr>
              <a:t>136</a:t>
            </a:r>
            <a:r>
              <a:rPr lang="ko-KR" altLang="en-US" sz="1200" u="sng" dirty="0">
                <a:solidFill>
                  <a:srgbClr val="222222"/>
                </a:solidFill>
              </a:rPr>
              <a:t>조에 의거하여 처벌을 받을 수 있습니다</a:t>
            </a:r>
            <a:r>
              <a:rPr lang="en-US" altLang="ko-KR" sz="1200" u="sng" dirty="0">
                <a:solidFill>
                  <a:srgbClr val="222222"/>
                </a:solidFill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06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92278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752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92278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44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60A2DF5-4075-46E8-ACB7-318C1CB507A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27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1" lang="ko-KR" altLang="en-US" sz="2000" b="1" dirty="0">
                <a:solidFill>
                  <a:prstClr val="black"/>
                </a:solidFill>
              </a:rPr>
              <a:t>감사합니다</a:t>
            </a:r>
            <a:r>
              <a:rPr kumimoji="1" lang="en-US" altLang="ko-KR" sz="2000" b="1" dirty="0">
                <a:solidFill>
                  <a:prstClr val="black"/>
                </a:solidFill>
              </a:rPr>
              <a:t>.</a:t>
            </a:r>
            <a:endParaRPr kumimoji="1"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27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D61A71-E870-4C44-93ED-33CC794C5AE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8319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smtClean="0"/>
              <a:t>분류 분석</a:t>
            </a: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2022-11-16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569325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ko-KR" altLang="en-US" smtClean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사이킷런의</a:t>
            </a:r>
            <a:r>
              <a:rPr lang="ko-KR" altLang="en-US" dirty="0"/>
              <a:t> 유방암 진단 </a:t>
            </a:r>
            <a:r>
              <a:rPr lang="ko-KR" altLang="en-US" dirty="0" err="1"/>
              <a:t>데이터셋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데이터 준비하기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>
              <a:latin typeface="+mn-ea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[1]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 err="1"/>
              <a:t>사이킷런에서</a:t>
            </a:r>
            <a:r>
              <a:rPr lang="ko-KR" altLang="en-US" dirty="0"/>
              <a:t> 제공하는 </a:t>
            </a:r>
            <a:r>
              <a:rPr lang="ko-KR" altLang="en-US" dirty="0" err="1"/>
              <a:t>데이터셋</a:t>
            </a:r>
            <a:r>
              <a:rPr lang="en-US" altLang="ko-KR" sz="800" dirty="0" err="1">
                <a:solidFill>
                  <a:srgbClr val="258BCD"/>
                </a:solidFill>
              </a:rPr>
              <a:t>sklearn.datasets</a:t>
            </a:r>
            <a:r>
              <a:rPr lang="ko-KR" altLang="en-US" dirty="0"/>
              <a:t>중에서 유방암 진단 </a:t>
            </a:r>
            <a:r>
              <a:rPr lang="ko-KR" altLang="en-US" dirty="0" err="1"/>
              <a:t>데이터셋을</a:t>
            </a:r>
            <a:r>
              <a:rPr lang="ko-KR" altLang="en-US" dirty="0"/>
              <a:t> 사용하기 위해 </a:t>
            </a:r>
            <a:r>
              <a:rPr lang="en-US" altLang="ko-KR" sz="1000" dirty="0" err="1"/>
              <a:t>load_breast_cancer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[2]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 err="1"/>
              <a:t>데이터셋을</a:t>
            </a:r>
            <a:r>
              <a:rPr lang="ko-KR" altLang="en-US" dirty="0"/>
              <a:t> </a:t>
            </a:r>
            <a:r>
              <a:rPr lang="ko-KR" altLang="en-US" dirty="0" err="1"/>
              <a:t>로드하여</a:t>
            </a:r>
            <a:r>
              <a:rPr lang="ko-KR" altLang="en-US" dirty="0"/>
              <a:t> 객체</a:t>
            </a:r>
            <a:r>
              <a:rPr lang="en-US" altLang="ko-KR" sz="800" dirty="0" err="1">
                <a:solidFill>
                  <a:srgbClr val="258BCD"/>
                </a:solidFill>
              </a:rPr>
              <a:t>b_cancer</a:t>
            </a:r>
            <a:r>
              <a:rPr lang="ko-KR" altLang="en-US" dirty="0"/>
              <a:t>를 생성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58888" y="2420938"/>
          <a:ext cx="5022850" cy="107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[1]:</a:t>
                      </a:r>
                    </a:p>
                  </a:txBody>
                  <a:tcPr marL="89277" marR="89277" marT="44538" marB="4453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import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numpy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np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import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pandas 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pd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from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sklearn.datasets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load_breast_cancer</a:t>
                      </a:r>
                      <a:endParaRPr kumimoji="1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7" marR="89277" marT="44538" marB="4453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[2]:</a:t>
                      </a:r>
                    </a:p>
                  </a:txBody>
                  <a:tcPr marL="89277" marR="89277" marT="44538" marB="4453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b_cancer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b="1" dirty="0" err="1"/>
                        <a:t>load_breast_cancer</a:t>
                      </a:r>
                      <a:r>
                        <a:rPr lang="en-US" altLang="ko-KR" sz="900" b="1" dirty="0"/>
                        <a:t>()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7" marR="89277" marT="44538" marB="4453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5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569325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ko-KR" altLang="en-US" smtClean="0"/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사이킷런의</a:t>
            </a:r>
            <a:r>
              <a:rPr lang="ko-KR" altLang="en-US" dirty="0"/>
              <a:t> 유방암 진단 </a:t>
            </a:r>
            <a:r>
              <a:rPr lang="ko-KR" altLang="en-US" dirty="0" err="1"/>
              <a:t>데이터셋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 탐색하기</a:t>
            </a: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>
              <a:latin typeface="+mn-ea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[3]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 err="1"/>
              <a:t>데이터셋에</a:t>
            </a:r>
            <a:r>
              <a:rPr lang="ko-KR" altLang="en-US" dirty="0"/>
              <a:t> 대한 설명을 확인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[4]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 err="1"/>
              <a:t>데이터셋</a:t>
            </a:r>
            <a:r>
              <a:rPr lang="ko-KR" altLang="en-US" dirty="0"/>
              <a:t> 객체의 </a:t>
            </a:r>
            <a:r>
              <a:rPr lang="en-US" altLang="ko-KR" dirty="0"/>
              <a:t>data </a:t>
            </a:r>
            <a:r>
              <a:rPr lang="ko-KR" altLang="en-US" dirty="0"/>
              <a:t>배열</a:t>
            </a:r>
            <a:r>
              <a:rPr lang="en-US" altLang="ko-KR" sz="800" dirty="0" err="1">
                <a:solidFill>
                  <a:srgbClr val="258BCD"/>
                </a:solidFill>
              </a:rPr>
              <a:t>b_cancer.data</a:t>
            </a:r>
            <a:r>
              <a:rPr lang="en-US" altLang="ko-KR" dirty="0"/>
              <a:t>, </a:t>
            </a:r>
            <a:r>
              <a:rPr lang="ko-KR" altLang="en-US" dirty="0"/>
              <a:t>즉 독립 변수 </a:t>
            </a:r>
            <a:r>
              <a:rPr lang="en-US" altLang="ko-KR" dirty="0"/>
              <a:t>X</a:t>
            </a:r>
            <a:r>
              <a:rPr lang="ko-KR" altLang="en-US" dirty="0"/>
              <a:t>가 되는 피처를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/>
              <a:t>자료형으로</a:t>
            </a:r>
            <a:r>
              <a:rPr lang="ko-KR" altLang="en-US" dirty="0"/>
              <a:t> 변환하여 </a:t>
            </a:r>
            <a:r>
              <a:rPr lang="en-US" altLang="ko-KR" dirty="0" err="1"/>
              <a:t>b_cancer_df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생성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[5]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/>
              <a:t>유방암 유무 </a:t>
            </a:r>
            <a:r>
              <a:rPr lang="en-US" altLang="ko-KR" dirty="0"/>
              <a:t>class</a:t>
            </a:r>
            <a:r>
              <a:rPr lang="ko-KR" altLang="en-US" dirty="0"/>
              <a:t>로 사용할 </a:t>
            </a:r>
            <a:r>
              <a:rPr lang="en-US" altLang="ko-KR" dirty="0"/>
              <a:t>diagnosis </a:t>
            </a:r>
            <a:r>
              <a:rPr lang="ko-KR" altLang="en-US" dirty="0"/>
              <a:t>컬럼을 </a:t>
            </a:r>
            <a:r>
              <a:rPr lang="en-US" altLang="ko-KR" dirty="0" err="1"/>
              <a:t>b_cancer_df</a:t>
            </a:r>
            <a:r>
              <a:rPr lang="ko-KR" altLang="en-US" dirty="0"/>
              <a:t>에 추가하고 </a:t>
            </a:r>
            <a:r>
              <a:rPr lang="ko-KR" altLang="en-US" dirty="0" err="1"/>
              <a:t>데이터셋</a:t>
            </a:r>
            <a:r>
              <a:rPr lang="ko-KR" altLang="en-US" dirty="0"/>
              <a:t> 객체의 </a:t>
            </a:r>
            <a:r>
              <a:rPr lang="en-US" altLang="ko-KR" dirty="0"/>
              <a:t>target </a:t>
            </a:r>
            <a:r>
              <a:rPr lang="ko-KR" altLang="en-US" dirty="0"/>
              <a:t>컬럼</a:t>
            </a:r>
            <a:r>
              <a:rPr lang="en-US" altLang="ko-KR" sz="800" dirty="0" err="1">
                <a:solidFill>
                  <a:srgbClr val="258BCD"/>
                </a:solidFill>
              </a:rPr>
              <a:t>b_cancer.target</a:t>
            </a:r>
            <a:r>
              <a:rPr lang="ko-KR" altLang="en-US" dirty="0"/>
              <a:t>을 저장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[6]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en-US" altLang="ko-KR" dirty="0" err="1"/>
              <a:t>b_cancer_df</a:t>
            </a:r>
            <a:r>
              <a:rPr lang="ko-KR" altLang="en-US" dirty="0"/>
              <a:t>의 데이터 샘플 </a:t>
            </a:r>
            <a:r>
              <a:rPr lang="en-US" altLang="ko-KR" dirty="0"/>
              <a:t>5</a:t>
            </a:r>
            <a:r>
              <a:rPr lang="ko-KR" altLang="en-US" dirty="0"/>
              <a:t>개를 출력</a:t>
            </a:r>
            <a:r>
              <a:rPr lang="en-US" altLang="ko-KR" sz="800" dirty="0" err="1">
                <a:solidFill>
                  <a:srgbClr val="258BCD"/>
                </a:solidFill>
              </a:rPr>
              <a:t>b_cancer_df.head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하여 확인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58888" y="2420938"/>
          <a:ext cx="5816600" cy="238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[3]:</a:t>
                      </a:r>
                    </a:p>
                  </a:txBody>
                  <a:tcPr marL="89295" marR="89295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print(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b_cancer.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DESCR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89295" marR="89295" marT="44633" marB="446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[4]:</a:t>
                      </a:r>
                    </a:p>
                  </a:txBody>
                  <a:tcPr marL="89295" marR="89295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b_cancer_df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dirty="0" err="1"/>
                        <a:t>pd.DataFrame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b_cancer.</a:t>
                      </a:r>
                      <a:r>
                        <a:rPr lang="en-US" altLang="ko-KR" sz="900" b="1" dirty="0" err="1"/>
                        <a:t>data</a:t>
                      </a:r>
                      <a:r>
                        <a:rPr lang="en-US" altLang="ko-KR" sz="900" dirty="0"/>
                        <a:t>, columns = </a:t>
                      </a:r>
                      <a:r>
                        <a:rPr lang="en-US" altLang="ko-KR" sz="900" dirty="0" err="1"/>
                        <a:t>b_cancer.</a:t>
                      </a:r>
                      <a:r>
                        <a:rPr lang="en-US" altLang="ko-KR" sz="900" b="1" dirty="0" err="1"/>
                        <a:t>feature_names</a:t>
                      </a:r>
                      <a:r>
                        <a:rPr lang="en-US" altLang="ko-KR" sz="900" b="1" dirty="0"/>
                        <a:t>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5" marR="89295" marT="44633" marB="446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[5]:</a:t>
                      </a:r>
                    </a:p>
                  </a:txBody>
                  <a:tcPr marL="89295" marR="89295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b_cancer_df</a:t>
                      </a:r>
                      <a:r>
                        <a:rPr lang="en-US" altLang="ko-KR" sz="900" dirty="0"/>
                        <a:t>['diagnosis']= </a:t>
                      </a:r>
                      <a:r>
                        <a:rPr lang="en-US" altLang="ko-KR" sz="900" dirty="0" err="1"/>
                        <a:t>b_cancer.</a:t>
                      </a:r>
                      <a:r>
                        <a:rPr lang="en-US" altLang="ko-KR" sz="900" b="1" dirty="0" err="1"/>
                        <a:t>target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5" marR="89295" marT="44633" marB="446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[6]:</a:t>
                      </a:r>
                    </a:p>
                  </a:txBody>
                  <a:tcPr marL="89295" marR="89295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b_cancer_df.</a:t>
                      </a:r>
                      <a:r>
                        <a:rPr lang="en-US" altLang="ko-KR" sz="900" b="1" dirty="0" err="1"/>
                        <a:t>head</a:t>
                      </a:r>
                      <a:r>
                        <a:rPr lang="en-US" altLang="ko-KR" sz="900" b="1" dirty="0"/>
                        <a:t>()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5" marR="89295" marT="44633" marB="446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Out:[6]</a:t>
                      </a:r>
                    </a:p>
                  </a:txBody>
                  <a:tcPr marL="89295" marR="89295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5" marR="89295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5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627438"/>
            <a:ext cx="511968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569325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ko-KR" altLang="en-US" smtClean="0"/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사이킷런의</a:t>
            </a:r>
            <a:r>
              <a:rPr lang="ko-KR" altLang="en-US" dirty="0"/>
              <a:t> 유방암 진단 </a:t>
            </a:r>
            <a:r>
              <a:rPr lang="ko-KR" altLang="en-US" dirty="0" err="1"/>
              <a:t>데이터셋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3"/>
              <a:defRPr/>
            </a:pPr>
            <a:r>
              <a:rPr lang="ko-KR" altLang="en-US" dirty="0" err="1"/>
              <a:t>데이터셋의</a:t>
            </a:r>
            <a:r>
              <a:rPr lang="ko-KR" altLang="en-US" dirty="0"/>
              <a:t> 크기와 독립 변수 </a:t>
            </a:r>
            <a:r>
              <a:rPr lang="en-US" altLang="ko-KR" dirty="0"/>
              <a:t>X</a:t>
            </a:r>
            <a:r>
              <a:rPr lang="ko-KR" altLang="en-US" dirty="0"/>
              <a:t>가 되는 피처에 대한 정보를 확인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3"/>
              <a:defRPr/>
            </a:pP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 startAt="3"/>
              <a:defRPr/>
            </a:pP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 startAt="3"/>
              <a:defRPr/>
            </a:pP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 startAt="3"/>
              <a:defRPr/>
            </a:pPr>
            <a:endParaRPr lang="en-US" altLang="ko-KR" dirty="0">
              <a:latin typeface="+mn-ea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5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[7]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 err="1"/>
              <a:t>b_cancer_df.shape</a:t>
            </a:r>
            <a:r>
              <a:rPr lang="ko-KR" altLang="en-US" dirty="0"/>
              <a:t>를 사용하여 </a:t>
            </a:r>
            <a:r>
              <a:rPr lang="ko-KR" altLang="en-US" dirty="0" err="1"/>
              <a:t>데이터셋의</a:t>
            </a:r>
            <a:r>
              <a:rPr lang="ko-KR" altLang="en-US" dirty="0"/>
              <a:t> 행의 개수</a:t>
            </a:r>
            <a:r>
              <a:rPr lang="en-US" altLang="ko-KR" dirty="0"/>
              <a:t>(</a:t>
            </a:r>
            <a:r>
              <a:rPr lang="ko-KR" altLang="en-US" dirty="0"/>
              <a:t>데이터 샘플 개수</a:t>
            </a:r>
            <a:r>
              <a:rPr lang="en-US" altLang="ko-KR" dirty="0"/>
              <a:t>)</a:t>
            </a:r>
            <a:r>
              <a:rPr lang="ko-KR" altLang="en-US" dirty="0"/>
              <a:t>와 열의 개수</a:t>
            </a:r>
            <a:r>
              <a:rPr lang="en-US" altLang="ko-KR" dirty="0"/>
              <a:t>(</a:t>
            </a:r>
            <a:r>
              <a:rPr lang="ko-KR" altLang="en-US" dirty="0"/>
              <a:t>변수 개수</a:t>
            </a:r>
            <a:r>
              <a:rPr lang="en-US" altLang="ko-KR" dirty="0"/>
              <a:t>)</a:t>
            </a:r>
            <a:r>
              <a:rPr lang="ko-KR" altLang="en-US" dirty="0"/>
              <a:t>를 확인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행의 개수가 </a:t>
            </a:r>
            <a:r>
              <a:rPr lang="en-US" altLang="ko-KR" dirty="0"/>
              <a:t>569</a:t>
            </a:r>
            <a:r>
              <a:rPr lang="ko-KR" altLang="en-US" dirty="0"/>
              <a:t>이므로 데이터 샘플이 </a:t>
            </a:r>
            <a:r>
              <a:rPr lang="en-US" altLang="ko-KR" dirty="0"/>
              <a:t>569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열의 개수가 </a:t>
            </a:r>
            <a:r>
              <a:rPr lang="en-US" altLang="ko-KR" dirty="0"/>
              <a:t>31</a:t>
            </a:r>
            <a:r>
              <a:rPr lang="ko-KR" altLang="en-US" dirty="0"/>
              <a:t>이므로 변수가 </a:t>
            </a:r>
            <a:r>
              <a:rPr lang="en-US" altLang="ko-KR" dirty="0"/>
              <a:t>31</a:t>
            </a:r>
            <a:r>
              <a:rPr lang="ko-KR" altLang="en-US" dirty="0"/>
              <a:t>개 있음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[8]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en-US" altLang="ko-KR" dirty="0" err="1"/>
              <a:t>b_cancer_df</a:t>
            </a:r>
            <a:r>
              <a:rPr lang="ko-KR" altLang="en-US" dirty="0"/>
              <a:t>에 대한 정보를 확인</a:t>
            </a:r>
            <a:r>
              <a:rPr lang="en-US" altLang="ko-KR" sz="800" dirty="0">
                <a:solidFill>
                  <a:srgbClr val="258BCD"/>
                </a:solidFill>
              </a:rPr>
              <a:t>b_cancer_df.info( ) </a:t>
            </a:r>
            <a:r>
              <a:rPr lang="en-US" altLang="ko-KR" dirty="0"/>
              <a:t>/</a:t>
            </a:r>
            <a:r>
              <a:rPr lang="en-US" altLang="ko-KR" sz="800" dirty="0">
                <a:solidFill>
                  <a:srgbClr val="258BCD"/>
                </a:solidFill>
              </a:rPr>
              <a:t>  </a:t>
            </a:r>
            <a:r>
              <a:rPr lang="en-US" altLang="ko-KR" dirty="0"/>
              <a:t>30</a:t>
            </a:r>
            <a:r>
              <a:rPr lang="ko-KR" altLang="en-US" dirty="0"/>
              <a:t>개의 피처</a:t>
            </a:r>
            <a:r>
              <a:rPr lang="en-US" altLang="ko-KR" dirty="0"/>
              <a:t>(</a:t>
            </a:r>
            <a:r>
              <a:rPr lang="ko-KR" altLang="en-US" dirty="0"/>
              <a:t>독립 변수 </a:t>
            </a:r>
            <a:r>
              <a:rPr lang="en-US" altLang="ko-KR" dirty="0"/>
              <a:t>X) </a:t>
            </a:r>
            <a:r>
              <a:rPr lang="ko-KR" altLang="en-US" dirty="0"/>
              <a:t> 이름과 </a:t>
            </a:r>
            <a:r>
              <a:rPr lang="en-US" altLang="ko-KR" dirty="0"/>
              <a:t>1</a:t>
            </a:r>
            <a:r>
              <a:rPr lang="ko-KR" altLang="en-US" dirty="0"/>
              <a:t>개의 종속 변수 이름을 확인 가능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diagnosis</a:t>
            </a:r>
            <a:r>
              <a:rPr lang="ko-KR" altLang="en-US" dirty="0"/>
              <a:t>는 악성이면 </a:t>
            </a:r>
            <a:r>
              <a:rPr lang="en-US" altLang="ko-KR" dirty="0"/>
              <a:t>1, </a:t>
            </a:r>
            <a:r>
              <a:rPr lang="ko-KR" altLang="en-US" dirty="0"/>
              <a:t>양성이면 </a:t>
            </a:r>
            <a:r>
              <a:rPr lang="en-US" altLang="ko-KR" dirty="0"/>
              <a:t>0</a:t>
            </a:r>
            <a:r>
              <a:rPr lang="ko-KR" altLang="en-US" dirty="0"/>
              <a:t>의 값이므로 유방암 여부에 대한 이진 분류의 </a:t>
            </a:r>
            <a:r>
              <a:rPr lang="en-US" altLang="ko-KR" dirty="0"/>
              <a:t>class</a:t>
            </a:r>
            <a:r>
              <a:rPr lang="ko-KR" altLang="en-US" dirty="0"/>
              <a:t>로 사용할 종속 변수가 됨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71550" y="2328863"/>
          <a:ext cx="3846513" cy="321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8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[7]:</a:t>
                      </a:r>
                    </a:p>
                  </a:txBody>
                  <a:tcPr marL="89261" marR="89261" marT="44603" marB="446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print('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유방암 진단 </a:t>
                      </a:r>
                      <a:r>
                        <a:rPr kumimoji="1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데이터셋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크기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: ',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b_cancer_df.shape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89261" marR="89261" marT="44603" marB="446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8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Out:[7]</a:t>
                      </a:r>
                    </a:p>
                  </a:txBody>
                  <a:tcPr marL="89261" marR="89261" marT="44603" marB="446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유방암 진단 </a:t>
                      </a:r>
                      <a:r>
                        <a:rPr lang="ko-KR" altLang="en-US" sz="9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데이터셋</a:t>
                      </a: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크기</a:t>
                      </a:r>
                      <a:r>
                        <a:rPr lang="en-US" altLang="ko-KR" sz="900" dirty="0"/>
                        <a:t>: (569, 31)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61" marR="89261" marT="44603" marB="446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[8]:</a:t>
                      </a:r>
                    </a:p>
                  </a:txBody>
                  <a:tcPr marL="89261" marR="89261" marT="44603" marB="446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b_cancer_df.head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61" marR="89261" marT="44603" marB="446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10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Out:[8]</a:t>
                      </a:r>
                    </a:p>
                  </a:txBody>
                  <a:tcPr marL="89261" marR="89261" marT="44603" marB="446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/>
                        <a:t>&lt;class '</a:t>
                      </a:r>
                      <a:r>
                        <a:rPr lang="en-US" altLang="ko-KR" sz="700" b="0" i="0" dirty="0" err="1"/>
                        <a:t>pandas.core.frame.DataFrame</a:t>
                      </a:r>
                      <a:r>
                        <a:rPr lang="en-US" altLang="ko-KR" sz="700" b="0" i="0" dirty="0"/>
                        <a:t>'&gt;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/>
                        <a:t>RangeIndex</a:t>
                      </a:r>
                      <a:r>
                        <a:rPr lang="en-US" altLang="ko-KR" sz="700" b="0" i="0" dirty="0"/>
                        <a:t>: 569 entries, 0 to 568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/>
                        <a:t>Data columns (total 31 columns):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/>
                        <a:t>mean radius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/>
                        <a:t>mean texture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/>
                        <a:t>mean perimeter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/>
                        <a:t>mean area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mean smoothness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mean compactness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mean concavity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mean concave points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mean symmetry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mean fractal dimension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radius error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texture error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perimeter error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area error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….</a:t>
                      </a:r>
                    </a:p>
                  </a:txBody>
                  <a:tcPr marL="89261" marR="89261" marT="44603" marB="446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3800" y="2754313"/>
          <a:ext cx="2841625" cy="2705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5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Out:[8]</a:t>
                      </a:r>
                    </a:p>
                  </a:txBody>
                  <a:tcPr marL="89308" marR="89308" marT="44591" marB="4459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….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smoothness error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compactness error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concavity error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concave points error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symmetry error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fractal dimension error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worst radius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worst texture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worst perimeter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worst area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worst smoothness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worst compactness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worst concavity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worst concave points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worst symmetry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worst fractal dimension 569 non-null float64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diagnosis 569 non-null int32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dtypes</a:t>
                      </a: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: float64(30), int32(1)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memory usage: 135.7 KB</a:t>
                      </a:r>
                    </a:p>
                  </a:txBody>
                  <a:tcPr marL="89308" marR="89308" marT="44591" marB="4459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569325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ko-KR" altLang="en-US" smtClean="0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사이킷런의</a:t>
            </a:r>
            <a:r>
              <a:rPr lang="ko-KR" altLang="en-US" dirty="0"/>
              <a:t> 유방암 진단 </a:t>
            </a:r>
            <a:r>
              <a:rPr lang="ko-KR" altLang="en-US" dirty="0" err="1"/>
              <a:t>데이터셋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r>
              <a:rPr lang="ko-KR" altLang="en-US" sz="1400" dirty="0" err="1"/>
              <a:t>로지스틱</a:t>
            </a:r>
            <a:r>
              <a:rPr lang="ko-KR" altLang="en-US" sz="1400" dirty="0"/>
              <a:t> 회귀 분석에 피처로 사용할 데이터를 평균이 </a:t>
            </a:r>
            <a:r>
              <a:rPr lang="en-US" altLang="ko-KR" sz="1400" dirty="0"/>
              <a:t>0, </a:t>
            </a:r>
            <a:r>
              <a:rPr lang="ko-KR" altLang="en-US" sz="1400" dirty="0"/>
              <a:t>분산이 </a:t>
            </a:r>
            <a:r>
              <a:rPr lang="en-US" altLang="ko-KR" sz="1400" dirty="0"/>
              <a:t>1</a:t>
            </a:r>
            <a:r>
              <a:rPr lang="ko-KR" altLang="en-US" sz="1400" dirty="0"/>
              <a:t>이 되는 정규 분포 형태로 맞춤</a:t>
            </a:r>
            <a:endParaRPr lang="en-US" altLang="ko-KR" sz="1400" dirty="0">
              <a:latin typeface="+mn-ea"/>
            </a:endParaRPr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>
              <a:latin typeface="+mn-ea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[9]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 err="1"/>
              <a:t>사이킷런의</a:t>
            </a:r>
            <a:r>
              <a:rPr lang="ko-KR" altLang="en-US" dirty="0"/>
              <a:t> 전처리 패키지에 있는 정규 분포 </a:t>
            </a:r>
            <a:r>
              <a:rPr lang="ko-KR" altLang="en-US" dirty="0" err="1"/>
              <a:t>스케일러를</a:t>
            </a:r>
            <a:r>
              <a:rPr lang="ko-KR" altLang="en-US" dirty="0"/>
              <a:t> </a:t>
            </a:r>
            <a:r>
              <a:rPr lang="ko-KR" altLang="en-US" dirty="0" err="1"/>
              <a:t>임포트하고</a:t>
            </a:r>
            <a:r>
              <a:rPr lang="ko-KR" altLang="en-US" dirty="0"/>
              <a:t> 사용할 객체</a:t>
            </a:r>
            <a:r>
              <a:rPr lang="en-US" altLang="ko-KR" sz="800" dirty="0">
                <a:solidFill>
                  <a:srgbClr val="258BCD"/>
                </a:solidFill>
              </a:rPr>
              <a:t>scaler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[10]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/>
              <a:t>피처로 사용할 데이터</a:t>
            </a:r>
            <a:r>
              <a:rPr lang="en-US" altLang="ko-KR" sz="800" dirty="0" err="1">
                <a:solidFill>
                  <a:srgbClr val="258BCD"/>
                </a:solidFill>
              </a:rPr>
              <a:t>b_cancer.data</a:t>
            </a:r>
            <a:r>
              <a:rPr lang="ko-KR" altLang="en-US" dirty="0"/>
              <a:t>에 대해 정규 분포 스케일링을 수행</a:t>
            </a:r>
            <a:r>
              <a:rPr lang="en-US" altLang="ko-KR" sz="800" dirty="0" err="1">
                <a:solidFill>
                  <a:srgbClr val="258BCD"/>
                </a:solidFill>
              </a:rPr>
              <a:t>scaler.fit</a:t>
            </a:r>
            <a:r>
              <a:rPr lang="en-US" altLang="ko-KR" sz="800" dirty="0">
                <a:solidFill>
                  <a:srgbClr val="258BCD"/>
                </a:solidFill>
              </a:rPr>
              <a:t>_ transform( )</a:t>
            </a:r>
            <a:r>
              <a:rPr lang="ko-KR" altLang="en-US" dirty="0"/>
              <a:t>하여 </a:t>
            </a:r>
            <a:r>
              <a:rPr lang="en-US" altLang="ko-KR" dirty="0" err="1"/>
              <a:t>b_cancer_scaled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[11]~[12]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/>
              <a:t>정규 분포 스케일링 후에 값이 조정된 것을 확인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03350" y="2276475"/>
          <a:ext cx="5851525" cy="2809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[9]:</a:t>
                      </a: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sklearn.preprocessing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StandardScaler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scaler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StandardScaler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[10]:</a:t>
                      </a: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b_cancer_scaled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dirty="0" err="1"/>
                        <a:t>scaler.fit_transform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b_cancer.data</a:t>
                      </a:r>
                      <a:r>
                        <a:rPr lang="en-US" altLang="ko-KR" sz="900" dirty="0"/>
                        <a:t>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[11]:</a:t>
                      </a: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print(</a:t>
                      </a:r>
                      <a:r>
                        <a:rPr lang="en-US" altLang="ko-KR" sz="900" dirty="0" err="1"/>
                        <a:t>b_cancer.data</a:t>
                      </a:r>
                      <a:r>
                        <a:rPr lang="en-US" altLang="ko-KR" sz="900" dirty="0"/>
                        <a:t>[0])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Out:[11]</a:t>
                      </a: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[1.799e+01 1.038e+01 1.228e+02 1.001e+03 1.184e-01 2.776e-01 3.001e-01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1.471e-01 2.419e-01 7.871e-02 1.095e+00 9.053e-01 8.589e+00 1.534e+02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6.399e-03 4.904e-02 5.373e-02 1.587e-02 3.003e-02 6.193e-03 2.538e+01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1.733e+01 1.846e+02 2.019e+03 1.622e-01 6.656e-01 7.119e-01 2.654e-01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4.601e-01 1.189e-01]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[12]:</a:t>
                      </a: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print(</a:t>
                      </a:r>
                      <a:r>
                        <a:rPr lang="en-US" altLang="ko-KR" sz="900" dirty="0" err="1"/>
                        <a:t>b_cancer_scaled</a:t>
                      </a:r>
                      <a:r>
                        <a:rPr lang="en-US" altLang="ko-KR" sz="900" dirty="0"/>
                        <a:t>[0])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Out:[12]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[ 1.09706398 -2.07333501 1.26993369 0.9843749 1.56846633 3.28351467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2.65287398 2.53247522 2.21751501 2.25574689 2.48973393 -0.56526506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2.83303087 2.48757756 -0.21400165 1.31686157 0.72402616 0.66081994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1.14875667 0.90708308 1.88668963 -1.35929347 2.30360062 2.00123749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1.30768627 2.61666502 2.10952635 2.29607613 2.75062224 1.93701461]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8" marR="89278" marT="44633" marB="446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569325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ko-KR" altLang="en-US" smtClean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결과 분석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 err="1"/>
              <a:t>로지스틱</a:t>
            </a:r>
            <a:r>
              <a:rPr lang="ko-KR" altLang="en-US" dirty="0"/>
              <a:t> 회귀를 이용하여 분석 모델 구축하기</a:t>
            </a: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>
              <a:latin typeface="+mn-ea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[13]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/>
              <a:t>필요한 모듈을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[14]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en-US" altLang="ko-KR" dirty="0"/>
              <a:t>diagnosis</a:t>
            </a:r>
            <a:r>
              <a:rPr lang="ko-KR" altLang="en-US" dirty="0"/>
              <a:t>를 </a:t>
            </a:r>
            <a:r>
              <a:rPr lang="en-US" altLang="ko-KR" dirty="0"/>
              <a:t>Y, </a:t>
            </a:r>
            <a:r>
              <a:rPr lang="ko-KR" altLang="en-US" dirty="0"/>
              <a:t>정규 분포로 </a:t>
            </a:r>
            <a:r>
              <a:rPr lang="ko-KR" altLang="en-US" dirty="0" err="1"/>
              <a:t>스케일링한</a:t>
            </a:r>
            <a:r>
              <a:rPr lang="ko-KR" altLang="en-US" dirty="0"/>
              <a:t> </a:t>
            </a:r>
            <a:r>
              <a:rPr lang="en-US" altLang="ko-KR" dirty="0" err="1"/>
              <a:t>b_cancer_scaled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[15]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/>
              <a:t>전체 데이터 샘플 </a:t>
            </a:r>
            <a:r>
              <a:rPr lang="en-US" altLang="ko-KR" dirty="0"/>
              <a:t>569</a:t>
            </a:r>
            <a:r>
              <a:rPr lang="ko-KR" altLang="en-US" dirty="0"/>
              <a:t>개를 학습 데이터</a:t>
            </a:r>
            <a:r>
              <a:rPr lang="en-US" altLang="ko-KR" dirty="0"/>
              <a:t>:</a:t>
            </a:r>
            <a:r>
              <a:rPr lang="ko-KR" altLang="en-US" dirty="0"/>
              <a:t>평가 데이터</a:t>
            </a:r>
            <a:r>
              <a:rPr lang="en-US" altLang="ko-KR" dirty="0"/>
              <a:t>=7:3</a:t>
            </a:r>
            <a:r>
              <a:rPr lang="ko-KR" altLang="en-US" dirty="0"/>
              <a:t>으로 분할</a:t>
            </a:r>
            <a:r>
              <a:rPr lang="en-US" altLang="ko-KR" sz="800" dirty="0" err="1">
                <a:solidFill>
                  <a:srgbClr val="258BCD"/>
                </a:solidFill>
              </a:rPr>
              <a:t>test_size</a:t>
            </a:r>
            <a:r>
              <a:rPr lang="en-US" altLang="ko-KR" sz="800" dirty="0">
                <a:solidFill>
                  <a:srgbClr val="258BCD"/>
                </a:solidFill>
              </a:rPr>
              <a:t>=0.3</a:t>
            </a:r>
            <a:r>
              <a:rPr lang="ko-KR" altLang="en-US" dirty="0"/>
              <a:t>함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[16]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 err="1"/>
              <a:t>로지스틱</a:t>
            </a:r>
            <a:r>
              <a:rPr lang="ko-KR" altLang="en-US" dirty="0"/>
              <a:t> 회귀 분석 모델 객체</a:t>
            </a:r>
            <a:r>
              <a:rPr lang="en-US" altLang="ko-KR" sz="800" dirty="0" err="1">
                <a:solidFill>
                  <a:srgbClr val="258BCD"/>
                </a:solidFill>
              </a:rPr>
              <a:t>lr_b_cancer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[17]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/>
              <a:t>학습 데이터</a:t>
            </a:r>
            <a:r>
              <a:rPr lang="en-US" altLang="ko-KR" sz="800" dirty="0" err="1">
                <a:solidFill>
                  <a:srgbClr val="258BCD"/>
                </a:solidFill>
              </a:rPr>
              <a:t>X_train</a:t>
            </a:r>
            <a:r>
              <a:rPr lang="en-US" altLang="ko-KR" sz="800" dirty="0">
                <a:solidFill>
                  <a:srgbClr val="258BCD"/>
                </a:solidFill>
              </a:rPr>
              <a:t>, </a:t>
            </a:r>
            <a:r>
              <a:rPr lang="en-US" altLang="ko-KR" sz="800" dirty="0" err="1">
                <a:solidFill>
                  <a:srgbClr val="258BCD"/>
                </a:solidFill>
              </a:rPr>
              <a:t>Y_train</a:t>
            </a:r>
            <a:r>
              <a:rPr lang="ko-KR" altLang="en-US" dirty="0"/>
              <a:t>로 모델 학습을 수행</a:t>
            </a:r>
            <a:r>
              <a:rPr lang="en-US" altLang="ko-KR" sz="800" dirty="0">
                <a:solidFill>
                  <a:srgbClr val="258BCD"/>
                </a:solidFill>
              </a:rPr>
              <a:t>fit( )</a:t>
            </a:r>
            <a:r>
              <a:rPr lang="ko-KR" altLang="en-US" dirty="0"/>
              <a:t>함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[18]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/>
              <a:t>학습이 끝난 모델에 대해 평가 데이터 </a:t>
            </a:r>
            <a:r>
              <a:rPr lang="en-US" altLang="ko-KR" dirty="0" err="1"/>
              <a:t>X</a:t>
            </a:r>
            <a:r>
              <a:rPr lang="en-US" altLang="ko-KR" sz="800" dirty="0" err="1">
                <a:solidFill>
                  <a:srgbClr val="258BCD"/>
                </a:solidFill>
              </a:rPr>
              <a:t>X_test</a:t>
            </a:r>
            <a:r>
              <a:rPr lang="ko-KR" altLang="en-US" dirty="0"/>
              <a:t>를 가지고 예측을 수행</a:t>
            </a:r>
            <a:r>
              <a:rPr lang="en-US" altLang="ko-KR" sz="800" dirty="0">
                <a:solidFill>
                  <a:srgbClr val="258BCD"/>
                </a:solidFill>
              </a:rPr>
              <a:t>predict( )</a:t>
            </a:r>
            <a:r>
              <a:rPr lang="ko-KR" altLang="en-US" dirty="0"/>
              <a:t>하여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 err="1"/>
              <a:t>Y</a:t>
            </a:r>
            <a:r>
              <a:rPr lang="en-US" altLang="ko-KR" sz="800" dirty="0" err="1">
                <a:solidFill>
                  <a:srgbClr val="258BCD"/>
                </a:solidFill>
              </a:rPr>
              <a:t>Y_predict</a:t>
            </a:r>
            <a:r>
              <a:rPr lang="ko-KR" altLang="en-US" dirty="0"/>
              <a:t>를 구함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6375" y="2060575"/>
          <a:ext cx="5849938" cy="289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[13]:</a:t>
                      </a:r>
                    </a:p>
                  </a:txBody>
                  <a:tcPr marL="89254" marR="89254" marT="44634" marB="4463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sklearn.linear_model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LogisticRegression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sklearn.model_selection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train_test_split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54" marR="89254" marT="44634" marB="446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[14]:</a:t>
                      </a:r>
                    </a:p>
                  </a:txBody>
                  <a:tcPr marL="89254" marR="89254" marT="44634" marB="4463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1" dirty="0"/>
                        <a:t>#X, Y </a:t>
                      </a:r>
                      <a:r>
                        <a:rPr lang="ko-KR" altLang="en-US" sz="900" i="1" dirty="0"/>
                        <a:t>설정하기 </a:t>
                      </a:r>
                      <a:endParaRPr lang="en-US" altLang="ko-KR" sz="900" i="1" dirty="0"/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Y = </a:t>
                      </a:r>
                      <a:r>
                        <a:rPr lang="en-US" altLang="ko-KR" sz="900" dirty="0" err="1"/>
                        <a:t>b_cancer_df</a:t>
                      </a:r>
                      <a:r>
                        <a:rPr lang="en-US" altLang="ko-KR" sz="900" dirty="0"/>
                        <a:t>['diagnosis']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X = </a:t>
                      </a:r>
                      <a:r>
                        <a:rPr lang="en-US" altLang="ko-KR" sz="900" dirty="0" err="1"/>
                        <a:t>b_cancer_scaled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54" marR="89254" marT="44634" marB="446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[15]:</a:t>
                      </a:r>
                    </a:p>
                  </a:txBody>
                  <a:tcPr marL="89254" marR="89254" marT="44634" marB="4463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1" dirty="0"/>
                        <a:t>#</a:t>
                      </a:r>
                      <a:r>
                        <a:rPr lang="ko-KR" altLang="en-US" sz="900" i="1" dirty="0"/>
                        <a:t>훈련용 데이터와 평가용 데이터 분할하기 </a:t>
                      </a:r>
                      <a:endParaRPr lang="en-US" altLang="ko-KR" sz="900" i="1" dirty="0"/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X_train</a:t>
                      </a:r>
                      <a:r>
                        <a:rPr lang="en-US" altLang="ko-KR" sz="900" dirty="0"/>
                        <a:t>, </a:t>
                      </a:r>
                      <a:r>
                        <a:rPr lang="en-US" altLang="ko-KR" sz="900" dirty="0" err="1"/>
                        <a:t>X_test</a:t>
                      </a:r>
                      <a:r>
                        <a:rPr lang="en-US" altLang="ko-KR" sz="900" dirty="0"/>
                        <a:t>, </a:t>
                      </a:r>
                      <a:r>
                        <a:rPr lang="en-US" altLang="ko-KR" sz="900" dirty="0" err="1"/>
                        <a:t>Y_train</a:t>
                      </a:r>
                      <a:r>
                        <a:rPr lang="en-US" altLang="ko-KR" sz="900" dirty="0"/>
                        <a:t>, </a:t>
                      </a:r>
                      <a:r>
                        <a:rPr lang="en-US" altLang="ko-KR" sz="900" dirty="0" err="1"/>
                        <a:t>Y_test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dirty="0" err="1"/>
                        <a:t>train_test_split</a:t>
                      </a:r>
                      <a:r>
                        <a:rPr lang="en-US" altLang="ko-KR" sz="900" dirty="0"/>
                        <a:t>(X, Y, </a:t>
                      </a:r>
                      <a:r>
                        <a:rPr lang="en-US" altLang="ko-KR" sz="900" dirty="0" err="1"/>
                        <a:t>test_size</a:t>
                      </a:r>
                      <a:r>
                        <a:rPr lang="en-US" altLang="ko-KR" sz="900" dirty="0"/>
                        <a:t> = 0.3, </a:t>
                      </a:r>
                      <a:r>
                        <a:rPr lang="en-US" altLang="ko-KR" sz="900" dirty="0" err="1"/>
                        <a:t>random_state</a:t>
                      </a:r>
                      <a:r>
                        <a:rPr lang="en-US" altLang="ko-KR" sz="900" dirty="0"/>
                        <a:t> = 0)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54" marR="89254" marT="44634" marB="446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[16]:</a:t>
                      </a:r>
                    </a:p>
                  </a:txBody>
                  <a:tcPr marL="89254" marR="89254" marT="44634" marB="4463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1" dirty="0"/>
                        <a:t>#</a:t>
                      </a:r>
                      <a:r>
                        <a:rPr lang="ko-KR" altLang="en-US" sz="900" i="1" dirty="0" err="1"/>
                        <a:t>로지스틱</a:t>
                      </a:r>
                      <a:r>
                        <a:rPr lang="ko-KR" altLang="en-US" sz="900" i="1" dirty="0"/>
                        <a:t> 회귀 분석</a:t>
                      </a:r>
                      <a:r>
                        <a:rPr lang="en-US" altLang="ko-KR" sz="900" i="1" dirty="0"/>
                        <a:t>: (1) </a:t>
                      </a:r>
                      <a:r>
                        <a:rPr lang="ko-KR" altLang="en-US" sz="900" i="1" dirty="0"/>
                        <a:t>모델 생성 </a:t>
                      </a:r>
                      <a:endParaRPr lang="en-US" altLang="ko-KR" sz="900" i="1" dirty="0"/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lr_b_cancer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b="1" dirty="0" err="1"/>
                        <a:t>LogisticRegression</a:t>
                      </a:r>
                      <a:r>
                        <a:rPr lang="en-US" altLang="ko-KR" sz="900" b="1" dirty="0"/>
                        <a:t>()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54" marR="89254" marT="44634" marB="446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[17]:</a:t>
                      </a:r>
                    </a:p>
                  </a:txBody>
                  <a:tcPr marL="89254" marR="89254" marT="44634" marB="4463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#</a:t>
                      </a:r>
                      <a:r>
                        <a:rPr lang="ko-KR" altLang="en-US" sz="900" i="1" dirty="0" err="1"/>
                        <a:t>로지스틱</a:t>
                      </a:r>
                      <a:r>
                        <a:rPr lang="ko-KR" altLang="en-US" sz="900" i="1" dirty="0"/>
                        <a:t> 회귀 분석</a:t>
                      </a:r>
                      <a:r>
                        <a:rPr lang="en-US" altLang="ko-KR" sz="900" i="1" dirty="0"/>
                        <a:t>: (2) </a:t>
                      </a:r>
                      <a:r>
                        <a:rPr lang="ko-KR" altLang="en-US" sz="900" i="1" dirty="0"/>
                        <a:t>모델 훈련</a:t>
                      </a:r>
                      <a:endParaRPr lang="en-US" altLang="ko-KR" sz="900" i="1" dirty="0"/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 err="1"/>
                        <a:t>lr_b_cancer.fit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X_train</a:t>
                      </a:r>
                      <a:r>
                        <a:rPr lang="en-US" altLang="ko-KR" sz="900" dirty="0"/>
                        <a:t>, </a:t>
                      </a:r>
                      <a:r>
                        <a:rPr lang="en-US" altLang="ko-KR" sz="900" dirty="0" err="1"/>
                        <a:t>Y_train</a:t>
                      </a:r>
                      <a:r>
                        <a:rPr lang="en-US" altLang="ko-KR" sz="900" dirty="0"/>
                        <a:t>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54" marR="89254" marT="44634" marB="446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Out:[17]</a:t>
                      </a:r>
                    </a:p>
                  </a:txBody>
                  <a:tcPr marL="89254" marR="89254" marT="44634" marB="4463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LogisticRegression</a:t>
                      </a:r>
                      <a:r>
                        <a:rPr lang="en-US" altLang="ko-KR" sz="900" dirty="0"/>
                        <a:t>() 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54" marR="89254" marT="44634" marB="446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[18]:</a:t>
                      </a:r>
                    </a:p>
                  </a:txBody>
                  <a:tcPr marL="89254" marR="89254" marT="44634" marB="4463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1" dirty="0"/>
                        <a:t>#</a:t>
                      </a:r>
                      <a:r>
                        <a:rPr lang="ko-KR" altLang="en-US" sz="900" i="1" dirty="0" err="1"/>
                        <a:t>로지스틱</a:t>
                      </a:r>
                      <a:r>
                        <a:rPr lang="ko-KR" altLang="en-US" sz="900" i="1" dirty="0"/>
                        <a:t> 회귀 분석</a:t>
                      </a:r>
                      <a:r>
                        <a:rPr lang="en-US" altLang="ko-KR" sz="900" i="1" dirty="0"/>
                        <a:t>: (3) </a:t>
                      </a:r>
                      <a:r>
                        <a:rPr lang="ko-KR" altLang="en-US" sz="900" i="1" dirty="0"/>
                        <a:t>평가 데이터에 대한 예측 수행 </a:t>
                      </a:r>
                      <a:r>
                        <a:rPr lang="en-US" altLang="ko-KR" sz="900" i="1" dirty="0"/>
                        <a:t>-&gt; </a:t>
                      </a:r>
                      <a:r>
                        <a:rPr lang="ko-KR" altLang="en-US" sz="900" i="1" dirty="0"/>
                        <a:t>예측 결과 </a:t>
                      </a:r>
                      <a:r>
                        <a:rPr lang="en-US" altLang="ko-KR" sz="900" i="1" dirty="0" err="1"/>
                        <a:t>Y_predict</a:t>
                      </a:r>
                      <a:r>
                        <a:rPr lang="en-US" altLang="ko-KR" sz="900" i="1" dirty="0"/>
                        <a:t> </a:t>
                      </a:r>
                      <a:r>
                        <a:rPr lang="ko-KR" altLang="en-US" sz="900" i="1" dirty="0"/>
                        <a:t>구하기 </a:t>
                      </a:r>
                      <a:r>
                        <a:rPr lang="en-US" altLang="ko-KR" sz="900" dirty="0" err="1"/>
                        <a:t>Y_predict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dirty="0" err="1"/>
                        <a:t>lr_b_cancer.</a:t>
                      </a:r>
                      <a:r>
                        <a:rPr lang="en-US" altLang="ko-KR" sz="900" b="1" dirty="0" err="1"/>
                        <a:t>predict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X_test</a:t>
                      </a:r>
                      <a:r>
                        <a:rPr lang="en-US" altLang="ko-KR" sz="900" dirty="0"/>
                        <a:t>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54" marR="89254" marT="44634" marB="446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9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569325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ko-KR" altLang="en-US" smtClean="0"/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결과 분석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로지스틱</a:t>
            </a:r>
            <a:r>
              <a:rPr lang="ko-KR" altLang="en-US" dirty="0"/>
              <a:t> 회귀를 이용하여 분석 모델 구축하기</a:t>
            </a:r>
            <a:endParaRPr lang="en-US" altLang="ko-KR" dirty="0"/>
          </a:p>
          <a:p>
            <a:pPr lvl="2">
              <a:defRPr/>
            </a:pPr>
            <a:r>
              <a:rPr lang="ko-KR" altLang="en-US" dirty="0">
                <a:latin typeface="+mn-ea"/>
              </a:rPr>
              <a:t>주피터 노트북 버전 확인</a:t>
            </a:r>
            <a:endParaRPr lang="en-US" altLang="ko-KR" dirty="0">
              <a:latin typeface="+mn-ea"/>
            </a:endParaRPr>
          </a:p>
          <a:p>
            <a:pPr lvl="3">
              <a:defRPr/>
            </a:pPr>
            <a:r>
              <a:rPr lang="ko-KR" altLang="en-US" dirty="0"/>
              <a:t>실습하는 아나콘다의 주피터 노트북 버전에 따라 실행 결과가 조금 다르게 나타날 수 있음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노트북 화면 상단의 </a:t>
            </a:r>
            <a:r>
              <a:rPr lang="en-US" altLang="ko-KR" dirty="0"/>
              <a:t>[Help]- [About] </a:t>
            </a:r>
            <a:r>
              <a:rPr lang="ko-KR" altLang="en-US" dirty="0"/>
              <a:t>메뉴에서 확인</a:t>
            </a:r>
            <a:endParaRPr lang="en-US" altLang="ko-KR" dirty="0">
              <a:latin typeface="+mn-ea"/>
            </a:endParaRPr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>
              <a:latin typeface="+mn-ea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</p:txBody>
      </p:sp>
      <p:pic>
        <p:nvPicPr>
          <p:cNvPr id="2458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3425825"/>
            <a:ext cx="35718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569325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ko-KR" altLang="en-US" smtClean="0"/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69338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결과 분석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생성한 모델의 성능 확인하기</a:t>
            </a:r>
            <a:endParaRPr lang="en-US" altLang="ko-KR" dirty="0">
              <a:latin typeface="+mn-ea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5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800" dirty="0">
              <a:solidFill>
                <a:srgbClr val="258BCD"/>
              </a:solidFill>
              <a:ea typeface="굴림" panose="020B0600000101010101" pitchFamily="50" charset="-127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[19]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/>
              <a:t>필요한 모듈을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[20]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/>
              <a:t>평가를 위해 </a:t>
            </a:r>
            <a:r>
              <a:rPr lang="en-US" altLang="ko-KR" dirty="0"/>
              <a:t>7:3</a:t>
            </a:r>
            <a:r>
              <a:rPr lang="ko-KR" altLang="en-US" dirty="0"/>
              <a:t>으로 분할한 </a:t>
            </a:r>
            <a:r>
              <a:rPr lang="en-US" altLang="ko-KR" dirty="0"/>
              <a:t>171</a:t>
            </a:r>
            <a:r>
              <a:rPr lang="ko-KR" altLang="en-US" dirty="0"/>
              <a:t>개의 </a:t>
            </a:r>
            <a:r>
              <a:rPr lang="en-US" altLang="ko-KR" dirty="0"/>
              <a:t>test </a:t>
            </a:r>
            <a:r>
              <a:rPr lang="ko-KR" altLang="en-US" dirty="0"/>
              <a:t>데이터에 대해 이진 분류의 성능 평가 기본이 되는 오차 행렬을 구함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실행 결과를 보면 </a:t>
            </a:r>
            <a:r>
              <a:rPr lang="en-US" altLang="ko-KR" dirty="0"/>
              <a:t>TN</a:t>
            </a:r>
            <a:r>
              <a:rPr lang="ko-KR" altLang="en-US" dirty="0"/>
              <a:t>이 </a:t>
            </a:r>
            <a:r>
              <a:rPr lang="en-US" altLang="ko-KR" dirty="0"/>
              <a:t>60</a:t>
            </a:r>
            <a:r>
              <a:rPr lang="ko-KR" altLang="en-US" dirty="0"/>
              <a:t>개</a:t>
            </a:r>
            <a:r>
              <a:rPr lang="en-US" altLang="ko-KR" dirty="0"/>
              <a:t>, FP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FN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TP</a:t>
            </a:r>
            <a:r>
              <a:rPr lang="ko-KR" altLang="en-US" dirty="0"/>
              <a:t>가 </a:t>
            </a:r>
            <a:r>
              <a:rPr lang="en-US" altLang="ko-KR" dirty="0"/>
              <a:t>107</a:t>
            </a:r>
            <a:r>
              <a:rPr lang="ko-KR" altLang="en-US" dirty="0"/>
              <a:t>개인 오차 행렬이 </a:t>
            </a:r>
            <a:r>
              <a:rPr lang="ko-KR" altLang="en-US" dirty="0" err="1"/>
              <a:t>구해짐</a:t>
            </a:r>
            <a:endParaRPr lang="en-US" altLang="ko-KR" dirty="0">
              <a:latin typeface="+mn-ea"/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In [21]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258BCD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/>
              <a:t>성능 평가 지표인 정확도</a:t>
            </a:r>
            <a:r>
              <a:rPr lang="en-US" altLang="ko-KR" dirty="0"/>
              <a:t>, 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F1 </a:t>
            </a:r>
            <a:r>
              <a:rPr lang="ko-KR" altLang="en-US" dirty="0"/>
              <a:t>스코어</a:t>
            </a:r>
            <a:r>
              <a:rPr lang="en-US" altLang="ko-KR" dirty="0"/>
              <a:t>, ROC-AUC </a:t>
            </a:r>
            <a:r>
              <a:rPr lang="ko-KR" altLang="en-US" dirty="0"/>
              <a:t>스코어를 구함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[22]~[23]</a:t>
            </a:r>
            <a:r>
              <a:rPr lang="en-US" altLang="ko-KR" dirty="0"/>
              <a:t>: </a:t>
            </a:r>
            <a:r>
              <a:rPr lang="ko-KR" altLang="en-US" dirty="0"/>
              <a:t>성능 평가 지표를 출력하여 확인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547813" y="2006600"/>
          <a:ext cx="6408737" cy="3341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3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[19]:</a:t>
                      </a:r>
                    </a:p>
                  </a:txBody>
                  <a:tcPr marL="89280" marR="89280" marT="44645" marB="4464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sklearn.metrics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confusion_matrix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accuracy_score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sklearn.metrics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precision_score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recall_score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f1_score,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roc_auc_score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0" marR="89280" marT="44645" marB="44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[20]:</a:t>
                      </a:r>
                    </a:p>
                  </a:txBody>
                  <a:tcPr marL="89280" marR="89280" marT="44645" marB="4464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1" dirty="0"/>
                        <a:t>#</a:t>
                      </a:r>
                      <a:r>
                        <a:rPr lang="ko-KR" altLang="en-US" sz="900" i="1" dirty="0"/>
                        <a:t>오차 행렬</a:t>
                      </a:r>
                      <a:endParaRPr lang="en-US" altLang="ko-KR" sz="900" i="1" dirty="0"/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confusion_matrix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Y_test</a:t>
                      </a:r>
                      <a:r>
                        <a:rPr lang="en-US" altLang="ko-KR" sz="900" dirty="0"/>
                        <a:t>, </a:t>
                      </a:r>
                      <a:r>
                        <a:rPr lang="en-US" altLang="ko-KR" sz="900" dirty="0" err="1"/>
                        <a:t>Y_predict</a:t>
                      </a:r>
                      <a:r>
                        <a:rPr lang="en-US" altLang="ko-KR" sz="900" dirty="0"/>
                        <a:t>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0" marR="89280" marT="44645" marB="44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Out:[20]</a:t>
                      </a:r>
                    </a:p>
                  </a:txBody>
                  <a:tcPr marL="89280" marR="89280" marT="44645" marB="4464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array([[ 60, 3], [ 1, 107]], </a:t>
                      </a:r>
                      <a:r>
                        <a:rPr lang="en-US" altLang="ko-KR" sz="900" dirty="0" err="1"/>
                        <a:t>dtype</a:t>
                      </a:r>
                      <a:r>
                        <a:rPr lang="en-US" altLang="ko-KR" sz="900" dirty="0"/>
                        <a:t> = int64)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0" marR="89280" marT="44645" marB="44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9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[21]:</a:t>
                      </a:r>
                    </a:p>
                  </a:txBody>
                  <a:tcPr marL="89280" marR="89280" marT="44645" marB="4464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acccuracy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accuracy_score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Y_test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Y_predict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precision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precision_score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Y_test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Y_predict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recall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recall_score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Y_test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Y_predict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f1 = f1_score(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Y_test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Y_predict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roc_auc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roc_auc_score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Y_test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Y_predict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0" marR="89280" marT="44645" marB="44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[22]:</a:t>
                      </a:r>
                    </a:p>
                  </a:txBody>
                  <a:tcPr marL="89280" marR="89280" marT="44645" marB="4464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print('</a:t>
                      </a:r>
                      <a:r>
                        <a:rPr lang="ko-KR" altLang="en-US" sz="900" dirty="0"/>
                        <a:t>정확도</a:t>
                      </a:r>
                      <a:r>
                        <a:rPr lang="en-US" altLang="ko-KR" sz="900" dirty="0"/>
                        <a:t>: {0:.3f}, </a:t>
                      </a:r>
                      <a:r>
                        <a:rPr lang="ko-KR" altLang="en-US" sz="900" dirty="0"/>
                        <a:t>정밀도</a:t>
                      </a:r>
                      <a:r>
                        <a:rPr lang="en-US" altLang="ko-KR" sz="900" dirty="0"/>
                        <a:t>: {1:.3f}, </a:t>
                      </a:r>
                      <a:r>
                        <a:rPr lang="ko-KR" altLang="en-US" sz="900" dirty="0" err="1"/>
                        <a:t>재현율</a:t>
                      </a:r>
                      <a:r>
                        <a:rPr lang="en-US" altLang="ko-KR" sz="900" dirty="0"/>
                        <a:t>: {2:.3f}, F1: {3:.3f}'.format(acccuracy,precision,recall,f1))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0" marR="89280" marT="44645" marB="44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Out:[22]</a:t>
                      </a:r>
                    </a:p>
                  </a:txBody>
                  <a:tcPr marL="89280" marR="89280" marT="44645" marB="4464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정확도</a:t>
                      </a:r>
                      <a:r>
                        <a:rPr lang="en-US" altLang="ko-KR" sz="900" dirty="0"/>
                        <a:t>: 0.977, </a:t>
                      </a:r>
                      <a:r>
                        <a:rPr lang="ko-KR" altLang="en-US" sz="900" dirty="0"/>
                        <a:t>정밀도</a:t>
                      </a:r>
                      <a:r>
                        <a:rPr lang="en-US" altLang="ko-KR" sz="900" dirty="0"/>
                        <a:t>: 0.973, </a:t>
                      </a:r>
                      <a:r>
                        <a:rPr lang="ko-KR" altLang="en-US" sz="900" dirty="0" err="1"/>
                        <a:t>재현율</a:t>
                      </a:r>
                      <a:r>
                        <a:rPr lang="en-US" altLang="ko-KR" sz="900" dirty="0"/>
                        <a:t>: 0.991, F1: 0.982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0" marR="89280" marT="44645" marB="44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[23]:</a:t>
                      </a:r>
                    </a:p>
                  </a:txBody>
                  <a:tcPr marL="89280" marR="89280" marT="44645" marB="4464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fr-FR" altLang="ko-KR" sz="900" dirty="0"/>
                        <a:t>print('ROC_AUC: {0:.3f}'.format(roc_auc))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0" marR="89280" marT="44645" marB="44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Out:[23]</a:t>
                      </a:r>
                    </a:p>
                  </a:txBody>
                  <a:tcPr marL="89280" marR="89280" marT="44645" marB="4464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ROC_AUC: 0.972 </a:t>
                      </a:r>
                      <a:endParaRPr kumimoji="1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80" marR="89280" marT="44645" marB="44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4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별첨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컨퓨전</a:t>
            </a:r>
            <a:r>
              <a:rPr lang="ko-KR" altLang="en-US" dirty="0" smtClean="0"/>
              <a:t> 매트릭스 가시화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700808"/>
            <a:ext cx="865248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0" y="2312141"/>
            <a:ext cx="3970903" cy="2869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1412776"/>
            <a:ext cx="3600400" cy="10081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 dirty="0" smtClean="0"/>
              <a:t>normalize</a:t>
            </a:r>
            <a:endParaRPr lang="ko-KR" altLang="en-US" sz="3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04864"/>
            <a:ext cx="3368592" cy="290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93000" cy="4105275"/>
          </a:xfrm>
        </p:spPr>
        <p:txBody>
          <a:bodyPr/>
          <a:lstStyle/>
          <a:p>
            <a:r>
              <a:rPr lang="en-US" altLang="ko-KR" sz="1600" smtClean="0"/>
              <a:t>01 [</a:t>
            </a:r>
            <a:r>
              <a:rPr lang="ko-KR" altLang="en-US" sz="1600" smtClean="0"/>
              <a:t>로지스틱 회귀 분석</a:t>
            </a:r>
            <a:r>
              <a:rPr lang="en-US" altLang="ko-KR" sz="1600" smtClean="0"/>
              <a:t>] </a:t>
            </a:r>
            <a:r>
              <a:rPr lang="ko-KR" altLang="en-US" sz="1600" smtClean="0"/>
              <a:t>특징 데이터로 유방암 진단하기 </a:t>
            </a:r>
            <a:endParaRPr lang="en-US" altLang="ko-KR" sz="1600" smtClean="0"/>
          </a:p>
          <a:p>
            <a:r>
              <a:rPr lang="en-US" altLang="ko-KR" sz="1600" smtClean="0"/>
              <a:t>02 [</a:t>
            </a:r>
            <a:r>
              <a:rPr lang="ko-KR" altLang="en-US" sz="1600" smtClean="0"/>
              <a:t>결정 트리 분석 </a:t>
            </a:r>
            <a:r>
              <a:rPr lang="en-US" altLang="ko-KR" sz="1600" smtClean="0"/>
              <a:t>+ </a:t>
            </a:r>
            <a:r>
              <a:rPr lang="ko-KR" altLang="en-US" sz="1600" smtClean="0"/>
              <a:t>산점도</a:t>
            </a:r>
            <a:r>
              <a:rPr lang="en-US" altLang="ko-KR" sz="1600" smtClean="0"/>
              <a:t>/</a:t>
            </a:r>
            <a:r>
              <a:rPr lang="ko-KR" altLang="en-US" sz="1600" smtClean="0"/>
              <a:t>선형 회귀 그래프</a:t>
            </a:r>
            <a:r>
              <a:rPr lang="en-US" altLang="ko-KR" sz="1600" smtClean="0"/>
              <a:t>] </a:t>
            </a:r>
            <a:r>
              <a:rPr lang="ko-KR" altLang="en-US" sz="1600" smtClean="0"/>
              <a:t>센서 데이터로 움직임 분류하기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18053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로지스틱 회귀의 이진 분류를 이해한다</a:t>
            </a:r>
            <a:r>
              <a:rPr lang="en-US" altLang="ko-KR" sz="180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로지스틱 회귀 분석을 이용하여 질병 진단을 할 수 있다</a:t>
            </a:r>
            <a:r>
              <a:rPr lang="en-US" altLang="ko-KR" sz="180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결정 트리의 다중 분류를 이해한다</a:t>
            </a:r>
            <a:r>
              <a:rPr lang="en-US" altLang="ko-KR" sz="180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결정 트리 분석을 이용하여 움직임을 분류할 수 있다</a:t>
            </a:r>
            <a:r>
              <a:rPr lang="en-US" altLang="ko-KR" sz="1800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426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en-US" altLang="ko-KR" sz="1800" smtClean="0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</p:txBody>
      </p:sp>
      <p:pic>
        <p:nvPicPr>
          <p:cNvPr id="1331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7261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1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en-US" altLang="ko-KR" sz="1800" smtClean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목표설정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sz="1400" dirty="0"/>
              <a:t>유방암 특징을 측정한 데이터에 </a:t>
            </a:r>
            <a:r>
              <a:rPr lang="ko-KR" altLang="en-US" sz="1400" dirty="0" err="1"/>
              <a:t>로지스틱</a:t>
            </a:r>
            <a:r>
              <a:rPr lang="ko-KR" altLang="en-US" sz="1400" dirty="0"/>
              <a:t> 회귀 분석을 수행하여 유방암 발생을 예측</a:t>
            </a:r>
            <a:endParaRPr lang="en-US" altLang="ko-KR" sz="1400" dirty="0"/>
          </a:p>
          <a:p>
            <a:pPr lvl="2">
              <a:defRPr/>
            </a:pPr>
            <a:endParaRPr lang="en-US" altLang="ko-KR" sz="100" dirty="0"/>
          </a:p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로지스틱</a:t>
            </a:r>
            <a:r>
              <a:rPr lang="ko-KR" altLang="en-US" dirty="0"/>
              <a:t> 회귀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분류에 사용하는 기법으로 선형 회귀와 달리 </a:t>
            </a:r>
            <a:r>
              <a:rPr lang="en-US" altLang="ko-KR" dirty="0"/>
              <a:t>S</a:t>
            </a:r>
            <a:r>
              <a:rPr lang="ko-KR" altLang="en-US" dirty="0"/>
              <a:t>자 함수를 사용하여 참</a:t>
            </a:r>
            <a:r>
              <a:rPr lang="en-US" altLang="ko-KR" dirty="0"/>
              <a:t>(True, 1)</a:t>
            </a:r>
            <a:r>
              <a:rPr lang="ko-KR" altLang="en-US" dirty="0"/>
              <a:t>과 거짓</a:t>
            </a:r>
            <a:r>
              <a:rPr lang="en-US" altLang="ko-KR" dirty="0"/>
              <a:t>(False, 0)</a:t>
            </a:r>
            <a:r>
              <a:rPr lang="ko-KR" altLang="en-US" dirty="0"/>
              <a:t>을 분류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로지스틱</a:t>
            </a:r>
            <a:r>
              <a:rPr lang="ko-KR" altLang="en-US" dirty="0"/>
              <a:t> 회귀에서 사용하는 </a:t>
            </a:r>
            <a:r>
              <a:rPr lang="en-US" altLang="ko-KR" dirty="0"/>
              <a:t>S</a:t>
            </a:r>
            <a:r>
              <a:rPr lang="ko-KR" altLang="en-US" dirty="0"/>
              <a:t>자 함수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x</a:t>
            </a:r>
            <a:r>
              <a:rPr lang="ko-KR" altLang="en-US" dirty="0"/>
              <a:t>의 값이 커지면 </a:t>
            </a:r>
            <a:r>
              <a:rPr lang="en-US" altLang="ko-KR" dirty="0"/>
              <a:t>y</a:t>
            </a:r>
            <a:r>
              <a:rPr lang="ko-KR" altLang="en-US" dirty="0"/>
              <a:t>의 값은 </a:t>
            </a:r>
            <a:r>
              <a:rPr lang="en-US" altLang="ko-KR" dirty="0"/>
              <a:t>1</a:t>
            </a:r>
            <a:r>
              <a:rPr lang="ko-KR" altLang="en-US" dirty="0"/>
              <a:t>에 근사하게 되고 </a:t>
            </a:r>
            <a:r>
              <a:rPr lang="en-US" altLang="ko-KR" dirty="0"/>
              <a:t>x</a:t>
            </a:r>
            <a:r>
              <a:rPr lang="ko-KR" altLang="en-US" dirty="0"/>
              <a:t>의 값이 작아지면 </a:t>
            </a:r>
            <a:r>
              <a:rPr lang="en-US" altLang="ko-KR" dirty="0"/>
              <a:t>y</a:t>
            </a:r>
            <a:r>
              <a:rPr lang="ko-KR" altLang="en-US" dirty="0"/>
              <a:t>의 값은 </a:t>
            </a:r>
            <a:r>
              <a:rPr lang="en-US" altLang="ko-KR" dirty="0"/>
              <a:t>0</a:t>
            </a:r>
            <a:r>
              <a:rPr lang="ko-KR" altLang="en-US" dirty="0"/>
              <a:t>에 근사하게 되어 </a:t>
            </a:r>
            <a:r>
              <a:rPr lang="en-US" altLang="ko-KR" dirty="0"/>
              <a:t>S</a:t>
            </a:r>
            <a:r>
              <a:rPr lang="ko-KR" altLang="en-US" dirty="0"/>
              <a:t>자 형태의 그래프가 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두 개의 값을 분류하는 이진 분류에 많이 사용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grpSp>
        <p:nvGrpSpPr>
          <p:cNvPr id="14341" name="그룹 3"/>
          <p:cNvGrpSpPr>
            <a:grpSpLocks/>
          </p:cNvGrpSpPr>
          <p:nvPr/>
        </p:nvGrpSpPr>
        <p:grpSpPr bwMode="auto">
          <a:xfrm>
            <a:off x="1042988" y="4232275"/>
            <a:ext cx="1944687" cy="636588"/>
            <a:chOff x="1043608" y="4077071"/>
            <a:chExt cx="1944216" cy="637629"/>
          </a:xfrm>
        </p:grpSpPr>
        <p:pic>
          <p:nvPicPr>
            <p:cNvPr id="14343" name="그림 1"/>
            <p:cNvPicPr>
              <a:picLocks noChangeAspect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077072"/>
              <a:ext cx="1152128" cy="637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43608" y="4077071"/>
              <a:ext cx="1080825" cy="637629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200" dirty="0">
                  <a:solidFill>
                    <a:prstClr val="black"/>
                  </a:solidFill>
                </a:rPr>
                <a:t>방정식</a:t>
              </a:r>
            </a:p>
          </p:txBody>
        </p:sp>
      </p:grpSp>
      <p:pic>
        <p:nvPicPr>
          <p:cNvPr id="14342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187825"/>
            <a:ext cx="4929188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6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en-US" altLang="ko-KR" sz="1800" smtClean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sz="1800" dirty="0"/>
              <a:t>핵심 개념 이해</a:t>
            </a:r>
            <a:endParaRPr lang="en-US" altLang="ko-KR" sz="1800" dirty="0"/>
          </a:p>
          <a:p>
            <a:pPr lvl="1">
              <a:defRPr/>
            </a:pPr>
            <a:r>
              <a:rPr lang="ko-KR" altLang="en-US" dirty="0" err="1"/>
              <a:t>로지스틱</a:t>
            </a:r>
            <a:r>
              <a:rPr lang="ko-KR" altLang="en-US" dirty="0"/>
              <a:t> 회귀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선형 회귀 모델은 </a:t>
            </a: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오차에 기반한 지표를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로지스틱</a:t>
            </a:r>
            <a:r>
              <a:rPr lang="ko-KR" altLang="en-US" dirty="0"/>
              <a:t> 회귀 모델은 이진 분류 결과를 평가하기 위해 오차 행렬에 기반한 성능 지표인 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F1 </a:t>
            </a:r>
            <a:r>
              <a:rPr lang="ko-KR" altLang="en-US" dirty="0"/>
              <a:t>스코어</a:t>
            </a:r>
            <a:r>
              <a:rPr lang="en-US" altLang="ko-KR" dirty="0"/>
              <a:t>, </a:t>
            </a:r>
          </a:p>
          <a:p>
            <a:pPr lvl="3">
              <a:defRPr/>
            </a:pPr>
            <a:r>
              <a:rPr lang="en-US" altLang="ko-KR" dirty="0"/>
              <a:t>ROC_AUC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오차 행렬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행렬을 사용해 이진 분류의 예측 오류를 나타내는 지표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행은 실제 클래스의 </a:t>
            </a:r>
            <a:r>
              <a:rPr lang="en-US" altLang="ko-KR" dirty="0"/>
              <a:t>Negative/Positive </a:t>
            </a:r>
            <a:r>
              <a:rPr lang="ko-KR" altLang="en-US" dirty="0"/>
              <a:t>값 </a:t>
            </a:r>
            <a:r>
              <a:rPr lang="en-US" altLang="ko-KR" dirty="0"/>
              <a:t>/</a:t>
            </a:r>
            <a:r>
              <a:rPr lang="ko-KR" altLang="en-US" dirty="0"/>
              <a:t> 열은 예측 클래스의 </a:t>
            </a:r>
            <a:r>
              <a:rPr lang="en-US" altLang="ko-KR" dirty="0"/>
              <a:t>Negative/ Positive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TN:</a:t>
            </a:r>
            <a:r>
              <a:rPr lang="ko-KR" altLang="en-US" dirty="0"/>
              <a:t> </a:t>
            </a:r>
            <a:r>
              <a:rPr lang="en-US" altLang="ko-KR" dirty="0"/>
              <a:t>Negative</a:t>
            </a:r>
            <a:r>
              <a:rPr lang="ko-KR" altLang="en-US" dirty="0"/>
              <a:t>가 참인 경우       </a:t>
            </a:r>
            <a:r>
              <a:rPr lang="en-US" altLang="ko-KR" dirty="0"/>
              <a:t>TP:</a:t>
            </a:r>
            <a:r>
              <a:rPr lang="ko-KR" altLang="en-US" dirty="0"/>
              <a:t> </a:t>
            </a:r>
            <a:r>
              <a:rPr lang="en-US" altLang="ko-KR" dirty="0"/>
              <a:t>Positive</a:t>
            </a:r>
            <a:r>
              <a:rPr lang="ko-KR" altLang="en-US" dirty="0"/>
              <a:t>가 참인 경우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FN:</a:t>
            </a:r>
            <a:r>
              <a:rPr lang="ko-KR" altLang="en-US" dirty="0"/>
              <a:t> </a:t>
            </a:r>
            <a:r>
              <a:rPr lang="en-US" altLang="ko-KR" dirty="0"/>
              <a:t>Negative</a:t>
            </a:r>
            <a:r>
              <a:rPr lang="ko-KR" altLang="en-US" dirty="0"/>
              <a:t>가 거짓인 경우</a:t>
            </a:r>
            <a:r>
              <a:rPr lang="en-US" altLang="ko-KR" dirty="0"/>
              <a:t>    FP:</a:t>
            </a:r>
            <a:r>
              <a:rPr lang="ko-KR" altLang="en-US" dirty="0"/>
              <a:t> </a:t>
            </a:r>
            <a:r>
              <a:rPr lang="en-US" altLang="ko-KR" dirty="0"/>
              <a:t>Positive</a:t>
            </a:r>
            <a:r>
              <a:rPr lang="ko-KR" altLang="en-US" dirty="0"/>
              <a:t>가 거짓인 경우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    </a:t>
            </a:r>
            <a:r>
              <a:rPr lang="ko-KR" altLang="en-US" dirty="0" err="1"/>
              <a:t>사이킷런에서는</a:t>
            </a:r>
            <a:r>
              <a:rPr lang="ko-KR" altLang="en-US" dirty="0"/>
              <a:t> 오차 행렬을 구하기 위해 </a:t>
            </a:r>
            <a:r>
              <a:rPr lang="en-US" altLang="ko-KR" dirty="0" err="1"/>
              <a:t>confusion_matrix</a:t>
            </a:r>
            <a:r>
              <a:rPr lang="en-US" altLang="ko-KR" dirty="0"/>
              <a:t> </a:t>
            </a:r>
            <a:r>
              <a:rPr lang="ko-KR" altLang="en-US" dirty="0"/>
              <a:t>함수를 제공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pic>
        <p:nvPicPr>
          <p:cNvPr id="15365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335463"/>
            <a:ext cx="3836987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6" name="그룹 6"/>
          <p:cNvGrpSpPr>
            <a:grpSpLocks/>
          </p:cNvGrpSpPr>
          <p:nvPr/>
        </p:nvGrpSpPr>
        <p:grpSpPr bwMode="auto">
          <a:xfrm>
            <a:off x="4214415" y="1052737"/>
            <a:ext cx="4824413" cy="639762"/>
            <a:chOff x="1043608" y="4400048"/>
            <a:chExt cx="4824536" cy="641287"/>
          </a:xfrm>
        </p:grpSpPr>
        <p:sp>
          <p:nvSpPr>
            <p:cNvPr id="3" name="TextBox 2"/>
            <p:cNvSpPr txBox="1"/>
            <p:nvPr/>
          </p:nvSpPr>
          <p:spPr>
            <a:xfrm>
              <a:off x="1043608" y="4400048"/>
              <a:ext cx="863622" cy="63810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200">
                  <a:solidFill>
                    <a:prstClr val="black"/>
                  </a:solidFill>
                </a:rPr>
                <a:t>정확도</a:t>
              </a:r>
              <a:endParaRPr kumimoji="1" lang="ko-KR" altLang="en-US" sz="1200" dirty="0">
                <a:solidFill>
                  <a:prstClr val="black"/>
                </a:solidFill>
              </a:endParaRPr>
            </a:p>
          </p:txBody>
        </p:sp>
        <p:pic>
          <p:nvPicPr>
            <p:cNvPr id="15368" name="그림 5"/>
            <p:cNvPicPr>
              <a:picLocks noChangeAspect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400048"/>
              <a:ext cx="4032448" cy="6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822" y="3494606"/>
            <a:ext cx="3380472" cy="29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en-US" altLang="ko-KR" sz="1800" smtClean="0"/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sz="1800" dirty="0"/>
              <a:t>핵심 개념 이해</a:t>
            </a:r>
            <a:endParaRPr lang="en-US" altLang="ko-KR" sz="1800" dirty="0"/>
          </a:p>
          <a:p>
            <a:pPr lvl="1">
              <a:defRPr/>
            </a:pPr>
            <a:r>
              <a:rPr lang="ko-KR" altLang="en-US" dirty="0"/>
              <a:t>정밀도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예측이 </a:t>
            </a:r>
            <a:r>
              <a:rPr lang="en-US" altLang="ko-KR" dirty="0"/>
              <a:t>Positive</a:t>
            </a:r>
            <a:r>
              <a:rPr lang="ko-KR" altLang="en-US" dirty="0"/>
              <a:t>인 것</a:t>
            </a:r>
            <a:r>
              <a:rPr lang="en-US" altLang="ko-KR" dirty="0"/>
              <a:t>(FP+TP) </a:t>
            </a:r>
            <a:r>
              <a:rPr lang="ko-KR" altLang="en-US" dirty="0"/>
              <a:t>중에서</a:t>
            </a:r>
            <a:r>
              <a:rPr lang="en-US" altLang="ko-KR" dirty="0"/>
              <a:t>, </a:t>
            </a:r>
            <a:r>
              <a:rPr lang="ko-KR" altLang="en-US" dirty="0"/>
              <a:t>참인 것</a:t>
            </a:r>
            <a:r>
              <a:rPr lang="en-US" altLang="ko-KR" dirty="0"/>
              <a:t>(TP)</a:t>
            </a:r>
            <a:r>
              <a:rPr lang="ko-KR" altLang="en-US" dirty="0"/>
              <a:t>의 비율을 의미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정밀도는 </a:t>
            </a:r>
            <a:r>
              <a:rPr lang="en-US" altLang="ko-KR" dirty="0"/>
              <a:t>Positive </a:t>
            </a:r>
            <a:r>
              <a:rPr lang="ko-KR" altLang="en-US" dirty="0"/>
              <a:t>예측 성능을 더 정밀하게 평가하기 위한 지표로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사이킷런에서는</a:t>
            </a:r>
            <a:r>
              <a:rPr lang="ko-KR" altLang="en-US" dirty="0"/>
              <a:t> 정밀도를 구하기 위해 </a:t>
            </a:r>
            <a:r>
              <a:rPr lang="en-US" altLang="ko-KR" dirty="0" err="1"/>
              <a:t>precision_score</a:t>
            </a:r>
            <a:r>
              <a:rPr lang="en-US" altLang="ko-KR" dirty="0"/>
              <a:t> </a:t>
            </a:r>
            <a:r>
              <a:rPr lang="ko-KR" altLang="en-US" dirty="0"/>
              <a:t>함수를 제공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 lvl="3">
              <a:defRPr/>
            </a:pPr>
            <a:endParaRPr lang="en-US" altLang="ko-KR" sz="100" dirty="0"/>
          </a:p>
          <a:p>
            <a:pPr lvl="1">
              <a:defRPr/>
            </a:pPr>
            <a:r>
              <a:rPr lang="ko-KR" altLang="en-US" dirty="0" err="1"/>
              <a:t>재현율</a:t>
            </a:r>
            <a:endParaRPr lang="en-US" altLang="ko-KR" dirty="0"/>
          </a:p>
          <a:p>
            <a:pPr lvl="3">
              <a:defRPr/>
            </a:pPr>
            <a:r>
              <a:rPr lang="ko-KR" altLang="en-US" sz="1050" dirty="0" err="1"/>
              <a:t>실제값이</a:t>
            </a:r>
            <a:r>
              <a:rPr lang="ko-KR" altLang="en-US" sz="1050" dirty="0"/>
              <a:t> </a:t>
            </a:r>
            <a:r>
              <a:rPr lang="en-US" altLang="ko-KR" sz="1050" dirty="0"/>
              <a:t>Positive</a:t>
            </a:r>
            <a:r>
              <a:rPr lang="ko-KR" altLang="en-US" sz="1050" dirty="0"/>
              <a:t>인 것</a:t>
            </a:r>
            <a:r>
              <a:rPr lang="en-US" altLang="ko-KR" sz="1050" dirty="0"/>
              <a:t>(FN+TP) </a:t>
            </a:r>
            <a:r>
              <a:rPr lang="ko-KR" altLang="en-US" sz="1050" dirty="0"/>
              <a:t>중에서 참인 것</a:t>
            </a:r>
            <a:r>
              <a:rPr lang="en-US" altLang="ko-KR" sz="1050" dirty="0"/>
              <a:t>(TP)</a:t>
            </a:r>
            <a:r>
              <a:rPr lang="ko-KR" altLang="en-US" sz="1050" dirty="0"/>
              <a:t>의 비율을 의미</a:t>
            </a:r>
            <a:endParaRPr lang="en-US" altLang="ko-KR" sz="1050" dirty="0"/>
          </a:p>
          <a:p>
            <a:pPr lvl="3">
              <a:defRPr/>
            </a:pPr>
            <a:r>
              <a:rPr lang="ko-KR" altLang="en-US" sz="1050" dirty="0"/>
              <a:t>실제 </a:t>
            </a:r>
            <a:r>
              <a:rPr lang="en-US" altLang="ko-KR" sz="1050" dirty="0"/>
              <a:t>Positive</a:t>
            </a:r>
            <a:r>
              <a:rPr lang="ko-KR" altLang="en-US" sz="1050" dirty="0"/>
              <a:t>인 데이터를 정확히 예측했는지 평가하는 지표 </a:t>
            </a:r>
            <a:r>
              <a:rPr lang="en-US" altLang="ko-KR" sz="1050" dirty="0"/>
              <a:t>(</a:t>
            </a:r>
            <a:r>
              <a:rPr lang="ko-KR" altLang="en-US" sz="1050" dirty="0"/>
              <a:t>민감도</a:t>
            </a:r>
            <a:r>
              <a:rPr lang="en-US" altLang="ko-KR" sz="1050" dirty="0"/>
              <a:t> </a:t>
            </a:r>
            <a:r>
              <a:rPr lang="ko-KR" altLang="en-US" sz="1050" dirty="0"/>
              <a:t>또는 </a:t>
            </a:r>
            <a:r>
              <a:rPr lang="en-US" altLang="ko-KR" sz="1050" dirty="0"/>
              <a:t>TPR)</a:t>
            </a:r>
          </a:p>
          <a:p>
            <a:pPr lvl="3">
              <a:defRPr/>
            </a:pPr>
            <a:r>
              <a:rPr lang="ko-KR" altLang="en-US" sz="1050" dirty="0" err="1"/>
              <a:t>사이킷런에서는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재현율을</a:t>
            </a:r>
            <a:r>
              <a:rPr lang="ko-KR" altLang="en-US" sz="1050" dirty="0"/>
              <a:t> 구하기 위해 </a:t>
            </a:r>
            <a:r>
              <a:rPr lang="en-US" altLang="ko-KR" sz="1050" dirty="0" err="1"/>
              <a:t>recall_score</a:t>
            </a:r>
            <a:r>
              <a:rPr lang="en-US" altLang="ko-KR" sz="1050" dirty="0"/>
              <a:t> </a:t>
            </a:r>
            <a:r>
              <a:rPr lang="ko-KR" altLang="en-US" sz="1050" dirty="0"/>
              <a:t>함수를 제공</a:t>
            </a:r>
            <a:endParaRPr lang="en-US" altLang="ko-KR" sz="1050" dirty="0"/>
          </a:p>
          <a:p>
            <a:pPr lvl="3">
              <a:defRPr/>
            </a:pPr>
            <a:endParaRPr lang="en-US" altLang="ko-KR" sz="1050" dirty="0"/>
          </a:p>
          <a:p>
            <a:pPr lvl="3">
              <a:defRPr/>
            </a:pPr>
            <a:endParaRPr lang="en-US" altLang="ko-KR" sz="1050" dirty="0"/>
          </a:p>
          <a:p>
            <a:pPr lvl="3">
              <a:defRPr/>
            </a:pPr>
            <a:endParaRPr lang="en-US" altLang="ko-KR" sz="100" dirty="0"/>
          </a:p>
          <a:p>
            <a:pPr lvl="1">
              <a:defRPr/>
            </a:pPr>
            <a:r>
              <a:rPr lang="en-US" altLang="ko-KR" sz="1750" dirty="0"/>
              <a:t>F1 </a:t>
            </a:r>
            <a:r>
              <a:rPr lang="ko-KR" altLang="en-US" sz="1750" dirty="0"/>
              <a:t>스코어</a:t>
            </a:r>
            <a:endParaRPr lang="en-US" altLang="ko-KR" sz="1750" dirty="0"/>
          </a:p>
          <a:p>
            <a:pPr lvl="3">
              <a:defRPr/>
            </a:pPr>
            <a:r>
              <a:rPr lang="ko-KR" altLang="en-US" sz="1050" dirty="0"/>
              <a:t>정밀도와 </a:t>
            </a:r>
            <a:r>
              <a:rPr lang="ko-KR" altLang="en-US" sz="1050" dirty="0" err="1"/>
              <a:t>재현율을</a:t>
            </a:r>
            <a:r>
              <a:rPr lang="ko-KR" altLang="en-US" sz="1050" dirty="0"/>
              <a:t> 결합한 평가 지표</a:t>
            </a:r>
            <a:endParaRPr lang="en-US" altLang="ko-KR" sz="1050" dirty="0"/>
          </a:p>
          <a:p>
            <a:pPr lvl="3">
              <a:defRPr/>
            </a:pPr>
            <a:r>
              <a:rPr lang="ko-KR" altLang="en-US" sz="1050" dirty="0"/>
              <a:t>정밀도와 </a:t>
            </a:r>
            <a:r>
              <a:rPr lang="ko-KR" altLang="en-US" sz="1050" dirty="0" err="1"/>
              <a:t>재현율이</a:t>
            </a:r>
            <a:r>
              <a:rPr lang="ko-KR" altLang="en-US" sz="1050" dirty="0"/>
              <a:t> 서로 트레이드 오프 관계</a:t>
            </a:r>
            <a:r>
              <a:rPr lang="en-US" altLang="ko-KR" sz="1050" dirty="0"/>
              <a:t>(</a:t>
            </a:r>
            <a:r>
              <a:rPr lang="ko-KR" altLang="en-US" sz="1050" dirty="0"/>
              <a:t>상충 관계</a:t>
            </a:r>
            <a:r>
              <a:rPr lang="en-US" altLang="ko-KR" sz="1050" dirty="0"/>
              <a:t>)</a:t>
            </a:r>
            <a:r>
              <a:rPr lang="ko-KR" altLang="en-US" sz="1050" dirty="0"/>
              <a:t>인 문제점을 고려하여 정확한 평가를 위해 많이 사용</a:t>
            </a:r>
            <a:endParaRPr lang="en-US" altLang="ko-KR" sz="1050" dirty="0"/>
          </a:p>
          <a:p>
            <a:pPr lvl="3">
              <a:defRPr/>
            </a:pPr>
            <a:r>
              <a:rPr lang="ko-KR" altLang="en-US" sz="1050" dirty="0" err="1"/>
              <a:t>사이킷런에서는</a:t>
            </a:r>
            <a:r>
              <a:rPr lang="ko-KR" altLang="en-US" sz="1050" dirty="0"/>
              <a:t> </a:t>
            </a:r>
            <a:r>
              <a:rPr lang="en-US" altLang="ko-KR" sz="1050" dirty="0"/>
              <a:t>F1 </a:t>
            </a:r>
            <a:r>
              <a:rPr lang="ko-KR" altLang="en-US" sz="1050" dirty="0"/>
              <a:t>스코어를 구하기 위해 </a:t>
            </a:r>
            <a:r>
              <a:rPr lang="en-US" altLang="ko-KR" sz="1050" dirty="0"/>
              <a:t>f1_score </a:t>
            </a:r>
            <a:r>
              <a:rPr lang="ko-KR" altLang="en-US" sz="1050" dirty="0"/>
              <a:t>함수를 제공</a:t>
            </a:r>
            <a:endParaRPr lang="en-US" altLang="ko-KR" sz="1050" dirty="0"/>
          </a:p>
          <a:p>
            <a:pPr lvl="3">
              <a:defRPr/>
            </a:pPr>
            <a:endParaRPr lang="en-US" altLang="ko-KR" sz="1050" dirty="0"/>
          </a:p>
        </p:txBody>
      </p:sp>
      <p:grpSp>
        <p:nvGrpSpPr>
          <p:cNvPr id="16389" name="그룹 3"/>
          <p:cNvGrpSpPr>
            <a:grpSpLocks/>
          </p:cNvGrpSpPr>
          <p:nvPr/>
        </p:nvGrpSpPr>
        <p:grpSpPr bwMode="auto">
          <a:xfrm>
            <a:off x="1119188" y="2492375"/>
            <a:ext cx="1785937" cy="685800"/>
            <a:chOff x="3707904" y="4544281"/>
            <a:chExt cx="1785206" cy="685871"/>
          </a:xfrm>
        </p:grpSpPr>
        <p:sp>
          <p:nvSpPr>
            <p:cNvPr id="3" name="TextBox 2"/>
            <p:cNvSpPr txBox="1"/>
            <p:nvPr/>
          </p:nvSpPr>
          <p:spPr>
            <a:xfrm>
              <a:off x="3707904" y="4544281"/>
              <a:ext cx="864833" cy="638241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200" dirty="0">
                  <a:solidFill>
                    <a:prstClr val="black"/>
                  </a:solidFill>
                </a:rPr>
                <a:t>정밀도</a:t>
              </a:r>
            </a:p>
          </p:txBody>
        </p:sp>
        <p:pic>
          <p:nvPicPr>
            <p:cNvPr id="16397" name="그림 1"/>
            <p:cNvPicPr>
              <a:picLocks noChangeAspect="1"/>
            </p:cNvPicPr>
            <p:nvPr/>
          </p:nvPicPr>
          <p:blipFill>
            <a:blip r:embed="rId3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998" y="4592424"/>
              <a:ext cx="1008112" cy="637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90" name="그룹 9"/>
          <p:cNvGrpSpPr>
            <a:grpSpLocks/>
          </p:cNvGrpSpPr>
          <p:nvPr/>
        </p:nvGrpSpPr>
        <p:grpSpPr bwMode="auto">
          <a:xfrm>
            <a:off x="1119188" y="4221163"/>
            <a:ext cx="1687512" cy="638175"/>
            <a:chOff x="1191342" y="4509219"/>
            <a:chExt cx="1688155" cy="637629"/>
          </a:xfrm>
        </p:grpSpPr>
        <p:sp>
          <p:nvSpPr>
            <p:cNvPr id="12" name="TextBox 11"/>
            <p:cNvSpPr txBox="1"/>
            <p:nvPr/>
          </p:nvSpPr>
          <p:spPr>
            <a:xfrm>
              <a:off x="1191342" y="4509219"/>
              <a:ext cx="863929" cy="637629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200" dirty="0" err="1">
                  <a:solidFill>
                    <a:prstClr val="black"/>
                  </a:solidFill>
                </a:rPr>
                <a:t>재현율</a:t>
              </a:r>
              <a:endParaRPr kumimoji="1" lang="ko-KR" altLang="en-US" sz="1200" dirty="0">
                <a:solidFill>
                  <a:prstClr val="black"/>
                </a:solidFill>
              </a:endParaRPr>
            </a:p>
          </p:txBody>
        </p:sp>
        <p:pic>
          <p:nvPicPr>
            <p:cNvPr id="16395" name="그림 4"/>
            <p:cNvPicPr>
              <a:picLocks noChangeAspect="1"/>
            </p:cNvPicPr>
            <p:nvPr/>
          </p:nvPicPr>
          <p:blipFill>
            <a:blip r:embed="rId4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607849"/>
              <a:ext cx="899785" cy="53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91" name="그룹 14"/>
          <p:cNvGrpSpPr>
            <a:grpSpLocks/>
          </p:cNvGrpSpPr>
          <p:nvPr/>
        </p:nvGrpSpPr>
        <p:grpSpPr bwMode="auto">
          <a:xfrm>
            <a:off x="1119188" y="5805488"/>
            <a:ext cx="3452812" cy="709612"/>
            <a:chOff x="1119334" y="6144099"/>
            <a:chExt cx="3453172" cy="709674"/>
          </a:xfrm>
        </p:grpSpPr>
        <p:sp>
          <p:nvSpPr>
            <p:cNvPr id="18" name="TextBox 17"/>
            <p:cNvSpPr txBox="1"/>
            <p:nvPr/>
          </p:nvSpPr>
          <p:spPr>
            <a:xfrm>
              <a:off x="1119334" y="6144099"/>
              <a:ext cx="863690" cy="638231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ko-KR" sz="1200" dirty="0">
                  <a:solidFill>
                    <a:prstClr val="black"/>
                  </a:solidFill>
                </a:rPr>
                <a:t>F1 </a:t>
              </a:r>
              <a:r>
                <a:rPr kumimoji="1" lang="ko-KR" altLang="en-US" sz="1200" dirty="0">
                  <a:solidFill>
                    <a:prstClr val="black"/>
                  </a:solidFill>
                </a:rPr>
                <a:t>스코어</a:t>
              </a:r>
            </a:p>
          </p:txBody>
        </p:sp>
        <p:pic>
          <p:nvPicPr>
            <p:cNvPr id="16393" name="그림 13"/>
            <p:cNvPicPr>
              <a:picLocks noChangeAspect="1"/>
            </p:cNvPicPr>
            <p:nvPr/>
          </p:nvPicPr>
          <p:blipFill>
            <a:blip r:embed="rId5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313" y="6194937"/>
              <a:ext cx="2455193" cy="658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76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686800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en-US" altLang="ko-KR" sz="1800" smtClean="0"/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sz="1800" dirty="0"/>
              <a:t>핵심 개념 이해</a:t>
            </a:r>
            <a:endParaRPr lang="en-US" altLang="ko-KR" sz="1800" dirty="0"/>
          </a:p>
          <a:p>
            <a:pPr lvl="1">
              <a:defRPr/>
            </a:pPr>
            <a:r>
              <a:rPr lang="en-US" altLang="ko-KR" dirty="0"/>
              <a:t>ROC </a:t>
            </a:r>
            <a:r>
              <a:rPr lang="ko-KR" altLang="en-US" dirty="0"/>
              <a:t>기반 </a:t>
            </a:r>
            <a:r>
              <a:rPr lang="en-US" altLang="ko-KR" dirty="0"/>
              <a:t>AUC </a:t>
            </a:r>
            <a:r>
              <a:rPr lang="ko-KR" altLang="en-US" dirty="0"/>
              <a:t>스코어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오차 행렬의 </a:t>
            </a:r>
            <a:r>
              <a:rPr lang="en-US" altLang="ko-KR" dirty="0"/>
              <a:t>FPR</a:t>
            </a:r>
            <a:r>
              <a:rPr lang="ko-KR" altLang="en-US" dirty="0"/>
              <a:t>이 변할 때 </a:t>
            </a:r>
            <a:r>
              <a:rPr lang="en-US" altLang="ko-KR" dirty="0"/>
              <a:t>TPR</a:t>
            </a:r>
            <a:r>
              <a:rPr lang="ko-KR" altLang="en-US" dirty="0"/>
              <a:t>이 어떻게 변하는지를 나타내는 곡선</a:t>
            </a:r>
            <a:endParaRPr lang="en-US" altLang="ko-KR" dirty="0"/>
          </a:p>
          <a:p>
            <a:pPr lvl="4">
              <a:defRPr/>
            </a:pPr>
            <a:r>
              <a:rPr lang="en-US" altLang="ko-KR" dirty="0"/>
              <a:t>FPR:</a:t>
            </a:r>
            <a:r>
              <a:rPr lang="ko-KR" altLang="en-US" dirty="0"/>
              <a:t> 실제 </a:t>
            </a:r>
            <a:r>
              <a:rPr lang="en-US" altLang="ko-KR" dirty="0"/>
              <a:t>Negative</a:t>
            </a:r>
            <a:r>
              <a:rPr lang="ko-KR" altLang="en-US" dirty="0"/>
              <a:t>인 데이터를 </a:t>
            </a:r>
            <a:r>
              <a:rPr lang="en-US" altLang="ko-KR" dirty="0"/>
              <a:t>Positive</a:t>
            </a:r>
            <a:r>
              <a:rPr lang="ko-KR" altLang="en-US" dirty="0"/>
              <a:t>로 거짓</a:t>
            </a:r>
            <a:r>
              <a:rPr lang="en-US" altLang="ko-KR" dirty="0"/>
              <a:t>False</a:t>
            </a:r>
            <a:r>
              <a:rPr lang="ko-KR" altLang="en-US" dirty="0"/>
              <a:t>으로 예측한 비율</a:t>
            </a:r>
            <a:endParaRPr lang="en-US" altLang="ko-KR" dirty="0"/>
          </a:p>
          <a:p>
            <a:pPr lvl="4">
              <a:defRPr/>
            </a:pPr>
            <a:r>
              <a:rPr lang="en-US" altLang="ko-KR" dirty="0"/>
              <a:t>TPR:</a:t>
            </a:r>
            <a:r>
              <a:rPr lang="ko-KR" altLang="en-US" dirty="0"/>
              <a:t> 실제 </a:t>
            </a:r>
            <a:r>
              <a:rPr lang="en-US" altLang="ko-KR" dirty="0"/>
              <a:t>Positive</a:t>
            </a:r>
            <a:r>
              <a:rPr lang="ko-KR" altLang="en-US" dirty="0"/>
              <a:t>인 데이터를 참</a:t>
            </a:r>
            <a:r>
              <a:rPr lang="en-US" altLang="ko-KR" dirty="0"/>
              <a:t>True</a:t>
            </a:r>
            <a:r>
              <a:rPr lang="ko-KR" altLang="en-US" dirty="0"/>
              <a:t>으로 예측한 비율</a:t>
            </a:r>
            <a:r>
              <a:rPr lang="en-US" altLang="ko-KR" dirty="0"/>
              <a:t>(</a:t>
            </a:r>
            <a:r>
              <a:rPr lang="ko-KR" altLang="en-US" dirty="0" err="1"/>
              <a:t>재현율</a:t>
            </a:r>
            <a:r>
              <a:rPr lang="en-US" altLang="ko-KR" dirty="0"/>
              <a:t>)</a:t>
            </a:r>
          </a:p>
          <a:p>
            <a:pPr lvl="4">
              <a:defRPr/>
            </a:pP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ROC </a:t>
            </a:r>
            <a:r>
              <a:rPr lang="ko-KR" altLang="en-US" dirty="0"/>
              <a:t>기반의 </a:t>
            </a:r>
            <a:r>
              <a:rPr lang="en-US" altLang="ko-KR" dirty="0"/>
              <a:t>AUC </a:t>
            </a:r>
            <a:r>
              <a:rPr lang="ko-KR" altLang="en-US" dirty="0"/>
              <a:t>값은 </a:t>
            </a:r>
            <a:r>
              <a:rPr lang="en-US" altLang="ko-KR" dirty="0"/>
              <a:t>ROC </a:t>
            </a:r>
            <a:r>
              <a:rPr lang="ko-KR" altLang="en-US" dirty="0"/>
              <a:t>곡선 밑의 면적을 구한 것으로 </a:t>
            </a:r>
            <a:r>
              <a:rPr lang="en-US" altLang="ko-KR" dirty="0"/>
              <a:t>1</a:t>
            </a:r>
            <a:r>
              <a:rPr lang="ko-KR" altLang="en-US" dirty="0"/>
              <a:t>에 가까울수록 좋은 성능을 의미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사이킷런에서는</a:t>
            </a:r>
            <a:r>
              <a:rPr lang="ko-KR" altLang="en-US" dirty="0"/>
              <a:t> </a:t>
            </a:r>
            <a:r>
              <a:rPr lang="en-US" altLang="ko-KR" dirty="0"/>
              <a:t>ROC </a:t>
            </a:r>
            <a:r>
              <a:rPr lang="ko-KR" altLang="en-US" dirty="0"/>
              <a:t>기반의 </a:t>
            </a:r>
            <a:r>
              <a:rPr lang="en-US" altLang="ko-KR" dirty="0"/>
              <a:t>AUC</a:t>
            </a:r>
            <a:r>
              <a:rPr lang="ko-KR" altLang="en-US" dirty="0"/>
              <a:t>를 구하기 위해 </a:t>
            </a:r>
            <a:r>
              <a:rPr lang="en-US" altLang="ko-KR" dirty="0" err="1"/>
              <a:t>roc_auc_score</a:t>
            </a:r>
            <a:r>
              <a:rPr lang="en-US" altLang="ko-KR" dirty="0"/>
              <a:t> </a:t>
            </a:r>
            <a:r>
              <a:rPr lang="ko-KR" altLang="en-US" dirty="0"/>
              <a:t>함수를 제공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 lvl="3">
              <a:defRPr/>
            </a:pPr>
            <a:endParaRPr lang="en-US" altLang="ko-KR" dirty="0"/>
          </a:p>
        </p:txBody>
      </p:sp>
      <p:grpSp>
        <p:nvGrpSpPr>
          <p:cNvPr id="17413" name="그룹 6"/>
          <p:cNvGrpSpPr>
            <a:grpSpLocks/>
          </p:cNvGrpSpPr>
          <p:nvPr/>
        </p:nvGrpSpPr>
        <p:grpSpPr bwMode="auto">
          <a:xfrm>
            <a:off x="1119188" y="2565400"/>
            <a:ext cx="1601787" cy="682625"/>
            <a:chOff x="1119334" y="2564904"/>
            <a:chExt cx="1601926" cy="683618"/>
          </a:xfrm>
        </p:grpSpPr>
        <p:sp>
          <p:nvSpPr>
            <p:cNvPr id="3" name="TextBox 2"/>
            <p:cNvSpPr txBox="1"/>
            <p:nvPr/>
          </p:nvSpPr>
          <p:spPr>
            <a:xfrm>
              <a:off x="1119334" y="2564904"/>
              <a:ext cx="863675" cy="637514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ko-KR" sz="1200" dirty="0">
                  <a:solidFill>
                    <a:prstClr val="black"/>
                  </a:solidFill>
                </a:rPr>
                <a:t>FPR</a:t>
              </a:r>
              <a:endParaRPr kumimoji="1" lang="ko-KR" altLang="en-US" sz="1200" dirty="0">
                <a:solidFill>
                  <a:prstClr val="black"/>
                </a:solidFill>
              </a:endParaRPr>
            </a:p>
          </p:txBody>
        </p:sp>
        <p:pic>
          <p:nvPicPr>
            <p:cNvPr id="17415" name="그림 5"/>
            <p:cNvPicPr>
              <a:picLocks noChangeAspect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628365"/>
              <a:ext cx="1029580" cy="620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888525"/>
            <a:ext cx="3443921" cy="29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8569325" cy="547688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01</a:t>
            </a:r>
            <a:r>
              <a:rPr lang="en-US" altLang="ko-KR" sz="2000" smtClean="0">
                <a:solidFill>
                  <a:srgbClr val="000000"/>
                </a:solidFill>
              </a:rPr>
              <a:t>. </a:t>
            </a:r>
            <a:r>
              <a:rPr lang="en-US" altLang="ko-KR" sz="2000" smtClean="0"/>
              <a:t>[</a:t>
            </a:r>
            <a:r>
              <a:rPr lang="ko-KR" altLang="en-US" sz="2000" smtClean="0"/>
              <a:t>로지스틱 회귀 분석</a:t>
            </a:r>
            <a:r>
              <a:rPr lang="en-US" altLang="ko-KR" sz="2000" smtClean="0"/>
              <a:t>] </a:t>
            </a:r>
            <a:r>
              <a:rPr lang="ko-KR" altLang="en-US" sz="2000" smtClean="0"/>
              <a:t>특징 데이터로 유방암 진단하기</a:t>
            </a:r>
            <a:endParaRPr lang="ko-KR" altLang="en-US" smtClean="0"/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1380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사이킷런에서</a:t>
            </a:r>
            <a:r>
              <a:rPr lang="ko-KR" altLang="en-US" dirty="0"/>
              <a:t> 제공하는 </a:t>
            </a:r>
            <a:r>
              <a:rPr lang="ko-KR" altLang="en-US" dirty="0" err="1"/>
              <a:t>데이터셋</a:t>
            </a:r>
            <a:endParaRPr lang="en-US" altLang="ko-KR" dirty="0">
              <a:latin typeface="+mn-ea"/>
            </a:endParaRPr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492375"/>
            <a:ext cx="5521325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1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09F8F9BE86374B91B2D6621B945848" ma:contentTypeVersion="14" ma:contentTypeDescription="새 문서를 만듭니다." ma:contentTypeScope="" ma:versionID="6b1363346b34bd9a27b45e235adbd077">
  <xsd:schema xmlns:xsd="http://www.w3.org/2001/XMLSchema" xmlns:xs="http://www.w3.org/2001/XMLSchema" xmlns:p="http://schemas.microsoft.com/office/2006/metadata/properties" xmlns:ns3="46e78bf9-32b5-4ca0-b108-c1455f55776f" xmlns:ns4="aa95e295-25b8-40d7-9173-5dcc31fb3a11" targetNamespace="http://schemas.microsoft.com/office/2006/metadata/properties" ma:root="true" ma:fieldsID="be2121bc043e4d110e0d2ef1ace24371" ns3:_="" ns4:_="">
    <xsd:import namespace="46e78bf9-32b5-4ca0-b108-c1455f55776f"/>
    <xsd:import namespace="aa95e295-25b8-40d7-9173-5dcc31fb3a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78bf9-32b5-4ca0-b108-c1455f5577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5e295-25b8-40d7-9173-5dcc31fb3a1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1481C3-D2CB-4CD0-B95E-A3F792EF8585}">
  <ds:schemaRefs>
    <ds:schemaRef ds:uri="http://schemas.microsoft.com/office/2006/documentManagement/types"/>
    <ds:schemaRef ds:uri="46e78bf9-32b5-4ca0-b108-c1455f55776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aa95e295-25b8-40d7-9173-5dcc31fb3a1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D92EE9-BFB7-45FC-95DE-9EDD3C0B5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e78bf9-32b5-4ca0-b108-c1455f55776f"/>
    <ds:schemaRef ds:uri="aa95e295-25b8-40d7-9173-5dcc31fb3a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A4F3E7-7BF3-4925-B5D1-4832DACA1B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45146</TotalTime>
  <Words>1843</Words>
  <Application>Microsoft Office PowerPoint</Application>
  <PresentationFormat>화면 슬라이드 쇼(4:3)</PresentationFormat>
  <Paragraphs>339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분류 분석     </vt:lpstr>
      <vt:lpstr>PowerPoint 프레젠테이션</vt:lpstr>
      <vt:lpstr>PowerPoint 프레젠테이션</vt:lpstr>
      <vt:lpstr>01. [로지스틱 회귀 분석] 특징 데이터로 유방암 진단하기</vt:lpstr>
      <vt:lpstr>01. [로지스틱 회귀 분석] 특징 데이터로 유방암 진단하기</vt:lpstr>
      <vt:lpstr>01. [로지스틱 회귀 분석] 특징 데이터로 유방암 진단하기</vt:lpstr>
      <vt:lpstr>01. [로지스틱 회귀 분석] 특징 데이터로 유방암 진단하기</vt:lpstr>
      <vt:lpstr>01. [로지스틱 회귀 분석] 특징 데이터로 유방암 진단하기</vt:lpstr>
      <vt:lpstr>01. [로지스틱 회귀 분석] 특징 데이터로 유방암 진단하기</vt:lpstr>
      <vt:lpstr>01. [로지스틱 회귀 분석] 특징 데이터로 유방암 진단하기</vt:lpstr>
      <vt:lpstr>01. [로지스틱 회귀 분석] 특징 데이터로 유방암 진단하기</vt:lpstr>
      <vt:lpstr>01. [로지스틱 회귀 분석] 특징 데이터로 유방암 진단하기</vt:lpstr>
      <vt:lpstr>01. [로지스틱 회귀 분석] 특징 데이터로 유방암 진단하기</vt:lpstr>
      <vt:lpstr>01. [로지스틱 회귀 분석] 특징 데이터로 유방암 진단하기</vt:lpstr>
      <vt:lpstr>01. [로지스틱 회귀 분석] 특징 데이터로 유방암 진단하기</vt:lpstr>
      <vt:lpstr>01. [로지스틱 회귀 분석] 특징 데이터로 유방암 진단하기</vt:lpstr>
      <vt:lpstr>[별첨]</vt:lpstr>
      <vt:lpstr>[별첨]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3558</cp:revision>
  <cp:lastPrinted>2016-09-27T06:45:30Z</cp:lastPrinted>
  <dcterms:created xsi:type="dcterms:W3CDTF">2012-07-16T20:46:39Z</dcterms:created>
  <dcterms:modified xsi:type="dcterms:W3CDTF">2022-11-16T01:01:38Z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0x010100DE09F8F9BE86374B91B2D6621B945848</vt:lpwstr>
  </property>
</Properties>
</file>