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4"/>
    <p:sldMasterId id="2147483984" r:id="rId5"/>
  </p:sldMasterIdLst>
  <p:notesMasterIdLst>
    <p:notesMasterId r:id="rId41"/>
  </p:notesMasterIdLst>
  <p:handoutMasterIdLst>
    <p:handoutMasterId r:id="rId42"/>
  </p:handoutMasterIdLst>
  <p:sldIdLst>
    <p:sldId id="260" r:id="rId6"/>
    <p:sldId id="261" r:id="rId7"/>
    <p:sldId id="262" r:id="rId8"/>
    <p:sldId id="263" r:id="rId9"/>
    <p:sldId id="264" r:id="rId10"/>
    <p:sldId id="265" r:id="rId11"/>
    <p:sldId id="29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2" r:id="rId27"/>
    <p:sldId id="280" r:id="rId28"/>
    <p:sldId id="281" r:id="rId29"/>
    <p:sldId id="282" r:id="rId30"/>
    <p:sldId id="283" r:id="rId31"/>
    <p:sldId id="29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4" r:id="rId40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</p14:sldIdLst>
        </p14:section>
        <p14:section name="제목 없는 구역" id="{B07FC39A-4F0E-458A-8DD7-7F3E1ACF2701}">
          <p14:sldIdLst>
            <p14:sldId id="261"/>
            <p14:sldId id="262"/>
            <p14:sldId id="263"/>
            <p14:sldId id="264"/>
            <p14:sldId id="265"/>
            <p14:sldId id="291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2"/>
            <p14:sldId id="283"/>
            <p14:sldId id="29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제목 없는 구역" id="{CA9163C7-82A7-4F10-BE7A-817FABA9E82D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2022-11-28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8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한빛아카데미㈜에</a:t>
            </a:r>
            <a:r>
              <a:rPr kumimoji="0" lang="ko-KR" altLang="en-US" sz="1200" dirty="0">
                <a:ea typeface="맑은 고딕" pitchFamily="50" charset="-127"/>
              </a:rPr>
              <a:t>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500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767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613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C1DABE1A-0DFB-44BD-8C5D-1835250F95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4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33375" y="5516563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46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EE29AD08-5B0E-49B2-94CD-4B5C0529A71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3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smtClean="0"/>
              <a:t>군집 분석</a:t>
            </a: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3"/>
              <a:defRPr/>
            </a:pPr>
            <a:r>
              <a:rPr lang="en-US" altLang="ko-KR" dirty="0"/>
              <a:t>O</a:t>
            </a:r>
            <a:r>
              <a:rPr lang="en-US" altLang="ko-KR" sz="1400" dirty="0"/>
              <a:t>nline Retail Data Set </a:t>
            </a:r>
            <a:r>
              <a:rPr lang="ko-KR" altLang="en-US" dirty="0"/>
              <a:t>페이지가 나타나면 </a:t>
            </a:r>
            <a:r>
              <a:rPr lang="en-US" altLang="ko-KR" sz="1400" dirty="0"/>
              <a:t>Data Folder</a:t>
            </a:r>
            <a:r>
              <a:rPr lang="ko-KR" altLang="en-US" dirty="0"/>
              <a:t>를 클릭하여 </a:t>
            </a:r>
            <a:r>
              <a:rPr lang="ko-KR" altLang="en-US" sz="1400" dirty="0"/>
              <a:t>‘</a:t>
            </a:r>
            <a:r>
              <a:rPr lang="en-US" altLang="ko-KR" sz="1400" dirty="0"/>
              <a:t>Online Retail. </a:t>
            </a:r>
            <a:r>
              <a:rPr lang="en-US" altLang="ko-KR" sz="1400" dirty="0" err="1"/>
              <a:t>xlsx</a:t>
            </a:r>
            <a:r>
              <a:rPr lang="en-US" altLang="ko-KR" sz="1400" dirty="0"/>
              <a:t>’</a:t>
            </a:r>
            <a:r>
              <a:rPr lang="ko-KR" altLang="en-US" dirty="0"/>
              <a:t>를 다운로드</a:t>
            </a:r>
            <a:endParaRPr lang="en-US" altLang="ko-KR" sz="1900" dirty="0"/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420938"/>
            <a:ext cx="63373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12</a:t>
            </a:r>
            <a:r>
              <a:rPr lang="ko-KR" altLang="en-US" dirty="0"/>
              <a:t>장</a:t>
            </a:r>
            <a:r>
              <a:rPr lang="en-US" altLang="ko-KR" dirty="0"/>
              <a:t>_data </a:t>
            </a:r>
            <a:r>
              <a:rPr lang="ko-KR" altLang="en-US" dirty="0"/>
              <a:t>폴더를 만든 뒤 다운로드한 ‘</a:t>
            </a:r>
            <a:r>
              <a:rPr lang="en-US" altLang="ko-KR" dirty="0"/>
              <a:t>Online Retail.xlsx’ </a:t>
            </a:r>
            <a:r>
              <a:rPr lang="ko-KR" altLang="en-US" dirty="0"/>
              <a:t>파일을 옮기고 파일 이름을 ‘</a:t>
            </a:r>
            <a:r>
              <a:rPr lang="en-US" altLang="ko-KR" dirty="0"/>
              <a:t>Online_Retail.xlsx’</a:t>
            </a:r>
            <a:r>
              <a:rPr lang="ko-KR" altLang="en-US" dirty="0"/>
              <a:t>로 수정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sz="1900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sz="1900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sz="1900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sz="1900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sz="1900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sz="1900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sz="1900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sz="1900" dirty="0"/>
          </a:p>
          <a:p>
            <a:pPr marL="628650" lvl="3" indent="0" latinLnBrk="0"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[1]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dirty="0"/>
              <a:t>필요한 모듈을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628650" lvl="3" indent="0" latinLnBrk="0"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[2]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dirty="0"/>
              <a:t>‘</a:t>
            </a:r>
            <a:r>
              <a:rPr lang="en-US" altLang="ko-KR" dirty="0"/>
              <a:t>Online_Retail.xlsx’ </a:t>
            </a:r>
            <a:r>
              <a:rPr lang="ko-KR" altLang="en-US" dirty="0"/>
              <a:t>파일을 로드</a:t>
            </a:r>
            <a:r>
              <a:rPr lang="en-US" altLang="ko-KR" dirty="0"/>
              <a:t>, </a:t>
            </a:r>
            <a:r>
              <a:rPr lang="ko-KR" altLang="en-US" dirty="0"/>
              <a:t>내용을 확인하기 위해 상위 </a:t>
            </a:r>
            <a:r>
              <a:rPr lang="en-US" altLang="ko-KR" dirty="0"/>
              <a:t>5</a:t>
            </a:r>
            <a:r>
              <a:rPr lang="ko-KR" altLang="en-US" dirty="0"/>
              <a:t>개 레코드를 표시</a:t>
            </a: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03350" y="2349500"/>
          <a:ext cx="5184775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[1]:</a:t>
                      </a:r>
                    </a:p>
                  </a:txBody>
                  <a:tcPr marL="89276" marR="89276" marT="44611" marB="4461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pandas as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pd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math</a:t>
                      </a:r>
                    </a:p>
                  </a:txBody>
                  <a:tcPr marL="89276" marR="89276" marT="44611" marB="44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[2]:</a:t>
                      </a:r>
                    </a:p>
                  </a:txBody>
                  <a:tcPr marL="89276" marR="89276" marT="44611" marB="4461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retail_df</a:t>
                      </a:r>
                      <a:r>
                        <a:rPr lang="en-US" altLang="ko-KR" sz="900" dirty="0"/>
                        <a:t> = </a:t>
                      </a:r>
                      <a:r>
                        <a:rPr lang="en-US" altLang="ko-KR" sz="900" dirty="0" err="1"/>
                        <a:t>pd.</a:t>
                      </a:r>
                      <a:r>
                        <a:rPr lang="en-US" altLang="ko-KR" sz="900" b="1" dirty="0" err="1"/>
                        <a:t>read_excel</a:t>
                      </a:r>
                      <a:r>
                        <a:rPr lang="en-US" altLang="ko-KR" sz="900" dirty="0"/>
                        <a:t>('./12</a:t>
                      </a:r>
                      <a:r>
                        <a:rPr lang="ko-KR" altLang="en-US" sz="900" dirty="0"/>
                        <a:t>장</a:t>
                      </a:r>
                      <a:r>
                        <a:rPr lang="en-US" altLang="ko-KR" sz="900" dirty="0"/>
                        <a:t>_data/Online_Retail.xlsx')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retail_df.</a:t>
                      </a:r>
                      <a:r>
                        <a:rPr lang="en-US" altLang="ko-KR" sz="900" b="1" dirty="0" err="1"/>
                        <a:t>head</a:t>
                      </a:r>
                      <a:r>
                        <a:rPr lang="en-US" altLang="ko-KR" sz="900" b="1" dirty="0"/>
                        <a:t>()</a:t>
                      </a:r>
                      <a:endParaRPr lang="en-US" altLang="ko-KR" sz="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89276" marR="89276" marT="44611" marB="446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162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Out[2]:</a:t>
                      </a:r>
                    </a:p>
                  </a:txBody>
                  <a:tcPr marL="89276" marR="89276" marT="44611" marB="4461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89278" marR="89278" marT="44607" marB="446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74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3382963"/>
            <a:ext cx="5140325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데이터 정제하기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sz="1050" dirty="0"/>
              <a:t>데이터 정보 확인하기</a:t>
            </a:r>
            <a:r>
              <a:rPr lang="en-US" altLang="ko-KR" sz="1050" dirty="0"/>
              <a:t> - </a:t>
            </a:r>
            <a:r>
              <a:rPr lang="ko-KR" altLang="en-US" sz="1050" dirty="0"/>
              <a:t>데이터에 대한 정보를 확인하기 위해 다음을 입력</a:t>
            </a: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[3]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 err="1"/>
              <a:t>데이터셋의</a:t>
            </a:r>
            <a:r>
              <a:rPr lang="ko-KR" altLang="en-US" sz="1050" dirty="0"/>
              <a:t> 정보를 확인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0" dirty="0"/>
          </a:p>
          <a:p>
            <a:pPr lvl="2">
              <a:defRPr/>
            </a:pPr>
            <a:r>
              <a:rPr lang="ko-KR" altLang="en-US" sz="1200" dirty="0"/>
              <a:t>데이터를 구성하는 항목 </a:t>
            </a:r>
            <a:r>
              <a:rPr lang="en-US" altLang="ko-KR" sz="1200" dirty="0"/>
              <a:t>8</a:t>
            </a:r>
            <a:r>
              <a:rPr lang="ko-KR" altLang="en-US" sz="1200" dirty="0"/>
              <a:t>개</a:t>
            </a:r>
            <a:endParaRPr lang="en-US" altLang="ko-KR" sz="1200" dirty="0"/>
          </a:p>
          <a:p>
            <a:pPr lvl="2">
              <a:defRPr/>
            </a:pPr>
            <a:endParaRPr lang="en-US" altLang="ko-KR" sz="100" dirty="0"/>
          </a:p>
          <a:p>
            <a:pPr lvl="3">
              <a:defRPr/>
            </a:pPr>
            <a:r>
              <a:rPr lang="en-US" altLang="ko-KR" sz="1050" dirty="0" err="1" smtClean="0"/>
              <a:t>InvoiceNo</a:t>
            </a:r>
            <a:r>
              <a:rPr lang="en-US" altLang="ko-KR" sz="1050" dirty="0"/>
              <a:t>: 6</a:t>
            </a:r>
            <a:r>
              <a:rPr lang="ko-KR" altLang="en-US" sz="1050" dirty="0"/>
              <a:t>자리 정수로 이루어진 송장 번호</a:t>
            </a:r>
            <a:r>
              <a:rPr lang="en-US" altLang="ko-KR" sz="1050" dirty="0"/>
              <a:t>. ‘C’</a:t>
            </a:r>
            <a:r>
              <a:rPr lang="ko-KR" altLang="en-US" sz="1050" dirty="0"/>
              <a:t>로 시작하는 것은 취소 주문 </a:t>
            </a:r>
            <a:endParaRPr lang="en-US" altLang="ko-KR" sz="1050" dirty="0"/>
          </a:p>
          <a:p>
            <a:pPr lvl="3">
              <a:defRPr/>
            </a:pPr>
            <a:r>
              <a:rPr lang="en-US" altLang="ko-KR" sz="1050" dirty="0" err="1"/>
              <a:t>StockCode</a:t>
            </a:r>
            <a:r>
              <a:rPr lang="en-US" altLang="ko-KR" sz="1050" dirty="0"/>
              <a:t>: </a:t>
            </a:r>
            <a:r>
              <a:rPr lang="ko-KR" altLang="en-US" sz="1050" dirty="0"/>
              <a:t>제품 고유의 품목 코드 </a:t>
            </a:r>
            <a:endParaRPr lang="en-US" altLang="ko-KR" sz="1050" dirty="0"/>
          </a:p>
          <a:p>
            <a:pPr lvl="3">
              <a:defRPr/>
            </a:pPr>
            <a:r>
              <a:rPr lang="en-US" altLang="ko-KR" sz="1050" dirty="0"/>
              <a:t>Description: </a:t>
            </a:r>
            <a:r>
              <a:rPr lang="ko-KR" altLang="en-US" sz="1050" dirty="0"/>
              <a:t>제품 설명 </a:t>
            </a:r>
            <a:endParaRPr lang="en-US" altLang="ko-KR" sz="1050" dirty="0"/>
          </a:p>
          <a:p>
            <a:pPr lvl="3">
              <a:defRPr/>
            </a:pPr>
            <a:r>
              <a:rPr lang="en-US" altLang="ko-KR" sz="1050" dirty="0"/>
              <a:t>Quantity: </a:t>
            </a:r>
            <a:r>
              <a:rPr lang="ko-KR" altLang="en-US" sz="1050" dirty="0"/>
              <a:t>주문 수량</a:t>
            </a:r>
            <a:endParaRPr lang="en-US" altLang="ko-KR" sz="1050" dirty="0"/>
          </a:p>
          <a:p>
            <a:pPr lvl="3">
              <a:defRPr/>
            </a:pPr>
            <a:r>
              <a:rPr lang="en-US" altLang="ko-KR" sz="1050" dirty="0">
                <a:solidFill>
                  <a:prstClr val="black"/>
                </a:solidFill>
              </a:rPr>
              <a:t>Country: </a:t>
            </a:r>
            <a:r>
              <a:rPr lang="ko-KR" altLang="en-US" sz="1050" dirty="0">
                <a:solidFill>
                  <a:prstClr val="black"/>
                </a:solidFill>
              </a:rPr>
              <a:t>주문 고객의 국적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3">
              <a:defRPr/>
            </a:pPr>
            <a:endParaRPr lang="en-US" altLang="ko-KR" sz="105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03350" y="2276475"/>
          <a:ext cx="3960813" cy="2465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5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[3]:</a:t>
                      </a:r>
                    </a:p>
                  </a:txBody>
                  <a:tcPr marL="89286" marR="89286" marT="44623" marB="446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retail_df.info()</a:t>
                      </a:r>
                    </a:p>
                  </a:txBody>
                  <a:tcPr marL="89286" marR="89286" marT="44623" marB="446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Out[3]:</a:t>
                      </a:r>
                    </a:p>
                  </a:txBody>
                  <a:tcPr marL="89286" marR="89286" marT="44623" marB="446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&lt;class 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pandas.core.frame.DataFrame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'&gt;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RangeIndex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 541909 entries, 0 to 541908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Data columns (total 8 columns):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InvoiceNo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  541909 non-null object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StockCode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 541909 non-null object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Description   </a:t>
                      </a:r>
                      <a:r>
                        <a:rPr lang="en-US" altLang="ko-KR" sz="500" b="1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540455 non-null object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Quantity        541909 non-null int64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InvoiceDate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541909 non-null datetime64[ns]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UnitPrice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541909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   406829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Country         541909 non-null object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dtypes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 datetime64[ns](1), float64(2), int64(1), object(4)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memory usage: 33.1+ MB</a:t>
                      </a:r>
                    </a:p>
                  </a:txBody>
                  <a:tcPr marL="89286" marR="89286" marT="44623" marB="446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771775" y="5661025"/>
            <a:ext cx="3348038" cy="719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9625" marR="0" lvl="3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InvoiceDate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주문 날짜와 시간 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9625" marR="0" lvl="3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UnitPrice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제품 단가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(£,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영국 파운드화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809625" marR="0" lvl="3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CustomerID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주문 고객 번호 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2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데이터 정제하기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sz="1050" dirty="0"/>
              <a:t>데이터 정제하기</a:t>
            </a:r>
            <a:r>
              <a:rPr lang="en-US" altLang="ko-KR" sz="1050" dirty="0"/>
              <a:t> - </a:t>
            </a:r>
            <a:r>
              <a:rPr lang="en-US" altLang="ko-KR" sz="1050" dirty="0" err="1"/>
              <a:t>CustomerID</a:t>
            </a:r>
            <a:r>
              <a:rPr lang="ko-KR" altLang="en-US" sz="1050" dirty="0"/>
              <a:t>는 정수 형태이므로 </a:t>
            </a:r>
            <a:r>
              <a:rPr lang="ko-KR" altLang="en-US" sz="1050" dirty="0" err="1"/>
              <a:t>자료형을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정수형으로</a:t>
            </a:r>
            <a:r>
              <a:rPr lang="ko-KR" altLang="en-US" sz="1050" dirty="0"/>
              <a:t> 변경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CustomerID</a:t>
            </a:r>
            <a:r>
              <a:rPr lang="ko-KR" altLang="en-US" sz="1050" dirty="0"/>
              <a:t>가 없는 데이터는 분석에 사용할 수  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/>
              <a:t>     </a:t>
            </a:r>
            <a:r>
              <a:rPr lang="ko-KR" altLang="en-US" sz="1050" dirty="0"/>
              <a:t>없으므로 제거</a:t>
            </a:r>
            <a:r>
              <a:rPr lang="en-US" altLang="ko-KR" sz="1050" dirty="0"/>
              <a:t>, Quantity</a:t>
            </a:r>
            <a:r>
              <a:rPr lang="ko-KR" altLang="en-US" sz="1050" dirty="0"/>
              <a:t>와 </a:t>
            </a:r>
            <a:r>
              <a:rPr lang="en-US" altLang="ko-KR" sz="1050" dirty="0" err="1"/>
              <a:t>UnitPrice</a:t>
            </a:r>
            <a:r>
              <a:rPr lang="ko-KR" altLang="en-US" sz="1050" dirty="0"/>
              <a:t>가 음수인 것도 제거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[4]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/>
              <a:t>오류 데이터를 필터링하고 </a:t>
            </a:r>
            <a:r>
              <a:rPr lang="en-US" altLang="ko-KR" sz="1050" dirty="0" err="1"/>
              <a:t>CustomerID</a:t>
            </a:r>
            <a:r>
              <a:rPr lang="ko-KR" altLang="en-US" sz="1050" dirty="0"/>
              <a:t>의 </a:t>
            </a:r>
            <a:r>
              <a:rPr lang="ko-KR" altLang="en-US" sz="1050" dirty="0" err="1"/>
              <a:t>자료형을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정수형으로</a:t>
            </a:r>
            <a:r>
              <a:rPr lang="ko-KR" altLang="en-US" sz="1050" dirty="0"/>
              <a:t> 변환</a:t>
            </a:r>
            <a:r>
              <a:rPr lang="en-US" altLang="ko-KR" sz="800" dirty="0" err="1">
                <a:solidFill>
                  <a:srgbClr val="258BCD"/>
                </a:solidFill>
              </a:rPr>
              <a:t>astype</a:t>
            </a:r>
            <a:r>
              <a:rPr lang="en-US" altLang="ko-KR" sz="800" dirty="0">
                <a:solidFill>
                  <a:srgbClr val="258BCD"/>
                </a:solidFill>
              </a:rPr>
              <a:t>(</a:t>
            </a:r>
            <a:r>
              <a:rPr lang="en-US" altLang="ko-KR" sz="800" dirty="0" err="1">
                <a:solidFill>
                  <a:srgbClr val="258BCD"/>
                </a:solidFill>
              </a:rPr>
              <a:t>int</a:t>
            </a:r>
            <a:r>
              <a:rPr lang="en-US" altLang="ko-KR" sz="800" dirty="0">
                <a:solidFill>
                  <a:srgbClr val="258BCD"/>
                </a:solidFill>
              </a:rPr>
              <a:t>)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[5]</a:t>
            </a:r>
            <a:r>
              <a:rPr lang="en-US" altLang="ko-KR" sz="1050" dirty="0">
                <a:ea typeface="굴림" panose="020B0600000101010101" pitchFamily="50" charset="-127"/>
              </a:rPr>
              <a:t>: </a:t>
            </a:r>
            <a:r>
              <a:rPr lang="ko-KR" altLang="en-US" sz="1050" dirty="0"/>
              <a:t>정리한 결과를 확인하면</a:t>
            </a:r>
            <a:r>
              <a:rPr lang="en-US" altLang="ko-KR" sz="800" dirty="0">
                <a:solidFill>
                  <a:srgbClr val="258BCD"/>
                </a:solidFill>
              </a:rPr>
              <a:t>retail_df.info( )</a:t>
            </a:r>
            <a:r>
              <a:rPr lang="en-US" altLang="ko-KR" sz="1050" dirty="0"/>
              <a:t> </a:t>
            </a:r>
            <a:r>
              <a:rPr lang="ko-KR" altLang="en-US" sz="1050" dirty="0"/>
              <a:t>데이터는 </a:t>
            </a:r>
            <a:r>
              <a:rPr lang="en-US" altLang="ko-KR" sz="1050" dirty="0"/>
              <a:t>397,884</a:t>
            </a:r>
            <a:r>
              <a:rPr lang="ko-KR" altLang="en-US" sz="1050" dirty="0"/>
              <a:t>개</a:t>
            </a:r>
            <a:endParaRPr lang="en-US" altLang="ko-KR" sz="1050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[6]</a:t>
            </a:r>
            <a:r>
              <a:rPr lang="en-US" altLang="ko-KR" sz="1050" dirty="0">
                <a:ea typeface="굴림" panose="020B0600000101010101" pitchFamily="50" charset="-127"/>
              </a:rPr>
              <a:t>: </a:t>
            </a:r>
            <a:r>
              <a:rPr lang="ko-KR" altLang="en-US" sz="1050" dirty="0"/>
              <a:t>중복 레코드를 제거하면</a:t>
            </a:r>
            <a:r>
              <a:rPr lang="en-US" altLang="ko-KR" sz="800" dirty="0" err="1">
                <a:solidFill>
                  <a:srgbClr val="258BCD"/>
                </a:solidFill>
              </a:rPr>
              <a:t>drop_duplicates</a:t>
            </a:r>
            <a:r>
              <a:rPr lang="en-US" altLang="ko-KR" sz="800" dirty="0">
                <a:solidFill>
                  <a:srgbClr val="258BCD"/>
                </a:solidFill>
              </a:rPr>
              <a:t>( ) </a:t>
            </a:r>
            <a:r>
              <a:rPr lang="ko-KR" altLang="en-US" sz="1050" dirty="0"/>
              <a:t>데이터는 </a:t>
            </a:r>
            <a:r>
              <a:rPr lang="en-US" altLang="ko-KR" sz="1050" dirty="0"/>
              <a:t>392,692</a:t>
            </a:r>
            <a:r>
              <a:rPr lang="ko-KR" altLang="en-US" sz="1050" dirty="0"/>
              <a:t>개</a:t>
            </a:r>
            <a:endParaRPr lang="en-US" altLang="ko-KR" sz="105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41071"/>
              </p:ext>
            </p:extLst>
          </p:nvPr>
        </p:nvGraphicFramePr>
        <p:xfrm>
          <a:off x="539750" y="2420938"/>
          <a:ext cx="3960813" cy="346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88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[4]:</a:t>
                      </a:r>
                    </a:p>
                  </a:txBody>
                  <a:tcPr marL="89286" marR="89286" marT="44573" marB="445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</a:rPr>
                        <a:t>오류 데이터 정제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['Quantity']&gt;0]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UnitPrice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']&gt;0]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'].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()]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2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#'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' </a:t>
                      </a:r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</a:rPr>
                        <a:t>자료형을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</a:rPr>
                        <a:t>정수형으로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</a:rPr>
                        <a:t> 변환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'] = 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'].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astype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1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retail_df.info()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retail_df.isnull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().sum())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retail_df.shape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9286" marR="89286" marT="44573" marB="445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6" marR="89286" marT="44573" marB="445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retail_df.</a:t>
                      </a:r>
                      <a:r>
                        <a:rPr lang="en-US" altLang="ko-KR" sz="700" b="1" i="0" dirty="0">
                          <a:solidFill>
                            <a:schemeClr val="tx1"/>
                          </a:solidFill>
                        </a:rPr>
                        <a:t>info()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retail_df.isnull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().sum())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retail_df.shape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9286" marR="89286" marT="44573" marB="445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Out[5]:</a:t>
                      </a:r>
                    </a:p>
                  </a:txBody>
                  <a:tcPr marL="89286" marR="89286" marT="44573" marB="445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&lt;class '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pandas.core.frame.DataFrame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'&gt;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Int64Index: 397884 entries, 0 to 541908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Data columns (total 8 columns):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InvoiceNo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397884 non-null object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StockCode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397884 non-null object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Description 397884 non-null object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Quantity 397884 non-null int64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InvoiceDate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397884 non-null datetime64[ns]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UnitPrice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397884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397884 non-null int32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Country 397884 non-null object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 marL="89286" marR="89286" marT="44573" marB="445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940300" y="2420938"/>
          <a:ext cx="3960813" cy="249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04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Out[5]:</a:t>
                      </a:r>
                    </a:p>
                  </a:txBody>
                  <a:tcPr marL="89286" marR="89286" marT="44565" marB="445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dtypes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: datetime64[ns](1), float64(1), int32(1), int64(1), object(4)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memory usage: 25.8+ MB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InvoiceNo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StockCode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Description 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Quantity 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InvoiceDate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UnitPrice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Country 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dtype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: int64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(397884, 8)</a:t>
                      </a:r>
                    </a:p>
                  </a:txBody>
                  <a:tcPr marL="89286" marR="89286" marT="44565" marB="445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[6]:</a:t>
                      </a:r>
                    </a:p>
                  </a:txBody>
                  <a:tcPr marL="89286" marR="89286" marT="44565" marB="445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</a:rPr>
                        <a:t>중복 레코드 제거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retail_df.drop_duplicates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inplace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 = 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</a:rPr>
                        <a:t>retail_df.shape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</a:rPr>
                        <a:t>) #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</a:rPr>
                        <a:t>작업 확인용 출력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6" marR="89286" marT="44565" marB="445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Out[6]:</a:t>
                      </a:r>
                    </a:p>
                  </a:txBody>
                  <a:tcPr marL="89286" marR="89286" marT="44565" marB="445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(392692, 8) 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6" marR="89286" marT="44565" marB="4456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2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데이터프레임의 컬럼 추출 및 분석용 데이터 생성하기</a:t>
            </a:r>
            <a:endParaRPr lang="en-US" altLang="ko-KR" dirty="0"/>
          </a:p>
          <a:p>
            <a:pPr marL="676275" lvl="2" indent="-228600">
              <a:buFont typeface="+mj-lt"/>
              <a:buAutoNum type="arabicPeriod"/>
              <a:defRPr/>
            </a:pPr>
            <a:r>
              <a:rPr lang="ko-KR" altLang="en-US" sz="1100" dirty="0"/>
              <a:t>데이터 탐색을 위해 제품 수</a:t>
            </a:r>
            <a:r>
              <a:rPr lang="en-US" altLang="ko-KR" sz="1100" dirty="0"/>
              <a:t>, </a:t>
            </a:r>
            <a:r>
              <a:rPr lang="ko-KR" altLang="en-US" sz="1100" dirty="0"/>
              <a:t>거래 건수</a:t>
            </a:r>
            <a:r>
              <a:rPr lang="en-US" altLang="ko-KR" sz="1100" dirty="0"/>
              <a:t>, </a:t>
            </a:r>
            <a:r>
              <a:rPr lang="ko-KR" altLang="en-US" sz="1100" dirty="0"/>
              <a:t>고객 수를 알아보고 고객의 국적도 확인</a:t>
            </a:r>
            <a:endParaRPr lang="en-US" altLang="ko-KR" sz="110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[7]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/>
              <a:t>개별 제품을 알 수 있는 </a:t>
            </a:r>
            <a:r>
              <a:rPr lang="en-US" altLang="ko-KR" sz="1000" dirty="0" err="1"/>
              <a:t>StockCode</a:t>
            </a:r>
            <a:r>
              <a:rPr lang="ko-KR" altLang="en-US" sz="1050" dirty="0"/>
              <a:t>의 개수</a:t>
            </a:r>
            <a:r>
              <a:rPr lang="en-US" altLang="ko-KR" sz="800" dirty="0" err="1">
                <a:solidFill>
                  <a:srgbClr val="258BCD"/>
                </a:solidFill>
              </a:rPr>
              <a:t>value_counts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ko-KR" altLang="en-US" sz="1050" dirty="0"/>
              <a:t>로 제품 수</a:t>
            </a:r>
            <a:r>
              <a:rPr lang="en-US" altLang="ko-KR" sz="1050" dirty="0"/>
              <a:t>, </a:t>
            </a:r>
            <a:r>
              <a:rPr lang="en-US" altLang="ko-KR" sz="1000" dirty="0" err="1"/>
              <a:t>InvoiceNo</a:t>
            </a:r>
            <a:r>
              <a:rPr lang="ko-KR" altLang="en-US" sz="1050" dirty="0"/>
              <a:t>의 개수로 거래 건수</a:t>
            </a:r>
            <a:r>
              <a:rPr lang="en-US" altLang="ko-KR" sz="1050" dirty="0"/>
              <a:t>, </a:t>
            </a:r>
            <a:r>
              <a:rPr lang="en-US" altLang="ko-KR" sz="1000" dirty="0" err="1"/>
              <a:t>CustomerID</a:t>
            </a:r>
            <a:r>
              <a:rPr lang="ko-KR" altLang="en-US" sz="1050" dirty="0"/>
              <a:t>의 개수로 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sz="1050" dirty="0"/>
              <a:t>        고객 수를 구함</a:t>
            </a:r>
            <a:r>
              <a:rPr lang="en-US" altLang="ko-KR" sz="1050" dirty="0"/>
              <a:t> </a:t>
            </a:r>
            <a:r>
              <a:rPr lang="ko-KR" altLang="en-US" sz="1050" dirty="0"/>
              <a:t>고객의 수는 </a:t>
            </a:r>
            <a:r>
              <a:rPr lang="en-US" altLang="ko-KR" sz="1050" dirty="0"/>
              <a:t>4,338</a:t>
            </a:r>
            <a:r>
              <a:rPr lang="ko-KR" altLang="en-US" sz="1050" dirty="0"/>
              <a:t>명</a:t>
            </a:r>
            <a:endParaRPr lang="en-US" altLang="ko-KR" sz="1050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[8]</a:t>
            </a:r>
            <a:r>
              <a:rPr lang="en-US" altLang="ko-KR" sz="1050" dirty="0">
                <a:ea typeface="굴림" panose="020B0600000101010101" pitchFamily="50" charset="-127"/>
              </a:rPr>
              <a:t>: </a:t>
            </a:r>
            <a:r>
              <a:rPr lang="ko-KR" altLang="en-US" sz="1050" dirty="0"/>
              <a:t>중복 레코드를 제거하면</a:t>
            </a:r>
            <a:r>
              <a:rPr lang="en-US" altLang="ko-KR" sz="800" dirty="0" err="1">
                <a:solidFill>
                  <a:srgbClr val="258BCD"/>
                </a:solidFill>
              </a:rPr>
              <a:t>drop_duplicates</a:t>
            </a:r>
            <a:r>
              <a:rPr lang="en-US" altLang="ko-KR" sz="800" dirty="0">
                <a:solidFill>
                  <a:srgbClr val="258BCD"/>
                </a:solidFill>
              </a:rPr>
              <a:t>( ) </a:t>
            </a:r>
            <a:r>
              <a:rPr lang="ko-KR" altLang="en-US" sz="1050" dirty="0"/>
              <a:t>데이터는 </a:t>
            </a:r>
            <a:r>
              <a:rPr lang="en-US" altLang="ko-KR" sz="1050" dirty="0"/>
              <a:t>392,692</a:t>
            </a:r>
            <a:r>
              <a:rPr lang="ko-KR" altLang="en-US" sz="1050" dirty="0"/>
              <a:t>개</a:t>
            </a:r>
            <a:endParaRPr lang="en-US" altLang="ko-KR" sz="105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31913" y="2420938"/>
          <a:ext cx="4427537" cy="289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66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[7]:</a:t>
                      </a:r>
                    </a:p>
                  </a:txBody>
                  <a:tcPr marL="89277" marR="89277" marT="44601" marB="4460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([{'Product':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StockCode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'].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value_counts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()),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               ‘Transaction':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InvoiceNo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'].value_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               counts()), 'Customer':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'].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              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value_counts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())}], columns = ['Product', 'Transaction',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                  'Customer'], index = ['counts'])</a:t>
                      </a:r>
                    </a:p>
                  </a:txBody>
                  <a:tcPr marL="89277" marR="89277" marT="44601" marB="4460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Out[7]:</a:t>
                      </a:r>
                    </a:p>
                  </a:txBody>
                  <a:tcPr marL="89277" marR="89277" marT="44601" marB="4460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77" marR="89277" marT="44601" marB="4460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[8]:</a:t>
                      </a:r>
                    </a:p>
                  </a:txBody>
                  <a:tcPr marL="89277" marR="89277" marT="44601" marB="4460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retail_df</a:t>
                      </a:r>
                      <a:r>
                        <a:rPr lang="en-US" altLang="ko-KR" sz="900" dirty="0"/>
                        <a:t>['Country'].</a:t>
                      </a:r>
                      <a:r>
                        <a:rPr lang="en-US" altLang="ko-KR" sz="900" dirty="0" err="1"/>
                        <a:t>value_counts</a:t>
                      </a:r>
                      <a:r>
                        <a:rPr lang="en-US" altLang="ko-KR" sz="900" dirty="0"/>
                        <a:t>()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77" marR="89277" marT="44601" marB="4460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1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Out[8]:</a:t>
                      </a:r>
                    </a:p>
                  </a:txBody>
                  <a:tcPr marL="89277" marR="89277" marT="44601" marB="4460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United Kingdom 349203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Germany 9025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France 8326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EIRE 7226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Spain 2479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Netherlands 2359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89277" marR="89277" marT="44601" marB="4460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550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3313113"/>
            <a:ext cx="22685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6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데이터프레임의 컬럼 추출 및 분석용 데이터 생성하기</a:t>
            </a:r>
            <a:endParaRPr lang="en-US" altLang="ko-KR" dirty="0"/>
          </a:p>
          <a:p>
            <a:pPr marL="676275" lvl="2" indent="-228600">
              <a:buFont typeface="+mj-lt"/>
              <a:buAutoNum type="arabicPeriod" startAt="2"/>
              <a:defRPr/>
            </a:pPr>
            <a:r>
              <a:rPr lang="ko-KR" altLang="en-US" sz="1100" dirty="0"/>
              <a:t>마케팅에 이용하기 위해 고객의 주문 횟수</a:t>
            </a:r>
            <a:r>
              <a:rPr lang="en-US" altLang="ko-KR" sz="1100" dirty="0"/>
              <a:t>, </a:t>
            </a:r>
            <a:r>
              <a:rPr lang="ko-KR" altLang="en-US" sz="1100" dirty="0"/>
              <a:t>주문 총액</a:t>
            </a:r>
            <a:r>
              <a:rPr lang="en-US" altLang="ko-KR" sz="1100" dirty="0"/>
              <a:t>, </a:t>
            </a:r>
            <a:r>
              <a:rPr lang="ko-KR" altLang="en-US" sz="1100" dirty="0"/>
              <a:t>그리고 마지막 주문 후 며칠이 지났는지에 대한 정보를 추출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[9]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/>
              <a:t>제품 단가</a:t>
            </a:r>
            <a:r>
              <a:rPr lang="en-US" altLang="ko-KR" sz="800" dirty="0" err="1">
                <a:solidFill>
                  <a:srgbClr val="258BCD"/>
                </a:solidFill>
              </a:rPr>
              <a:t>UnitPrice</a:t>
            </a:r>
            <a:r>
              <a:rPr lang="ko-KR" altLang="en-US" sz="1050" dirty="0"/>
              <a:t>와 주문 개수</a:t>
            </a:r>
            <a:r>
              <a:rPr lang="en-US" altLang="ko-KR" sz="800" dirty="0">
                <a:solidFill>
                  <a:srgbClr val="258BCD"/>
                </a:solidFill>
              </a:rPr>
              <a:t>Quantity</a:t>
            </a:r>
            <a:r>
              <a:rPr lang="ko-KR" altLang="en-US" sz="1050" dirty="0"/>
              <a:t>를 곱하여 주문 금액</a:t>
            </a:r>
            <a:r>
              <a:rPr lang="en-US" altLang="ko-KR" sz="800" dirty="0" err="1">
                <a:solidFill>
                  <a:srgbClr val="258BCD"/>
                </a:solidFill>
              </a:rPr>
              <a:t>SaleAmount</a:t>
            </a:r>
            <a:r>
              <a:rPr lang="ko-KR" altLang="en-US" sz="1050" dirty="0"/>
              <a:t>을 계산하고 컬럼으로 추가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31913" y="2420938"/>
          <a:ext cx="4838700" cy="216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8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[9]:</a:t>
                      </a:r>
                    </a:p>
                  </a:txBody>
                  <a:tcPr marL="89290" marR="89290" marT="44607" marB="446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주문 금액 컬럼 추가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SaleAmount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']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UnitPrice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']*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retail_df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['Quantity']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retail_df.head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() #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작업 확인용 출력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90" marR="89290" marT="44607" marB="446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761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Out[9]: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0" marR="89290" marT="44607" marB="446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6" marR="89286" marT="44600" marB="446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56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3184525"/>
            <a:ext cx="47720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0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데이터프레임의 컬럼 추출 및 분석용 데이터 생성하기</a:t>
            </a:r>
            <a:endParaRPr lang="en-US" altLang="ko-KR" dirty="0"/>
          </a:p>
          <a:p>
            <a:pPr marL="676275" lvl="2" indent="-228600">
              <a:buFont typeface="+mj-lt"/>
              <a:buAutoNum type="arabicPeriod" startAt="2"/>
              <a:defRPr/>
            </a:pPr>
            <a:r>
              <a:rPr lang="ko-KR" altLang="en-US" sz="1100" dirty="0"/>
              <a:t>마케팅에 이용하기 위해 고객의 주문 횟수</a:t>
            </a:r>
            <a:r>
              <a:rPr lang="en-US" altLang="ko-KR" sz="1100" dirty="0"/>
              <a:t>, </a:t>
            </a:r>
            <a:r>
              <a:rPr lang="ko-KR" altLang="en-US" sz="1100" dirty="0"/>
              <a:t>주문 총액</a:t>
            </a:r>
            <a:r>
              <a:rPr lang="en-US" altLang="ko-KR" sz="1100" dirty="0"/>
              <a:t>, </a:t>
            </a:r>
            <a:r>
              <a:rPr lang="ko-KR" altLang="en-US" sz="1100" dirty="0"/>
              <a:t>그리고 마지막 주문 후 며칠이 </a:t>
            </a:r>
            <a:r>
              <a:rPr lang="ko-KR" altLang="en-US" sz="1100" dirty="0" err="1"/>
              <a:t>지났는지에</a:t>
            </a:r>
            <a:r>
              <a:rPr lang="ko-KR" altLang="en-US" sz="1100" dirty="0"/>
              <a:t> 대한 정보를 추출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[10]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/>
              <a:t>각 고객의 정보를 추출하기 위해 </a:t>
            </a:r>
            <a:r>
              <a:rPr lang="en-US" altLang="ko-KR" sz="1050" dirty="0" err="1"/>
              <a:t>CustomerID</a:t>
            </a:r>
            <a:r>
              <a:rPr lang="ko-KR" altLang="en-US" sz="1050" dirty="0"/>
              <a:t>를 기준으로 그룹을 만들고</a:t>
            </a:r>
            <a:r>
              <a:rPr lang="en-US" altLang="ko-KR" sz="800" dirty="0" err="1">
                <a:solidFill>
                  <a:srgbClr val="258BCD"/>
                </a:solidFill>
              </a:rPr>
              <a:t>groupby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sz="1050" dirty="0"/>
              <a:t>, </a:t>
            </a:r>
            <a:r>
              <a:rPr lang="ko-KR" altLang="en-US" sz="1050" dirty="0"/>
              <a:t>주문 횟수를 계산하기 위해 </a:t>
            </a:r>
            <a:r>
              <a:rPr lang="en-US" altLang="ko-KR" sz="1050" dirty="0" err="1"/>
              <a:t>InvoiceNo</a:t>
            </a:r>
            <a:r>
              <a:rPr lang="ko-KR" altLang="en-US" sz="1050" dirty="0"/>
              <a:t>의 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sz="1050" dirty="0"/>
              <a:t>          개수</a:t>
            </a:r>
            <a:r>
              <a:rPr lang="en-US" altLang="ko-KR" sz="800" dirty="0">
                <a:solidFill>
                  <a:srgbClr val="258BCD"/>
                </a:solidFill>
              </a:rPr>
              <a:t>count</a:t>
            </a:r>
            <a:r>
              <a:rPr lang="ko-KR" altLang="en-US" sz="1050" dirty="0"/>
              <a:t>를 구함</a:t>
            </a:r>
            <a:r>
              <a:rPr lang="en-US" altLang="ko-KR" sz="1050" dirty="0"/>
              <a:t> </a:t>
            </a:r>
            <a:r>
              <a:rPr lang="ko-KR" altLang="en-US" sz="1050" dirty="0"/>
              <a:t>주문 금액</a:t>
            </a:r>
            <a:r>
              <a:rPr lang="en-US" altLang="ko-KR" sz="800" dirty="0" err="1">
                <a:solidFill>
                  <a:srgbClr val="258BCD"/>
                </a:solidFill>
              </a:rPr>
              <a:t>SaleAmount</a:t>
            </a:r>
            <a:r>
              <a:rPr lang="ko-KR" altLang="en-US" sz="1050" dirty="0"/>
              <a:t>의 총액</a:t>
            </a:r>
            <a:r>
              <a:rPr lang="en-US" altLang="ko-KR" sz="800" dirty="0">
                <a:solidFill>
                  <a:srgbClr val="258BCD"/>
                </a:solidFill>
              </a:rPr>
              <a:t>sum</a:t>
            </a:r>
            <a:r>
              <a:rPr lang="ko-KR" altLang="en-US" sz="1050" dirty="0"/>
              <a:t>을 구하고</a:t>
            </a:r>
            <a:r>
              <a:rPr lang="en-US" altLang="ko-KR" sz="1050" dirty="0"/>
              <a:t>, </a:t>
            </a:r>
            <a:r>
              <a:rPr lang="ko-KR" altLang="en-US" sz="1050" dirty="0"/>
              <a:t>주문일</a:t>
            </a:r>
            <a:r>
              <a:rPr lang="en-US" altLang="ko-KR" sz="800" dirty="0" err="1">
                <a:solidFill>
                  <a:srgbClr val="258BCD"/>
                </a:solidFill>
              </a:rPr>
              <a:t>InvoiceDate</a:t>
            </a:r>
            <a:r>
              <a:rPr lang="en-US" altLang="ko-KR" sz="1050" dirty="0"/>
              <a:t> </a:t>
            </a:r>
            <a:r>
              <a:rPr lang="ko-KR" altLang="en-US" sz="1050" dirty="0"/>
              <a:t>중에서 가장 최근 날짜</a:t>
            </a:r>
            <a:r>
              <a:rPr lang="en-US" altLang="ko-KR" sz="800" dirty="0">
                <a:solidFill>
                  <a:srgbClr val="258BCD"/>
                </a:solidFill>
              </a:rPr>
              <a:t>max</a:t>
            </a:r>
            <a:r>
              <a:rPr lang="ko-KR" altLang="en-US" sz="1050" dirty="0"/>
              <a:t>를 찾아 새로운 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/>
              <a:t>          </a:t>
            </a:r>
            <a:r>
              <a:rPr lang="ko-KR" altLang="en-US" sz="1050" dirty="0"/>
              <a:t>데이터프레임 객체인 </a:t>
            </a:r>
            <a:r>
              <a:rPr lang="en-US" altLang="ko-KR" sz="1050" dirty="0" err="1"/>
              <a:t>customer_df</a:t>
            </a:r>
            <a:r>
              <a:rPr lang="ko-KR" altLang="en-US" sz="1050" dirty="0"/>
              <a:t>를 생성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31913" y="2420938"/>
          <a:ext cx="454501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1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8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In [10]: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7" marR="89287" marT="44602" marB="4460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aggregations = {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'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InvoiceNo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':'count',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'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SaleAmount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':'sum',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'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InvoiceDate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':'max'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2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retail_df.groupby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').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agg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(aggregations)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customer_df.reset_index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customer_df.head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() #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작업 확인용 출력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7" marR="89287" marT="44602" marB="4460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3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Out[10]:</a:t>
                      </a:r>
                    </a:p>
                  </a:txBody>
                  <a:tcPr marL="89287" marR="89287" marT="44602" marB="4460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287" marR="89287" marT="44602" marB="4460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592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3748088"/>
            <a:ext cx="26574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6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데이터프레임의 컬럼 추출 및 분석용 데이터 생성하기</a:t>
            </a:r>
            <a:endParaRPr lang="en-US" altLang="ko-KR" dirty="0"/>
          </a:p>
          <a:p>
            <a:pPr marL="676275" lvl="2" indent="-228600">
              <a:buFont typeface="+mj-lt"/>
              <a:buAutoNum type="arabicPeriod" startAt="2"/>
              <a:defRPr/>
            </a:pPr>
            <a:r>
              <a:rPr lang="ko-KR" altLang="en-US" sz="1100" dirty="0"/>
              <a:t>마케팅에 이용하기 위해 고객의 주문 횟수</a:t>
            </a:r>
            <a:r>
              <a:rPr lang="en-US" altLang="ko-KR" sz="1100" dirty="0"/>
              <a:t>, </a:t>
            </a:r>
            <a:r>
              <a:rPr lang="ko-KR" altLang="en-US" sz="1100" dirty="0"/>
              <a:t>주문 총액</a:t>
            </a:r>
            <a:r>
              <a:rPr lang="en-US" altLang="ko-KR" sz="1100" dirty="0"/>
              <a:t>, </a:t>
            </a:r>
            <a:r>
              <a:rPr lang="ko-KR" altLang="en-US" sz="1100" dirty="0"/>
              <a:t>그리고 마지막 주문 후 며칠이 </a:t>
            </a:r>
            <a:r>
              <a:rPr lang="ko-KR" altLang="en-US" sz="1100" dirty="0" err="1"/>
              <a:t>지났는지에</a:t>
            </a:r>
            <a:r>
              <a:rPr lang="ko-KR" altLang="en-US" sz="1100" dirty="0"/>
              <a:t> 대한 정보를 추출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[11]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050" dirty="0" err="1"/>
              <a:t>customer_df</a:t>
            </a:r>
            <a:r>
              <a:rPr lang="ko-KR" altLang="en-US" sz="1050" dirty="0"/>
              <a:t>의 컬럼 이름을 변경</a:t>
            </a:r>
            <a:r>
              <a:rPr lang="en-US" altLang="ko-KR" sz="900" dirty="0">
                <a:solidFill>
                  <a:srgbClr val="258BCD"/>
                </a:solidFill>
              </a:rPr>
              <a:t>rename( )</a:t>
            </a:r>
            <a:endParaRPr lang="en-US" altLang="ko-KR" sz="1050" dirty="0">
              <a:solidFill>
                <a:srgbClr val="258BCD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31913" y="2298700"/>
          <a:ext cx="5040312" cy="156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[11]:</a:t>
                      </a:r>
                    </a:p>
                  </a:txBody>
                  <a:tcPr marL="89286" marR="89286" marT="44597" marB="4459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customer_df.rename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(columns = {'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InvoiceNo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':'Freq’, '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InvoiceDate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':'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ElapsedDays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'})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customer_df.head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 #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작업 확인용 출력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6" marR="89286" marT="44597" marB="4459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Out[11]:</a:t>
                      </a:r>
                    </a:p>
                  </a:txBody>
                  <a:tcPr marL="89286" marR="89286" marT="44597" marB="4459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6" marR="89286" marT="44597" marB="4459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616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854325"/>
            <a:ext cx="2160588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3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데이터프레임의 컬럼 추출 및 분석용 데이터 생성하기</a:t>
            </a:r>
            <a:endParaRPr lang="en-US" altLang="ko-KR" dirty="0"/>
          </a:p>
          <a:p>
            <a:pPr marL="676275" lvl="2" indent="-228600">
              <a:buFont typeface="+mj-lt"/>
              <a:buAutoNum type="arabicPeriod" startAt="3"/>
              <a:defRPr/>
            </a:pPr>
            <a:r>
              <a:rPr lang="ko-KR" altLang="en-US" sz="1100" dirty="0"/>
              <a:t>마지막 주문일로부터 며칠이 </a:t>
            </a:r>
            <a:r>
              <a:rPr lang="ko-KR" altLang="en-US" sz="1100" dirty="0" err="1"/>
              <a:t>지났는지에</a:t>
            </a:r>
            <a:r>
              <a:rPr lang="ko-KR" altLang="en-US" sz="1100" dirty="0"/>
              <a:t> 대한 값을 </a:t>
            </a:r>
            <a:r>
              <a:rPr lang="en-US" altLang="ko-KR" sz="1100" dirty="0" err="1"/>
              <a:t>ElapsedDays</a:t>
            </a:r>
            <a:r>
              <a:rPr lang="en-US" altLang="ko-KR" sz="1100" dirty="0"/>
              <a:t> </a:t>
            </a:r>
            <a:r>
              <a:rPr lang="ko-KR" altLang="en-US" sz="1100" dirty="0"/>
              <a:t>컬럼에 저장</a:t>
            </a:r>
            <a:endParaRPr lang="en-US" altLang="ko-KR" sz="1100" dirty="0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ko-KR" altLang="en-US" sz="1050" dirty="0"/>
              <a:t>    ‘기준 날짜 </a:t>
            </a:r>
            <a:r>
              <a:rPr lang="en-US" altLang="ko-KR" sz="1050" dirty="0"/>
              <a:t>- </a:t>
            </a:r>
            <a:r>
              <a:rPr lang="ko-KR" altLang="en-US" sz="1050" dirty="0"/>
              <a:t>마지막 </a:t>
            </a:r>
            <a:r>
              <a:rPr lang="ko-KR" altLang="en-US" sz="1050" dirty="0" err="1"/>
              <a:t>구매일’로</a:t>
            </a:r>
            <a:r>
              <a:rPr lang="ko-KR" altLang="en-US" sz="1050" dirty="0"/>
              <a:t> 계산해 구함</a:t>
            </a:r>
            <a:r>
              <a:rPr lang="en-US" altLang="ko-KR" sz="1050" dirty="0"/>
              <a:t>(</a:t>
            </a:r>
            <a:r>
              <a:rPr lang="ko-KR" altLang="en-US" sz="1050" dirty="0" err="1"/>
              <a:t>날짜기준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2011</a:t>
            </a:r>
            <a:r>
              <a:rPr lang="ko-KR" altLang="en-US" sz="1050" dirty="0"/>
              <a:t>년 </a:t>
            </a:r>
            <a:r>
              <a:rPr lang="en-US" altLang="ko-KR" sz="1050" dirty="0"/>
              <a:t>12</a:t>
            </a:r>
            <a:r>
              <a:rPr lang="ko-KR" altLang="en-US" sz="1050" dirty="0"/>
              <a:t>월 </a:t>
            </a:r>
            <a:r>
              <a:rPr lang="en-US" altLang="ko-KR" sz="1050" dirty="0"/>
              <a:t>10</a:t>
            </a:r>
            <a:r>
              <a:rPr lang="ko-KR" altLang="en-US" sz="1050" dirty="0"/>
              <a:t>일</a:t>
            </a:r>
            <a:r>
              <a:rPr lang="en-US" altLang="ko-KR" sz="1050" dirty="0"/>
              <a:t>)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[12]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/>
              <a:t>‘기준 날짜 </a:t>
            </a:r>
            <a:r>
              <a:rPr lang="en-US" altLang="ko-KR" sz="1050" dirty="0"/>
              <a:t>- </a:t>
            </a:r>
            <a:r>
              <a:rPr lang="ko-KR" altLang="en-US" sz="1050" dirty="0"/>
              <a:t>마지막 </a:t>
            </a:r>
            <a:r>
              <a:rPr lang="ko-KR" altLang="en-US" sz="1050" dirty="0" err="1"/>
              <a:t>구매일’을</a:t>
            </a:r>
            <a:r>
              <a:rPr lang="ko-KR" altLang="en-US" sz="1050" dirty="0"/>
              <a:t> 계산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[13]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/>
              <a:t>마지막 구매 후 몇 일이 </a:t>
            </a:r>
            <a:r>
              <a:rPr lang="ko-KR" altLang="en-US" sz="1050" dirty="0" err="1"/>
              <a:t>지났는지를</a:t>
            </a:r>
            <a:r>
              <a:rPr lang="ko-KR" altLang="en-US" sz="1050" dirty="0"/>
              <a:t> 날짜수로 환산하여 </a:t>
            </a:r>
            <a:r>
              <a:rPr lang="en-US" altLang="ko-KR" sz="1050" dirty="0" err="1"/>
              <a:t>ElapsedDays</a:t>
            </a:r>
            <a:r>
              <a:rPr lang="en-US" altLang="ko-KR" sz="1050" dirty="0"/>
              <a:t> </a:t>
            </a:r>
            <a:r>
              <a:rPr lang="ko-KR" altLang="en-US" sz="1050" dirty="0"/>
              <a:t>값을 구함</a:t>
            </a:r>
            <a:endParaRPr lang="en-US" altLang="ko-KR" sz="1050" dirty="0">
              <a:solidFill>
                <a:srgbClr val="258BCD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31913" y="2408238"/>
          <a:ext cx="5472112" cy="341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7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[12]:</a:t>
                      </a:r>
                    </a:p>
                  </a:txBody>
                  <a:tcPr marL="89282" marR="89282" marT="44584" marB="4458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ElapsedDays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'] =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datetime.datetime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(2011,12,10) -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ElapsedDays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']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customer_df.head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sz="8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i="1" dirty="0">
                          <a:solidFill>
                            <a:schemeClr val="tx1"/>
                          </a:solidFill>
                        </a:rPr>
                        <a:t>작업 확인용 출력</a:t>
                      </a:r>
                      <a:endParaRPr lang="en-US" altLang="ko-KR" sz="8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282" marR="89282" marT="44584" marB="4458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6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Out[12]:</a:t>
                      </a:r>
                    </a:p>
                  </a:txBody>
                  <a:tcPr marL="89282" marR="89282" marT="44584" marB="4458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2" marR="89282" marT="44584" marB="4458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[13]: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2" marR="89282" marT="44584" marB="4458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ElapsedDays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']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ElapsedDays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'].apply(lambda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x: x.days+1)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customer_df.head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sz="8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i="1" dirty="0">
                          <a:solidFill>
                            <a:schemeClr val="tx1"/>
                          </a:solidFill>
                        </a:rPr>
                        <a:t>작업 확인용 출력</a:t>
                      </a:r>
                      <a:endParaRPr lang="en-US" altLang="ko-KR" sz="8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282" marR="89282" marT="44584" marB="4458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5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Out[13]: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2" marR="89282" marT="44584" marB="4458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2" marR="89282" marT="44584" marB="4458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64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176588"/>
            <a:ext cx="2159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7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781550"/>
            <a:ext cx="21605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4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데이터 분포 조정하기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마지막 주문일로부터 며칠이 </a:t>
            </a:r>
            <a:r>
              <a:rPr lang="ko-KR" altLang="en-US" dirty="0" err="1"/>
              <a:t>지났는지에</a:t>
            </a:r>
            <a:r>
              <a:rPr lang="ko-KR" altLang="en-US" dirty="0"/>
              <a:t> 대한 값을 </a:t>
            </a:r>
            <a:r>
              <a:rPr lang="en-US" altLang="ko-KR" dirty="0" err="1"/>
              <a:t>ElapsedDays</a:t>
            </a:r>
            <a:r>
              <a:rPr lang="en-US" altLang="ko-KR" dirty="0"/>
              <a:t> </a:t>
            </a:r>
            <a:r>
              <a:rPr lang="ko-KR" altLang="en-US" dirty="0"/>
              <a:t>컬럼에 저장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ko-KR" altLang="en-US" sz="1050" dirty="0"/>
              <a:t>    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[14]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050" dirty="0" err="1"/>
              <a:t>customer_df</a:t>
            </a:r>
            <a:r>
              <a:rPr lang="ko-KR" altLang="en-US" sz="1050" dirty="0"/>
              <a:t>의 </a:t>
            </a:r>
            <a:r>
              <a:rPr lang="en-US" altLang="ko-KR" sz="1050" dirty="0"/>
              <a:t>3</a:t>
            </a:r>
            <a:r>
              <a:rPr lang="ko-KR" altLang="en-US" sz="1050" dirty="0"/>
              <a:t>개 컬럼으로 </a:t>
            </a:r>
            <a:r>
              <a:rPr lang="ko-KR" altLang="en-US" sz="1050" dirty="0" err="1"/>
              <a:t>박스플롯</a:t>
            </a:r>
            <a:r>
              <a:rPr lang="ko-KR" altLang="en-US" sz="1050" dirty="0"/>
              <a:t> </a:t>
            </a:r>
            <a:r>
              <a:rPr lang="en-US" altLang="ko-KR" sz="1050" dirty="0"/>
              <a:t>3</a:t>
            </a:r>
            <a:r>
              <a:rPr lang="ko-KR" altLang="en-US" sz="1050" dirty="0"/>
              <a:t>개를 그림</a:t>
            </a:r>
            <a:endParaRPr lang="en-US" altLang="ko-KR" sz="1050" dirty="0">
              <a:solidFill>
                <a:srgbClr val="258BCD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31913" y="2208213"/>
          <a:ext cx="6335712" cy="309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2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4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[14]:</a:t>
                      </a:r>
                    </a:p>
                  </a:txBody>
                  <a:tcPr marL="89268" marR="89268" marT="44602" marB="4460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seaborn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눈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fig, ax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subplots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ax.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boxplot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([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['Freq'],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SaleAmount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ElapsedDays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']],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sym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bo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xticks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([1, 2, 3], 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SaleAmount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','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ElapsedDays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show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268" marR="89268" marT="44602" marB="4460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0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Out[14]:</a:t>
                      </a:r>
                    </a:p>
                  </a:txBody>
                  <a:tcPr marL="89268" marR="89268" marT="44602" marB="4460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68" marR="89268" marT="44602" marB="4460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2" r="-11685" b="-2"/>
          <a:stretch>
            <a:fillRect/>
          </a:stretch>
        </p:blipFill>
        <p:spPr bwMode="auto">
          <a:xfrm>
            <a:off x="2124075" y="3633788"/>
            <a:ext cx="28797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4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93000" cy="4105275"/>
          </a:xfrm>
        </p:spPr>
        <p:txBody>
          <a:bodyPr/>
          <a:lstStyle/>
          <a:p>
            <a:r>
              <a:rPr lang="en-US" altLang="ko-KR" sz="1600" smtClean="0"/>
              <a:t>01 [K-</a:t>
            </a:r>
            <a:r>
              <a:rPr lang="ko-KR" altLang="en-US" sz="1600" smtClean="0"/>
              <a:t>평균 군집화 분석 </a:t>
            </a:r>
            <a:r>
              <a:rPr lang="en-US" altLang="ko-KR" sz="1600" smtClean="0"/>
              <a:t>+ </a:t>
            </a:r>
            <a:r>
              <a:rPr lang="ko-KR" altLang="en-US" sz="1600" smtClean="0"/>
              <a:t>그래프</a:t>
            </a:r>
            <a:r>
              <a:rPr lang="en-US" altLang="ko-KR" sz="1600" smtClean="0"/>
              <a:t>] </a:t>
            </a:r>
            <a:r>
              <a:rPr lang="ko-KR" altLang="en-US" sz="1600" smtClean="0"/>
              <a:t>타깃 마케팅을 위한 소비자 군집 분석하기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23420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데이터 분포 조정하기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로그 함수를 적용하여 값의 분포를 고르게 조정</a:t>
            </a:r>
            <a:endParaRPr lang="en-US" altLang="ko-KR" dirty="0"/>
          </a:p>
          <a:p>
            <a:pPr marL="809625" lvl="4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파란색 점으로 표시된</a:t>
            </a:r>
            <a:r>
              <a:rPr lang="en-US" altLang="ko-KR" sz="800" dirty="0" err="1">
                <a:solidFill>
                  <a:srgbClr val="258BCD"/>
                </a:solidFill>
              </a:rPr>
              <a:t>sym</a:t>
            </a:r>
            <a:r>
              <a:rPr lang="en-US" altLang="ko-KR" sz="800" dirty="0">
                <a:solidFill>
                  <a:srgbClr val="258BCD"/>
                </a:solidFill>
              </a:rPr>
              <a:t>='</a:t>
            </a:r>
            <a:r>
              <a:rPr lang="en-US" altLang="ko-KR" sz="800" dirty="0" err="1">
                <a:solidFill>
                  <a:srgbClr val="258BCD"/>
                </a:solidFill>
              </a:rPr>
              <a:t>bo</a:t>
            </a:r>
            <a:r>
              <a:rPr lang="en-US" altLang="ko-KR" sz="800" dirty="0">
                <a:solidFill>
                  <a:srgbClr val="258BCD"/>
                </a:solidFill>
              </a:rPr>
              <a:t>'</a:t>
            </a:r>
            <a:r>
              <a:rPr lang="en-US" altLang="ko-KR" dirty="0"/>
              <a:t> </a:t>
            </a:r>
            <a:r>
              <a:rPr lang="ko-KR" altLang="en-US" dirty="0" err="1"/>
              <a:t>아웃레이어</a:t>
            </a:r>
            <a:r>
              <a:rPr lang="ko-KR" altLang="en-US" dirty="0"/>
              <a:t> 값이 많은 것은 데이터 값이 치우침을 나타냄</a:t>
            </a:r>
            <a:endParaRPr lang="en-US" altLang="ko-KR" dirty="0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ko-KR" altLang="en-US" sz="1050" dirty="0"/>
              <a:t>    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[15]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/>
              <a:t>컬럼 값에 로그 함수</a:t>
            </a:r>
            <a:r>
              <a:rPr lang="en-US" altLang="ko-KR" sz="800" dirty="0">
                <a:solidFill>
                  <a:srgbClr val="258BCD"/>
                </a:solidFill>
              </a:rPr>
              <a:t>log1p( )</a:t>
            </a:r>
            <a:r>
              <a:rPr lang="ko-KR" altLang="en-US" sz="1050" dirty="0"/>
              <a:t>를 취한 값을 새 컬럼으로 추가하여 저장</a:t>
            </a:r>
            <a:endParaRPr lang="en-US" altLang="ko-KR" sz="105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31913" y="2420938"/>
          <a:ext cx="5111750" cy="2211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75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[15]:</a:t>
                      </a:r>
                    </a:p>
                  </a:txBody>
                  <a:tcPr marL="89282" marR="89282" marT="44593" marB="445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400" b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Freq_log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 = np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.log1p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SaleAmount_log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 = np.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log1p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SaleAmount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ElapsedDays_log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 = np.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log1p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ElapsedDays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customer_df.head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작업 확인용 출력</a:t>
                      </a:r>
                      <a:endParaRPr lang="en-US" altLang="ko-K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282" marR="89282" marT="44593" marB="445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8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Out[15]:</a:t>
                      </a:r>
                    </a:p>
                  </a:txBody>
                  <a:tcPr marL="89282" marR="89282" marT="44593" marB="445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2" marR="89282" marT="44593" marB="445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68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7413"/>
            <a:ext cx="43211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4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데이터 분포 조정하기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로그 함수를 적용하여 값의 분포를 고르게 조정</a:t>
            </a:r>
            <a:endParaRPr lang="en-US" altLang="ko-KR" dirty="0"/>
          </a:p>
          <a:p>
            <a:pPr marL="809625" lvl="4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파란색 점으로 표시된</a:t>
            </a:r>
            <a:r>
              <a:rPr lang="en-US" altLang="ko-KR" sz="800" dirty="0" err="1">
                <a:solidFill>
                  <a:srgbClr val="258BCD"/>
                </a:solidFill>
              </a:rPr>
              <a:t>sym</a:t>
            </a:r>
            <a:r>
              <a:rPr lang="en-US" altLang="ko-KR" sz="800" dirty="0">
                <a:solidFill>
                  <a:srgbClr val="258BCD"/>
                </a:solidFill>
              </a:rPr>
              <a:t>='</a:t>
            </a:r>
            <a:r>
              <a:rPr lang="en-US" altLang="ko-KR" sz="800" dirty="0" err="1">
                <a:solidFill>
                  <a:srgbClr val="258BCD"/>
                </a:solidFill>
              </a:rPr>
              <a:t>bo</a:t>
            </a:r>
            <a:r>
              <a:rPr lang="en-US" altLang="ko-KR" sz="800" dirty="0">
                <a:solidFill>
                  <a:srgbClr val="258BCD"/>
                </a:solidFill>
              </a:rPr>
              <a:t>'</a:t>
            </a:r>
            <a:r>
              <a:rPr lang="en-US" altLang="ko-KR" dirty="0"/>
              <a:t> </a:t>
            </a:r>
            <a:r>
              <a:rPr lang="ko-KR" altLang="en-US" dirty="0" err="1"/>
              <a:t>아웃레이어</a:t>
            </a:r>
            <a:r>
              <a:rPr lang="ko-KR" altLang="en-US" dirty="0"/>
              <a:t> 값이 많은 것은 데이터 값이 치우침을 나타냄</a:t>
            </a:r>
            <a:endParaRPr lang="en-US" altLang="ko-KR" dirty="0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ko-KR" altLang="en-US" sz="1050" dirty="0"/>
              <a:t>    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6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[16]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 err="1"/>
              <a:t>박스플롯을</a:t>
            </a:r>
            <a:r>
              <a:rPr lang="ko-KR" altLang="en-US" sz="1050" dirty="0"/>
              <a:t> 그림</a:t>
            </a:r>
            <a:endParaRPr lang="en-US" altLang="ko-KR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31913" y="2425700"/>
          <a:ext cx="6840537" cy="269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7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[16]:</a:t>
                      </a:r>
                    </a:p>
                  </a:txBody>
                  <a:tcPr marL="89279" marR="89279" marT="44573" marB="445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fig, ax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subplots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ax.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boxplot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([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Freq_log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SaleAmount_log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’],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ElapsedDays_log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']],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sym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bo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xticks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([1, 2, 3], 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Freq_log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SaleAmount_log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ElapsedDays_log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show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89279" marR="89279" marT="44573" marB="445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4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Out[16]:</a:t>
                      </a:r>
                    </a:p>
                  </a:txBody>
                  <a:tcPr marL="89279" marR="89279" marT="44573" marB="445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79" marR="89279" marT="44573" marB="445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12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3284538"/>
            <a:ext cx="2586037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" y="365794"/>
            <a:ext cx="7300860" cy="61939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78" y="5445224"/>
            <a:ext cx="320084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59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en-US" altLang="ko-KR" dirty="0"/>
              <a:t>K-</a:t>
            </a:r>
            <a:r>
              <a:rPr lang="ko-KR" altLang="en-US" dirty="0"/>
              <a:t>평균 군집화 모델을 이용하여 분석 모델 구축하기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en-US" altLang="ko-KR" dirty="0" err="1"/>
              <a:t>X_features</a:t>
            </a:r>
            <a:r>
              <a:rPr lang="ko-KR" altLang="en-US" dirty="0"/>
              <a:t>를 정규 분포로 스케일링하기</a:t>
            </a:r>
            <a:endParaRPr lang="en-US" altLang="ko-KR" sz="1050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[17]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050" dirty="0"/>
              <a:t>K-</a:t>
            </a:r>
            <a:r>
              <a:rPr lang="ko-KR" altLang="en-US" sz="1050" dirty="0"/>
              <a:t>평균 군집화 모델링을 위한 </a:t>
            </a:r>
            <a:r>
              <a:rPr lang="en-US" altLang="ko-KR" sz="1050" dirty="0" err="1"/>
              <a:t>KMeans</a:t>
            </a:r>
            <a:r>
              <a:rPr lang="ko-KR" altLang="en-US" sz="1050" dirty="0"/>
              <a:t>와 실루엣 계수 계산에 사용할 </a:t>
            </a:r>
            <a:r>
              <a:rPr lang="en-US" altLang="ko-KR" sz="1050" dirty="0"/>
              <a:t>silhouette_ score, </a:t>
            </a:r>
            <a:r>
              <a:rPr lang="en-US" altLang="ko-KR" sz="1050" dirty="0" err="1"/>
              <a:t>silhouette_samples</a:t>
            </a:r>
            <a:r>
              <a:rPr lang="ko-KR" altLang="en-US" sz="1050" dirty="0"/>
              <a:t>를 </a:t>
            </a:r>
            <a:r>
              <a:rPr lang="ko-KR" altLang="en-US" sz="1050" dirty="0" err="1"/>
              <a:t>임포트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[18]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050" dirty="0"/>
              <a:t>K-</a:t>
            </a:r>
            <a:r>
              <a:rPr lang="ko-KR" altLang="en-US" sz="1050" dirty="0"/>
              <a:t>평균 모델에 사용할 값을 위해 </a:t>
            </a:r>
            <a:r>
              <a:rPr lang="en-US" altLang="ko-KR" sz="1050" dirty="0" err="1"/>
              <a:t>Freq_log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SaleAmount_log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ElapsedDays</a:t>
            </a:r>
            <a:r>
              <a:rPr lang="en-US" altLang="ko-KR" sz="1050" dirty="0"/>
              <a:t>_ log </a:t>
            </a:r>
            <a:r>
              <a:rPr lang="ko-KR" altLang="en-US" sz="1050" dirty="0"/>
              <a:t>컬럼을 </a:t>
            </a:r>
            <a:r>
              <a:rPr lang="en-US" altLang="ko-KR" sz="1050" dirty="0" err="1"/>
              <a:t>X_features</a:t>
            </a:r>
            <a:r>
              <a:rPr lang="ko-KR" altLang="en-US" sz="1050" dirty="0"/>
              <a:t>에 저장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[19]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050" dirty="0" err="1"/>
              <a:t>X_features</a:t>
            </a:r>
            <a:r>
              <a:rPr lang="ko-KR" altLang="en-US" sz="1050" dirty="0"/>
              <a:t>를 정규 분포로 스케일링</a:t>
            </a:r>
            <a:r>
              <a:rPr lang="en-US" altLang="ko-KR" sz="800" dirty="0" err="1">
                <a:solidFill>
                  <a:srgbClr val="258BCD"/>
                </a:solidFill>
              </a:rPr>
              <a:t>StandardScaler</a:t>
            </a:r>
            <a:r>
              <a:rPr lang="en-US" altLang="ko-KR" sz="800" dirty="0">
                <a:solidFill>
                  <a:srgbClr val="258BCD"/>
                </a:solidFill>
              </a:rPr>
              <a:t>( ).</a:t>
            </a:r>
            <a:r>
              <a:rPr lang="en-US" altLang="ko-KR" sz="800" dirty="0" err="1">
                <a:solidFill>
                  <a:srgbClr val="258BCD"/>
                </a:solidFill>
              </a:rPr>
              <a:t>fit_transform</a:t>
            </a:r>
            <a:r>
              <a:rPr lang="ko-KR" altLang="en-US" sz="1050" dirty="0"/>
              <a:t>하여 </a:t>
            </a:r>
            <a:r>
              <a:rPr lang="en-US" altLang="ko-KR" sz="1050" dirty="0" err="1"/>
              <a:t>X_features</a:t>
            </a:r>
            <a:r>
              <a:rPr lang="en-US" altLang="ko-KR" sz="1050" dirty="0"/>
              <a:t>_ scaled</a:t>
            </a:r>
            <a:r>
              <a:rPr lang="ko-KR" altLang="en-US" sz="1050" dirty="0"/>
              <a:t>에 저장</a:t>
            </a:r>
            <a:endParaRPr lang="en-US" altLang="ko-KR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31913" y="2425700"/>
          <a:ext cx="5327650" cy="1104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7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1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[17]:</a:t>
                      </a:r>
                    </a:p>
                  </a:txBody>
                  <a:tcPr marL="89267" marR="89267" marT="44585" marB="445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sklearn.cluster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sklearn.metrics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silhouette_score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silhouette_samples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9267" marR="89267" marT="44585" marB="445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[18]:</a:t>
                      </a:r>
                    </a:p>
                  </a:txBody>
                  <a:tcPr marL="89267" marR="89267" marT="44585" marB="445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X_features</a:t>
                      </a:r>
                      <a:r>
                        <a:rPr lang="en-US" altLang="ko-KR" sz="900" dirty="0"/>
                        <a:t> = </a:t>
                      </a:r>
                      <a:r>
                        <a:rPr lang="en-US" altLang="ko-KR" sz="900" dirty="0" err="1"/>
                        <a:t>customer_df</a:t>
                      </a:r>
                      <a:r>
                        <a:rPr lang="en-US" altLang="ko-KR" sz="900" dirty="0"/>
                        <a:t>[['</a:t>
                      </a:r>
                      <a:r>
                        <a:rPr lang="en-US" altLang="ko-KR" sz="900" dirty="0" err="1"/>
                        <a:t>Freq_log</a:t>
                      </a:r>
                      <a:r>
                        <a:rPr lang="en-US" altLang="ko-KR" sz="900" dirty="0"/>
                        <a:t>', '</a:t>
                      </a:r>
                      <a:r>
                        <a:rPr lang="en-US" altLang="ko-KR" sz="900" dirty="0" err="1"/>
                        <a:t>SaleAmount_log</a:t>
                      </a:r>
                      <a:r>
                        <a:rPr lang="en-US" altLang="ko-KR" sz="900" dirty="0"/>
                        <a:t>', '</a:t>
                      </a:r>
                      <a:r>
                        <a:rPr lang="en-US" altLang="ko-KR" sz="900" dirty="0" err="1"/>
                        <a:t>ElapsedDays_log</a:t>
                      </a:r>
                      <a:r>
                        <a:rPr lang="en-US" altLang="ko-KR" sz="900" dirty="0"/>
                        <a:t>']].</a:t>
                      </a:r>
                      <a:r>
                        <a:rPr lang="en-US" altLang="ko-KR" sz="900" b="1" dirty="0"/>
                        <a:t>values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9267" marR="89267" marT="44585" marB="445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[19]:</a:t>
                      </a:r>
                    </a:p>
                  </a:txBody>
                  <a:tcPr marL="89267" marR="89267" marT="44585" marB="445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from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sklearn.preprocessing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b="1" dirty="0"/>
                        <a:t>import </a:t>
                      </a:r>
                      <a:r>
                        <a:rPr lang="en-US" altLang="ko-KR" sz="900" b="1" dirty="0" err="1"/>
                        <a:t>StandardScaler</a:t>
                      </a:r>
                      <a:r>
                        <a:rPr lang="en-US" altLang="ko-KR" sz="900" b="1" dirty="0"/>
                        <a:t>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X_features_scaled</a:t>
                      </a:r>
                      <a:r>
                        <a:rPr lang="en-US" altLang="ko-KR" sz="900" dirty="0"/>
                        <a:t> = </a:t>
                      </a:r>
                      <a:r>
                        <a:rPr lang="en-US" altLang="ko-KR" sz="900" b="1" dirty="0" err="1"/>
                        <a:t>StandardScaler</a:t>
                      </a:r>
                      <a:r>
                        <a:rPr lang="en-US" altLang="ko-KR" sz="900" b="0" dirty="0"/>
                        <a:t>().</a:t>
                      </a:r>
                      <a:r>
                        <a:rPr lang="en-US" altLang="ko-KR" sz="900" b="1" dirty="0" err="1"/>
                        <a:t>fit_transform</a:t>
                      </a:r>
                      <a:r>
                        <a:rPr lang="en-US" altLang="ko-KR" sz="900" b="0" dirty="0"/>
                        <a:t>(</a:t>
                      </a:r>
                      <a:r>
                        <a:rPr lang="en-US" altLang="ko-KR" sz="900" b="0" dirty="0" err="1"/>
                        <a:t>X_features</a:t>
                      </a:r>
                      <a:r>
                        <a:rPr lang="en-US" altLang="ko-KR" sz="900" b="0" dirty="0"/>
                        <a:t>)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89267" marR="89267" marT="44585" marB="445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en-US" altLang="ko-KR" dirty="0"/>
              <a:t>K-</a:t>
            </a:r>
            <a:r>
              <a:rPr lang="ko-KR" altLang="en-US" dirty="0"/>
              <a:t>평균 군집화 모델을 이용하여 분석 모델 구축하기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 err="1"/>
              <a:t>엘보</a:t>
            </a:r>
            <a:r>
              <a:rPr lang="ko-KR" altLang="en-US" dirty="0"/>
              <a:t> 방법으로 클러스터 개수 </a:t>
            </a:r>
            <a:r>
              <a:rPr lang="en-US" altLang="ko-KR" dirty="0"/>
              <a:t>k </a:t>
            </a:r>
            <a:r>
              <a:rPr lang="ko-KR" altLang="en-US" dirty="0"/>
              <a:t>선택하기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6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8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[20]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050" dirty="0"/>
              <a:t>K-</a:t>
            </a:r>
            <a:r>
              <a:rPr lang="ko-KR" altLang="en-US" sz="1050" dirty="0"/>
              <a:t>평균 모델을 생성하고</a:t>
            </a:r>
            <a:r>
              <a:rPr lang="en-US" altLang="ko-KR" sz="800" dirty="0" err="1">
                <a:solidFill>
                  <a:srgbClr val="258BCD"/>
                </a:solidFill>
              </a:rPr>
              <a:t>KMeans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sz="1050" dirty="0"/>
              <a:t> </a:t>
            </a:r>
            <a:r>
              <a:rPr lang="ko-KR" altLang="en-US" sz="1050" dirty="0"/>
              <a:t>훈련하는</a:t>
            </a:r>
            <a:r>
              <a:rPr lang="en-US" altLang="ko-KR" sz="800" dirty="0">
                <a:solidFill>
                  <a:srgbClr val="258BCD"/>
                </a:solidFill>
              </a:rPr>
              <a:t>fit( )</a:t>
            </a:r>
            <a:r>
              <a:rPr lang="en-US" altLang="ko-KR" sz="1050" dirty="0"/>
              <a:t> </a:t>
            </a:r>
            <a:r>
              <a:rPr lang="ko-KR" altLang="en-US" sz="1050" dirty="0"/>
              <a:t>작업을 클러스터의 개수인 </a:t>
            </a:r>
            <a:r>
              <a:rPr lang="en-US" altLang="ko-KR" sz="1050" dirty="0"/>
              <a:t>1</a:t>
            </a:r>
            <a:r>
              <a:rPr lang="ko-KR" altLang="en-US" sz="1050" dirty="0"/>
              <a:t>부터 </a:t>
            </a:r>
            <a:r>
              <a:rPr lang="en-US" altLang="ko-KR" sz="1050" dirty="0"/>
              <a:t>10 </a:t>
            </a:r>
            <a:r>
              <a:rPr lang="ko-KR" altLang="en-US" sz="1050" dirty="0"/>
              <a:t>까지 반복하면서 왜곡 값</a:t>
            </a:r>
            <a:r>
              <a:rPr lang="en-US" altLang="ko-KR" sz="800" dirty="0">
                <a:solidFill>
                  <a:srgbClr val="258BCD"/>
                </a:solidFill>
              </a:rPr>
              <a:t>inertia_</a:t>
            </a:r>
            <a:r>
              <a:rPr lang="ko-KR" altLang="en-US" sz="1050" dirty="0"/>
              <a:t>을 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/>
              <a:t>          </a:t>
            </a:r>
            <a:r>
              <a:rPr lang="ko-KR" altLang="en-US" sz="1050" dirty="0"/>
              <a:t>리스트</a:t>
            </a:r>
            <a:r>
              <a:rPr lang="en-US" altLang="ko-KR" sz="800" dirty="0">
                <a:solidFill>
                  <a:srgbClr val="258BCD"/>
                </a:solidFill>
              </a:rPr>
              <a:t>distortions</a:t>
            </a:r>
            <a:r>
              <a:rPr lang="ko-KR" altLang="en-US" sz="1050" dirty="0"/>
              <a:t>에 저장</a:t>
            </a:r>
            <a:r>
              <a:rPr lang="en-US" altLang="ko-KR" sz="800" dirty="0">
                <a:solidFill>
                  <a:srgbClr val="258BCD"/>
                </a:solidFill>
              </a:rPr>
              <a:t>append( )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800" dirty="0">
                <a:solidFill>
                  <a:srgbClr val="258BCD"/>
                </a:solidFill>
              </a:rPr>
              <a:t>             </a:t>
            </a:r>
            <a:r>
              <a:rPr lang="ko-KR" altLang="en-US" dirty="0"/>
              <a:t>클러스터 개수에 따른 왜곡 값의 변화를 그래프로 그려서</a:t>
            </a:r>
            <a:r>
              <a:rPr lang="en-US" altLang="ko-KR" sz="800" dirty="0">
                <a:solidFill>
                  <a:srgbClr val="258BCD"/>
                </a:solidFill>
              </a:rPr>
              <a:t>plot( )</a:t>
            </a:r>
            <a:r>
              <a:rPr lang="en-US" altLang="ko-KR" dirty="0"/>
              <a:t> </a:t>
            </a:r>
            <a:r>
              <a:rPr lang="ko-KR" altLang="en-US" dirty="0"/>
              <a:t>시각화</a:t>
            </a: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31913" y="2160588"/>
          <a:ext cx="4786312" cy="364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62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[20]:</a:t>
                      </a:r>
                    </a:p>
                  </a:txBody>
                  <a:tcPr marL="89278" marR="89278" marT="44616" marB="446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distortions = []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range(1, 11):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kmeans_i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n_clusters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random_state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0) 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모델 생성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kmeans_i.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fit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X_features_scaled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                                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모델 훈련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distortions.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append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kmeans_i.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inertia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plot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(range(1,11), distortions, marker = 'o')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xlabel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('Number of clusters')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ylabel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('Distortion')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plt.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show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89278" marR="89278" marT="44616" marB="446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6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Out[20]: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8" marR="89278" marT="44616" marB="446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9278" marR="89278" marT="44616" marB="446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76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105275"/>
            <a:ext cx="25209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8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en-US" altLang="ko-KR" dirty="0"/>
              <a:t>K-</a:t>
            </a:r>
            <a:r>
              <a:rPr lang="ko-KR" altLang="en-US" dirty="0"/>
              <a:t>평균 군집화 모델을 이용하여 분석 모델 구축하기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r>
              <a:rPr lang="ko-KR" altLang="en-US" dirty="0"/>
              <a:t>클러스터의 개수 </a:t>
            </a:r>
            <a:r>
              <a:rPr lang="en-US" altLang="ko-KR" dirty="0"/>
              <a:t>k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설정하여 </a:t>
            </a:r>
            <a:r>
              <a:rPr lang="en-US" altLang="ko-KR" dirty="0"/>
              <a:t>K-</a:t>
            </a:r>
            <a:r>
              <a:rPr lang="ko-KR" altLang="en-US" dirty="0"/>
              <a:t>평균 모델을 다시 구축한 뒤 모델에서 만든 클러스터 레이블을 확인</a:t>
            </a: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6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[21]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/>
              <a:t>클러스터의 개수를 </a:t>
            </a:r>
            <a:r>
              <a:rPr lang="en-US" altLang="ko-KR" sz="1050" dirty="0"/>
              <a:t>3</a:t>
            </a:r>
            <a:r>
              <a:rPr lang="ko-KR" altLang="en-US" sz="1050" dirty="0"/>
              <a:t>으로 설정하고</a:t>
            </a:r>
            <a:r>
              <a:rPr lang="en-US" altLang="ko-KR" sz="800" dirty="0" err="1">
                <a:solidFill>
                  <a:srgbClr val="258BCD"/>
                </a:solidFill>
              </a:rPr>
              <a:t>n_clusters</a:t>
            </a:r>
            <a:r>
              <a:rPr lang="en-US" altLang="ko-KR" sz="800" dirty="0">
                <a:solidFill>
                  <a:srgbClr val="258BCD"/>
                </a:solidFill>
              </a:rPr>
              <a:t>=3</a:t>
            </a:r>
            <a:r>
              <a:rPr lang="en-US" altLang="ko-KR" sz="1050" dirty="0"/>
              <a:t> </a:t>
            </a:r>
            <a:r>
              <a:rPr lang="ko-KR" altLang="en-US" sz="1050" dirty="0"/>
              <a:t>다시 </a:t>
            </a:r>
            <a:r>
              <a:rPr lang="en-US" altLang="ko-KR" sz="1050" dirty="0"/>
              <a:t>K-</a:t>
            </a:r>
            <a:r>
              <a:rPr lang="ko-KR" altLang="en-US" sz="1050" dirty="0"/>
              <a:t>평균 군집화 모델을 생성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/>
              <a:t>          </a:t>
            </a:r>
            <a:r>
              <a:rPr lang="ko-KR" altLang="en-US" sz="1050" dirty="0"/>
              <a:t>생성된 모델에서 </a:t>
            </a:r>
            <a:r>
              <a:rPr lang="en-US" altLang="ko-KR" sz="1050" dirty="0" err="1"/>
              <a:t>X_features_scaled</a:t>
            </a:r>
            <a:r>
              <a:rPr lang="ko-KR" altLang="en-US" sz="1050" dirty="0"/>
              <a:t>를 적용하여 학습하고 클러스터에 대한 레이블 예측 값</a:t>
            </a:r>
            <a:r>
              <a:rPr lang="en-US" altLang="ko-KR" sz="800" dirty="0" err="1">
                <a:solidFill>
                  <a:srgbClr val="258BCD"/>
                </a:solidFill>
              </a:rPr>
              <a:t>Y_labels</a:t>
            </a:r>
            <a:r>
              <a:rPr lang="ko-KR" altLang="en-US" sz="1050" dirty="0"/>
              <a:t>을 구함</a:t>
            </a:r>
            <a:r>
              <a:rPr lang="en-US" altLang="ko-KR" sz="800" dirty="0" err="1">
                <a:solidFill>
                  <a:srgbClr val="258BCD"/>
                </a:solidFill>
              </a:rPr>
              <a:t>fit_predict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[22]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/>
              <a:t>레이블 </a:t>
            </a:r>
            <a:r>
              <a:rPr lang="ko-KR" altLang="en-US" sz="1050" dirty="0" err="1"/>
              <a:t>예측값</a:t>
            </a:r>
            <a:r>
              <a:rPr lang="en-US" altLang="ko-KR" sz="800" dirty="0" err="1">
                <a:solidFill>
                  <a:srgbClr val="258BCD"/>
                </a:solidFill>
              </a:rPr>
              <a:t>Y_labels</a:t>
            </a:r>
            <a:r>
              <a:rPr lang="ko-KR" altLang="en-US" sz="1050" dirty="0"/>
              <a:t>을 </a:t>
            </a:r>
            <a:r>
              <a:rPr lang="en-US" altLang="ko-KR" sz="1050" dirty="0" err="1"/>
              <a:t>customer_df</a:t>
            </a:r>
            <a:r>
              <a:rPr lang="ko-KR" altLang="en-US" sz="1050" dirty="0"/>
              <a:t>에 컬럼으로 추가하고 확인</a:t>
            </a:r>
            <a:endParaRPr lang="en-US" altLang="ko-KR" sz="1050" dirty="0">
              <a:solidFill>
                <a:srgbClr val="258BCD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31913" y="2162175"/>
          <a:ext cx="5507037" cy="212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5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[21]:</a:t>
                      </a:r>
                    </a:p>
                  </a:txBody>
                  <a:tcPr marL="89270" marR="89270" marT="44609" marB="446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n_clusters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random_state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=0) 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모델 생성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모델 학습과 결과 예측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클러스터 레이블 생성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Y_labels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kmeans.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fit_predict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X_features_scaled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9270" marR="89270" marT="44609" marB="446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[22]:</a:t>
                      </a:r>
                    </a:p>
                  </a:txBody>
                  <a:tcPr marL="89270" marR="89270" marT="44609" marB="446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ClusterLabel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Y_labels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customer_df.head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()                                         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작업 확인용 출력</a:t>
                      </a:r>
                      <a:endParaRPr lang="en-US" altLang="ko-K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89270" marR="89270" marT="44609" marB="446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2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Out[22]: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0" marR="89270" marT="44609" marB="446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89270" marR="89270" marT="44609" marB="446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278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128963"/>
            <a:ext cx="4760913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0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분석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클러스터의 비중과 데이터 분포를 차트로 시각화하기</a:t>
            </a:r>
            <a:endParaRPr lang="en-US" altLang="ko-KR" dirty="0"/>
          </a:p>
          <a:p>
            <a:pPr marL="1038225" lvl="4" indent="-228600">
              <a:buFont typeface="+mj-lt"/>
              <a:buAutoNum type="arabicPeriod"/>
              <a:defRPr/>
            </a:pPr>
            <a:r>
              <a:rPr lang="ko-KR" altLang="en-US" dirty="0"/>
              <a:t>각 클러스터의 비중을 가로 바 차트로 시각화</a:t>
            </a: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6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6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[23]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/>
              <a:t>실루엣 계수를 구하고</a:t>
            </a:r>
            <a:r>
              <a:rPr lang="en-US" altLang="ko-KR" sz="1050" dirty="0"/>
              <a:t>, </a:t>
            </a:r>
            <a:r>
              <a:rPr lang="ko-KR" altLang="en-US" sz="1050" dirty="0"/>
              <a:t>각 클러스터의 비중을 가로 바 차트</a:t>
            </a:r>
            <a:r>
              <a:rPr lang="en-US" altLang="ko-KR" sz="800" dirty="0" err="1">
                <a:solidFill>
                  <a:srgbClr val="258BCD"/>
                </a:solidFill>
              </a:rPr>
              <a:t>barh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ko-KR" altLang="en-US" sz="1050" dirty="0"/>
              <a:t>로 시각화하기 위해 </a:t>
            </a:r>
            <a:r>
              <a:rPr lang="en-US" altLang="ko-KR" sz="1050" dirty="0" err="1"/>
              <a:t>silhouetteViz</a:t>
            </a:r>
            <a:r>
              <a:rPr lang="en-US" altLang="ko-KR" sz="1050" dirty="0"/>
              <a:t> </a:t>
            </a:r>
            <a:r>
              <a:rPr lang="ko-KR" altLang="en-US" sz="1050" dirty="0"/>
              <a:t>함수를 정의</a:t>
            </a: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31913" y="2205038"/>
          <a:ext cx="6048375" cy="418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30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[23]:</a:t>
                      </a:r>
                    </a:p>
                  </a:txBody>
                  <a:tcPr marL="89270" marR="89270" marT="44575" marB="445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matplotlib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import cm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def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silhouetteViz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n_cluster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X_features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n_clusters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n_cluster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random_state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0)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Y_labels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kmeans.fit_predict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X_features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3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silhouette_values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silhouette_samples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X_features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Y_labels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, metric = '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euclidean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’)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y_ax_lower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y_ax_upper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0, 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y_ticks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[]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for c in range(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n_cluster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c_silhouettes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silhouette_values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Y_labels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== c]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c_silhouettes.sort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y_ax_upper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+=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c_silhouettes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  color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cm.jet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(float(c) /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n_cluster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plt.barh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(range(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y_ax_lower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y_ax_upper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c_silhouettes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, height = 1.0,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edgecolor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'none', color = color)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y_ticks.append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y_ax_lower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y_ax_upper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 / 2.)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y_ax_lower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+=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c_silhouettes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3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silhouette_avg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np.mean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silhouette_values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plt.axvline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silhouette_avg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, color = 'red',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linestyle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'--')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plt.title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('Number of Cluster : '+ str(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n_cluster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 + '\n' \ + 'Silhouette Score : '+ str(round(silhouette_avg,3)))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plt.yticks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y_ticks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, range(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n_cluster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plt.xticks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([0, 0.2, 0.4, 0.6, 0.8, 1])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plt.ylabel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('Cluster')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plt.xlabel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('Silhouette coefficient')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plt.tight_layout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89270" marR="89270" marT="44575" marB="445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5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9938" name="Picture 2" descr="군집 평가 - 실루엣 분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52924"/>
            <a:ext cx="7837078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8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분석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클러스터의 비중과 데이터 분포를 차트로 시각화하기</a:t>
            </a:r>
            <a:endParaRPr lang="en-US" altLang="ko-KR" dirty="0"/>
          </a:p>
          <a:p>
            <a:pPr marL="1038225" lvl="4" indent="-228600">
              <a:buFont typeface="+mj-lt"/>
              <a:buAutoNum type="arabicPeriod" startAt="2"/>
              <a:defRPr/>
            </a:pPr>
            <a:r>
              <a:rPr lang="ko-KR" altLang="en-US" dirty="0"/>
              <a:t>클러스터의 데이터 분포를 확인하기 위해 </a:t>
            </a:r>
            <a:r>
              <a:rPr lang="ko-KR" altLang="en-US" dirty="0" err="1"/>
              <a:t>스캐터</a:t>
            </a:r>
            <a:r>
              <a:rPr lang="ko-KR" altLang="en-US" dirty="0"/>
              <a:t> 차트로 시각화</a:t>
            </a:r>
            <a:endParaRPr lang="en-US" altLang="ko-KR" dirty="0"/>
          </a:p>
          <a:p>
            <a:pPr marL="1038225" lvl="4" indent="-228600">
              <a:buFont typeface="+mj-lt"/>
              <a:buAutoNum type="arabicPeriod" startAt="2"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6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[24]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/>
              <a:t>클러스터에 대한 데이터의 분포를 </a:t>
            </a:r>
            <a:r>
              <a:rPr lang="ko-KR" altLang="en-US" sz="1050" dirty="0" err="1"/>
              <a:t>스캐터</a:t>
            </a:r>
            <a:r>
              <a:rPr lang="ko-KR" altLang="en-US" sz="1050" dirty="0"/>
              <a:t> 차트</a:t>
            </a:r>
            <a:r>
              <a:rPr lang="en-US" altLang="ko-KR" sz="800" dirty="0">
                <a:solidFill>
                  <a:srgbClr val="258BCD"/>
                </a:solidFill>
              </a:rPr>
              <a:t>scatter( )</a:t>
            </a:r>
            <a:r>
              <a:rPr lang="ko-KR" altLang="en-US" sz="1050" dirty="0"/>
              <a:t>로 시각화하기 위해 </a:t>
            </a:r>
            <a:r>
              <a:rPr lang="en-US" altLang="ko-KR" sz="1050" dirty="0"/>
              <a:t>cluster Scatter </a:t>
            </a:r>
            <a:r>
              <a:rPr lang="ko-KR" altLang="en-US" sz="1050" dirty="0"/>
              <a:t>함수를 정의</a:t>
            </a: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90638" y="2168525"/>
          <a:ext cx="7515225" cy="291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[24]:</a:t>
                      </a:r>
                    </a:p>
                  </a:txBody>
                  <a:tcPr marL="89251" marR="89251" marT="44594" marB="4459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clusterScatter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n_cluster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X_features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c_colors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[]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n_clusters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n_cluster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random_state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0)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Y_labels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kmeans.fit_predict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X_features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for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in range(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n_cluster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c_color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cm.jet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(float(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 /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n_cluster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 #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클러스터의 색상 설정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c_colors.append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c_color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i="1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i="1" dirty="0">
                          <a:solidFill>
                            <a:schemeClr val="tx1"/>
                          </a:solidFill>
                        </a:rPr>
                        <a:t>클러스터의 데이터 분포를 동그라미로 시각화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plt.scatter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X_features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Y_labels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== i,0],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X_features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Y_labels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== i,1], marker = 'o', color =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c_color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edgecolor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'black', s = 50, label = 'cluster '+ str(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각 클러스터의 중심점을 삼각형으로 표시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in range(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n_cluster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plt.scatter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kmeans.cluster_centers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_[i,0],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kmeans.cluster_centers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_[i,1], marker = '^', color =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c_colors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],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edgecolor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= 'w', s = 200)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plt.legend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plt.grid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plt.tight_layout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89251" marR="89251" marT="44594" marB="4459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4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분석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클러스터의 비중과 데이터 분포를 차트로 시각화하기</a:t>
            </a:r>
            <a:endParaRPr lang="en-US" altLang="ko-KR" dirty="0"/>
          </a:p>
          <a:p>
            <a:pPr marL="1038225" lvl="4" indent="-228600"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[20]</a:t>
            </a:r>
            <a:r>
              <a:rPr lang="ko-KR" altLang="en-US" dirty="0"/>
              <a:t>에서 생성한 그래프를 고려하여 클러스터 개수가 </a:t>
            </a:r>
            <a:r>
              <a:rPr lang="en-US" altLang="ko-KR" dirty="0"/>
              <a:t>3, 4, 5, 6</a:t>
            </a:r>
            <a:r>
              <a:rPr lang="ko-KR" altLang="en-US" dirty="0"/>
              <a:t>인 경우의 실루엣 계수 와 각 클러스터의 비중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endParaRPr lang="en-US" altLang="ko-KR" dirty="0"/>
          </a:p>
          <a:p>
            <a:pPr marL="809625" lvl="4" indent="0"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</a:t>
            </a:r>
            <a:r>
              <a:rPr lang="ko-KR" altLang="en-US" dirty="0"/>
              <a:t>데이터 분포를 시각화하여 비교</a:t>
            </a: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4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6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[25]~[28]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050" dirty="0" err="1"/>
              <a:t>silhouetteViz</a:t>
            </a:r>
            <a:r>
              <a:rPr lang="en-US" altLang="ko-KR" sz="1050" dirty="0"/>
              <a:t> </a:t>
            </a:r>
            <a:r>
              <a:rPr lang="ko-KR" altLang="en-US" sz="1050" dirty="0"/>
              <a:t>함수를 호출하여 실루엣 계수와 클러스터의 비중을 시각화</a:t>
            </a: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31913" y="2359025"/>
          <a:ext cx="5507037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[25]: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silhouetteViz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(3,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X_features_scaled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[26]: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silhouetteViz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(4,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X_features_scaled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[27]: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silhouetteViz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(5,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X_features_scaled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[28]: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silhouetteViz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(6,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X_features_scaled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862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3740150"/>
            <a:ext cx="417671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8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/>
              <a:t>머신러닝의 비지도 학습 방식을 이해한다</a:t>
            </a:r>
            <a:r>
              <a:rPr lang="en-US" altLang="ko-KR" sz="18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/>
              <a:t>군집화와 </a:t>
            </a:r>
            <a:r>
              <a:rPr lang="en-US" altLang="ko-KR" sz="1800" smtClean="0"/>
              <a:t>K-</a:t>
            </a:r>
            <a:r>
              <a:rPr lang="ko-KR" altLang="en-US" sz="1800" smtClean="0"/>
              <a:t>평균 알고리즘을 이해한다</a:t>
            </a:r>
            <a:r>
              <a:rPr lang="en-US" altLang="ko-KR" sz="180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/>
              <a:t>군집 분석을 이용하여 소비자 군집을 생성할 수 있다</a:t>
            </a:r>
            <a:r>
              <a:rPr lang="en-US" altLang="ko-KR" sz="1800" smtClean="0"/>
              <a:t>. 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351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분석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클러스터의 비중과 데이터 분포를 차트로 시각화하기</a:t>
            </a:r>
            <a:endParaRPr lang="en-US" altLang="ko-KR" dirty="0"/>
          </a:p>
          <a:p>
            <a:pPr marL="1038225" lvl="4" indent="-228600">
              <a:buClr>
                <a:schemeClr val="tx1"/>
              </a:buClr>
              <a:buFont typeface="+mj-lt"/>
              <a:buAutoNum type="arabicPeriod" startAt="4"/>
              <a:defRPr/>
            </a:pPr>
            <a:r>
              <a:rPr lang="ko-KR" altLang="en-US" dirty="0"/>
              <a:t>클러스터 분포를 이용하여 최적의 클러스터 수를 확인</a:t>
            </a: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4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6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[29]~[32]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000" dirty="0" err="1"/>
              <a:t>clusterScatter</a:t>
            </a:r>
            <a:r>
              <a:rPr lang="en-US" altLang="ko-KR" sz="1050" dirty="0"/>
              <a:t> </a:t>
            </a:r>
            <a:r>
              <a:rPr lang="ko-KR" altLang="en-US" sz="1050" dirty="0"/>
              <a:t>함수를 호출하여 클러스터의 데이터 분포</a:t>
            </a:r>
            <a:r>
              <a:rPr lang="en-US" altLang="ko-KR" sz="1050" dirty="0"/>
              <a:t>(</a:t>
            </a:r>
            <a:r>
              <a:rPr lang="ko-KR" altLang="en-US" sz="1050" dirty="0"/>
              <a:t>원으로 표시</a:t>
            </a:r>
            <a:r>
              <a:rPr lang="en-US" altLang="ko-KR" sz="1050" dirty="0"/>
              <a:t>)</a:t>
            </a:r>
            <a:r>
              <a:rPr lang="ko-KR" altLang="en-US" sz="1050" dirty="0"/>
              <a:t>와 클러스터의 중심점 위치</a:t>
            </a:r>
            <a:r>
              <a:rPr lang="en-US" altLang="ko-KR" sz="1050" dirty="0"/>
              <a:t>(</a:t>
            </a:r>
            <a:r>
              <a:rPr lang="ko-KR" altLang="en-US" sz="1050" dirty="0"/>
              <a:t>삼각형으로 표시</a:t>
            </a:r>
            <a:r>
              <a:rPr lang="en-US" altLang="ko-KR" sz="1050" dirty="0"/>
              <a:t>)</a:t>
            </a:r>
            <a:r>
              <a:rPr lang="ko-KR" altLang="en-US" sz="1050" dirty="0"/>
              <a:t>를 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/>
              <a:t>                </a:t>
            </a:r>
            <a:r>
              <a:rPr lang="ko-KR" altLang="en-US" sz="1050" dirty="0"/>
              <a:t>시각화</a:t>
            </a: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31913" y="2155825"/>
          <a:ext cx="5507037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[29]: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clusterScatter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(3,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X_features_scaled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[30]: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clusterScatter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(4,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X_features_scaled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[31]: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clusterScatter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(5,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X_features_scaled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[32]: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clusterScatter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(6,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X_features_scaled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9270" marR="89270" marT="44658" marB="4465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886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3798888"/>
            <a:ext cx="410527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6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분석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클러스터의 비중과 데이터 분포를 차트로 시각화하기</a:t>
            </a:r>
            <a:endParaRPr lang="en-US" altLang="ko-KR" dirty="0"/>
          </a:p>
          <a:p>
            <a:pPr marL="1038225" lvl="4" indent="-228600">
              <a:buClr>
                <a:schemeClr val="tx1"/>
              </a:buClr>
              <a:buFont typeface="+mj-lt"/>
              <a:buAutoNum type="arabicPeriod" startAt="5"/>
              <a:defRPr/>
            </a:pPr>
            <a:r>
              <a:rPr lang="en-US" altLang="ko-KR" dirty="0" err="1"/>
              <a:t>silhouetteViz</a:t>
            </a:r>
            <a:r>
              <a:rPr lang="en-US" altLang="ko-KR" dirty="0"/>
              <a:t> </a:t>
            </a:r>
            <a:r>
              <a:rPr lang="ko-KR" altLang="en-US" dirty="0"/>
              <a:t>함수를 호출한 결과에서 클러스터가 </a:t>
            </a:r>
            <a:r>
              <a:rPr lang="en-US" altLang="ko-KR" dirty="0"/>
              <a:t>4</a:t>
            </a:r>
            <a:r>
              <a:rPr lang="ko-KR" altLang="en-US" dirty="0"/>
              <a:t>개인 경우가 더 좋은 것으로 나타났으므로 최종적으로 최적의 </a:t>
            </a:r>
            <a:endParaRPr lang="en-US" altLang="ko-KR" dirty="0"/>
          </a:p>
          <a:p>
            <a:pPr marL="809625" lvl="4" indent="0"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</a:t>
            </a:r>
            <a:r>
              <a:rPr lang="ko-KR" altLang="en-US" dirty="0"/>
              <a:t>클러스터 개수 </a:t>
            </a:r>
            <a:r>
              <a:rPr lang="en-US" altLang="ko-KR" dirty="0"/>
              <a:t>k</a:t>
            </a:r>
            <a:r>
              <a:rPr lang="ko-KR" altLang="en-US" dirty="0"/>
              <a:t>를 </a:t>
            </a:r>
            <a:r>
              <a:rPr lang="en-US" altLang="ko-KR" dirty="0"/>
              <a:t>4</a:t>
            </a:r>
            <a:r>
              <a:rPr lang="ko-KR" altLang="en-US" dirty="0"/>
              <a:t>로 결정</a:t>
            </a: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6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[33]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/>
              <a:t>최적의 </a:t>
            </a:r>
            <a:r>
              <a:rPr lang="en-US" altLang="ko-KR" sz="1050" dirty="0"/>
              <a:t>K-</a:t>
            </a:r>
            <a:r>
              <a:rPr lang="ko-KR" altLang="en-US" sz="1050" dirty="0"/>
              <a:t>평균 군집화 모델의 레이블 </a:t>
            </a:r>
            <a:r>
              <a:rPr lang="ko-KR" altLang="en-US" sz="1050" dirty="0" err="1"/>
              <a:t>예측값</a:t>
            </a:r>
            <a:r>
              <a:rPr lang="en-US" altLang="ko-KR" sz="800" dirty="0" err="1">
                <a:solidFill>
                  <a:srgbClr val="258BCD"/>
                </a:solidFill>
              </a:rPr>
              <a:t>Y_labels</a:t>
            </a:r>
            <a:r>
              <a:rPr lang="ko-KR" altLang="en-US" sz="1050" dirty="0"/>
              <a:t>을 구함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[34]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050" dirty="0"/>
              <a:t>레이블 </a:t>
            </a:r>
            <a:r>
              <a:rPr lang="ko-KR" altLang="en-US" sz="1050" dirty="0" err="1"/>
              <a:t>예측값</a:t>
            </a:r>
            <a:r>
              <a:rPr lang="en-US" altLang="ko-KR" sz="800" dirty="0" err="1">
                <a:solidFill>
                  <a:srgbClr val="258BCD"/>
                </a:solidFill>
              </a:rPr>
              <a:t>Y_labels</a:t>
            </a:r>
            <a:r>
              <a:rPr lang="ko-KR" altLang="en-US" sz="1050" dirty="0"/>
              <a:t>을 </a:t>
            </a:r>
            <a:r>
              <a:rPr lang="en-US" altLang="ko-KR" sz="1050" dirty="0" err="1"/>
              <a:t>customer_df</a:t>
            </a:r>
            <a:r>
              <a:rPr lang="ko-KR" altLang="en-US" sz="1050" dirty="0"/>
              <a:t>에 저장</a:t>
            </a:r>
            <a:endParaRPr lang="en-US" altLang="ko-KR" sz="105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In [35]</a:t>
            </a:r>
            <a:r>
              <a:rPr lang="en-US" altLang="ko-KR" sz="1050" dirty="0">
                <a:ea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050" dirty="0" err="1"/>
              <a:t>customer_df</a:t>
            </a:r>
            <a:r>
              <a:rPr lang="ko-KR" altLang="en-US" sz="1050" dirty="0"/>
              <a:t>를 </a:t>
            </a:r>
            <a:r>
              <a:rPr lang="en-US" altLang="ko-KR" sz="1050" dirty="0"/>
              <a:t>CSV </a:t>
            </a:r>
            <a:r>
              <a:rPr lang="ko-KR" altLang="en-US" sz="1050" dirty="0"/>
              <a:t>파일로 저장</a:t>
            </a:r>
            <a:endParaRPr lang="en-US" altLang="ko-KR" sz="1050" dirty="0">
              <a:solidFill>
                <a:srgbClr val="258BCD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31913" y="2359025"/>
          <a:ext cx="5126037" cy="234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5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[33]:</a:t>
                      </a:r>
                    </a:p>
                  </a:txBody>
                  <a:tcPr marL="89289" marR="89289" marT="44605" marB="4460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best_cluster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n_clusters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best_cluster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random_state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0)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Y_labels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kmeans.</a:t>
                      </a:r>
                      <a:r>
                        <a:rPr lang="en-US" altLang="ko-KR" sz="900" b="1" i="0" dirty="0" err="1">
                          <a:solidFill>
                            <a:schemeClr val="tx1"/>
                          </a:solidFill>
                        </a:rPr>
                        <a:t>fit_predict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X_features_scaled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9289" marR="89289" marT="44605" marB="4460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[34]:</a:t>
                      </a:r>
                    </a:p>
                  </a:txBody>
                  <a:tcPr marL="89289" marR="89289" marT="44605" marB="4460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customer_df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ClusterLabel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']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Y_labels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customer_df.head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89289" marR="89289" marT="44605" marB="4460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Out[34]:</a:t>
                      </a:r>
                    </a:p>
                  </a:txBody>
                  <a:tcPr marL="89289" marR="89289" marT="44605" marB="4460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605" marB="4460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[35]:</a:t>
                      </a:r>
                    </a:p>
                  </a:txBody>
                  <a:tcPr marL="89289" marR="89289" marT="44605" marB="4460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customer_df.</a:t>
                      </a:r>
                      <a:r>
                        <a:rPr lang="en-US" altLang="ko-KR" sz="900" b="1" dirty="0" err="1"/>
                        <a:t>to_csv</a:t>
                      </a:r>
                      <a:r>
                        <a:rPr lang="en-US" altLang="ko-KR" sz="900" dirty="0"/>
                        <a:t>('./12</a:t>
                      </a:r>
                      <a:r>
                        <a:rPr lang="ko-KR" altLang="en-US" sz="900" dirty="0"/>
                        <a:t>장</a:t>
                      </a:r>
                      <a:r>
                        <a:rPr lang="en-US" altLang="ko-KR" sz="900" dirty="0"/>
                        <a:t>_data/Online_Retail_Customer_Cluster.csv') 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605" marB="4460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791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3319463"/>
            <a:ext cx="4319587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6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분석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클러스터의 비중과 데이터 분포를 차트로 시각화하기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‘타깃 마케팅에 필요한 소비자 군집’</a:t>
            </a: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</p:txBody>
      </p:sp>
      <p:pic>
        <p:nvPicPr>
          <p:cNvPr id="3891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36838"/>
            <a:ext cx="5005388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분석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추가 분석하기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클러스터의 특징을 살펴보기 위해 먼저 </a:t>
            </a:r>
            <a:r>
              <a:rPr lang="en-US" altLang="ko-KR" dirty="0" err="1"/>
              <a:t>ClusterLabel</a:t>
            </a:r>
            <a:r>
              <a:rPr lang="ko-KR" altLang="en-US" dirty="0"/>
              <a:t>을 기준으로 그룹을 </a:t>
            </a:r>
            <a:r>
              <a:rPr lang="ko-KR" altLang="en-US" dirty="0" err="1"/>
              <a:t>만듬</a:t>
            </a:r>
            <a:endParaRPr lang="en-US" altLang="ko-KR" sz="6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sz="1050" dirty="0"/>
              <a:t>전체 고객 </a:t>
            </a:r>
            <a:r>
              <a:rPr lang="en-US" altLang="ko-KR" sz="1050" dirty="0"/>
              <a:t>4,338</a:t>
            </a:r>
            <a:r>
              <a:rPr lang="ko-KR" altLang="en-US" sz="1050" dirty="0"/>
              <a:t>명 중에서 클러스터 </a:t>
            </a:r>
            <a:r>
              <a:rPr lang="en-US" altLang="ko-KR" sz="1050" dirty="0"/>
              <a:t>0</a:t>
            </a:r>
            <a:r>
              <a:rPr lang="ko-KR" altLang="en-US" sz="1050" dirty="0"/>
              <a:t>은 </a:t>
            </a:r>
            <a:r>
              <a:rPr lang="en-US" altLang="ko-KR" sz="1050" dirty="0"/>
              <a:t>1,370</a:t>
            </a:r>
            <a:r>
              <a:rPr lang="ko-KR" altLang="en-US" sz="1050" dirty="0"/>
              <a:t>명이고 클러스터 </a:t>
            </a:r>
            <a:r>
              <a:rPr lang="en-US" altLang="ko-KR" sz="1050" dirty="0"/>
              <a:t>1</a:t>
            </a:r>
            <a:r>
              <a:rPr lang="ko-KR" altLang="en-US" sz="1050" dirty="0"/>
              <a:t>은 </a:t>
            </a:r>
            <a:r>
              <a:rPr lang="en-US" altLang="ko-KR" sz="1050" dirty="0"/>
              <a:t>868</a:t>
            </a:r>
            <a:r>
              <a:rPr lang="ko-KR" altLang="en-US" sz="1050" dirty="0"/>
              <a:t>명</a:t>
            </a:r>
            <a:r>
              <a:rPr lang="en-US" altLang="ko-KR" sz="1050" dirty="0"/>
              <a:t>, </a:t>
            </a:r>
            <a:r>
              <a:rPr lang="ko-KR" altLang="en-US" sz="1050" dirty="0"/>
              <a:t>클러스터 </a:t>
            </a:r>
            <a:r>
              <a:rPr lang="en-US" altLang="ko-KR" sz="1050" dirty="0"/>
              <a:t>2</a:t>
            </a:r>
            <a:r>
              <a:rPr lang="ko-KR" altLang="en-US" sz="1050" dirty="0"/>
              <a:t>는 </a:t>
            </a:r>
            <a:r>
              <a:rPr lang="en-US" altLang="ko-KR" sz="1050" dirty="0"/>
              <a:t>893</a:t>
            </a:r>
            <a:r>
              <a:rPr lang="ko-KR" altLang="en-US" sz="1050" dirty="0"/>
              <a:t>명</a:t>
            </a:r>
            <a:r>
              <a:rPr lang="en-US" altLang="ko-KR" sz="1050" dirty="0"/>
              <a:t>, </a:t>
            </a:r>
            <a:r>
              <a:rPr lang="ko-KR" altLang="en-US" sz="1050" dirty="0"/>
              <a:t>클러스터 </a:t>
            </a:r>
            <a:r>
              <a:rPr lang="en-US" altLang="ko-KR" sz="1050" dirty="0"/>
              <a:t>3</a:t>
            </a:r>
            <a:r>
              <a:rPr lang="ko-KR" altLang="en-US" sz="1050" dirty="0"/>
              <a:t>은 </a:t>
            </a:r>
            <a:r>
              <a:rPr lang="en-US" altLang="ko-KR" sz="1050" dirty="0"/>
              <a:t>1,207</a:t>
            </a:r>
            <a:r>
              <a:rPr lang="ko-KR" altLang="en-US" sz="1050" dirty="0"/>
              <a:t>명으로 구성</a:t>
            </a: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31913" y="2205038"/>
          <a:ext cx="5126037" cy="129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6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[36]:</a:t>
                      </a:r>
                    </a:p>
                  </a:txBody>
                  <a:tcPr marL="89289" marR="89289" marT="44533" marB="44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customer_df.groupby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ClusterLabel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')['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'].count()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9" marR="89289" marT="44533" marB="44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Out[36]:</a:t>
                      </a:r>
                    </a:p>
                  </a:txBody>
                  <a:tcPr marL="89289" marR="89289" marT="44533" marB="44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ClusterLabel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0      1370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1       868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2       893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3      1207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dtype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: int64</a:t>
                      </a:r>
                    </a:p>
                  </a:txBody>
                  <a:tcPr marL="89289" marR="89289" marT="44533" marB="44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분석 및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추가 분석하기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고객 클러스터에서 총 구매 빈도와 총 구매 금액</a:t>
            </a:r>
            <a:r>
              <a:rPr lang="en-US" altLang="ko-KR" dirty="0"/>
              <a:t>, </a:t>
            </a:r>
            <a:r>
              <a:rPr lang="ko-KR" altLang="en-US" dirty="0"/>
              <a:t>마지막 구매 이후 경과일 정보를 추출하고</a:t>
            </a:r>
            <a:r>
              <a:rPr lang="en-US" altLang="ko-KR" dirty="0"/>
              <a:t>, </a:t>
            </a:r>
            <a:r>
              <a:rPr lang="ko-KR" altLang="en-US" dirty="0"/>
              <a:t>구매 </a:t>
            </a:r>
            <a:r>
              <a:rPr lang="en-US" altLang="ko-KR" dirty="0"/>
              <a:t>1</a:t>
            </a:r>
            <a:r>
              <a:rPr lang="ko-KR" altLang="en-US" dirty="0"/>
              <a:t>회당 평균 구매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</a:t>
            </a:r>
            <a:r>
              <a:rPr lang="ko-KR" altLang="en-US" dirty="0"/>
              <a:t>금액도 계산</a:t>
            </a: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sz="1050" dirty="0"/>
              <a:t>고객 클러스터 </a:t>
            </a:r>
            <a:r>
              <a:rPr lang="en-US" altLang="ko-KR" sz="1050" dirty="0"/>
              <a:t>1</a:t>
            </a:r>
            <a:r>
              <a:rPr lang="ko-KR" altLang="en-US" sz="1050" dirty="0"/>
              <a:t>은 다른 클러스터보다 구매 횟수가 월등히 높지만 </a:t>
            </a:r>
            <a:r>
              <a:rPr lang="ko-KR" altLang="en-US" sz="1050" dirty="0" err="1"/>
              <a:t>구매당</a:t>
            </a:r>
            <a:r>
              <a:rPr lang="ko-KR" altLang="en-US" sz="1050" dirty="0"/>
              <a:t> 평균 금액은 두 번째로 높음</a:t>
            </a:r>
            <a:r>
              <a:rPr lang="en-US" altLang="ko-KR" sz="1050" dirty="0"/>
              <a:t>.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sz="1050" dirty="0" err="1"/>
              <a:t>구매당</a:t>
            </a:r>
            <a:r>
              <a:rPr lang="ko-KR" altLang="en-US" sz="1050" dirty="0"/>
              <a:t> 평균 금액은 고객 클러스터 </a:t>
            </a:r>
            <a:r>
              <a:rPr lang="en-US" altLang="ko-KR" sz="1050" dirty="0"/>
              <a:t>3</a:t>
            </a:r>
            <a:r>
              <a:rPr lang="ko-KR" altLang="en-US" sz="1050" dirty="0"/>
              <a:t>이 가장 </a:t>
            </a:r>
            <a:r>
              <a:rPr lang="ko-KR" altLang="en-US" sz="1050" dirty="0" err="1"/>
              <a:t>높움</a:t>
            </a: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1050" dirty="0">
              <a:solidFill>
                <a:srgbClr val="258BCD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16013" y="2452688"/>
          <a:ext cx="7272337" cy="3424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[37]:</a:t>
                      </a:r>
                    </a:p>
                  </a:txBody>
                  <a:tcPr marL="89283" marR="89283" marT="44592" marB="4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customer_cluster_df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customer_df.drop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(['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Freq_log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SaleAmount_log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’, '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ElapsedDays_log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'],axis = 1,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inplace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False)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3" marR="89283" marT="44592" marB="4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0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[38]: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3" marR="89283" marT="44592" marB="4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주문 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i="1" dirty="0">
                          <a:solidFill>
                            <a:schemeClr val="tx1"/>
                          </a:solidFill>
                        </a:rPr>
                        <a:t>회당 평균 구매금액</a:t>
                      </a:r>
                      <a:r>
                        <a:rPr lang="en-US" altLang="ko-KR" sz="900" b="0" i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900" b="0" i="1" dirty="0" err="1">
                          <a:solidFill>
                            <a:schemeClr val="tx1"/>
                          </a:solidFill>
                        </a:rPr>
                        <a:t>SaleAmountAvg</a:t>
                      </a:r>
                      <a:endParaRPr lang="en-US" altLang="ko-KR" sz="900" b="0" i="1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customer_cluster_df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SaleAmountAvg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'] =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customer_cluster_df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SaleAmount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']/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customer_cluster_df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['Freq']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customer_cluster_df.head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89283" marR="89283" marT="44592" marB="4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8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Out[38]:</a:t>
                      </a:r>
                    </a:p>
                  </a:txBody>
                  <a:tcPr marL="89283" marR="89283" marT="44592" marB="4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3" marR="89283" marT="44592" marB="4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[39]:</a:t>
                      </a:r>
                    </a:p>
                  </a:txBody>
                  <a:tcPr marL="89283" marR="89283" marT="44592" marB="4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customer_cluster_df.drop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(['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'],axis = 1, 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inplace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 = False).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groupby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900" b="0" i="0" dirty="0" err="1">
                          <a:solidFill>
                            <a:schemeClr val="tx1"/>
                          </a:solidFill>
                        </a:rPr>
                        <a:t>ClusterLabel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').mean()</a:t>
                      </a:r>
                    </a:p>
                  </a:txBody>
                  <a:tcPr marL="89283" marR="89283" marT="44592" marB="4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Out[39]: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3" marR="89283" marT="44592" marB="4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89283" marR="89283" marT="44592" marB="4459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098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573463"/>
            <a:ext cx="3024188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6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4940300"/>
            <a:ext cx="25336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3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공지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빅데이터 분석이 가능한 데이터 조사 및 활용 가능한 분석 방안 설계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예 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400" dirty="0" smtClean="0"/>
              <a:t> </a:t>
            </a:r>
            <a:r>
              <a:rPr lang="ko-KR" altLang="en-US" sz="1400" dirty="0" smtClean="0"/>
              <a:t>네이버 뉴스 데이터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수집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텍스트 분석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워드 </a:t>
            </a:r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가시화</a:t>
            </a:r>
            <a:endParaRPr lang="en-US" altLang="ko-KR" sz="1400" dirty="0" smtClean="0"/>
          </a:p>
          <a:p>
            <a:pPr lvl="2"/>
            <a:r>
              <a:rPr lang="en-US" altLang="ko-KR" sz="1400" dirty="0"/>
              <a:t> </a:t>
            </a:r>
            <a:r>
              <a:rPr lang="ko-KR" altLang="en-US" sz="1400" dirty="0"/>
              <a:t>네이버 뉴스 데이터 </a:t>
            </a:r>
            <a:r>
              <a:rPr lang="en-US" altLang="ko-KR" sz="1400" dirty="0"/>
              <a:t>API </a:t>
            </a:r>
            <a:r>
              <a:rPr lang="ko-KR" altLang="en-US" sz="1400" dirty="0"/>
              <a:t>수집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키워드 기반 군집화 분석 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r>
              <a:rPr lang="ko-KR" altLang="en-US" sz="1800" dirty="0" smtClean="0"/>
              <a:t>설계만으로 제출 가능하며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수집 가능한 데이터는 </a:t>
            </a:r>
            <a:r>
              <a:rPr lang="en-US" altLang="ko-KR" sz="1800" dirty="0" smtClean="0"/>
              <a:t>100</a:t>
            </a:r>
            <a:r>
              <a:rPr lang="ko-KR" altLang="en-US" sz="1800" dirty="0" err="1" smtClean="0"/>
              <a:t>만건</a:t>
            </a:r>
            <a:r>
              <a:rPr lang="ko-KR" altLang="en-US" sz="1800" dirty="0" smtClean="0"/>
              <a:t> 이상 필수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팀원 </a:t>
            </a:r>
            <a:r>
              <a:rPr lang="en-US" altLang="ko-KR" sz="1600" dirty="0"/>
              <a:t>2</a:t>
            </a:r>
            <a:r>
              <a:rPr lang="ko-KR" altLang="en-US" sz="1600" dirty="0" smtClean="0"/>
              <a:t>명 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ppt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제출 </a:t>
            </a:r>
            <a:endParaRPr lang="en-US" altLang="ko-KR" sz="1600" dirty="0"/>
          </a:p>
          <a:p>
            <a:pPr lvl="2"/>
            <a:r>
              <a:rPr lang="ko-KR" altLang="en-US" sz="1400" dirty="0" err="1" smtClean="0"/>
              <a:t>역활</a:t>
            </a:r>
            <a:r>
              <a:rPr lang="ko-KR" altLang="en-US" sz="1400" dirty="0" smtClean="0"/>
              <a:t> 분담 내용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수집처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필수 기재</a:t>
            </a:r>
            <a:endParaRPr lang="en-US" altLang="ko-KR" sz="1400" b="1" dirty="0" smtClean="0"/>
          </a:p>
          <a:p>
            <a:pPr lvl="1"/>
            <a:r>
              <a:rPr lang="ko-KR" altLang="en-US" sz="1600" dirty="0" smtClean="0"/>
              <a:t>중간 발표 예정 </a:t>
            </a:r>
            <a:r>
              <a:rPr lang="en-US" altLang="ko-KR" sz="1600" dirty="0" smtClean="0"/>
              <a:t>: 12/13</a:t>
            </a:r>
            <a:r>
              <a:rPr lang="ko-KR" altLang="en-US" sz="1600" dirty="0" smtClean="0"/>
              <a:t>일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보강 주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400" dirty="0" smtClean="0"/>
              <a:t>Concept </a:t>
            </a:r>
            <a:r>
              <a:rPr lang="ko-KR" altLang="en-US" sz="1400" dirty="0" smtClean="0"/>
              <a:t>위주 발표 </a:t>
            </a:r>
            <a:r>
              <a:rPr lang="en-US" altLang="ko-KR" sz="1400" dirty="0" smtClean="0"/>
              <a:t>(</a:t>
            </a:r>
            <a:r>
              <a:rPr lang="ko-KR" altLang="en-US" sz="1400" b="1" dirty="0" err="1" smtClean="0"/>
              <a:t>미발표시</a:t>
            </a:r>
            <a:r>
              <a:rPr lang="ko-KR" altLang="en-US" sz="1400" b="1" dirty="0" smtClean="0"/>
              <a:t> 최종 제출 인정 </a:t>
            </a:r>
            <a:r>
              <a:rPr lang="en-US" altLang="ko-KR" sz="1400" b="1" dirty="0" smtClean="0"/>
              <a:t>x)</a:t>
            </a:r>
          </a:p>
          <a:p>
            <a:pPr lvl="2"/>
            <a:endParaRPr lang="en-US" altLang="ko-KR" sz="1400" dirty="0" smtClean="0"/>
          </a:p>
          <a:p>
            <a:r>
              <a:rPr lang="ko-KR" altLang="en-US" sz="1800" dirty="0" smtClean="0"/>
              <a:t>최종 제출 기한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19</a:t>
            </a:r>
            <a:r>
              <a:rPr lang="ko-KR" altLang="en-US" sz="1800" dirty="0" smtClean="0"/>
              <a:t>일까지</a:t>
            </a:r>
            <a:endParaRPr lang="en-US" altLang="ko-KR" sz="1800" dirty="0"/>
          </a:p>
          <a:p>
            <a:pPr lvl="1"/>
            <a:endParaRPr lang="en-US" altLang="ko-KR" sz="1600" dirty="0" smtClean="0"/>
          </a:p>
          <a:p>
            <a:r>
              <a:rPr lang="ko-KR" altLang="en-US" sz="1800" dirty="0" err="1" smtClean="0">
                <a:solidFill>
                  <a:srgbClr val="FF0000"/>
                </a:solidFill>
              </a:rPr>
              <a:t>구현시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가산점</a:t>
            </a:r>
            <a:r>
              <a:rPr lang="ko-KR" altLang="en-US" sz="1800" dirty="0" smtClean="0">
                <a:solidFill>
                  <a:srgbClr val="FF0000"/>
                </a:solidFill>
              </a:rPr>
              <a:t> 인정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marL="266700" lvl="1" indent="0">
              <a:buNone/>
            </a:pPr>
            <a:r>
              <a:rPr lang="en-US" altLang="ko-KR" sz="1600" dirty="0"/>
              <a:t>	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80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미리보기</a:t>
            </a:r>
            <a:endParaRPr lang="en-US" altLang="ko-KR" dirty="0"/>
          </a:p>
        </p:txBody>
      </p:sp>
      <p:pic>
        <p:nvPicPr>
          <p:cNvPr id="1331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1916113"/>
            <a:ext cx="4781550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2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목표설정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K-</a:t>
            </a:r>
            <a:r>
              <a:rPr lang="ko-KR" altLang="en-US" dirty="0"/>
              <a:t>평균으로 온라인 판매 데이터를 분석한 후 타깃 마케팅을 위한 소비자 군집을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2">
              <a:defRPr/>
            </a:pPr>
            <a:endParaRPr lang="en-US" altLang="ko-KR" sz="700" dirty="0"/>
          </a:p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비지도 학습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훈련 데이터에 </a:t>
            </a:r>
            <a:r>
              <a:rPr lang="ko-KR" altLang="en-US" dirty="0" err="1"/>
              <a:t>타깃값이</a:t>
            </a:r>
            <a:r>
              <a:rPr lang="ko-KR" altLang="en-US" dirty="0"/>
              <a:t> 주어지지 않은 상태에서 학습을 수행하는 방식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훈련 데이터를 학습하여 모델을 생성하면서 유사한 특성</a:t>
            </a:r>
            <a:r>
              <a:rPr lang="en-US" altLang="ko-KR" dirty="0"/>
              <a:t>(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패턴 등</a:t>
            </a:r>
            <a:r>
              <a:rPr lang="en-US" altLang="ko-KR" dirty="0"/>
              <a:t>)</a:t>
            </a:r>
            <a:r>
              <a:rPr lang="ko-KR" altLang="en-US" dirty="0"/>
              <a:t>을 가지는 데이터를 클러스터로 구성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새로운 데이터의 특성을 분석하여 해당하는 클러스터를 예측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군집화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데이터를 클러스터</a:t>
            </a:r>
            <a:r>
              <a:rPr lang="en-US" altLang="ko-KR" dirty="0"/>
              <a:t>(</a:t>
            </a:r>
            <a:r>
              <a:rPr lang="ko-KR" altLang="en-US" dirty="0"/>
              <a:t>군집</a:t>
            </a:r>
            <a:r>
              <a:rPr lang="en-US" altLang="ko-KR" dirty="0"/>
              <a:t>)</a:t>
            </a:r>
            <a:r>
              <a:rPr lang="ko-KR" altLang="en-US" dirty="0"/>
              <a:t>로 구성하는 작업</a:t>
            </a:r>
            <a:endParaRPr lang="en-US" altLang="ko-KR" dirty="0"/>
          </a:p>
        </p:txBody>
      </p:sp>
      <p:pic>
        <p:nvPicPr>
          <p:cNvPr id="14341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4543425"/>
            <a:ext cx="33845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365625"/>
            <a:ext cx="3097213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1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95275" y="1011238"/>
            <a:ext cx="8642350" cy="5472112"/>
          </a:xfrm>
          <a:blipFill>
            <a:blip r:embed="rId3"/>
            <a:stretch>
              <a:fillRect l="-635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005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k-Means 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2" y="284461"/>
            <a:ext cx="8096250" cy="604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9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온라인 거래 데이터 수집하기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UCI Machine Learning Repository(https://archive.ics. uci.edu)</a:t>
            </a:r>
            <a:r>
              <a:rPr lang="ko-KR" altLang="en-US" dirty="0"/>
              <a:t>에 접속하여 ‘</a:t>
            </a:r>
            <a:r>
              <a:rPr lang="en-US" altLang="ko-KR" dirty="0"/>
              <a:t>online retail’</a:t>
            </a:r>
            <a:r>
              <a:rPr lang="ko-KR" altLang="en-US" dirty="0"/>
              <a:t>을 검색</a:t>
            </a:r>
            <a:endParaRPr lang="en-US" altLang="ko-KR" dirty="0"/>
          </a:p>
          <a:p>
            <a:pPr>
              <a:defRPr/>
            </a:pPr>
            <a:endParaRPr lang="en-US" altLang="ko-KR" sz="1400" dirty="0"/>
          </a:p>
        </p:txBody>
      </p:sp>
      <p:pic>
        <p:nvPicPr>
          <p:cNvPr id="1638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852738"/>
            <a:ext cx="55435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0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1800" smtClean="0"/>
              <a:t>[K-</a:t>
            </a:r>
            <a:r>
              <a:rPr lang="ko-KR" altLang="en-US" sz="1800" smtClean="0"/>
              <a:t>평균 군집화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그래프</a:t>
            </a:r>
            <a:r>
              <a:rPr lang="en-US" altLang="ko-KR" sz="1800" smtClean="0"/>
              <a:t>] </a:t>
            </a:r>
            <a:r>
              <a:rPr lang="ko-KR" altLang="en-US" sz="1800" smtClean="0"/>
              <a:t>타깃 마케팅을 위한 소비자 군집 분석하기</a:t>
            </a:r>
            <a:endParaRPr lang="en-US" altLang="ko-KR" sz="1600" smtClean="0"/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검색 결과 목록에서 </a:t>
            </a:r>
            <a:r>
              <a:rPr lang="ko-KR" altLang="en-US" sz="1400" dirty="0"/>
              <a:t>‘</a:t>
            </a:r>
            <a:r>
              <a:rPr lang="en-US" altLang="ko-KR" sz="1400" dirty="0"/>
              <a:t>Online Retail Data Set - UCI Machine Learning Repository</a:t>
            </a:r>
            <a:r>
              <a:rPr lang="en-US" altLang="ko-KR" dirty="0"/>
              <a:t>’</a:t>
            </a:r>
            <a:r>
              <a:rPr lang="ko-KR" altLang="en-US" dirty="0"/>
              <a:t>를 클릭</a:t>
            </a:r>
            <a:endParaRPr lang="en-US" altLang="ko-KR" sz="1900" dirty="0"/>
          </a:p>
        </p:txBody>
      </p:sp>
      <p:pic>
        <p:nvPicPr>
          <p:cNvPr id="1741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52738"/>
            <a:ext cx="55245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3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09F8F9BE86374B91B2D6621B945848" ma:contentTypeVersion="14" ma:contentTypeDescription="새 문서를 만듭니다." ma:contentTypeScope="" ma:versionID="6b1363346b34bd9a27b45e235adbd077">
  <xsd:schema xmlns:xsd="http://www.w3.org/2001/XMLSchema" xmlns:xs="http://www.w3.org/2001/XMLSchema" xmlns:p="http://schemas.microsoft.com/office/2006/metadata/properties" xmlns:ns3="46e78bf9-32b5-4ca0-b108-c1455f55776f" xmlns:ns4="aa95e295-25b8-40d7-9173-5dcc31fb3a11" targetNamespace="http://schemas.microsoft.com/office/2006/metadata/properties" ma:root="true" ma:fieldsID="be2121bc043e4d110e0d2ef1ace24371" ns3:_="" ns4:_="">
    <xsd:import namespace="46e78bf9-32b5-4ca0-b108-c1455f55776f"/>
    <xsd:import namespace="aa95e295-25b8-40d7-9173-5dcc31fb3a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78bf9-32b5-4ca0-b108-c1455f5577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5e295-25b8-40d7-9173-5dcc31fb3a1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1481C3-D2CB-4CD0-B95E-A3F792EF8585}">
  <ds:schemaRefs>
    <ds:schemaRef ds:uri="http://schemas.microsoft.com/office/2006/documentManagement/types"/>
    <ds:schemaRef ds:uri="46e78bf9-32b5-4ca0-b108-c1455f55776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aa95e295-25b8-40d7-9173-5dcc31fb3a1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D92EE9-BFB7-45FC-95DE-9EDD3C0B5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e78bf9-32b5-4ca0-b108-c1455f55776f"/>
    <ds:schemaRef ds:uri="aa95e295-25b8-40d7-9173-5dcc31fb3a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A4F3E7-7BF3-4925-B5D1-4832DACA1B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45226</TotalTime>
  <Words>3286</Words>
  <Application>Microsoft Office PowerPoint</Application>
  <PresentationFormat>화면 슬라이드 쇼(4:3)</PresentationFormat>
  <Paragraphs>738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군집 분석     </vt:lpstr>
      <vt:lpstr>PowerPoint 프레젠테이션</vt:lpstr>
      <vt:lpstr>PowerPoint 프레젠테이션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PowerPoint 프레젠테이션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PowerPoint 프레젠테이션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PowerPoint 프레젠테이션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01. [K-평균 군집화 분석 + 그래프] 타깃 마케팅을 위한 소비자 군집 분석하기</vt:lpstr>
      <vt:lpstr>프로젝트 공지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최도진</cp:lastModifiedBy>
  <cp:revision>3565</cp:revision>
  <cp:lastPrinted>2016-09-27T06:45:30Z</cp:lastPrinted>
  <dcterms:created xsi:type="dcterms:W3CDTF">2012-07-16T20:46:39Z</dcterms:created>
  <dcterms:modified xsi:type="dcterms:W3CDTF">2022-11-28T11:50:21Z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0x010100DE09F8F9BE86374B91B2D6621B945848</vt:lpwstr>
  </property>
</Properties>
</file>