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4"/>
  </p:sldMasterIdLst>
  <p:notesMasterIdLst>
    <p:notesMasterId r:id="rId49"/>
  </p:notesMasterIdLst>
  <p:handoutMasterIdLst>
    <p:handoutMasterId r:id="rId50"/>
  </p:handoutMasterIdLst>
  <p:sldIdLst>
    <p:sldId id="26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66" r:id="rId17"/>
    <p:sldId id="267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68" r:id="rId26"/>
    <p:sldId id="291" r:id="rId27"/>
    <p:sldId id="292" r:id="rId28"/>
    <p:sldId id="293" r:id="rId29"/>
    <p:sldId id="269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4" r:id="rId40"/>
    <p:sldId id="271" r:id="rId41"/>
    <p:sldId id="305" r:id="rId42"/>
    <p:sldId id="306" r:id="rId43"/>
    <p:sldId id="307" r:id="rId44"/>
    <p:sldId id="308" r:id="rId45"/>
    <p:sldId id="309" r:id="rId46"/>
    <p:sldId id="310" r:id="rId47"/>
    <p:sldId id="311" r:id="rId48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95CDC7-13A5-4F7E-A6A0-38E97DFBBEAF}">
          <p14:sldIdLst>
            <p14:sldId id="26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66"/>
            <p14:sldId id="267"/>
            <p14:sldId id="284"/>
            <p14:sldId id="285"/>
            <p14:sldId id="286"/>
            <p14:sldId id="287"/>
            <p14:sldId id="288"/>
            <p14:sldId id="289"/>
            <p14:sldId id="290"/>
            <p14:sldId id="268"/>
            <p14:sldId id="291"/>
            <p14:sldId id="292"/>
            <p14:sldId id="293"/>
            <p14:sldId id="269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271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제목 없는 구역" id="{B07FC39A-4F0E-458A-8DD7-7F3E1ACF2701}">
          <p14:sldIdLst/>
        </p14:section>
        <p14:section name="제목 없는 구역" id="{CA9163C7-82A7-4F10-BE7A-817FABA9E82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F3F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6391" autoAdjust="0"/>
  </p:normalViewPr>
  <p:slideViewPr>
    <p:cSldViewPr>
      <p:cViewPr>
        <p:scale>
          <a:sx n="100" d="100"/>
          <a:sy n="100" d="100"/>
        </p:scale>
        <p:origin x="1440" y="42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484" y="2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/>
          <a:lstStyle>
            <a:lvl1pPr algn="r">
              <a:defRPr sz="1200"/>
            </a:lvl1pPr>
          </a:lstStyle>
          <a:p>
            <a:fld id="{72233055-23F2-4087-B592-D7788AE38BBC}" type="datetimeFigureOut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484" y="6456481"/>
            <a:ext cx="4302389" cy="340103"/>
          </a:xfrm>
          <a:prstGeom prst="rect">
            <a:avLst/>
          </a:prstGeom>
        </p:spPr>
        <p:txBody>
          <a:bodyPr vert="horz" lIns="92053" tIns="46026" rIns="92053" bIns="46026" rtlCol="0" anchor="b"/>
          <a:lstStyle>
            <a:lvl1pPr algn="r">
              <a:defRPr sz="1200"/>
            </a:lvl1pPr>
          </a:lstStyle>
          <a:p>
            <a:fld id="{42892113-885A-4A51-8945-5C831AEFB64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25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/>
          <a:lstStyle>
            <a:lvl1pPr algn="r">
              <a:defRPr sz="1200"/>
            </a:lvl1pPr>
          </a:lstStyle>
          <a:p>
            <a:fld id="{CDA3972B-9E53-4855-AF72-8B47D9422F26}" type="datetimeFigureOut">
              <a:rPr lang="ko-KR" altLang="en-US" smtClean="0"/>
              <a:pPr/>
              <a:t>2022-11-29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44" tIns="46022" rIns="92044" bIns="4602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8"/>
            <a:ext cx="7942580" cy="3058954"/>
          </a:xfrm>
          <a:prstGeom prst="rect">
            <a:avLst/>
          </a:prstGeom>
        </p:spPr>
        <p:txBody>
          <a:bodyPr vert="horz" lIns="92044" tIns="46022" rIns="92044" bIns="4602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2044" tIns="46022" rIns="92044" bIns="46022" rtlCol="0" anchor="b"/>
          <a:lstStyle>
            <a:lvl1pPr algn="r">
              <a:defRPr sz="1200"/>
            </a:lvl1pPr>
          </a:lstStyle>
          <a:p>
            <a:fld id="{AEC1E829-0D75-4800-B82C-1E06C960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43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fld id="{FE69B262-C252-444D-AFF4-9336FF0A05E8}" type="slidenum">
              <a:rPr lang="en-US" altLang="ko-KR" sz="1200"/>
              <a:pPr eaLnBrk="1" hangingPunct="1"/>
              <a:t>5</a:t>
            </a:fld>
            <a:endParaRPr lang="en-US" altLang="ko-KR" sz="120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7785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Final data set:</a:t>
            </a:r>
            <a:b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</a:br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Yahoo Science hierarchy, consisting of text of web pages pointed to by Yahoo, gathered summer of 1997.</a:t>
            </a:r>
          </a:p>
          <a:p>
            <a:r>
              <a:rPr lang="en-US" altLang="ko-KR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	264 classes, only sample shown here.</a:t>
            </a:r>
          </a:p>
        </p:txBody>
      </p:sp>
    </p:spTree>
    <p:extLst>
      <p:ext uri="{BB962C8B-B14F-4D97-AF65-F5344CB8AC3E}">
        <p14:creationId xmlns:p14="http://schemas.microsoft.com/office/powerpoint/2010/main" val="2647485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1577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913919-FBCC-46A1-94AD-E0553DA48B8C}" type="slidenum">
              <a:rPr lang="ko-KR" altLang="en-US" smtClean="0"/>
              <a:pPr/>
              <a:t>14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95359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1597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432680-6AA7-43F2-B665-93D8765C6278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83758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 smtClean="0"/>
          </a:p>
        </p:txBody>
      </p:sp>
      <p:sp>
        <p:nvSpPr>
          <p:cNvPr id="161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fld id="{68B3BC69-DAAB-4416-845C-4E94B2C05139}" type="slidenum">
              <a:rPr lang="ko-KR" altLang="en-US" smtClean="0"/>
              <a:pPr eaLnBrk="1" hangingPunct="1"/>
              <a:t>37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85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CE4CBF-370D-42EE-97F2-685184ED6B1E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8CE6-F50C-4857-A69C-F1EE33789D5E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2B2A-20B0-48DF-A197-CD75A2B68298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458F5-51C1-43FE-8A9E-ED4ED1E83D68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466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38C7-DC03-4B81-AAC5-A6BCB6392AD8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3E82-E6BA-483E-9B47-1D214982DCB4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D6B5-7D8B-4EFF-8347-588B6827E4C3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208-ECC0-4BBA-B975-24D1AE5D928A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40BD-825D-40B2-9F29-04CD3188036F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0A6D4EB-AC5F-4E45-A88F-1AADDDD20A21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9099DE-19EF-4614-878C-0844B5427617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398D91-78AE-4658-8225-9B4F21ED3EEE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4368DE3-85FA-458B-8057-C00AAC692F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p:hf hdr="0" ftr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8520" y="980728"/>
            <a:ext cx="9361040" cy="3351752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0" dirty="0" smtClean="0"/>
              <a:t>군집 분석 </a:t>
            </a:r>
            <a:r>
              <a:rPr lang="en-US" altLang="ko-KR" sz="3200" b="0" dirty="0" smtClean="0"/>
              <a:t>- 2</a:t>
            </a:r>
            <a:br>
              <a:rPr lang="en-US" altLang="ko-KR" sz="3200" b="0" dirty="0" smtClean="0"/>
            </a:br>
            <a:r>
              <a:rPr lang="en-US" altLang="ko-KR" sz="3200" b="0" dirty="0"/>
              <a:t/>
            </a:r>
            <a:br>
              <a:rPr lang="en-US" altLang="ko-KR" sz="3200" b="0" dirty="0"/>
            </a:br>
            <a:r>
              <a:rPr lang="en-US" altLang="ko-KR" sz="3200" b="0" dirty="0" smtClean="0"/>
              <a:t/>
            </a:r>
            <a:br>
              <a:rPr lang="en-US" altLang="ko-KR" sz="320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r>
              <a:rPr lang="en-US" altLang="ko-KR" sz="1050" b="0" dirty="0" smtClean="0"/>
              <a:t/>
            </a:r>
            <a:br>
              <a:rPr lang="en-US" altLang="ko-KR" sz="1050" b="0" dirty="0" smtClean="0"/>
            </a:br>
            <a:endParaRPr lang="ko-KR" altLang="en-US" sz="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4CBF-370D-42EE-97F2-685184ED6B1E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4" y="45091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최도진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58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Issues for clustering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Representation for clustering</a:t>
            </a:r>
          </a:p>
          <a:p>
            <a:pPr lvl="1" eaLnBrk="1" hangingPunct="1"/>
            <a:r>
              <a:rPr lang="en-US" altLang="ko-KR" smtClean="0">
                <a:ea typeface="ＭＳ Ｐゴシック" panose="020B0600070205080204" pitchFamily="34" charset="-128"/>
              </a:rPr>
              <a:t>Document representation</a:t>
            </a:r>
          </a:p>
          <a:p>
            <a:pPr lvl="2" eaLnBrk="1" hangingPunct="1"/>
            <a:r>
              <a:rPr lang="en-US" altLang="ko-KR" smtClean="0">
                <a:ea typeface="ＭＳ Ｐゴシック" panose="020B0600070205080204" pitchFamily="34" charset="-128"/>
              </a:rPr>
              <a:t>Vector space?  Normalization?</a:t>
            </a:r>
          </a:p>
          <a:p>
            <a:pPr lvl="3" eaLnBrk="1" hangingPunct="1"/>
            <a:r>
              <a:rPr lang="en-US" altLang="ko-KR" smtClean="0">
                <a:ea typeface="ＭＳ Ｐゴシック" panose="020B0600070205080204" pitchFamily="34" charset="-128"/>
              </a:rPr>
              <a:t>Centroids aren’t length normalized</a:t>
            </a:r>
          </a:p>
          <a:p>
            <a:pPr lvl="1" eaLnBrk="1" hangingPunct="1"/>
            <a:r>
              <a:rPr lang="en-US" altLang="ko-KR" smtClean="0">
                <a:ea typeface="ＭＳ Ｐゴシック" panose="020B0600070205080204" pitchFamily="34" charset="-128"/>
              </a:rPr>
              <a:t>Need a notion of similarity/distance</a:t>
            </a:r>
          </a:p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How many clusters?</a:t>
            </a:r>
          </a:p>
          <a:p>
            <a:pPr lvl="1" eaLnBrk="1" hangingPunct="1"/>
            <a:r>
              <a:rPr lang="en-US" altLang="ko-KR" smtClean="0">
                <a:ea typeface="ＭＳ Ｐゴシック" panose="020B0600070205080204" pitchFamily="34" charset="-128"/>
              </a:rPr>
              <a:t>Fixed a priori?</a:t>
            </a:r>
          </a:p>
          <a:p>
            <a:pPr lvl="1" eaLnBrk="1" hangingPunct="1"/>
            <a:r>
              <a:rPr lang="en-US" altLang="ko-KR" smtClean="0">
                <a:ea typeface="ＭＳ Ｐゴシック" panose="020B0600070205080204" pitchFamily="34" charset="-128"/>
              </a:rPr>
              <a:t>Completely data driven?</a:t>
            </a:r>
          </a:p>
          <a:p>
            <a:pPr lvl="2" eaLnBrk="1" hangingPunct="1"/>
            <a:r>
              <a:rPr lang="en-US" altLang="ko-KR" smtClean="0">
                <a:ea typeface="ＭＳ Ｐゴシック" panose="020B0600070205080204" pitchFamily="34" charset="-128"/>
              </a:rPr>
              <a:t>Avoid “trivial” clusters - too large or small</a:t>
            </a:r>
          </a:p>
          <a:p>
            <a:pPr lvl="3" eaLnBrk="1" hangingPunct="1"/>
            <a:r>
              <a:rPr lang="en-US" altLang="ko-KR" smtClean="0">
                <a:ea typeface="ＭＳ Ｐゴシック" panose="020B0600070205080204" pitchFamily="34" charset="-128"/>
              </a:rPr>
              <a:t>If a cluster's too large, then for navigation purposes you've wasted an extra user click without whittling down the set of documents much.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16.2</a:t>
            </a:r>
          </a:p>
        </p:txBody>
      </p:sp>
    </p:spTree>
    <p:extLst>
      <p:ext uri="{BB962C8B-B14F-4D97-AF65-F5344CB8AC3E}">
        <p14:creationId xmlns:p14="http://schemas.microsoft.com/office/powerpoint/2010/main" val="28398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Notion of similarity/distance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sz="3400" dirty="0" smtClean="0">
                <a:ea typeface="ＭＳ Ｐゴシック" panose="020B0600070205080204" pitchFamily="34" charset="-128"/>
              </a:rPr>
              <a:t>Ideal: semantic similarity.</a:t>
            </a:r>
          </a:p>
          <a:p>
            <a:pPr eaLnBrk="1" hangingPunct="1"/>
            <a:r>
              <a:rPr lang="en-US" altLang="ko-KR" sz="3400" dirty="0" smtClean="0">
                <a:ea typeface="ＭＳ Ｐゴシック" panose="020B0600070205080204" pitchFamily="34" charset="-128"/>
              </a:rPr>
              <a:t>Practical: term-statistical similarity</a:t>
            </a:r>
          </a:p>
          <a:p>
            <a:pPr lvl="1" eaLnBrk="1" hangingPunct="1"/>
            <a:r>
              <a:rPr lang="en-US" altLang="ko-KR" sz="3200" dirty="0" smtClean="0">
                <a:ea typeface="ＭＳ Ｐゴシック" panose="020B0600070205080204" pitchFamily="34" charset="-128"/>
              </a:rPr>
              <a:t>We will use cosine similarity.</a:t>
            </a:r>
          </a:p>
          <a:p>
            <a:pPr lvl="1" eaLnBrk="1" hangingPunct="1"/>
            <a:r>
              <a:rPr lang="en-US" altLang="ko-KR" sz="3200" dirty="0" smtClean="0">
                <a:ea typeface="ＭＳ Ｐゴシック" panose="020B0600070205080204" pitchFamily="34" charset="-128"/>
              </a:rPr>
              <a:t>Docs as vectors.</a:t>
            </a:r>
          </a:p>
          <a:p>
            <a:pPr lvl="1" eaLnBrk="1" hangingPunct="1"/>
            <a:r>
              <a:rPr lang="en-US" altLang="ko-KR" sz="3200" dirty="0" smtClean="0">
                <a:ea typeface="ＭＳ Ｐゴシック" panose="020B0600070205080204" pitchFamily="34" charset="-128"/>
              </a:rPr>
              <a:t>For many algorithms, easier to think in terms of a </a:t>
            </a:r>
            <a:r>
              <a:rPr lang="en-US" altLang="ko-KR" sz="3200" i="1" dirty="0" smtClean="0">
                <a:ea typeface="ＭＳ Ｐゴシック" panose="020B0600070205080204" pitchFamily="34" charset="-128"/>
              </a:rPr>
              <a:t>distance</a:t>
            </a:r>
            <a:r>
              <a:rPr lang="en-US" altLang="ko-KR" sz="3200" dirty="0" smtClean="0">
                <a:ea typeface="ＭＳ Ｐゴシック" panose="020B0600070205080204" pitchFamily="34" charset="-128"/>
              </a:rPr>
              <a:t> (rather than </a:t>
            </a:r>
            <a:r>
              <a:rPr lang="en-US" altLang="ko-KR" sz="3200" u="sng" dirty="0" smtClean="0">
                <a:ea typeface="ＭＳ Ｐゴシック" panose="020B0600070205080204" pitchFamily="34" charset="-128"/>
              </a:rPr>
              <a:t>similarity</a:t>
            </a:r>
            <a:r>
              <a:rPr lang="en-US" altLang="ko-KR" sz="3200" dirty="0" smtClean="0">
                <a:ea typeface="ＭＳ Ｐゴシック" panose="020B0600070205080204" pitchFamily="34" charset="-128"/>
              </a:rPr>
              <a:t>) between docs.</a:t>
            </a:r>
          </a:p>
          <a:p>
            <a:pPr lvl="1" eaLnBrk="1" hangingPunct="1"/>
            <a:r>
              <a:rPr lang="en-US" altLang="ko-KR" sz="3200" dirty="0" smtClean="0">
                <a:ea typeface="ＭＳ Ｐゴシック" panose="020B0600070205080204" pitchFamily="34" charset="-128"/>
              </a:rPr>
              <a:t>We will mostly speak of Euclidean distance</a:t>
            </a:r>
          </a:p>
          <a:p>
            <a:pPr lvl="2" eaLnBrk="1" hangingPunct="1"/>
            <a:r>
              <a:rPr lang="en-US" altLang="ko-KR" sz="2800" u="sng" dirty="0" smtClean="0">
                <a:ea typeface="ＭＳ Ｐゴシック" panose="020B0600070205080204" pitchFamily="34" charset="-128"/>
              </a:rPr>
              <a:t>But real implementations use 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450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Hard vs. soft clustering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ＭＳ Ｐゴシック" panose="020B0600070205080204" pitchFamily="34" charset="-128"/>
              </a:rPr>
              <a:t>Hard clustering: Each document belongs to exactly one cluster</a:t>
            </a:r>
          </a:p>
          <a:p>
            <a:pPr lvl="1" eaLnBrk="1" hangingPunct="1"/>
            <a:r>
              <a:rPr lang="en-US" altLang="ko-KR" sz="2200" dirty="0" smtClean="0">
                <a:ea typeface="ＭＳ Ｐゴシック" panose="020B0600070205080204" pitchFamily="34" charset="-128"/>
              </a:rPr>
              <a:t>More common and easier to do</a:t>
            </a:r>
          </a:p>
          <a:p>
            <a:pPr eaLnBrk="1" hangingPunct="1"/>
            <a:r>
              <a:rPr lang="en-US" altLang="ko-KR" sz="2400" dirty="0" smtClean="0">
                <a:ea typeface="ＭＳ Ｐゴシック" panose="020B0600070205080204" pitchFamily="34" charset="-128"/>
              </a:rPr>
              <a:t>Soft clustering: A document can belong to more than one cluster.</a:t>
            </a:r>
          </a:p>
          <a:p>
            <a:pPr lvl="1" eaLnBrk="1" hangingPunct="1"/>
            <a:r>
              <a:rPr lang="en-US" altLang="ko-KR" sz="2200" dirty="0" smtClean="0">
                <a:ea typeface="ＭＳ Ｐゴシック" panose="020B0600070205080204" pitchFamily="34" charset="-128"/>
              </a:rPr>
              <a:t>Makes more sense for applications like creating </a:t>
            </a:r>
            <a:r>
              <a:rPr lang="en-US" altLang="ko-KR" sz="2200" dirty="0" err="1" smtClean="0">
                <a:ea typeface="ＭＳ Ｐゴシック" panose="020B0600070205080204" pitchFamily="34" charset="-128"/>
              </a:rPr>
              <a:t>browsable</a:t>
            </a:r>
            <a:r>
              <a:rPr lang="en-US" altLang="ko-KR" sz="2200" dirty="0" smtClean="0">
                <a:ea typeface="ＭＳ Ｐゴシック" panose="020B0600070205080204" pitchFamily="34" charset="-128"/>
              </a:rPr>
              <a:t> hierarchies</a:t>
            </a:r>
          </a:p>
          <a:p>
            <a:pPr lvl="1" eaLnBrk="1" hangingPunct="1"/>
            <a:r>
              <a:rPr lang="en-US" altLang="ko-KR" sz="2200" dirty="0" smtClean="0">
                <a:ea typeface="ＭＳ Ｐゴシック" panose="020B0600070205080204" pitchFamily="34" charset="-128"/>
              </a:rPr>
              <a:t>You may want to put a pair of sneakers in two clusters: (</a:t>
            </a:r>
            <a:r>
              <a:rPr lang="en-US" altLang="ko-KR" sz="2200" dirty="0" err="1" smtClean="0">
                <a:ea typeface="ＭＳ Ｐゴシック" panose="020B0600070205080204" pitchFamily="34" charset="-128"/>
              </a:rPr>
              <a:t>i</a:t>
            </a:r>
            <a:r>
              <a:rPr lang="en-US" altLang="ko-KR" sz="2200" dirty="0" smtClean="0">
                <a:ea typeface="ＭＳ Ｐゴシック" panose="020B0600070205080204" pitchFamily="34" charset="-128"/>
              </a:rPr>
              <a:t>) sports apparel and (ii) shoes</a:t>
            </a:r>
          </a:p>
          <a:p>
            <a:pPr lvl="1" eaLnBrk="1" hangingPunct="1"/>
            <a:r>
              <a:rPr lang="en-US" altLang="ko-KR" sz="2200" dirty="0" smtClean="0">
                <a:ea typeface="ＭＳ Ｐゴシック" panose="020B0600070205080204" pitchFamily="34" charset="-128"/>
              </a:rPr>
              <a:t>You can only do that with a soft clustering approach</a:t>
            </a:r>
            <a:r>
              <a:rPr lang="en-US" altLang="ko-KR" sz="2200" dirty="0" smtClean="0">
                <a:ea typeface="ＭＳ Ｐゴシック" panose="020B0600070205080204" pitchFamily="34" charset="-128"/>
              </a:rPr>
              <a:t>.</a:t>
            </a:r>
            <a:endParaRPr lang="en-US" altLang="ko-KR" sz="22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627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군집분석 알고리즘의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거리함수</a:t>
            </a:r>
            <a:r>
              <a:rPr lang="en-US" altLang="ko-KR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(distance function)</a:t>
            </a:r>
            <a:r>
              <a:rPr lang="ko-KR" altLang="en-US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기반</a:t>
            </a:r>
            <a:endParaRPr lang="en-US" altLang="ko-KR" b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lvl="1"/>
            <a:r>
              <a:rPr lang="ko-KR" altLang="en-US" b="1" dirty="0" err="1">
                <a:latin typeface="Georgia" panose="02040502050405020303" pitchFamily="18" charset="0"/>
              </a:rPr>
              <a:t>계층형</a:t>
            </a:r>
            <a:endParaRPr lang="en-US" altLang="ko-KR" b="1" dirty="0">
              <a:latin typeface="Georgia" panose="02040502050405020303" pitchFamily="18" charset="0"/>
            </a:endParaRPr>
          </a:p>
          <a:p>
            <a:pPr lvl="2"/>
            <a:r>
              <a:rPr lang="en-US" altLang="ko-KR" dirty="0">
                <a:latin typeface="Georgia" panose="02040502050405020303" pitchFamily="18" charset="0"/>
              </a:rPr>
              <a:t>Hierarchical clustering</a:t>
            </a:r>
          </a:p>
          <a:p>
            <a:pPr lvl="3">
              <a:lnSpc>
                <a:spcPct val="90000"/>
              </a:lnSpc>
            </a:pPr>
            <a:r>
              <a:rPr lang="en-US" altLang="ko-KR" sz="1600" dirty="0" smtClean="0">
                <a:latin typeface="Georgia" panose="02040502050405020303" pitchFamily="18" charset="0"/>
              </a:rPr>
              <a:t>Complete-linkage</a:t>
            </a:r>
            <a:endParaRPr lang="en-US" altLang="ko-KR" sz="1600" dirty="0">
              <a:latin typeface="Georgia" panose="02040502050405020303" pitchFamily="18" charset="0"/>
            </a:endParaRPr>
          </a:p>
          <a:p>
            <a:pPr lvl="3">
              <a:lnSpc>
                <a:spcPct val="90000"/>
              </a:lnSpc>
            </a:pPr>
            <a:r>
              <a:rPr lang="en-US" altLang="ko-KR" sz="1600" dirty="0">
                <a:latin typeface="Georgia" panose="02040502050405020303" pitchFamily="18" charset="0"/>
              </a:rPr>
              <a:t>Single-linkage</a:t>
            </a:r>
          </a:p>
          <a:p>
            <a:pPr lvl="3">
              <a:lnSpc>
                <a:spcPct val="90000"/>
              </a:lnSpc>
            </a:pPr>
            <a:r>
              <a:rPr lang="en-US" altLang="ko-KR" sz="1600" dirty="0" smtClean="0">
                <a:latin typeface="Georgia" panose="02040502050405020303" pitchFamily="18" charset="0"/>
              </a:rPr>
              <a:t>Centroid-linkage</a:t>
            </a:r>
          </a:p>
          <a:p>
            <a:pPr lvl="3">
              <a:lnSpc>
                <a:spcPct val="90000"/>
              </a:lnSpc>
            </a:pPr>
            <a:r>
              <a:rPr lang="en-US" altLang="ko-KR" sz="1600" dirty="0" smtClean="0">
                <a:latin typeface="Georgia" panose="02040502050405020303" pitchFamily="18" charset="0"/>
              </a:rPr>
              <a:t>Average-linkage</a:t>
            </a:r>
          </a:p>
          <a:p>
            <a:pPr lvl="1"/>
            <a:r>
              <a:rPr lang="ko-KR" altLang="en-US" b="1" dirty="0" smtClean="0">
                <a:latin typeface="Georgia" panose="02040502050405020303" pitchFamily="18" charset="0"/>
              </a:rPr>
              <a:t>평면형</a:t>
            </a:r>
            <a:endParaRPr lang="en-US" altLang="ko-KR" b="1" dirty="0">
              <a:latin typeface="Georgia" panose="02040502050405020303" pitchFamily="18" charset="0"/>
            </a:endParaRPr>
          </a:p>
          <a:p>
            <a:pPr lvl="2"/>
            <a:r>
              <a:rPr lang="en-US" altLang="ko-KR" dirty="0" err="1">
                <a:latin typeface="Georgia" panose="02040502050405020303" pitchFamily="18" charset="0"/>
              </a:rPr>
              <a:t>Partitional</a:t>
            </a:r>
            <a:r>
              <a:rPr lang="en-US" altLang="ko-KR" dirty="0">
                <a:latin typeface="Georgia" panose="02040502050405020303" pitchFamily="18" charset="0"/>
              </a:rPr>
              <a:t> clustering</a:t>
            </a:r>
          </a:p>
          <a:p>
            <a:pPr lvl="3"/>
            <a:r>
              <a:rPr lang="en-US" altLang="ko-KR" dirty="0" smtClean="0">
                <a:latin typeface="Georgia" panose="02040502050405020303" pitchFamily="18" charset="0"/>
              </a:rPr>
              <a:t>k-means</a:t>
            </a:r>
          </a:p>
          <a:p>
            <a:pPr lvl="3"/>
            <a:endParaRPr lang="en-US" altLang="ko-KR" dirty="0">
              <a:latin typeface="Georgia" panose="02040502050405020303" pitchFamily="18" charset="0"/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밀도</a:t>
            </a:r>
            <a:r>
              <a:rPr lang="en-US" altLang="ko-KR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(density)</a:t>
            </a:r>
            <a:r>
              <a:rPr lang="ko-KR" altLang="en-US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기반</a:t>
            </a:r>
            <a:endParaRPr lang="en-US" altLang="ko-KR" b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lvl="2"/>
            <a:r>
              <a:rPr lang="en-US" altLang="ko-KR" dirty="0" err="1" smtClean="0">
                <a:latin typeface="Georgia" panose="02040502050405020303" pitchFamily="18" charset="0"/>
              </a:rPr>
              <a:t>DBScan</a:t>
            </a:r>
            <a:endParaRPr lang="en-US" altLang="ko-K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1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바닥글 개체 틀 2"/>
          <p:cNvSpPr>
            <a:spLocks noGrp="1"/>
          </p:cNvSpPr>
          <p:nvPr>
            <p:ph type="ftr" sz="quarter" idx="11"/>
          </p:nvPr>
        </p:nvSpPr>
        <p:spPr bwMode="auto">
          <a:xfrm>
            <a:off x="4860925" y="6400800"/>
            <a:ext cx="4211638" cy="27463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300" smtClean="0">
                <a:solidFill>
                  <a:srgbClr val="E9F3F6"/>
                </a:solidFill>
              </a:rPr>
              <a:t>Data Mining Lab., Univ. of Seoul, Copyright ® 2008</a:t>
            </a:r>
          </a:p>
          <a:p>
            <a:endParaRPr lang="en-US" altLang="ko-KR" sz="1300" smtClean="0">
              <a:solidFill>
                <a:srgbClr val="E9F3F6"/>
              </a:solidFill>
            </a:endParaRPr>
          </a:p>
        </p:txBody>
      </p:sp>
      <p:sp>
        <p:nvSpPr>
          <p:cNvPr id="8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820472" cy="11430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800" dirty="0" smtClean="0"/>
              <a:t>평면형 </a:t>
            </a:r>
            <a:r>
              <a:rPr lang="en-US" altLang="ko-KR" sz="4800" dirty="0" smtClean="0"/>
              <a:t>Clustering:    </a:t>
            </a:r>
            <a:r>
              <a:rPr lang="en-US" altLang="ko-KR" sz="3600" i="1" dirty="0" smtClean="0"/>
              <a:t>k</a:t>
            </a:r>
            <a:r>
              <a:rPr lang="en-US" altLang="ko-KR" sz="3600" dirty="0" smtClean="0"/>
              <a:t>-means</a:t>
            </a:r>
            <a:endParaRPr lang="en-US" altLang="ko-KR" sz="4000" dirty="0"/>
          </a:p>
        </p:txBody>
      </p:sp>
      <p:grpSp>
        <p:nvGrpSpPr>
          <p:cNvPr id="84" name="그룹 83"/>
          <p:cNvGrpSpPr/>
          <p:nvPr/>
        </p:nvGrpSpPr>
        <p:grpSpPr>
          <a:xfrm>
            <a:off x="1403648" y="1916832"/>
            <a:ext cx="6228357" cy="3515270"/>
            <a:chOff x="1223963" y="1785938"/>
            <a:chExt cx="6919912" cy="4143375"/>
          </a:xfrm>
        </p:grpSpPr>
        <p:grpSp>
          <p:nvGrpSpPr>
            <p:cNvPr id="2" name="그룹 78"/>
            <p:cNvGrpSpPr>
              <a:grpSpLocks/>
            </p:cNvGrpSpPr>
            <p:nvPr/>
          </p:nvGrpSpPr>
          <p:grpSpPr bwMode="auto">
            <a:xfrm>
              <a:off x="1223963" y="1785938"/>
              <a:ext cx="6919912" cy="4143375"/>
              <a:chOff x="152400" y="1676400"/>
              <a:chExt cx="8839200" cy="5181600"/>
            </a:xfrm>
          </p:grpSpPr>
          <p:grpSp>
            <p:nvGrpSpPr>
              <p:cNvPr id="3" name="Group 5"/>
              <p:cNvGrpSpPr>
                <a:grpSpLocks/>
              </p:cNvGrpSpPr>
              <p:nvPr/>
            </p:nvGrpSpPr>
            <p:grpSpPr bwMode="auto">
              <a:xfrm>
                <a:off x="4419600" y="3733800"/>
                <a:ext cx="228600" cy="228600"/>
                <a:chOff x="750" y="1824"/>
                <a:chExt cx="144" cy="144"/>
              </a:xfrm>
            </p:grpSpPr>
            <p:sp>
              <p:nvSpPr>
                <p:cNvPr id="53326" name="Line 6"/>
                <p:cNvSpPr>
                  <a:spLocks noChangeShapeType="1"/>
                </p:cNvSpPr>
                <p:nvPr/>
              </p:nvSpPr>
              <p:spPr bwMode="auto">
                <a:xfrm>
                  <a:off x="816" y="182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53327" name="Line 7"/>
                <p:cNvSpPr>
                  <a:spLocks noChangeShapeType="1"/>
                </p:cNvSpPr>
                <p:nvPr/>
              </p:nvSpPr>
              <p:spPr bwMode="auto">
                <a:xfrm rot="5400000">
                  <a:off x="822" y="182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  <p:sp>
            <p:nvSpPr>
              <p:cNvPr id="53254" name="Oval 8"/>
              <p:cNvSpPr>
                <a:spLocks noChangeArrowheads="1"/>
              </p:cNvSpPr>
              <p:nvPr/>
            </p:nvSpPr>
            <p:spPr bwMode="auto">
              <a:xfrm>
                <a:off x="4252913" y="32639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55" name="Oval 9"/>
              <p:cNvSpPr>
                <a:spLocks noChangeArrowheads="1"/>
              </p:cNvSpPr>
              <p:nvPr/>
            </p:nvSpPr>
            <p:spPr bwMode="auto">
              <a:xfrm>
                <a:off x="4100513" y="36449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56" name="Oval 10"/>
              <p:cNvSpPr>
                <a:spLocks noChangeArrowheads="1"/>
              </p:cNvSpPr>
              <p:nvPr/>
            </p:nvSpPr>
            <p:spPr bwMode="auto">
              <a:xfrm>
                <a:off x="4862513" y="38735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57" name="Oval 11"/>
              <p:cNvSpPr>
                <a:spLocks noChangeArrowheads="1"/>
              </p:cNvSpPr>
              <p:nvPr/>
            </p:nvSpPr>
            <p:spPr bwMode="auto">
              <a:xfrm>
                <a:off x="5014913" y="31877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58" name="Oval 12"/>
              <p:cNvSpPr>
                <a:spLocks noChangeArrowheads="1"/>
              </p:cNvSpPr>
              <p:nvPr/>
            </p:nvSpPr>
            <p:spPr bwMode="auto">
              <a:xfrm>
                <a:off x="3962400" y="2971800"/>
                <a:ext cx="1447800" cy="1143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59" name="Oval 14"/>
              <p:cNvSpPr>
                <a:spLocks noChangeArrowheads="1"/>
              </p:cNvSpPr>
              <p:nvPr/>
            </p:nvSpPr>
            <p:spPr bwMode="auto">
              <a:xfrm>
                <a:off x="5816600" y="25781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60" name="Oval 15"/>
              <p:cNvSpPr>
                <a:spLocks noChangeArrowheads="1"/>
              </p:cNvSpPr>
              <p:nvPr/>
            </p:nvSpPr>
            <p:spPr bwMode="auto">
              <a:xfrm>
                <a:off x="6045200" y="28067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61" name="Oval 16"/>
              <p:cNvSpPr>
                <a:spLocks noChangeArrowheads="1"/>
              </p:cNvSpPr>
              <p:nvPr/>
            </p:nvSpPr>
            <p:spPr bwMode="auto">
              <a:xfrm>
                <a:off x="6426200" y="29591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62" name="Oval 17"/>
              <p:cNvSpPr>
                <a:spLocks noChangeArrowheads="1"/>
              </p:cNvSpPr>
              <p:nvPr/>
            </p:nvSpPr>
            <p:spPr bwMode="auto">
              <a:xfrm>
                <a:off x="7112000" y="26543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63" name="Oval 18"/>
              <p:cNvSpPr>
                <a:spLocks noChangeArrowheads="1"/>
              </p:cNvSpPr>
              <p:nvPr/>
            </p:nvSpPr>
            <p:spPr bwMode="auto">
              <a:xfrm>
                <a:off x="6578600" y="22733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64" name="Oval 19"/>
              <p:cNvSpPr>
                <a:spLocks noChangeArrowheads="1"/>
              </p:cNvSpPr>
              <p:nvPr/>
            </p:nvSpPr>
            <p:spPr bwMode="auto">
              <a:xfrm>
                <a:off x="6197600" y="19685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65" name="Oval 20"/>
              <p:cNvSpPr>
                <a:spLocks noChangeArrowheads="1"/>
              </p:cNvSpPr>
              <p:nvPr/>
            </p:nvSpPr>
            <p:spPr bwMode="auto">
              <a:xfrm>
                <a:off x="7112000" y="19685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grpSp>
            <p:nvGrpSpPr>
              <p:cNvPr id="4" name="Group 21"/>
              <p:cNvGrpSpPr>
                <a:grpSpLocks/>
              </p:cNvGrpSpPr>
              <p:nvPr/>
            </p:nvGrpSpPr>
            <p:grpSpPr bwMode="auto">
              <a:xfrm>
                <a:off x="6781800" y="2425700"/>
                <a:ext cx="228600" cy="228600"/>
                <a:chOff x="750" y="1824"/>
                <a:chExt cx="144" cy="144"/>
              </a:xfrm>
            </p:grpSpPr>
            <p:sp>
              <p:nvSpPr>
                <p:cNvPr id="53324" name="Line 22"/>
                <p:cNvSpPr>
                  <a:spLocks noChangeShapeType="1"/>
                </p:cNvSpPr>
                <p:nvPr/>
              </p:nvSpPr>
              <p:spPr bwMode="auto">
                <a:xfrm>
                  <a:off x="816" y="182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53325" name="Line 23"/>
                <p:cNvSpPr>
                  <a:spLocks noChangeShapeType="1"/>
                </p:cNvSpPr>
                <p:nvPr/>
              </p:nvSpPr>
              <p:spPr bwMode="auto">
                <a:xfrm rot="5400000">
                  <a:off x="822" y="182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  <p:sp>
            <p:nvSpPr>
              <p:cNvPr id="53267" name="Oval 24"/>
              <p:cNvSpPr>
                <a:spLocks noChangeArrowheads="1"/>
              </p:cNvSpPr>
              <p:nvPr/>
            </p:nvSpPr>
            <p:spPr bwMode="auto">
              <a:xfrm>
                <a:off x="5486400" y="1752600"/>
                <a:ext cx="2209800" cy="1524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grpSp>
            <p:nvGrpSpPr>
              <p:cNvPr id="5" name="Group 25"/>
              <p:cNvGrpSpPr>
                <a:grpSpLocks/>
              </p:cNvGrpSpPr>
              <p:nvPr/>
            </p:nvGrpSpPr>
            <p:grpSpPr bwMode="auto">
              <a:xfrm>
                <a:off x="2971800" y="2133600"/>
                <a:ext cx="228600" cy="228600"/>
                <a:chOff x="750" y="1824"/>
                <a:chExt cx="144" cy="144"/>
              </a:xfrm>
            </p:grpSpPr>
            <p:sp>
              <p:nvSpPr>
                <p:cNvPr id="53322" name="Line 26"/>
                <p:cNvSpPr>
                  <a:spLocks noChangeShapeType="1"/>
                </p:cNvSpPr>
                <p:nvPr/>
              </p:nvSpPr>
              <p:spPr bwMode="auto">
                <a:xfrm>
                  <a:off x="816" y="182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53323" name="Line 27"/>
                <p:cNvSpPr>
                  <a:spLocks noChangeShapeType="1"/>
                </p:cNvSpPr>
                <p:nvPr/>
              </p:nvSpPr>
              <p:spPr bwMode="auto">
                <a:xfrm rot="5400000">
                  <a:off x="822" y="182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  <p:sp>
            <p:nvSpPr>
              <p:cNvPr id="53269" name="Oval 28"/>
              <p:cNvSpPr>
                <a:spLocks noChangeArrowheads="1"/>
              </p:cNvSpPr>
              <p:nvPr/>
            </p:nvSpPr>
            <p:spPr bwMode="auto">
              <a:xfrm>
                <a:off x="4953000" y="2209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70" name="Oval 29"/>
              <p:cNvSpPr>
                <a:spLocks noChangeArrowheads="1"/>
              </p:cNvSpPr>
              <p:nvPr/>
            </p:nvSpPr>
            <p:spPr bwMode="auto">
              <a:xfrm>
                <a:off x="1981200" y="2209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71" name="Oval 30"/>
              <p:cNvSpPr>
                <a:spLocks noChangeArrowheads="1"/>
              </p:cNvSpPr>
              <p:nvPr/>
            </p:nvSpPr>
            <p:spPr bwMode="auto">
              <a:xfrm>
                <a:off x="2133600" y="23622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72" name="Oval 31"/>
              <p:cNvSpPr>
                <a:spLocks noChangeArrowheads="1"/>
              </p:cNvSpPr>
              <p:nvPr/>
            </p:nvSpPr>
            <p:spPr bwMode="auto">
              <a:xfrm>
                <a:off x="4876800" y="19812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73" name="Oval 32"/>
              <p:cNvSpPr>
                <a:spLocks noChangeArrowheads="1"/>
              </p:cNvSpPr>
              <p:nvPr/>
            </p:nvSpPr>
            <p:spPr bwMode="auto">
              <a:xfrm>
                <a:off x="1905000" y="1676400"/>
                <a:ext cx="3429000" cy="1143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74" name="Oval 33"/>
              <p:cNvSpPr>
                <a:spLocks noChangeArrowheads="1"/>
              </p:cNvSpPr>
              <p:nvPr/>
            </p:nvSpPr>
            <p:spPr bwMode="auto">
              <a:xfrm>
                <a:off x="4572000" y="19050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grpSp>
            <p:nvGrpSpPr>
              <p:cNvPr id="6" name="Group 34"/>
              <p:cNvGrpSpPr>
                <a:grpSpLocks/>
              </p:cNvGrpSpPr>
              <p:nvPr/>
            </p:nvGrpSpPr>
            <p:grpSpPr bwMode="auto">
              <a:xfrm>
                <a:off x="3657600" y="2286000"/>
                <a:ext cx="228600" cy="228600"/>
                <a:chOff x="750" y="1824"/>
                <a:chExt cx="144" cy="144"/>
              </a:xfrm>
            </p:grpSpPr>
            <p:sp>
              <p:nvSpPr>
                <p:cNvPr id="53320" name="Line 35"/>
                <p:cNvSpPr>
                  <a:spLocks noChangeShapeType="1"/>
                </p:cNvSpPr>
                <p:nvPr/>
              </p:nvSpPr>
              <p:spPr bwMode="auto">
                <a:xfrm>
                  <a:off x="816" y="1824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53321" name="Line 36"/>
                <p:cNvSpPr>
                  <a:spLocks noChangeShapeType="1"/>
                </p:cNvSpPr>
                <p:nvPr/>
              </p:nvSpPr>
              <p:spPr bwMode="auto">
                <a:xfrm rot="5400000">
                  <a:off x="822" y="182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" name="Group 37"/>
              <p:cNvGrpSpPr>
                <a:grpSpLocks/>
              </p:cNvGrpSpPr>
              <p:nvPr/>
            </p:nvGrpSpPr>
            <p:grpSpPr bwMode="auto">
              <a:xfrm>
                <a:off x="4648200" y="3429000"/>
                <a:ext cx="228600" cy="228600"/>
                <a:chOff x="750" y="1824"/>
                <a:chExt cx="144" cy="144"/>
              </a:xfrm>
            </p:grpSpPr>
            <p:sp>
              <p:nvSpPr>
                <p:cNvPr id="53318" name="Line 38"/>
                <p:cNvSpPr>
                  <a:spLocks noChangeShapeType="1"/>
                </p:cNvSpPr>
                <p:nvPr/>
              </p:nvSpPr>
              <p:spPr bwMode="auto">
                <a:xfrm>
                  <a:off x="816" y="1824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53319" name="Line 39"/>
                <p:cNvSpPr>
                  <a:spLocks noChangeShapeType="1"/>
                </p:cNvSpPr>
                <p:nvPr/>
              </p:nvSpPr>
              <p:spPr bwMode="auto">
                <a:xfrm rot="5400000">
                  <a:off x="822" y="182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8" name="Group 40"/>
              <p:cNvGrpSpPr>
                <a:grpSpLocks/>
              </p:cNvGrpSpPr>
              <p:nvPr/>
            </p:nvGrpSpPr>
            <p:grpSpPr bwMode="auto">
              <a:xfrm>
                <a:off x="6248400" y="2362200"/>
                <a:ext cx="228600" cy="228600"/>
                <a:chOff x="750" y="1824"/>
                <a:chExt cx="144" cy="144"/>
              </a:xfrm>
            </p:grpSpPr>
            <p:sp>
              <p:nvSpPr>
                <p:cNvPr id="53316" name="Line 41"/>
                <p:cNvSpPr>
                  <a:spLocks noChangeShapeType="1"/>
                </p:cNvSpPr>
                <p:nvPr/>
              </p:nvSpPr>
              <p:spPr bwMode="auto">
                <a:xfrm>
                  <a:off x="816" y="1824"/>
                  <a:ext cx="0" cy="1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53317" name="Line 42"/>
                <p:cNvSpPr>
                  <a:spLocks noChangeShapeType="1"/>
                </p:cNvSpPr>
                <p:nvPr/>
              </p:nvSpPr>
              <p:spPr bwMode="auto">
                <a:xfrm rot="5400000">
                  <a:off x="822" y="1822"/>
                  <a:ext cx="0" cy="1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  <p:sp>
            <p:nvSpPr>
              <p:cNvPr id="53278" name="Line 43"/>
              <p:cNvSpPr>
                <a:spLocks noChangeShapeType="1"/>
              </p:cNvSpPr>
              <p:nvPr/>
            </p:nvSpPr>
            <p:spPr bwMode="auto">
              <a:xfrm>
                <a:off x="3200400" y="2286000"/>
                <a:ext cx="457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279" name="Line 44"/>
              <p:cNvSpPr>
                <a:spLocks noChangeShapeType="1"/>
              </p:cNvSpPr>
              <p:nvPr/>
            </p:nvSpPr>
            <p:spPr bwMode="auto">
              <a:xfrm flipV="1">
                <a:off x="4648200" y="3581400"/>
                <a:ext cx="76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280" name="Line 45"/>
              <p:cNvSpPr>
                <a:spLocks noChangeShapeType="1"/>
              </p:cNvSpPr>
              <p:nvPr/>
            </p:nvSpPr>
            <p:spPr bwMode="auto">
              <a:xfrm flipH="1" flipV="1">
                <a:off x="6400800" y="2514600"/>
                <a:ext cx="457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281" name="Oval 49"/>
              <p:cNvSpPr>
                <a:spLocks noChangeArrowheads="1"/>
              </p:cNvSpPr>
              <p:nvPr/>
            </p:nvSpPr>
            <p:spPr bwMode="auto">
              <a:xfrm>
                <a:off x="4100513" y="60071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82" name="Oval 50"/>
              <p:cNvSpPr>
                <a:spLocks noChangeArrowheads="1"/>
              </p:cNvSpPr>
              <p:nvPr/>
            </p:nvSpPr>
            <p:spPr bwMode="auto">
              <a:xfrm>
                <a:off x="3948113" y="63881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83" name="Oval 51"/>
              <p:cNvSpPr>
                <a:spLocks noChangeArrowheads="1"/>
              </p:cNvSpPr>
              <p:nvPr/>
            </p:nvSpPr>
            <p:spPr bwMode="auto">
              <a:xfrm>
                <a:off x="4710113" y="66167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84" name="Oval 52"/>
              <p:cNvSpPr>
                <a:spLocks noChangeArrowheads="1"/>
              </p:cNvSpPr>
              <p:nvPr/>
            </p:nvSpPr>
            <p:spPr bwMode="auto">
              <a:xfrm>
                <a:off x="4862513" y="59309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85" name="Oval 54"/>
              <p:cNvSpPr>
                <a:spLocks noChangeArrowheads="1"/>
              </p:cNvSpPr>
              <p:nvPr/>
            </p:nvSpPr>
            <p:spPr bwMode="auto">
              <a:xfrm>
                <a:off x="5664200" y="53213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86" name="Oval 55"/>
              <p:cNvSpPr>
                <a:spLocks noChangeArrowheads="1"/>
              </p:cNvSpPr>
              <p:nvPr/>
            </p:nvSpPr>
            <p:spPr bwMode="auto">
              <a:xfrm>
                <a:off x="5892800" y="55499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87" name="Oval 56"/>
              <p:cNvSpPr>
                <a:spLocks noChangeArrowheads="1"/>
              </p:cNvSpPr>
              <p:nvPr/>
            </p:nvSpPr>
            <p:spPr bwMode="auto">
              <a:xfrm>
                <a:off x="6273800" y="57023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88" name="Oval 57"/>
              <p:cNvSpPr>
                <a:spLocks noChangeArrowheads="1"/>
              </p:cNvSpPr>
              <p:nvPr/>
            </p:nvSpPr>
            <p:spPr bwMode="auto">
              <a:xfrm>
                <a:off x="6959600" y="53975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89" name="Oval 58"/>
              <p:cNvSpPr>
                <a:spLocks noChangeArrowheads="1"/>
              </p:cNvSpPr>
              <p:nvPr/>
            </p:nvSpPr>
            <p:spPr bwMode="auto">
              <a:xfrm>
                <a:off x="6426200" y="50165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90" name="Oval 59"/>
              <p:cNvSpPr>
                <a:spLocks noChangeArrowheads="1"/>
              </p:cNvSpPr>
              <p:nvPr/>
            </p:nvSpPr>
            <p:spPr bwMode="auto">
              <a:xfrm>
                <a:off x="6045200" y="47117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91" name="Oval 60"/>
              <p:cNvSpPr>
                <a:spLocks noChangeArrowheads="1"/>
              </p:cNvSpPr>
              <p:nvPr/>
            </p:nvSpPr>
            <p:spPr bwMode="auto">
              <a:xfrm>
                <a:off x="6959600" y="47117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92" name="Oval 68"/>
              <p:cNvSpPr>
                <a:spLocks noChangeArrowheads="1"/>
              </p:cNvSpPr>
              <p:nvPr/>
            </p:nvSpPr>
            <p:spPr bwMode="auto">
              <a:xfrm>
                <a:off x="4800600" y="49530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93" name="Oval 69"/>
              <p:cNvSpPr>
                <a:spLocks noChangeArrowheads="1"/>
              </p:cNvSpPr>
              <p:nvPr/>
            </p:nvSpPr>
            <p:spPr bwMode="auto">
              <a:xfrm>
                <a:off x="1828800" y="49530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94" name="Oval 70"/>
              <p:cNvSpPr>
                <a:spLocks noChangeArrowheads="1"/>
              </p:cNvSpPr>
              <p:nvPr/>
            </p:nvSpPr>
            <p:spPr bwMode="auto">
              <a:xfrm>
                <a:off x="1981200" y="51054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95" name="Oval 71"/>
              <p:cNvSpPr>
                <a:spLocks noChangeArrowheads="1"/>
              </p:cNvSpPr>
              <p:nvPr/>
            </p:nvSpPr>
            <p:spPr bwMode="auto">
              <a:xfrm>
                <a:off x="4724400" y="47244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296" name="Oval 73"/>
              <p:cNvSpPr>
                <a:spLocks noChangeArrowheads="1"/>
              </p:cNvSpPr>
              <p:nvPr/>
            </p:nvSpPr>
            <p:spPr bwMode="auto">
              <a:xfrm>
                <a:off x="4419600" y="46482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grpSp>
            <p:nvGrpSpPr>
              <p:cNvPr id="9" name="Group 74"/>
              <p:cNvGrpSpPr>
                <a:grpSpLocks/>
              </p:cNvGrpSpPr>
              <p:nvPr/>
            </p:nvGrpSpPr>
            <p:grpSpPr bwMode="auto">
              <a:xfrm>
                <a:off x="3352800" y="5029200"/>
                <a:ext cx="228600" cy="228600"/>
                <a:chOff x="750" y="1824"/>
                <a:chExt cx="144" cy="144"/>
              </a:xfrm>
            </p:grpSpPr>
            <p:sp>
              <p:nvSpPr>
                <p:cNvPr id="53314" name="Line 75"/>
                <p:cNvSpPr>
                  <a:spLocks noChangeShapeType="1"/>
                </p:cNvSpPr>
                <p:nvPr/>
              </p:nvSpPr>
              <p:spPr bwMode="auto">
                <a:xfrm>
                  <a:off x="816" y="1824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53315" name="Line 76"/>
                <p:cNvSpPr>
                  <a:spLocks noChangeShapeType="1"/>
                </p:cNvSpPr>
                <p:nvPr/>
              </p:nvSpPr>
              <p:spPr bwMode="auto">
                <a:xfrm rot="5400000">
                  <a:off x="822" y="182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" name="Group 77"/>
              <p:cNvGrpSpPr>
                <a:grpSpLocks/>
              </p:cNvGrpSpPr>
              <p:nvPr/>
            </p:nvGrpSpPr>
            <p:grpSpPr bwMode="auto">
              <a:xfrm>
                <a:off x="4495800" y="6172200"/>
                <a:ext cx="228600" cy="228600"/>
                <a:chOff x="750" y="1824"/>
                <a:chExt cx="144" cy="144"/>
              </a:xfrm>
            </p:grpSpPr>
            <p:sp>
              <p:nvSpPr>
                <p:cNvPr id="53312" name="Line 78"/>
                <p:cNvSpPr>
                  <a:spLocks noChangeShapeType="1"/>
                </p:cNvSpPr>
                <p:nvPr/>
              </p:nvSpPr>
              <p:spPr bwMode="auto">
                <a:xfrm>
                  <a:off x="816" y="1824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53313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822" y="182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" name="Group 80"/>
              <p:cNvGrpSpPr>
                <a:grpSpLocks/>
              </p:cNvGrpSpPr>
              <p:nvPr/>
            </p:nvGrpSpPr>
            <p:grpSpPr bwMode="auto">
              <a:xfrm>
                <a:off x="6096000" y="5105400"/>
                <a:ext cx="228600" cy="228600"/>
                <a:chOff x="750" y="1824"/>
                <a:chExt cx="144" cy="144"/>
              </a:xfrm>
            </p:grpSpPr>
            <p:sp>
              <p:nvSpPr>
                <p:cNvPr id="53310" name="Line 81"/>
                <p:cNvSpPr>
                  <a:spLocks noChangeShapeType="1"/>
                </p:cNvSpPr>
                <p:nvPr/>
              </p:nvSpPr>
              <p:spPr bwMode="auto">
                <a:xfrm>
                  <a:off x="816" y="1824"/>
                  <a:ext cx="0" cy="1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53311" name="Line 82"/>
                <p:cNvSpPr>
                  <a:spLocks noChangeShapeType="1"/>
                </p:cNvSpPr>
                <p:nvPr/>
              </p:nvSpPr>
              <p:spPr bwMode="auto">
                <a:xfrm rot="5400000">
                  <a:off x="822" y="1822"/>
                  <a:ext cx="0" cy="14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  <p:sp>
            <p:nvSpPr>
              <p:cNvPr id="53300" name="Oval 86"/>
              <p:cNvSpPr>
                <a:spLocks noChangeArrowheads="1"/>
              </p:cNvSpPr>
              <p:nvPr/>
            </p:nvSpPr>
            <p:spPr bwMode="auto">
              <a:xfrm>
                <a:off x="1828800" y="4495800"/>
                <a:ext cx="1905000" cy="1143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301" name="Oval 87"/>
              <p:cNvSpPr>
                <a:spLocks noChangeArrowheads="1"/>
              </p:cNvSpPr>
              <p:nvPr/>
            </p:nvSpPr>
            <p:spPr bwMode="auto">
              <a:xfrm>
                <a:off x="3657600" y="5715000"/>
                <a:ext cx="1905000" cy="1143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302" name="Oval 88"/>
              <p:cNvSpPr>
                <a:spLocks noChangeArrowheads="1"/>
              </p:cNvSpPr>
              <p:nvPr/>
            </p:nvSpPr>
            <p:spPr bwMode="auto">
              <a:xfrm>
                <a:off x="4267200" y="4267200"/>
                <a:ext cx="3352800" cy="1600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sz="1200"/>
              </a:p>
            </p:txBody>
          </p:sp>
          <p:sp>
            <p:nvSpPr>
              <p:cNvPr id="53303" name="Line 89"/>
              <p:cNvSpPr>
                <a:spLocks noChangeShapeType="1"/>
              </p:cNvSpPr>
              <p:nvPr/>
            </p:nvSpPr>
            <p:spPr bwMode="auto">
              <a:xfrm>
                <a:off x="152400" y="4191000"/>
                <a:ext cx="8839200" cy="0"/>
              </a:xfrm>
              <a:prstGeom prst="line">
                <a:avLst/>
              </a:prstGeom>
              <a:noFill/>
              <a:ln w="57150" cmpd="thinThick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304" name="Text Box 92"/>
              <p:cNvSpPr txBox="1">
                <a:spLocks noChangeArrowheads="1"/>
              </p:cNvSpPr>
              <p:nvPr/>
            </p:nvSpPr>
            <p:spPr bwMode="auto">
              <a:xfrm>
                <a:off x="746126" y="3389313"/>
                <a:ext cx="1085643" cy="5003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latinLnBrk="0"/>
                <a:r>
                  <a:rPr kumimoji="0" lang="en-US" altLang="ko-KR" sz="2000" b="1" i="1" dirty="0" err="1" smtClean="0">
                    <a:latin typeface="Georgia" pitchFamily="18" charset="0"/>
                    <a:ea typeface="맑은 고딕" pitchFamily="50" charset="-127"/>
                  </a:rPr>
                  <a:t>i</a:t>
                </a:r>
                <a:r>
                  <a:rPr kumimoji="0" lang="en-US" altLang="ko-KR" sz="2000" b="1" dirty="0" smtClean="0">
                    <a:latin typeface="Georgia" pitchFamily="18" charset="0"/>
                    <a:ea typeface="맑은 고딕" pitchFamily="50" charset="-127"/>
                  </a:rPr>
                  <a:t> </a:t>
                </a:r>
                <a:r>
                  <a:rPr kumimoji="0" lang="ko-KR" altLang="en-US" sz="2000" b="1" dirty="0" smtClean="0">
                    <a:latin typeface="Georgia" pitchFamily="18" charset="0"/>
                    <a:ea typeface="맑은 고딕" pitchFamily="50" charset="-127"/>
                  </a:rPr>
                  <a:t>단계</a:t>
                </a:r>
                <a:endParaRPr kumimoji="0" lang="en-US" altLang="ko-KR" sz="2000" b="1" dirty="0">
                  <a:latin typeface="Georgia" pitchFamily="18" charset="0"/>
                  <a:ea typeface="맑은 고딕" pitchFamily="50" charset="-127"/>
                </a:endParaRPr>
              </a:p>
            </p:txBody>
          </p:sp>
          <p:sp>
            <p:nvSpPr>
              <p:cNvPr id="53306" name="Text Box 94"/>
              <p:cNvSpPr txBox="1">
                <a:spLocks noChangeArrowheads="1"/>
              </p:cNvSpPr>
              <p:nvPr/>
            </p:nvSpPr>
            <p:spPr bwMode="auto">
              <a:xfrm>
                <a:off x="7010400" y="3581399"/>
                <a:ext cx="1781829" cy="4618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latinLnBrk="0"/>
                <a:r>
                  <a:rPr kumimoji="0" lang="en-US" altLang="ko-KR" b="1" dirty="0">
                    <a:latin typeface="Georgia" pitchFamily="18" charset="0"/>
                  </a:rPr>
                  <a:t> : </a:t>
                </a:r>
                <a:r>
                  <a:rPr kumimoji="0" lang="en-US" altLang="ko-KR" b="1" dirty="0" err="1">
                    <a:latin typeface="Georgia" pitchFamily="18" charset="0"/>
                  </a:rPr>
                  <a:t>centroid</a:t>
                </a:r>
                <a:endParaRPr kumimoji="0" lang="en-US" altLang="ko-KR" b="1" dirty="0">
                  <a:latin typeface="Georgia" pitchFamily="18" charset="0"/>
                </a:endParaRPr>
              </a:p>
            </p:txBody>
          </p:sp>
          <p:grpSp>
            <p:nvGrpSpPr>
              <p:cNvPr id="12" name="Group 95"/>
              <p:cNvGrpSpPr>
                <a:grpSpLocks/>
              </p:cNvGrpSpPr>
              <p:nvPr/>
            </p:nvGrpSpPr>
            <p:grpSpPr bwMode="auto">
              <a:xfrm>
                <a:off x="6899275" y="3733800"/>
                <a:ext cx="228600" cy="228600"/>
                <a:chOff x="750" y="1824"/>
                <a:chExt cx="144" cy="144"/>
              </a:xfrm>
            </p:grpSpPr>
            <p:sp>
              <p:nvSpPr>
                <p:cNvPr id="53308" name="Line 96"/>
                <p:cNvSpPr>
                  <a:spLocks noChangeShapeType="1"/>
                </p:cNvSpPr>
                <p:nvPr/>
              </p:nvSpPr>
              <p:spPr bwMode="auto">
                <a:xfrm>
                  <a:off x="816" y="1824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53309" name="Line 97"/>
                <p:cNvSpPr>
                  <a:spLocks noChangeShapeType="1"/>
                </p:cNvSpPr>
                <p:nvPr/>
              </p:nvSpPr>
              <p:spPr bwMode="auto">
                <a:xfrm rot="5400000">
                  <a:off x="822" y="182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82" name="Text Box 92"/>
            <p:cNvSpPr txBox="1">
              <a:spLocks noChangeArrowheads="1"/>
            </p:cNvSpPr>
            <p:nvPr/>
          </p:nvSpPr>
          <p:spPr bwMode="auto">
            <a:xfrm>
              <a:off x="1691680" y="5045114"/>
              <a:ext cx="13917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/>
              <a:r>
                <a:rPr kumimoji="0" lang="en-US" altLang="ko-KR" sz="2000" b="1" dirty="0" smtClean="0">
                  <a:latin typeface="Georgia" pitchFamily="18" charset="0"/>
                  <a:ea typeface="맑은 고딕" pitchFamily="50" charset="-127"/>
                </a:rPr>
                <a:t>(</a:t>
              </a:r>
              <a:r>
                <a:rPr kumimoji="0" lang="en-US" altLang="ko-KR" sz="2000" b="1" i="1" dirty="0" smtClean="0">
                  <a:latin typeface="Georgia" pitchFamily="18" charset="0"/>
                  <a:ea typeface="맑은 고딕" pitchFamily="50" charset="-127"/>
                </a:rPr>
                <a:t>i+1</a:t>
              </a:r>
              <a:r>
                <a:rPr kumimoji="0" lang="en-US" altLang="ko-KR" sz="2000" b="1" dirty="0" smtClean="0">
                  <a:latin typeface="Georgia" pitchFamily="18" charset="0"/>
                  <a:ea typeface="맑은 고딕" pitchFamily="50" charset="-127"/>
                </a:rPr>
                <a:t>) </a:t>
              </a:r>
              <a:r>
                <a:rPr kumimoji="0" lang="ko-KR" altLang="en-US" sz="2000" b="1" dirty="0" smtClean="0">
                  <a:latin typeface="Georgia" pitchFamily="18" charset="0"/>
                  <a:ea typeface="맑은 고딕" pitchFamily="50" charset="-127"/>
                </a:rPr>
                <a:t>단계</a:t>
              </a:r>
              <a:endParaRPr kumimoji="0" lang="en-US" altLang="ko-KR" sz="2000" b="1" dirty="0">
                <a:latin typeface="Georgia" pitchFamily="18" charset="0"/>
                <a:ea typeface="맑은 고딕" pitchFamily="50" charset="-127"/>
              </a:endParaRPr>
            </a:p>
          </p:txBody>
        </p:sp>
      </p:grpSp>
      <p:sp>
        <p:nvSpPr>
          <p:cNvPr id="83" name="슬라이드 번호 개체 틀 3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042AED99-7FB4-404E-8A97-64753DCE42E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5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Seed Choice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5334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ＭＳ Ｐゴシック" panose="020B0600070205080204" pitchFamily="34" charset="-128"/>
              </a:rPr>
              <a:t>Results can vary based on random seed selection.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>
                <a:ea typeface="ＭＳ Ｐゴシック" panose="020B0600070205080204" pitchFamily="34" charset="-128"/>
              </a:rPr>
              <a:t>Some seeds can result in poor convergence rate, or convergence to sub-optimal clusterings.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ＭＳ Ｐゴシック" panose="020B0600070205080204" pitchFamily="34" charset="-128"/>
              </a:rPr>
              <a:t>Select good seeds using a heuristic (e.g., doc least similar to any existing mean)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solidFill>
                  <a:srgbClr val="0000CC"/>
                </a:solidFill>
                <a:ea typeface="ＭＳ Ｐゴシック" panose="020B0600070205080204" pitchFamily="34" charset="-128"/>
              </a:rPr>
              <a:t>Try out multiple starting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>
                <a:ea typeface="ＭＳ Ｐゴシック" panose="020B0600070205080204" pitchFamily="34" charset="-128"/>
              </a:rPr>
              <a:t>Initialize with the results of another method.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590800"/>
            <a:ext cx="2819400" cy="105568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096000" y="3657600"/>
            <a:ext cx="2679700" cy="20145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b="1">
                <a:latin typeface="Times New Roman" panose="02020603050405020304" pitchFamily="18" charset="0"/>
              </a:rPr>
              <a:t>In the above, if you start</a:t>
            </a:r>
          </a:p>
          <a:p>
            <a:r>
              <a:rPr lang="en-US" altLang="ko-KR" sz="1800" b="1">
                <a:latin typeface="Times New Roman" panose="02020603050405020304" pitchFamily="18" charset="0"/>
              </a:rPr>
              <a:t>with B and E as centroids</a:t>
            </a:r>
          </a:p>
          <a:p>
            <a:r>
              <a:rPr lang="en-US" altLang="ko-KR" sz="1800" b="1">
                <a:latin typeface="Times New Roman" panose="02020603050405020304" pitchFamily="18" charset="0"/>
              </a:rPr>
              <a:t>you converge to {A,B,C}</a:t>
            </a:r>
          </a:p>
          <a:p>
            <a:r>
              <a:rPr lang="en-US" altLang="ko-KR" sz="1800" b="1">
                <a:latin typeface="Times New Roman" panose="02020603050405020304" pitchFamily="18" charset="0"/>
              </a:rPr>
              <a:t>and {D,E,F}</a:t>
            </a:r>
          </a:p>
          <a:p>
            <a:r>
              <a:rPr lang="en-US" altLang="ko-KR" sz="1800" b="1">
                <a:latin typeface="Times New Roman" panose="02020603050405020304" pitchFamily="18" charset="0"/>
              </a:rPr>
              <a:t>If you start with D and F</a:t>
            </a:r>
          </a:p>
          <a:p>
            <a:r>
              <a:rPr lang="en-US" altLang="ko-KR" sz="1800" b="1">
                <a:latin typeface="Times New Roman" panose="02020603050405020304" pitchFamily="18" charset="0"/>
              </a:rPr>
              <a:t>you converge to </a:t>
            </a:r>
          </a:p>
          <a:p>
            <a:r>
              <a:rPr lang="en-US" altLang="ko-KR" sz="1800" b="1">
                <a:latin typeface="Times New Roman" panose="02020603050405020304" pitchFamily="18" charset="0"/>
              </a:rPr>
              <a:t>{A,B,D,E} {C,F}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6324600" y="1828800"/>
            <a:ext cx="2168525" cy="7016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2000" b="1">
                <a:latin typeface="Times New Roman" panose="02020603050405020304" pitchFamily="18" charset="0"/>
              </a:rPr>
              <a:t>Example showing</a:t>
            </a:r>
          </a:p>
          <a:p>
            <a:r>
              <a:rPr lang="en-US" altLang="ko-KR" sz="2000" b="1">
                <a:latin typeface="Times New Roman" panose="02020603050405020304" pitchFamily="18" charset="0"/>
              </a:rPr>
              <a:t>sensitivity to seeds</a:t>
            </a:r>
          </a:p>
        </p:txBody>
      </p:sp>
      <p:sp>
        <p:nvSpPr>
          <p:cNvPr id="38919" name="TextBox 6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16.4</a:t>
            </a:r>
          </a:p>
        </p:txBody>
      </p:sp>
    </p:spTree>
    <p:extLst>
      <p:ext uri="{BB962C8B-B14F-4D97-AF65-F5344CB8AC3E}">
        <p14:creationId xmlns:p14="http://schemas.microsoft.com/office/powerpoint/2010/main" val="164518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How Many Clusters?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Number of clusters </a:t>
            </a:r>
            <a:r>
              <a:rPr lang="en-US" altLang="ko-KR" i="1" smtClean="0">
                <a:ea typeface="ＭＳ Ｐゴシック" panose="020B0600070205080204" pitchFamily="34" charset="-128"/>
              </a:rPr>
              <a:t>K </a:t>
            </a:r>
            <a:r>
              <a:rPr lang="en-US" altLang="ko-KR" smtClean="0">
                <a:ea typeface="ＭＳ Ｐゴシック" panose="020B0600070205080204" pitchFamily="34" charset="-128"/>
              </a:rPr>
              <a:t>is given</a:t>
            </a:r>
          </a:p>
          <a:p>
            <a:pPr lvl="1" eaLnBrk="1" hangingPunct="1"/>
            <a:r>
              <a:rPr lang="en-US" altLang="ko-KR" smtClean="0">
                <a:ea typeface="ＭＳ Ｐゴシック" panose="020B0600070205080204" pitchFamily="34" charset="-128"/>
              </a:rPr>
              <a:t>Partition</a:t>
            </a:r>
            <a:r>
              <a:rPr lang="en-US" altLang="ko-KR" sz="2600" i="1" smtClean="0">
                <a:ea typeface="ＭＳ Ｐゴシック" panose="020B0600070205080204" pitchFamily="34" charset="-128"/>
              </a:rPr>
              <a:t> n</a:t>
            </a:r>
            <a:r>
              <a:rPr lang="en-US" altLang="ko-KR" smtClean="0">
                <a:ea typeface="ＭＳ Ｐゴシック" panose="020B0600070205080204" pitchFamily="34" charset="-128"/>
              </a:rPr>
              <a:t> docs into predetermined number of clusters</a:t>
            </a:r>
          </a:p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Finding the “right” number of clusters is part of the problem</a:t>
            </a:r>
          </a:p>
          <a:p>
            <a:pPr lvl="1" eaLnBrk="1" hangingPunct="1"/>
            <a:r>
              <a:rPr lang="en-US" altLang="ko-KR" smtClean="0">
                <a:ea typeface="ＭＳ Ｐゴシック" panose="020B0600070205080204" pitchFamily="34" charset="-128"/>
              </a:rPr>
              <a:t>Given docs, partition into an “appropriate” number of subsets.</a:t>
            </a:r>
          </a:p>
          <a:p>
            <a:pPr lvl="1" eaLnBrk="1" hangingPunct="1"/>
            <a:r>
              <a:rPr lang="en-US" altLang="ko-KR" smtClean="0">
                <a:ea typeface="ＭＳ Ｐゴシック" panose="020B0600070205080204" pitchFamily="34" charset="-128"/>
              </a:rPr>
              <a:t>E.g., for query results - ideal value of </a:t>
            </a:r>
            <a:r>
              <a:rPr lang="en-US" altLang="ko-KR" i="1" smtClean="0">
                <a:ea typeface="ＭＳ Ｐゴシック" panose="020B0600070205080204" pitchFamily="34" charset="-128"/>
              </a:rPr>
              <a:t>K</a:t>
            </a:r>
            <a:r>
              <a:rPr lang="en-US" altLang="ko-KR" smtClean="0">
                <a:ea typeface="ＭＳ Ｐゴシック" panose="020B0600070205080204" pitchFamily="34" charset="-128"/>
              </a:rPr>
              <a:t> not known up front - though UI may impose limits.</a:t>
            </a:r>
          </a:p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Can usually take an algorithm for one flavor and convert to the other.</a:t>
            </a:r>
          </a:p>
        </p:txBody>
      </p:sp>
    </p:spTree>
    <p:extLst>
      <p:ext uri="{BB962C8B-B14F-4D97-AF65-F5344CB8AC3E}">
        <p14:creationId xmlns:p14="http://schemas.microsoft.com/office/powerpoint/2010/main" val="35055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s://www.oreilly.com/api/v2/epubs/9781788295758/files/assets/995b8b58-06f1-4884-a2a1-f3648428e9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4638"/>
            <a:ext cx="8715865" cy="581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858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 descr="SilhouetteVisualizer on the nfl dataset with 4 clu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6" y="274638"/>
            <a:ext cx="8725834" cy="599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928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k-means++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7" y="1690532"/>
            <a:ext cx="8833520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9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What is clustering?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 smtClean="0">
                <a:solidFill>
                  <a:schemeClr val="folHlink"/>
                </a:solidFill>
                <a:ea typeface="ＭＳ Ｐゴシック" panose="020B0600070205080204" pitchFamily="34" charset="-128"/>
              </a:rPr>
              <a:t>Clustering</a:t>
            </a:r>
            <a:r>
              <a:rPr lang="en-US" altLang="ko-KR" dirty="0" smtClean="0">
                <a:ea typeface="ＭＳ Ｐゴシック" panose="020B0600070205080204" pitchFamily="34" charset="-128"/>
              </a:rPr>
              <a:t>: the process of grouping a set of objects into classes of similar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600" dirty="0" smtClean="0">
                <a:ea typeface="ＭＳ Ｐゴシック" panose="020B0600070205080204" pitchFamily="34" charset="-128"/>
              </a:rPr>
              <a:t>Documents within a cluster should be similar.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600" dirty="0" smtClean="0">
                <a:ea typeface="ＭＳ Ｐゴシック" panose="020B0600070205080204" pitchFamily="34" charset="-128"/>
              </a:rPr>
              <a:t>Documents from different clusters should be dissimilar.</a:t>
            </a:r>
            <a:endParaRPr lang="en-US" altLang="ko-KR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900" dirty="0" smtClean="0">
                <a:ea typeface="ＭＳ Ｐゴシック" panose="020B0600070205080204" pitchFamily="34" charset="-128"/>
              </a:rPr>
              <a:t>The commonest form of </a:t>
            </a:r>
            <a:r>
              <a:rPr lang="en-US" altLang="ko-KR" sz="2900" i="1" dirty="0" smtClean="0">
                <a:ea typeface="ＭＳ Ｐゴシック" panose="020B0600070205080204" pitchFamily="34" charset="-128"/>
              </a:rPr>
              <a:t>unsupervised learning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2400" dirty="0" smtClean="0">
                <a:ea typeface="ＭＳ Ｐゴシック" panose="020B0600070205080204" pitchFamily="34" charset="-128"/>
              </a:rPr>
              <a:t>Unsupervised learning = learning from raw data, as opposed to supervised data where a classification of examples is given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ea typeface="ＭＳ Ｐゴシック" panose="020B0600070205080204" pitchFamily="34" charset="-128"/>
              </a:rPr>
              <a:t>A common and important task that finds many applications in IR and other places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844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r>
              <a:rPr lang="en-US" altLang="ko-KR" sz="1600" dirty="0">
                <a:solidFill>
                  <a:srgbClr val="FBFCFF"/>
                </a:solidFill>
              </a:rPr>
              <a:t>Ch. 16</a:t>
            </a:r>
          </a:p>
        </p:txBody>
      </p:sp>
    </p:spTree>
    <p:extLst>
      <p:ext uri="{BB962C8B-B14F-4D97-AF65-F5344CB8AC3E}">
        <p14:creationId xmlns:p14="http://schemas.microsoft.com/office/powerpoint/2010/main" val="2819673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553"/>
            <a:ext cx="9175201" cy="611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28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Hierarchical Clustering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3000" smtClean="0">
                <a:ea typeface="ＭＳ Ｐゴシック" panose="020B0600070205080204" pitchFamily="34" charset="-128"/>
              </a:rPr>
              <a:t>Build a tree-based hierarchical taxonomy (</a:t>
            </a:r>
            <a:r>
              <a:rPr lang="en-US" altLang="ko-KR" sz="3000" i="1" smtClean="0">
                <a:ea typeface="ＭＳ Ｐゴシック" panose="020B0600070205080204" pitchFamily="34" charset="-128"/>
              </a:rPr>
              <a:t>dendrogram</a:t>
            </a:r>
            <a:r>
              <a:rPr lang="en-US" altLang="ko-KR" sz="3000" smtClean="0">
                <a:ea typeface="ＭＳ Ｐゴシック" panose="020B0600070205080204" pitchFamily="34" charset="-128"/>
              </a:rPr>
              <a:t>) from a set of documents.</a:t>
            </a:r>
          </a:p>
          <a:p>
            <a:pPr eaLnBrk="1" hangingPunct="1"/>
            <a:endParaRPr lang="en-US" altLang="ko-KR" smtClean="0"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220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sz="220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sz="220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sz="220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sz="220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sz="3000" smtClean="0">
                <a:ea typeface="ＭＳ Ｐゴシック" panose="020B0600070205080204" pitchFamily="34" charset="-128"/>
              </a:rPr>
              <a:t>One approach: recursive application of a partitional clustering algorithm.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1676400" y="2819400"/>
            <a:ext cx="5867400" cy="1981200"/>
            <a:chOff x="1056" y="1536"/>
            <a:chExt cx="3696" cy="1248"/>
          </a:xfrm>
        </p:grpSpPr>
        <p:sp>
          <p:nvSpPr>
            <p:cNvPr id="45062" name="Text Box 5"/>
            <p:cNvSpPr txBox="1">
              <a:spLocks noChangeArrowheads="1"/>
            </p:cNvSpPr>
            <p:nvPr/>
          </p:nvSpPr>
          <p:spPr bwMode="auto">
            <a:xfrm>
              <a:off x="2688" y="1536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animal</a:t>
              </a:r>
            </a:p>
          </p:txBody>
        </p:sp>
        <p:sp>
          <p:nvSpPr>
            <p:cNvPr id="45063" name="Text Box 6"/>
            <p:cNvSpPr txBox="1">
              <a:spLocks noChangeArrowheads="1"/>
            </p:cNvSpPr>
            <p:nvPr/>
          </p:nvSpPr>
          <p:spPr bwMode="auto">
            <a:xfrm>
              <a:off x="1728" y="1872"/>
              <a:ext cx="7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altLang="ko-KR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vertebrate</a:t>
              </a:r>
            </a:p>
          </p:txBody>
        </p:sp>
        <p:sp>
          <p:nvSpPr>
            <p:cNvPr id="45064" name="Text Box 7"/>
            <p:cNvSpPr txBox="1">
              <a:spLocks noChangeArrowheads="1"/>
            </p:cNvSpPr>
            <p:nvPr/>
          </p:nvSpPr>
          <p:spPr bwMode="auto">
            <a:xfrm>
              <a:off x="1056" y="2256"/>
              <a:ext cx="36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altLang="ko-KR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fish reptile </a:t>
              </a:r>
              <a:r>
                <a:rPr lang="en-US" altLang="ko-KR" sz="2000" dirty="0" err="1">
                  <a:solidFill>
                    <a:schemeClr val="tx2"/>
                  </a:solidFill>
                  <a:latin typeface="Times New Roman" panose="02020603050405020304" pitchFamily="18" charset="0"/>
                </a:rPr>
                <a:t>amphib</a:t>
              </a:r>
              <a:r>
                <a:rPr lang="en-US" altLang="ko-KR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. mammal      worm insect crustacean</a:t>
              </a:r>
            </a:p>
          </p:txBody>
        </p:sp>
        <p:sp>
          <p:nvSpPr>
            <p:cNvPr id="45065" name="Text Box 8"/>
            <p:cNvSpPr txBox="1">
              <a:spLocks noChangeArrowheads="1"/>
            </p:cNvSpPr>
            <p:nvPr/>
          </p:nvSpPr>
          <p:spPr bwMode="auto">
            <a:xfrm>
              <a:off x="3312" y="1872"/>
              <a:ext cx="8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9pPr>
            </a:lstStyle>
            <a:p>
              <a:pPr algn="ctr" eaLnBrk="1" hangingPunct="1"/>
              <a:r>
                <a:rPr lang="en-US" altLang="ko-KR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invertebrate</a:t>
              </a:r>
            </a:p>
          </p:txBody>
        </p:sp>
        <p:sp>
          <p:nvSpPr>
            <p:cNvPr id="45066" name="Line 9"/>
            <p:cNvSpPr>
              <a:spLocks noChangeShapeType="1"/>
            </p:cNvSpPr>
            <p:nvPr/>
          </p:nvSpPr>
          <p:spPr bwMode="auto">
            <a:xfrm flipH="1">
              <a:off x="2124" y="1736"/>
              <a:ext cx="962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ko-KR" altLang="en-US"/>
            </a:p>
          </p:txBody>
        </p:sp>
        <p:sp>
          <p:nvSpPr>
            <p:cNvPr id="45067" name="Line 10"/>
            <p:cNvSpPr>
              <a:spLocks noChangeShapeType="1"/>
            </p:cNvSpPr>
            <p:nvPr/>
          </p:nvSpPr>
          <p:spPr bwMode="auto">
            <a:xfrm>
              <a:off x="3094" y="1736"/>
              <a:ext cx="639" cy="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ko-KR" altLang="en-US"/>
            </a:p>
          </p:txBody>
        </p:sp>
        <p:sp>
          <p:nvSpPr>
            <p:cNvPr id="45068" name="Line 11"/>
            <p:cNvSpPr>
              <a:spLocks noChangeShapeType="1"/>
            </p:cNvSpPr>
            <p:nvPr/>
          </p:nvSpPr>
          <p:spPr bwMode="auto">
            <a:xfrm flipH="1">
              <a:off x="1232" y="2059"/>
              <a:ext cx="876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ko-KR" altLang="en-US"/>
            </a:p>
          </p:txBody>
        </p:sp>
        <p:sp>
          <p:nvSpPr>
            <p:cNvPr id="45069" name="Line 12"/>
            <p:cNvSpPr>
              <a:spLocks noChangeShapeType="1"/>
            </p:cNvSpPr>
            <p:nvPr/>
          </p:nvSpPr>
          <p:spPr bwMode="auto">
            <a:xfrm flipH="1">
              <a:off x="1635" y="2059"/>
              <a:ext cx="473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ko-KR" altLang="en-US"/>
            </a:p>
          </p:txBody>
        </p:sp>
        <p:sp>
          <p:nvSpPr>
            <p:cNvPr id="45070" name="Line 13"/>
            <p:cNvSpPr>
              <a:spLocks noChangeShapeType="1"/>
            </p:cNvSpPr>
            <p:nvPr/>
          </p:nvSpPr>
          <p:spPr bwMode="auto">
            <a:xfrm>
              <a:off x="2108" y="2059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ko-KR" altLang="en-US"/>
            </a:p>
          </p:txBody>
        </p:sp>
        <p:sp>
          <p:nvSpPr>
            <p:cNvPr id="45071" name="Line 14"/>
            <p:cNvSpPr>
              <a:spLocks noChangeShapeType="1"/>
            </p:cNvSpPr>
            <p:nvPr/>
          </p:nvSpPr>
          <p:spPr bwMode="auto">
            <a:xfrm>
              <a:off x="2108" y="2059"/>
              <a:ext cx="513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ko-KR" altLang="en-US"/>
            </a:p>
          </p:txBody>
        </p:sp>
        <p:sp>
          <p:nvSpPr>
            <p:cNvPr id="45072" name="Line 15"/>
            <p:cNvSpPr>
              <a:spLocks noChangeShapeType="1"/>
            </p:cNvSpPr>
            <p:nvPr/>
          </p:nvSpPr>
          <p:spPr bwMode="auto">
            <a:xfrm flipH="1">
              <a:off x="3386" y="2044"/>
              <a:ext cx="347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ko-KR" altLang="en-US"/>
            </a:p>
          </p:txBody>
        </p:sp>
        <p:sp>
          <p:nvSpPr>
            <p:cNvPr id="45073" name="Line 16"/>
            <p:cNvSpPr>
              <a:spLocks noChangeShapeType="1"/>
            </p:cNvSpPr>
            <p:nvPr/>
          </p:nvSpPr>
          <p:spPr bwMode="auto">
            <a:xfrm>
              <a:off x="3733" y="2052"/>
              <a:ext cx="0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ko-KR" altLang="en-US"/>
            </a:p>
          </p:txBody>
        </p:sp>
        <p:sp>
          <p:nvSpPr>
            <p:cNvPr id="45074" name="Line 17"/>
            <p:cNvSpPr>
              <a:spLocks noChangeShapeType="1"/>
            </p:cNvSpPr>
            <p:nvPr/>
          </p:nvSpPr>
          <p:spPr bwMode="auto">
            <a:xfrm>
              <a:off x="3733" y="2059"/>
              <a:ext cx="537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45075" name="Group 18"/>
            <p:cNvGrpSpPr>
              <a:grpSpLocks/>
            </p:cNvGrpSpPr>
            <p:nvPr/>
          </p:nvGrpSpPr>
          <p:grpSpPr bwMode="auto">
            <a:xfrm>
              <a:off x="1104" y="2448"/>
              <a:ext cx="192" cy="336"/>
              <a:chOff x="1104" y="2448"/>
              <a:chExt cx="192" cy="336"/>
            </a:xfrm>
          </p:grpSpPr>
          <p:sp>
            <p:nvSpPr>
              <p:cNvPr id="45094" name="Line 19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5095" name="Line 20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45076" name="Group 21"/>
            <p:cNvGrpSpPr>
              <a:grpSpLocks/>
            </p:cNvGrpSpPr>
            <p:nvPr/>
          </p:nvGrpSpPr>
          <p:grpSpPr bwMode="auto">
            <a:xfrm>
              <a:off x="1440" y="2448"/>
              <a:ext cx="192" cy="336"/>
              <a:chOff x="1104" y="2448"/>
              <a:chExt cx="192" cy="336"/>
            </a:xfrm>
          </p:grpSpPr>
          <p:sp>
            <p:nvSpPr>
              <p:cNvPr id="45092" name="Line 22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5093" name="Line 23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45077" name="Group 24"/>
            <p:cNvGrpSpPr>
              <a:grpSpLocks/>
            </p:cNvGrpSpPr>
            <p:nvPr/>
          </p:nvGrpSpPr>
          <p:grpSpPr bwMode="auto">
            <a:xfrm>
              <a:off x="1968" y="2448"/>
              <a:ext cx="192" cy="336"/>
              <a:chOff x="1104" y="2448"/>
              <a:chExt cx="192" cy="336"/>
            </a:xfrm>
          </p:grpSpPr>
          <p:sp>
            <p:nvSpPr>
              <p:cNvPr id="45090" name="Line 25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5091" name="Line 26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45078" name="Group 27"/>
            <p:cNvGrpSpPr>
              <a:grpSpLocks/>
            </p:cNvGrpSpPr>
            <p:nvPr/>
          </p:nvGrpSpPr>
          <p:grpSpPr bwMode="auto">
            <a:xfrm>
              <a:off x="2544" y="2448"/>
              <a:ext cx="192" cy="336"/>
              <a:chOff x="1104" y="2448"/>
              <a:chExt cx="192" cy="336"/>
            </a:xfrm>
          </p:grpSpPr>
          <p:sp>
            <p:nvSpPr>
              <p:cNvPr id="45088" name="Line 28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5089" name="Line 29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45079" name="Group 30"/>
            <p:cNvGrpSpPr>
              <a:grpSpLocks/>
            </p:cNvGrpSpPr>
            <p:nvPr/>
          </p:nvGrpSpPr>
          <p:grpSpPr bwMode="auto">
            <a:xfrm>
              <a:off x="3264" y="2448"/>
              <a:ext cx="192" cy="336"/>
              <a:chOff x="1104" y="2448"/>
              <a:chExt cx="192" cy="336"/>
            </a:xfrm>
          </p:grpSpPr>
          <p:sp>
            <p:nvSpPr>
              <p:cNvPr id="45086" name="Line 31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5087" name="Line 32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45080" name="Group 33"/>
            <p:cNvGrpSpPr>
              <a:grpSpLocks/>
            </p:cNvGrpSpPr>
            <p:nvPr/>
          </p:nvGrpSpPr>
          <p:grpSpPr bwMode="auto">
            <a:xfrm>
              <a:off x="3648" y="2448"/>
              <a:ext cx="192" cy="336"/>
              <a:chOff x="1104" y="2448"/>
              <a:chExt cx="192" cy="336"/>
            </a:xfrm>
          </p:grpSpPr>
          <p:sp>
            <p:nvSpPr>
              <p:cNvPr id="45084" name="Line 34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5085" name="Line 35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45081" name="Group 36"/>
            <p:cNvGrpSpPr>
              <a:grpSpLocks/>
            </p:cNvGrpSpPr>
            <p:nvPr/>
          </p:nvGrpSpPr>
          <p:grpSpPr bwMode="auto">
            <a:xfrm>
              <a:off x="4224" y="2448"/>
              <a:ext cx="192" cy="336"/>
              <a:chOff x="1104" y="2448"/>
              <a:chExt cx="192" cy="336"/>
            </a:xfrm>
          </p:grpSpPr>
          <p:sp>
            <p:nvSpPr>
              <p:cNvPr id="45082" name="Line 37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45083" name="Line 38"/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45061" name="TextBox 38"/>
          <p:cNvSpPr txBox="1">
            <a:spLocks noChangeArrowheads="1"/>
          </p:cNvSpPr>
          <p:nvPr/>
        </p:nvSpPr>
        <p:spPr bwMode="auto">
          <a:xfrm>
            <a:off x="7620000" y="0"/>
            <a:ext cx="844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Ch. 17</a:t>
            </a:r>
          </a:p>
        </p:txBody>
      </p:sp>
    </p:spTree>
    <p:extLst>
      <p:ext uri="{BB962C8B-B14F-4D97-AF65-F5344CB8AC3E}">
        <p14:creationId xmlns:p14="http://schemas.microsoft.com/office/powerpoint/2010/main" val="8408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바닥글 개체 틀 2"/>
          <p:cNvSpPr>
            <a:spLocks noGrp="1"/>
          </p:cNvSpPr>
          <p:nvPr>
            <p:ph type="ftr" sz="quarter" idx="11"/>
          </p:nvPr>
        </p:nvSpPr>
        <p:spPr bwMode="auto">
          <a:xfrm>
            <a:off x="4860925" y="6400800"/>
            <a:ext cx="4211638" cy="27463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300" dirty="0" smtClean="0">
                <a:solidFill>
                  <a:srgbClr val="E9F3F6"/>
                </a:solidFill>
              </a:rPr>
              <a:t>Data Mining Lab., Univ. of Seoul, Copyright ® 2008</a:t>
            </a:r>
          </a:p>
          <a:p>
            <a:endParaRPr lang="en-US" altLang="ko-KR" sz="1300" dirty="0" smtClean="0">
              <a:solidFill>
                <a:srgbClr val="E9F3F6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1640" y="1700808"/>
            <a:ext cx="5400600" cy="3886200"/>
            <a:chOff x="1344" y="1440"/>
            <a:chExt cx="3456" cy="244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44" y="1632"/>
              <a:ext cx="3456" cy="2064"/>
              <a:chOff x="672" y="1584"/>
              <a:chExt cx="3456" cy="2064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960" y="1920"/>
                <a:ext cx="247" cy="227"/>
                <a:chOff x="1001" y="1728"/>
                <a:chExt cx="247" cy="227"/>
              </a:xfrm>
            </p:grpSpPr>
            <p:sp>
              <p:nvSpPr>
                <p:cNvPr id="5536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08" y="1728"/>
                  <a:ext cx="24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latinLnBrk="0">
                    <a:spcBef>
                      <a:spcPct val="50000"/>
                    </a:spcBef>
                  </a:pPr>
                  <a:r>
                    <a:rPr kumimoji="0" lang="en-US" altLang="ko-KR" sz="1600">
                      <a:latin typeface="Verdana" pitchFamily="34" charset="0"/>
                    </a:rPr>
                    <a:t>a</a:t>
                  </a:r>
                </a:p>
              </p:txBody>
            </p:sp>
            <p:sp>
              <p:nvSpPr>
                <p:cNvPr id="55362" name="Oval 8"/>
                <p:cNvSpPr>
                  <a:spLocks noChangeArrowheads="1"/>
                </p:cNvSpPr>
                <p:nvPr/>
              </p:nvSpPr>
              <p:spPr bwMode="auto">
                <a:xfrm>
                  <a:off x="1001" y="1745"/>
                  <a:ext cx="210" cy="21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latinLnBrk="0"/>
                  <a:endParaRPr kumimoji="0" lang="ko-KR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960" y="2208"/>
                <a:ext cx="247" cy="227"/>
                <a:chOff x="1001" y="1728"/>
                <a:chExt cx="247" cy="227"/>
              </a:xfrm>
            </p:grpSpPr>
            <p:sp>
              <p:nvSpPr>
                <p:cNvPr id="5535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008" y="1728"/>
                  <a:ext cx="24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latinLnBrk="0">
                    <a:spcBef>
                      <a:spcPct val="50000"/>
                    </a:spcBef>
                  </a:pPr>
                  <a:r>
                    <a:rPr kumimoji="0" lang="en-US" altLang="ko-KR" sz="1600">
                      <a:latin typeface="Verdana" pitchFamily="34" charset="0"/>
                    </a:rPr>
                    <a:t>b</a:t>
                  </a:r>
                </a:p>
              </p:txBody>
            </p:sp>
            <p:sp>
              <p:nvSpPr>
                <p:cNvPr id="55360" name="Oval 11"/>
                <p:cNvSpPr>
                  <a:spLocks noChangeArrowheads="1"/>
                </p:cNvSpPr>
                <p:nvPr/>
              </p:nvSpPr>
              <p:spPr bwMode="auto">
                <a:xfrm>
                  <a:off x="1001" y="1745"/>
                  <a:ext cx="210" cy="21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latinLnBrk="0"/>
                  <a:endParaRPr kumimoji="0" lang="ko-KR" altLang="en-US"/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960" y="2496"/>
                <a:ext cx="247" cy="227"/>
                <a:chOff x="1001" y="1728"/>
                <a:chExt cx="247" cy="227"/>
              </a:xfrm>
            </p:grpSpPr>
            <p:sp>
              <p:nvSpPr>
                <p:cNvPr id="5535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008" y="1728"/>
                  <a:ext cx="24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latinLnBrk="0">
                    <a:spcBef>
                      <a:spcPct val="50000"/>
                    </a:spcBef>
                  </a:pPr>
                  <a:r>
                    <a:rPr kumimoji="0" lang="en-US" altLang="ko-KR" sz="1600">
                      <a:latin typeface="Verdana" pitchFamily="34" charset="0"/>
                    </a:rPr>
                    <a:t>c</a:t>
                  </a:r>
                </a:p>
              </p:txBody>
            </p:sp>
            <p:sp>
              <p:nvSpPr>
                <p:cNvPr id="55358" name="Oval 14"/>
                <p:cNvSpPr>
                  <a:spLocks noChangeArrowheads="1"/>
                </p:cNvSpPr>
                <p:nvPr/>
              </p:nvSpPr>
              <p:spPr bwMode="auto">
                <a:xfrm>
                  <a:off x="1001" y="1745"/>
                  <a:ext cx="210" cy="21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latinLnBrk="0"/>
                  <a:endParaRPr kumimoji="0" lang="ko-KR" altLang="en-US"/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960" y="3072"/>
                <a:ext cx="247" cy="227"/>
                <a:chOff x="1001" y="1728"/>
                <a:chExt cx="247" cy="227"/>
              </a:xfrm>
            </p:grpSpPr>
            <p:sp>
              <p:nvSpPr>
                <p:cNvPr id="5535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008" y="1728"/>
                  <a:ext cx="24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latinLnBrk="0">
                    <a:spcBef>
                      <a:spcPct val="50000"/>
                    </a:spcBef>
                  </a:pPr>
                  <a:r>
                    <a:rPr kumimoji="0" lang="en-US" altLang="ko-KR" sz="1600">
                      <a:latin typeface="Verdana" pitchFamily="34" charset="0"/>
                    </a:rPr>
                    <a:t>d</a:t>
                  </a:r>
                </a:p>
              </p:txBody>
            </p:sp>
            <p:sp>
              <p:nvSpPr>
                <p:cNvPr id="55356" name="Oval 17"/>
                <p:cNvSpPr>
                  <a:spLocks noChangeArrowheads="1"/>
                </p:cNvSpPr>
                <p:nvPr/>
              </p:nvSpPr>
              <p:spPr bwMode="auto">
                <a:xfrm>
                  <a:off x="1001" y="1745"/>
                  <a:ext cx="210" cy="21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latinLnBrk="0"/>
                  <a:endParaRPr kumimoji="0" lang="ko-KR" alt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960" y="2784"/>
                <a:ext cx="247" cy="227"/>
                <a:chOff x="1001" y="1728"/>
                <a:chExt cx="247" cy="227"/>
              </a:xfrm>
            </p:grpSpPr>
            <p:sp>
              <p:nvSpPr>
                <p:cNvPr id="5535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008" y="1728"/>
                  <a:ext cx="24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latinLnBrk="0">
                    <a:spcBef>
                      <a:spcPct val="50000"/>
                    </a:spcBef>
                  </a:pPr>
                  <a:r>
                    <a:rPr kumimoji="0" lang="en-US" altLang="ko-KR" sz="1600">
                      <a:latin typeface="Verdana" pitchFamily="34" charset="0"/>
                    </a:rPr>
                    <a:t>e</a:t>
                  </a:r>
                </a:p>
              </p:txBody>
            </p:sp>
            <p:sp>
              <p:nvSpPr>
                <p:cNvPr id="55354" name="Oval 20"/>
                <p:cNvSpPr>
                  <a:spLocks noChangeArrowheads="1"/>
                </p:cNvSpPr>
                <p:nvPr/>
              </p:nvSpPr>
              <p:spPr bwMode="auto">
                <a:xfrm>
                  <a:off x="1001" y="1745"/>
                  <a:ext cx="210" cy="21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latinLnBrk="0"/>
                  <a:endParaRPr kumimoji="0" lang="ko-KR" altLang="en-US"/>
                </a:p>
              </p:txBody>
            </p:sp>
          </p:grpSp>
          <p:grpSp>
            <p:nvGrpSpPr>
              <p:cNvPr id="9" name="Group 21"/>
              <p:cNvGrpSpPr>
                <a:grpSpLocks/>
              </p:cNvGrpSpPr>
              <p:nvPr/>
            </p:nvGrpSpPr>
            <p:grpSpPr bwMode="auto">
              <a:xfrm>
                <a:off x="1536" y="2016"/>
                <a:ext cx="418" cy="227"/>
                <a:chOff x="1001" y="1728"/>
                <a:chExt cx="247" cy="227"/>
              </a:xfrm>
            </p:grpSpPr>
            <p:sp>
              <p:nvSpPr>
                <p:cNvPr id="5535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008" y="1728"/>
                  <a:ext cx="24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latinLnBrk="0">
                    <a:spcBef>
                      <a:spcPct val="50000"/>
                    </a:spcBef>
                  </a:pPr>
                  <a:r>
                    <a:rPr kumimoji="0" lang="en-US" altLang="ko-KR" sz="1600">
                      <a:latin typeface="Verdana" pitchFamily="34" charset="0"/>
                    </a:rPr>
                    <a:t>a b</a:t>
                  </a:r>
                </a:p>
              </p:txBody>
            </p:sp>
            <p:sp>
              <p:nvSpPr>
                <p:cNvPr id="55352" name="Oval 23"/>
                <p:cNvSpPr>
                  <a:spLocks noChangeArrowheads="1"/>
                </p:cNvSpPr>
                <p:nvPr/>
              </p:nvSpPr>
              <p:spPr bwMode="auto">
                <a:xfrm>
                  <a:off x="1001" y="1745"/>
                  <a:ext cx="210" cy="21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latinLnBrk="0"/>
                  <a:endParaRPr kumimoji="0" lang="ko-KR" altLang="en-US"/>
                </a:p>
              </p:txBody>
            </p: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2693" y="2608"/>
                <a:ext cx="576" cy="227"/>
                <a:chOff x="1001" y="1728"/>
                <a:chExt cx="247" cy="227"/>
              </a:xfrm>
            </p:grpSpPr>
            <p:sp>
              <p:nvSpPr>
                <p:cNvPr id="5534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008" y="1728"/>
                  <a:ext cx="24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latinLnBrk="0">
                    <a:spcBef>
                      <a:spcPct val="50000"/>
                    </a:spcBef>
                  </a:pPr>
                  <a:r>
                    <a:rPr kumimoji="0" lang="en-US" altLang="ko-KR" sz="1600">
                      <a:latin typeface="Verdana" pitchFamily="34" charset="0"/>
                    </a:rPr>
                    <a:t>c d e</a:t>
                  </a:r>
                </a:p>
              </p:txBody>
            </p:sp>
            <p:sp>
              <p:nvSpPr>
                <p:cNvPr id="55350" name="Oval 26"/>
                <p:cNvSpPr>
                  <a:spLocks noChangeArrowheads="1"/>
                </p:cNvSpPr>
                <p:nvPr/>
              </p:nvSpPr>
              <p:spPr bwMode="auto">
                <a:xfrm>
                  <a:off x="1001" y="1745"/>
                  <a:ext cx="210" cy="21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latinLnBrk="0"/>
                  <a:endParaRPr kumimoji="0" lang="ko-KR" altLang="en-US"/>
                </a:p>
              </p:txBody>
            </p:sp>
          </p:grp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2073" y="2934"/>
                <a:ext cx="432" cy="227"/>
                <a:chOff x="1001" y="1728"/>
                <a:chExt cx="247" cy="227"/>
              </a:xfrm>
            </p:grpSpPr>
            <p:sp>
              <p:nvSpPr>
                <p:cNvPr id="5534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008" y="1728"/>
                  <a:ext cx="24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latinLnBrk="0">
                    <a:spcBef>
                      <a:spcPct val="50000"/>
                    </a:spcBef>
                  </a:pPr>
                  <a:r>
                    <a:rPr kumimoji="0" lang="en-US" altLang="ko-KR" sz="1600">
                      <a:latin typeface="Verdana" pitchFamily="34" charset="0"/>
                    </a:rPr>
                    <a:t>d e</a:t>
                  </a:r>
                </a:p>
              </p:txBody>
            </p:sp>
            <p:sp>
              <p:nvSpPr>
                <p:cNvPr id="55348" name="Oval 29"/>
                <p:cNvSpPr>
                  <a:spLocks noChangeArrowheads="1"/>
                </p:cNvSpPr>
                <p:nvPr/>
              </p:nvSpPr>
              <p:spPr bwMode="auto">
                <a:xfrm>
                  <a:off x="1001" y="1745"/>
                  <a:ext cx="210" cy="21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latinLnBrk="0"/>
                  <a:endParaRPr kumimoji="0" lang="ko-KR" altLang="en-US"/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3248" y="2226"/>
                <a:ext cx="864" cy="227"/>
                <a:chOff x="1001" y="1728"/>
                <a:chExt cx="247" cy="227"/>
              </a:xfrm>
            </p:grpSpPr>
            <p:sp>
              <p:nvSpPr>
                <p:cNvPr id="5534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008" y="1728"/>
                  <a:ext cx="24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latinLnBrk="0">
                    <a:spcBef>
                      <a:spcPct val="50000"/>
                    </a:spcBef>
                  </a:pPr>
                  <a:r>
                    <a:rPr kumimoji="0" lang="en-US" altLang="ko-KR" sz="1600" dirty="0">
                      <a:latin typeface="Verdana" pitchFamily="34" charset="0"/>
                    </a:rPr>
                    <a:t>a b c d e</a:t>
                  </a:r>
                </a:p>
              </p:txBody>
            </p:sp>
            <p:sp>
              <p:nvSpPr>
                <p:cNvPr id="55346" name="Oval 32"/>
                <p:cNvSpPr>
                  <a:spLocks noChangeArrowheads="1"/>
                </p:cNvSpPr>
                <p:nvPr/>
              </p:nvSpPr>
              <p:spPr bwMode="auto">
                <a:xfrm>
                  <a:off x="1001" y="1745"/>
                  <a:ext cx="210" cy="21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latinLnBrk="0"/>
                  <a:endParaRPr kumimoji="0" lang="ko-KR" altLang="en-US"/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768" y="1584"/>
                <a:ext cx="3360" cy="144"/>
                <a:chOff x="768" y="1584"/>
                <a:chExt cx="3360" cy="144"/>
              </a:xfrm>
            </p:grpSpPr>
            <p:sp>
              <p:nvSpPr>
                <p:cNvPr id="55339" name="Line 34"/>
                <p:cNvSpPr>
                  <a:spLocks noChangeShapeType="1"/>
                </p:cNvSpPr>
                <p:nvPr/>
              </p:nvSpPr>
              <p:spPr bwMode="auto">
                <a:xfrm>
                  <a:off x="768" y="1728"/>
                  <a:ext cx="33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55340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056" y="158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5534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680" y="158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55342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304" y="158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55343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928" y="158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55344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3600" y="158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" name="Group 40"/>
              <p:cNvGrpSpPr>
                <a:grpSpLocks/>
              </p:cNvGrpSpPr>
              <p:nvPr/>
            </p:nvGrpSpPr>
            <p:grpSpPr bwMode="auto">
              <a:xfrm>
                <a:off x="672" y="3504"/>
                <a:ext cx="3216" cy="144"/>
                <a:chOff x="672" y="3552"/>
                <a:chExt cx="3216" cy="144"/>
              </a:xfrm>
            </p:grpSpPr>
            <p:sp>
              <p:nvSpPr>
                <p:cNvPr id="55333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672" y="3552"/>
                  <a:ext cx="3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 type="triangle" w="med" len="med"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55334" name="Line 42"/>
                <p:cNvSpPr>
                  <a:spLocks noChangeShapeType="1"/>
                </p:cNvSpPr>
                <p:nvPr/>
              </p:nvSpPr>
              <p:spPr bwMode="auto">
                <a:xfrm>
                  <a:off x="1056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55335" name="Line 43"/>
                <p:cNvSpPr>
                  <a:spLocks noChangeShapeType="1"/>
                </p:cNvSpPr>
                <p:nvPr/>
              </p:nvSpPr>
              <p:spPr bwMode="auto">
                <a:xfrm>
                  <a:off x="1680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55336" name="Line 44"/>
                <p:cNvSpPr>
                  <a:spLocks noChangeShapeType="1"/>
                </p:cNvSpPr>
                <p:nvPr/>
              </p:nvSpPr>
              <p:spPr bwMode="auto">
                <a:xfrm>
                  <a:off x="2304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55337" name="Line 45"/>
                <p:cNvSpPr>
                  <a:spLocks noChangeShapeType="1"/>
                </p:cNvSpPr>
                <p:nvPr/>
              </p:nvSpPr>
              <p:spPr bwMode="auto">
                <a:xfrm>
                  <a:off x="2928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  <p:sp>
              <p:nvSpPr>
                <p:cNvPr id="55338" name="Line 46"/>
                <p:cNvSpPr>
                  <a:spLocks noChangeShapeType="1"/>
                </p:cNvSpPr>
                <p:nvPr/>
              </p:nvSpPr>
              <p:spPr bwMode="auto">
                <a:xfrm>
                  <a:off x="3600" y="355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5" name="Group 47"/>
            <p:cNvGrpSpPr>
              <a:grpSpLocks/>
            </p:cNvGrpSpPr>
            <p:nvPr/>
          </p:nvGrpSpPr>
          <p:grpSpPr bwMode="auto">
            <a:xfrm>
              <a:off x="1536" y="3696"/>
              <a:ext cx="2976" cy="192"/>
              <a:chOff x="1536" y="3696"/>
              <a:chExt cx="2976" cy="192"/>
            </a:xfrm>
          </p:grpSpPr>
          <p:sp>
            <p:nvSpPr>
              <p:cNvPr id="55317" name="Text Box 48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1400">
                    <a:latin typeface="Verdana" pitchFamily="34" charset="0"/>
                  </a:rPr>
                  <a:t>4step</a:t>
                </a:r>
              </a:p>
            </p:txBody>
          </p:sp>
          <p:sp>
            <p:nvSpPr>
              <p:cNvPr id="55318" name="Text Box 49"/>
              <p:cNvSpPr txBox="1">
                <a:spLocks noChangeArrowheads="1"/>
              </p:cNvSpPr>
              <p:nvPr/>
            </p:nvSpPr>
            <p:spPr bwMode="auto">
              <a:xfrm>
                <a:off x="2160" y="3696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1400">
                    <a:latin typeface="Verdana" pitchFamily="34" charset="0"/>
                  </a:rPr>
                  <a:t>3step</a:t>
                </a:r>
              </a:p>
            </p:txBody>
          </p:sp>
          <p:sp>
            <p:nvSpPr>
              <p:cNvPr id="55319" name="Text Box 50"/>
              <p:cNvSpPr txBox="1">
                <a:spLocks noChangeArrowheads="1"/>
              </p:cNvSpPr>
              <p:nvPr/>
            </p:nvSpPr>
            <p:spPr bwMode="auto">
              <a:xfrm>
                <a:off x="2784" y="3696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1400">
                    <a:latin typeface="Verdana" pitchFamily="34" charset="0"/>
                  </a:rPr>
                  <a:t>2step</a:t>
                </a:r>
              </a:p>
            </p:txBody>
          </p:sp>
          <p:sp>
            <p:nvSpPr>
              <p:cNvPr id="55320" name="Text Box 51"/>
              <p:cNvSpPr txBox="1">
                <a:spLocks noChangeArrowheads="1"/>
              </p:cNvSpPr>
              <p:nvPr/>
            </p:nvSpPr>
            <p:spPr bwMode="auto">
              <a:xfrm>
                <a:off x="3408" y="3696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1400">
                    <a:latin typeface="Verdana" pitchFamily="34" charset="0"/>
                  </a:rPr>
                  <a:t>1step</a:t>
                </a:r>
              </a:p>
            </p:txBody>
          </p:sp>
          <p:sp>
            <p:nvSpPr>
              <p:cNvPr id="55321" name="Text Box 52"/>
              <p:cNvSpPr txBox="1">
                <a:spLocks noChangeArrowheads="1"/>
              </p:cNvSpPr>
              <p:nvPr/>
            </p:nvSpPr>
            <p:spPr bwMode="auto">
              <a:xfrm>
                <a:off x="4080" y="3696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1400">
                    <a:latin typeface="Verdana" pitchFamily="34" charset="0"/>
                  </a:rPr>
                  <a:t>0step</a:t>
                </a:r>
              </a:p>
            </p:txBody>
          </p:sp>
        </p:grpSp>
        <p:grpSp>
          <p:nvGrpSpPr>
            <p:cNvPr id="16" name="Group 53"/>
            <p:cNvGrpSpPr>
              <a:grpSpLocks/>
            </p:cNvGrpSpPr>
            <p:nvPr/>
          </p:nvGrpSpPr>
          <p:grpSpPr bwMode="auto">
            <a:xfrm>
              <a:off x="1536" y="1440"/>
              <a:ext cx="2976" cy="192"/>
              <a:chOff x="1536" y="3696"/>
              <a:chExt cx="2976" cy="192"/>
            </a:xfrm>
          </p:grpSpPr>
          <p:sp>
            <p:nvSpPr>
              <p:cNvPr id="55312" name="Text Box 54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1400" dirty="0" smtClean="0">
                    <a:latin typeface="Verdana" pitchFamily="34" charset="0"/>
                  </a:rPr>
                  <a:t>0step</a:t>
                </a:r>
                <a:endParaRPr kumimoji="0" lang="en-US" altLang="ko-KR" sz="1400" dirty="0">
                  <a:latin typeface="Verdana" pitchFamily="34" charset="0"/>
                </a:endParaRPr>
              </a:p>
            </p:txBody>
          </p:sp>
          <p:sp>
            <p:nvSpPr>
              <p:cNvPr id="55313" name="Text Box 55"/>
              <p:cNvSpPr txBox="1">
                <a:spLocks noChangeArrowheads="1"/>
              </p:cNvSpPr>
              <p:nvPr/>
            </p:nvSpPr>
            <p:spPr bwMode="auto">
              <a:xfrm>
                <a:off x="2160" y="3696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1400">
                    <a:latin typeface="Verdana" pitchFamily="34" charset="0"/>
                  </a:rPr>
                  <a:t>1step</a:t>
                </a:r>
              </a:p>
            </p:txBody>
          </p:sp>
          <p:sp>
            <p:nvSpPr>
              <p:cNvPr id="55314" name="Text Box 56"/>
              <p:cNvSpPr txBox="1">
                <a:spLocks noChangeArrowheads="1"/>
              </p:cNvSpPr>
              <p:nvPr/>
            </p:nvSpPr>
            <p:spPr bwMode="auto">
              <a:xfrm>
                <a:off x="2784" y="3696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1400">
                    <a:latin typeface="Verdana" pitchFamily="34" charset="0"/>
                  </a:rPr>
                  <a:t>2step</a:t>
                </a:r>
              </a:p>
            </p:txBody>
          </p:sp>
          <p:sp>
            <p:nvSpPr>
              <p:cNvPr id="55315" name="Text Box 57"/>
              <p:cNvSpPr txBox="1">
                <a:spLocks noChangeArrowheads="1"/>
              </p:cNvSpPr>
              <p:nvPr/>
            </p:nvSpPr>
            <p:spPr bwMode="auto">
              <a:xfrm>
                <a:off x="3408" y="3696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1400">
                    <a:latin typeface="Verdana" pitchFamily="34" charset="0"/>
                  </a:rPr>
                  <a:t>3step</a:t>
                </a:r>
              </a:p>
            </p:txBody>
          </p:sp>
          <p:sp>
            <p:nvSpPr>
              <p:cNvPr id="55316" name="Text Box 58"/>
              <p:cNvSpPr txBox="1">
                <a:spLocks noChangeArrowheads="1"/>
              </p:cNvSpPr>
              <p:nvPr/>
            </p:nvSpPr>
            <p:spPr bwMode="auto">
              <a:xfrm>
                <a:off x="4080" y="3696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latinLnBrk="0">
                  <a:spcBef>
                    <a:spcPct val="50000"/>
                  </a:spcBef>
                </a:pPr>
                <a:r>
                  <a:rPr kumimoji="0" lang="en-US" altLang="ko-KR" sz="1400" dirty="0">
                    <a:latin typeface="Verdana" pitchFamily="34" charset="0"/>
                  </a:rPr>
                  <a:t>4step</a:t>
                </a:r>
              </a:p>
            </p:txBody>
          </p:sp>
        </p:grpSp>
        <p:cxnSp>
          <p:nvCxnSpPr>
            <p:cNvPr id="55304" name="AutoShape 59"/>
            <p:cNvCxnSpPr>
              <a:cxnSpLocks noChangeShapeType="1"/>
              <a:stCxn id="55352" idx="2"/>
              <a:endCxn id="55362" idx="6"/>
            </p:cNvCxnSpPr>
            <p:nvPr/>
          </p:nvCxnSpPr>
          <p:spPr bwMode="auto">
            <a:xfrm flipH="1" flipV="1">
              <a:off x="1842" y="2090"/>
              <a:ext cx="366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55305" name="AutoShape 60"/>
            <p:cNvCxnSpPr>
              <a:cxnSpLocks noChangeShapeType="1"/>
              <a:stCxn id="55352" idx="2"/>
              <a:endCxn id="55360" idx="6"/>
            </p:cNvCxnSpPr>
            <p:nvPr/>
          </p:nvCxnSpPr>
          <p:spPr bwMode="auto">
            <a:xfrm flipH="1">
              <a:off x="1842" y="2186"/>
              <a:ext cx="366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55306" name="AutoShape 61"/>
            <p:cNvCxnSpPr>
              <a:cxnSpLocks noChangeShapeType="1"/>
              <a:stCxn id="55354" idx="6"/>
              <a:endCxn id="55348" idx="2"/>
            </p:cNvCxnSpPr>
            <p:nvPr/>
          </p:nvCxnSpPr>
          <p:spPr bwMode="auto">
            <a:xfrm>
              <a:off x="1842" y="2954"/>
              <a:ext cx="903" cy="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55307" name="AutoShape 62"/>
            <p:cNvCxnSpPr>
              <a:cxnSpLocks noChangeShapeType="1"/>
              <a:stCxn id="55348" idx="2"/>
              <a:endCxn id="55356" idx="6"/>
            </p:cNvCxnSpPr>
            <p:nvPr/>
          </p:nvCxnSpPr>
          <p:spPr bwMode="auto">
            <a:xfrm flipH="1">
              <a:off x="1842" y="3104"/>
              <a:ext cx="903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55308" name="AutoShape 63"/>
            <p:cNvCxnSpPr>
              <a:cxnSpLocks noChangeShapeType="1"/>
              <a:stCxn id="55358" idx="6"/>
              <a:endCxn id="55350" idx="2"/>
            </p:cNvCxnSpPr>
            <p:nvPr/>
          </p:nvCxnSpPr>
          <p:spPr bwMode="auto">
            <a:xfrm>
              <a:off x="1842" y="2666"/>
              <a:ext cx="1523" cy="1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55309" name="AutoShape 64"/>
            <p:cNvCxnSpPr>
              <a:cxnSpLocks noChangeShapeType="1"/>
              <a:stCxn id="55350" idx="2"/>
              <a:endCxn id="55348" idx="6"/>
            </p:cNvCxnSpPr>
            <p:nvPr/>
          </p:nvCxnSpPr>
          <p:spPr bwMode="auto">
            <a:xfrm flipH="1">
              <a:off x="3112" y="2778"/>
              <a:ext cx="253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55310" name="AutoShape 65"/>
            <p:cNvCxnSpPr>
              <a:cxnSpLocks noChangeShapeType="1"/>
              <a:stCxn id="55350" idx="6"/>
              <a:endCxn id="55346" idx="2"/>
            </p:cNvCxnSpPr>
            <p:nvPr/>
          </p:nvCxnSpPr>
          <p:spPr bwMode="auto">
            <a:xfrm flipV="1">
              <a:off x="3855" y="2396"/>
              <a:ext cx="65" cy="3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55311" name="AutoShape 66"/>
            <p:cNvCxnSpPr>
              <a:cxnSpLocks noChangeShapeType="1"/>
              <a:stCxn id="55352" idx="6"/>
              <a:endCxn id="55346" idx="2"/>
            </p:cNvCxnSpPr>
            <p:nvPr/>
          </p:nvCxnSpPr>
          <p:spPr bwMode="auto">
            <a:xfrm>
              <a:off x="2563" y="2186"/>
              <a:ext cx="1357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</p:grpSp>
      <p:sp>
        <p:nvSpPr>
          <p:cNvPr id="6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8820472" cy="114300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800" dirty="0">
                <a:ea typeface="ＭＳ Ｐゴシック" panose="020B0600070205080204" pitchFamily="34" charset="-128"/>
              </a:rPr>
              <a:t>Hierarchical Clustering</a:t>
            </a:r>
            <a:endParaRPr lang="en-US" altLang="ko-KR" sz="4000" dirty="0"/>
          </a:p>
        </p:txBody>
      </p:sp>
      <p:sp>
        <p:nvSpPr>
          <p:cNvPr id="69" name="슬라이드 번호 개체 틀 3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042AED99-7FB4-404E-8A97-64753DCE42E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41046" y="2049542"/>
            <a:ext cx="2105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Bottom-up</a:t>
            </a:r>
            <a:br>
              <a:rPr lang="en-US" altLang="ko-KR" sz="2000" b="1" dirty="0" smtClean="0">
                <a:solidFill>
                  <a:srgbClr val="FF0000"/>
                </a:solidFill>
              </a:rPr>
            </a:br>
            <a:r>
              <a:rPr lang="en-US" altLang="ko-KR" sz="2000" b="1" dirty="0" smtClean="0">
                <a:solidFill>
                  <a:srgbClr val="FF0000"/>
                </a:solidFill>
              </a:rPr>
              <a:t>(agglomerative)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32240" y="4853553"/>
            <a:ext cx="1388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Top-down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</a:rPr>
              <a:t>(divisive)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6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Clr>
                <a:srgbClr val="437085"/>
              </a:buClr>
            </a:pPr>
            <a:r>
              <a:rPr lang="en-US" altLang="zh-CN" sz="3200" smtClean="0">
                <a:solidFill>
                  <a:srgbClr val="465142"/>
                </a:solidFill>
                <a:latin typeface="Arial" panose="020B0604020202020204" pitchFamily="34" charset="0"/>
                <a:ea typeface="SimSun" panose="02010600030101010101" pitchFamily="2" charset="-122"/>
                <a:cs typeface="Arial Unicode MS" pitchFamily="34" charset="-128"/>
              </a:rPr>
              <a:t>Clustering obtained by cutting the dendrogram at a desired level: each </a:t>
            </a:r>
            <a:r>
              <a:rPr lang="en-US" altLang="zh-CN" sz="3200" smtClean="0">
                <a:latin typeface="Arial" panose="020B0604020202020204" pitchFamily="34" charset="0"/>
                <a:ea typeface="SimSun" panose="02010600030101010101" pitchFamily="2" charset="-122"/>
                <a:cs typeface="Arial Unicode MS" pitchFamily="34" charset="-128"/>
              </a:rPr>
              <a:t>connected</a:t>
            </a:r>
            <a:r>
              <a:rPr lang="en-US" altLang="zh-CN" sz="3200" smtClean="0">
                <a:solidFill>
                  <a:srgbClr val="465142"/>
                </a:solidFill>
                <a:latin typeface="Arial" panose="020B0604020202020204" pitchFamily="34" charset="0"/>
                <a:ea typeface="SimSun" panose="02010600030101010101" pitchFamily="2" charset="-122"/>
                <a:cs typeface="Arial Unicode MS" pitchFamily="34" charset="-128"/>
              </a:rPr>
              <a:t> component forms a cluster.</a:t>
            </a:r>
          </a:p>
        </p:txBody>
      </p:sp>
      <p:sp>
        <p:nvSpPr>
          <p:cNvPr id="46084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ko-KR" smtClean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fld id="{7EBAEF19-E64C-48C9-921B-E484B7A36D3D}" type="slidenum">
              <a:rPr lang="en-US" altLang="ko-KR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US" altLang="ko-K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smtClean="0">
                <a:solidFill>
                  <a:schemeClr val="tx2"/>
                </a:solidFill>
                <a:latin typeface="Tahoma" panose="020B060403050404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Dendrogram: Hierarchical Clustering</a:t>
            </a:r>
            <a:endParaRPr lang="en-US" altLang="ko-KR" sz="3600" smtClean="0">
              <a:ea typeface="ＭＳ Ｐゴシック" panose="020B0600070205080204" pitchFamily="34" charset="-128"/>
            </a:endParaRPr>
          </a:p>
        </p:txBody>
      </p:sp>
      <p:grpSp>
        <p:nvGrpSpPr>
          <p:cNvPr id="46086" name="Group 2"/>
          <p:cNvGrpSpPr>
            <a:grpSpLocks/>
          </p:cNvGrpSpPr>
          <p:nvPr/>
        </p:nvGrpSpPr>
        <p:grpSpPr bwMode="auto">
          <a:xfrm>
            <a:off x="4800600" y="1752600"/>
            <a:ext cx="4114800" cy="4267200"/>
            <a:chOff x="288" y="720"/>
            <a:chExt cx="4992" cy="3072"/>
          </a:xfrm>
        </p:grpSpPr>
        <p:sp>
          <p:nvSpPr>
            <p:cNvPr id="46087" name="Oval 3"/>
            <p:cNvSpPr>
              <a:spLocks noChangeArrowheads="1"/>
            </p:cNvSpPr>
            <p:nvPr/>
          </p:nvSpPr>
          <p:spPr bwMode="auto">
            <a:xfrm>
              <a:off x="518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46088" name="Oval 4"/>
            <p:cNvSpPr>
              <a:spLocks noChangeArrowheads="1"/>
            </p:cNvSpPr>
            <p:nvPr/>
          </p:nvSpPr>
          <p:spPr bwMode="auto">
            <a:xfrm>
              <a:off x="45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46089" name="Oval 5"/>
            <p:cNvSpPr>
              <a:spLocks noChangeArrowheads="1"/>
            </p:cNvSpPr>
            <p:nvPr/>
          </p:nvSpPr>
          <p:spPr bwMode="auto">
            <a:xfrm>
              <a:off x="38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46090" name="Oval 6"/>
            <p:cNvSpPr>
              <a:spLocks noChangeArrowheads="1"/>
            </p:cNvSpPr>
            <p:nvPr/>
          </p:nvSpPr>
          <p:spPr bwMode="auto">
            <a:xfrm>
              <a:off x="33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46091" name="Oval 7"/>
            <p:cNvSpPr>
              <a:spLocks noChangeArrowheads="1"/>
            </p:cNvSpPr>
            <p:nvPr/>
          </p:nvSpPr>
          <p:spPr bwMode="auto">
            <a:xfrm>
              <a:off x="26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46092" name="Oval 8"/>
            <p:cNvSpPr>
              <a:spLocks noChangeArrowheads="1"/>
            </p:cNvSpPr>
            <p:nvPr/>
          </p:nvSpPr>
          <p:spPr bwMode="auto">
            <a:xfrm>
              <a:off x="20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46093" name="Oval 9"/>
            <p:cNvSpPr>
              <a:spLocks noChangeArrowheads="1"/>
            </p:cNvSpPr>
            <p:nvPr/>
          </p:nvSpPr>
          <p:spPr bwMode="auto">
            <a:xfrm>
              <a:off x="14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46094" name="Oval 10"/>
            <p:cNvSpPr>
              <a:spLocks noChangeArrowheads="1"/>
            </p:cNvSpPr>
            <p:nvPr/>
          </p:nvSpPr>
          <p:spPr bwMode="auto">
            <a:xfrm>
              <a:off x="8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46095" name="Oval 11"/>
            <p:cNvSpPr>
              <a:spLocks noChangeArrowheads="1"/>
            </p:cNvSpPr>
            <p:nvPr/>
          </p:nvSpPr>
          <p:spPr bwMode="auto">
            <a:xfrm>
              <a:off x="2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Arial Unicode MS" pitchFamily="34" charset="-128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46096" name="Line 12"/>
            <p:cNvSpPr>
              <a:spLocks noChangeShapeType="1"/>
            </p:cNvSpPr>
            <p:nvPr/>
          </p:nvSpPr>
          <p:spPr bwMode="auto">
            <a:xfrm>
              <a:off x="336" y="31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97" name="Line 13"/>
            <p:cNvSpPr>
              <a:spLocks noChangeShapeType="1"/>
            </p:cNvSpPr>
            <p:nvPr/>
          </p:nvSpPr>
          <p:spPr bwMode="auto">
            <a:xfrm>
              <a:off x="9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98" name="Line 14"/>
            <p:cNvSpPr>
              <a:spLocks noChangeShapeType="1"/>
            </p:cNvSpPr>
            <p:nvPr/>
          </p:nvSpPr>
          <p:spPr bwMode="auto">
            <a:xfrm>
              <a:off x="21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99" name="Line 15"/>
            <p:cNvSpPr>
              <a:spLocks noChangeShapeType="1"/>
            </p:cNvSpPr>
            <p:nvPr/>
          </p:nvSpPr>
          <p:spPr bwMode="auto">
            <a:xfrm>
              <a:off x="2112" y="316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0" name="Line 16"/>
            <p:cNvSpPr>
              <a:spLocks noChangeShapeType="1"/>
            </p:cNvSpPr>
            <p:nvPr/>
          </p:nvSpPr>
          <p:spPr bwMode="auto">
            <a:xfrm>
              <a:off x="27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1" name="Line 17"/>
            <p:cNvSpPr>
              <a:spLocks noChangeShapeType="1"/>
            </p:cNvSpPr>
            <p:nvPr/>
          </p:nvSpPr>
          <p:spPr bwMode="auto">
            <a:xfrm>
              <a:off x="4560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2" name="Line 18"/>
            <p:cNvSpPr>
              <a:spLocks noChangeShapeType="1"/>
            </p:cNvSpPr>
            <p:nvPr/>
          </p:nvSpPr>
          <p:spPr bwMode="auto">
            <a:xfrm>
              <a:off x="4560" y="321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3" name="Line 19"/>
            <p:cNvSpPr>
              <a:spLocks noChangeShapeType="1"/>
            </p:cNvSpPr>
            <p:nvPr/>
          </p:nvSpPr>
          <p:spPr bwMode="auto">
            <a:xfrm>
              <a:off x="5232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4" name="Line 20"/>
            <p:cNvSpPr>
              <a:spLocks noChangeShapeType="1"/>
            </p:cNvSpPr>
            <p:nvPr/>
          </p:nvSpPr>
          <p:spPr bwMode="auto">
            <a:xfrm>
              <a:off x="624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5" name="Line 21"/>
            <p:cNvSpPr>
              <a:spLocks noChangeShapeType="1"/>
            </p:cNvSpPr>
            <p:nvPr/>
          </p:nvSpPr>
          <p:spPr bwMode="auto">
            <a:xfrm>
              <a:off x="624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6" name="Line 22"/>
            <p:cNvSpPr>
              <a:spLocks noChangeShapeType="1"/>
            </p:cNvSpPr>
            <p:nvPr/>
          </p:nvSpPr>
          <p:spPr bwMode="auto">
            <a:xfrm>
              <a:off x="1536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7" name="Line 23"/>
            <p:cNvSpPr>
              <a:spLocks noChangeShapeType="1"/>
            </p:cNvSpPr>
            <p:nvPr/>
          </p:nvSpPr>
          <p:spPr bwMode="auto">
            <a:xfrm>
              <a:off x="2352" y="268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8" name="Line 24"/>
            <p:cNvSpPr>
              <a:spLocks noChangeShapeType="1"/>
            </p:cNvSpPr>
            <p:nvPr/>
          </p:nvSpPr>
          <p:spPr bwMode="auto">
            <a:xfrm>
              <a:off x="2400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09" name="Line 25"/>
            <p:cNvSpPr>
              <a:spLocks noChangeShapeType="1"/>
            </p:cNvSpPr>
            <p:nvPr/>
          </p:nvSpPr>
          <p:spPr bwMode="auto">
            <a:xfrm>
              <a:off x="2448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0" name="Line 26"/>
            <p:cNvSpPr>
              <a:spLocks noChangeShapeType="1"/>
            </p:cNvSpPr>
            <p:nvPr/>
          </p:nvSpPr>
          <p:spPr bwMode="auto">
            <a:xfrm>
              <a:off x="3360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1" name="Line 27"/>
            <p:cNvSpPr>
              <a:spLocks noChangeShapeType="1"/>
            </p:cNvSpPr>
            <p:nvPr/>
          </p:nvSpPr>
          <p:spPr bwMode="auto">
            <a:xfrm>
              <a:off x="2400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2" name="Line 28"/>
            <p:cNvSpPr>
              <a:spLocks noChangeShapeType="1"/>
            </p:cNvSpPr>
            <p:nvPr/>
          </p:nvSpPr>
          <p:spPr bwMode="auto">
            <a:xfrm>
              <a:off x="2880" y="216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3" name="Line 29"/>
            <p:cNvSpPr>
              <a:spLocks noChangeShapeType="1"/>
            </p:cNvSpPr>
            <p:nvPr/>
          </p:nvSpPr>
          <p:spPr bwMode="auto">
            <a:xfrm flipV="1">
              <a:off x="3936" y="2160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4" name="Line 30"/>
            <p:cNvSpPr>
              <a:spLocks noChangeShapeType="1"/>
            </p:cNvSpPr>
            <p:nvPr/>
          </p:nvSpPr>
          <p:spPr bwMode="auto">
            <a:xfrm>
              <a:off x="2880" y="216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5" name="Line 31"/>
            <p:cNvSpPr>
              <a:spLocks noChangeShapeType="1"/>
            </p:cNvSpPr>
            <p:nvPr/>
          </p:nvSpPr>
          <p:spPr bwMode="auto">
            <a:xfrm>
              <a:off x="3408" y="163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6" name="Line 32"/>
            <p:cNvSpPr>
              <a:spLocks noChangeShapeType="1"/>
            </p:cNvSpPr>
            <p:nvPr/>
          </p:nvSpPr>
          <p:spPr bwMode="auto">
            <a:xfrm flipV="1">
              <a:off x="4896" y="1584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7" name="Line 33"/>
            <p:cNvSpPr>
              <a:spLocks noChangeShapeType="1"/>
            </p:cNvSpPr>
            <p:nvPr/>
          </p:nvSpPr>
          <p:spPr bwMode="auto">
            <a:xfrm flipH="1">
              <a:off x="3408" y="1584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8" name="Line 34"/>
            <p:cNvSpPr>
              <a:spLocks noChangeShapeType="1"/>
            </p:cNvSpPr>
            <p:nvPr/>
          </p:nvSpPr>
          <p:spPr bwMode="auto">
            <a:xfrm flipV="1">
              <a:off x="3408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19" name="Line 35"/>
            <p:cNvSpPr>
              <a:spLocks noChangeShapeType="1"/>
            </p:cNvSpPr>
            <p:nvPr/>
          </p:nvSpPr>
          <p:spPr bwMode="auto">
            <a:xfrm>
              <a:off x="4128" y="100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20" name="Line 36"/>
            <p:cNvSpPr>
              <a:spLocks noChangeShapeType="1"/>
            </p:cNvSpPr>
            <p:nvPr/>
          </p:nvSpPr>
          <p:spPr bwMode="auto">
            <a:xfrm flipH="1">
              <a:off x="1152" y="1008"/>
              <a:ext cx="29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21" name="Line 37"/>
            <p:cNvSpPr>
              <a:spLocks noChangeShapeType="1"/>
            </p:cNvSpPr>
            <p:nvPr/>
          </p:nvSpPr>
          <p:spPr bwMode="auto">
            <a:xfrm flipV="1">
              <a:off x="1056" y="1008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22" name="Line 38"/>
            <p:cNvSpPr>
              <a:spLocks noChangeShapeType="1"/>
            </p:cNvSpPr>
            <p:nvPr/>
          </p:nvSpPr>
          <p:spPr bwMode="auto">
            <a:xfrm>
              <a:off x="1392" y="100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23" name="Line 39"/>
            <p:cNvSpPr>
              <a:spLocks noChangeShapeType="1"/>
            </p:cNvSpPr>
            <p:nvPr/>
          </p:nvSpPr>
          <p:spPr bwMode="auto">
            <a:xfrm flipH="1">
              <a:off x="1056" y="10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24" name="Line 40"/>
            <p:cNvSpPr>
              <a:spLocks noChangeShapeType="1"/>
            </p:cNvSpPr>
            <p:nvPr/>
          </p:nvSpPr>
          <p:spPr bwMode="auto">
            <a:xfrm flipV="1">
              <a:off x="2592" y="72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125" name="Line 41"/>
            <p:cNvSpPr>
              <a:spLocks noChangeShapeType="1"/>
            </p:cNvSpPr>
            <p:nvPr/>
          </p:nvSpPr>
          <p:spPr bwMode="auto">
            <a:xfrm>
              <a:off x="3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711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Hierarchical Agglomerative Clustering (HAC)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3400" smtClean="0">
                <a:ea typeface="ＭＳ Ｐゴシック" panose="020B0600070205080204" pitchFamily="34" charset="-128"/>
              </a:rPr>
              <a:t>Starts with each doc in a separate cluster</a:t>
            </a:r>
          </a:p>
          <a:p>
            <a:pPr lvl="1" eaLnBrk="1" hangingPunct="1"/>
            <a:r>
              <a:rPr lang="en-US" altLang="ko-KR" sz="3200" smtClean="0">
                <a:ea typeface="ＭＳ Ｐゴシック" panose="020B0600070205080204" pitchFamily="34" charset="-128"/>
              </a:rPr>
              <a:t>then repeatedly joins the </a:t>
            </a:r>
            <a:r>
              <a:rPr lang="en-US" altLang="ko-KR" sz="3200" i="1" u="sng" smtClean="0">
                <a:ea typeface="ＭＳ Ｐゴシック" panose="020B0600070205080204" pitchFamily="34" charset="-128"/>
              </a:rPr>
              <a:t>closest pair</a:t>
            </a:r>
            <a:r>
              <a:rPr lang="en-US" altLang="ko-KR" sz="3200" smtClean="0">
                <a:ea typeface="ＭＳ Ｐゴシック" panose="020B0600070205080204" pitchFamily="34" charset="-128"/>
              </a:rPr>
              <a:t> of clusters, until there is only one cluster.</a:t>
            </a:r>
          </a:p>
          <a:p>
            <a:pPr eaLnBrk="1" hangingPunct="1"/>
            <a:r>
              <a:rPr lang="en-US" altLang="ko-KR" sz="3400" smtClean="0">
                <a:ea typeface="ＭＳ Ｐゴシック" panose="020B0600070205080204" pitchFamily="34" charset="-128"/>
              </a:rPr>
              <a:t>The history of merging forms a binary tree or hierarchy.</a:t>
            </a:r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17.1</a:t>
            </a:r>
          </a:p>
        </p:txBody>
      </p:sp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762000" y="5791200"/>
            <a:ext cx="7432675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r>
              <a:rPr lang="en-US" altLang="ko-KR" sz="1800">
                <a:solidFill>
                  <a:srgbClr val="A50021"/>
                </a:solidFill>
              </a:rPr>
              <a:t>Note: the resulting clusters are still “hard” and induce a partition</a:t>
            </a:r>
          </a:p>
        </p:txBody>
      </p:sp>
    </p:spTree>
    <p:extLst>
      <p:ext uri="{BB962C8B-B14F-4D97-AF65-F5344CB8AC3E}">
        <p14:creationId xmlns:p14="http://schemas.microsoft.com/office/powerpoint/2010/main" val="18554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i="1" smtClean="0">
                <a:ea typeface="ＭＳ Ｐゴシック" panose="020B0600070205080204" pitchFamily="34" charset="-128"/>
              </a:rPr>
              <a:t>Closest pair</a:t>
            </a:r>
            <a:r>
              <a:rPr lang="en-US" altLang="ko-KR" smtClean="0">
                <a:ea typeface="ＭＳ Ｐゴシック" panose="020B0600070205080204" pitchFamily="34" charset="-128"/>
              </a:rPr>
              <a:t> of clusters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Many variants to defining closest pair of clusters</a:t>
            </a:r>
          </a:p>
          <a:p>
            <a:pPr eaLnBrk="1" hangingPunct="1"/>
            <a:r>
              <a:rPr lang="en-US" altLang="ko-KR" b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Single-link</a:t>
            </a:r>
          </a:p>
          <a:p>
            <a:pPr lvl="1" eaLnBrk="1" hangingPunct="1"/>
            <a:r>
              <a:rPr lang="en-US" altLang="ko-KR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Similarity of the </a:t>
            </a:r>
            <a:r>
              <a:rPr lang="en-US" altLang="ko-KR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most</a:t>
            </a:r>
            <a:r>
              <a:rPr lang="en-US" altLang="ko-KR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cosine-similar (single-link)</a:t>
            </a:r>
          </a:p>
          <a:p>
            <a:pPr eaLnBrk="1" hangingPunct="1"/>
            <a:r>
              <a:rPr lang="en-US" altLang="ko-KR" b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Complete-link</a:t>
            </a:r>
          </a:p>
          <a:p>
            <a:pPr lvl="1" eaLnBrk="1" hangingPunct="1"/>
            <a:r>
              <a:rPr lang="en-US" altLang="ko-KR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Similarity of the “furthest” points, the </a:t>
            </a:r>
            <a:r>
              <a:rPr lang="en-US" altLang="ko-KR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least</a:t>
            </a:r>
            <a:r>
              <a:rPr lang="en-US" altLang="ko-KR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 cosine-similar</a:t>
            </a:r>
            <a:endParaRPr lang="en-US" altLang="ko-KR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b="1" smtClean="0">
                <a:ea typeface="ＭＳ Ｐゴシック" panose="020B0600070205080204" pitchFamily="34" charset="-128"/>
              </a:rPr>
              <a:t>Centroid</a:t>
            </a:r>
          </a:p>
          <a:p>
            <a:pPr lvl="1" eaLnBrk="1" hangingPunct="1"/>
            <a:r>
              <a:rPr lang="en-US" altLang="ko-KR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Clusters whose centroids (centers of gravity) are the most cosine-similar</a:t>
            </a:r>
          </a:p>
          <a:p>
            <a:pPr eaLnBrk="1" hangingPunct="1"/>
            <a:r>
              <a:rPr lang="en-US" altLang="ko-KR" b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Average-link</a:t>
            </a:r>
          </a:p>
          <a:p>
            <a:pPr lvl="1" eaLnBrk="1" hangingPunct="1"/>
            <a:r>
              <a:rPr lang="en-US" altLang="ko-KR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Average cosine between pairs of elements</a:t>
            </a: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17.2</a:t>
            </a:r>
          </a:p>
        </p:txBody>
      </p:sp>
    </p:spTree>
    <p:extLst>
      <p:ext uri="{BB962C8B-B14F-4D97-AF65-F5344CB8AC3E}">
        <p14:creationId xmlns:p14="http://schemas.microsoft.com/office/powerpoint/2010/main" val="34152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smtClean="0"/>
              <a:t>Hierarchical Agglomerative Clustering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Georgia" panose="02040502050405020303" pitchFamily="18" charset="0"/>
              </a:rPr>
              <a:t>4</a:t>
            </a:r>
            <a:r>
              <a:rPr lang="ko-KR" altLang="en-US" sz="2400" dirty="0" smtClean="0">
                <a:latin typeface="Georgia" panose="02040502050405020303" pitchFamily="18" charset="0"/>
              </a:rPr>
              <a:t>가지 </a:t>
            </a:r>
            <a:r>
              <a:rPr lang="ko-KR" altLang="en-US" sz="2400" dirty="0" smtClean="0">
                <a:latin typeface="Georgia" panose="02040502050405020303" pitchFamily="18" charset="0"/>
              </a:rPr>
              <a:t>유형</a:t>
            </a:r>
            <a:endParaRPr lang="en-US" altLang="ko-KR" sz="2400" dirty="0" smtClean="0">
              <a:latin typeface="Georgia" panose="02040502050405020303" pitchFamily="18" charset="0"/>
            </a:endParaRPr>
          </a:p>
          <a:p>
            <a:pPr lvl="1"/>
            <a:r>
              <a:rPr lang="en-US" altLang="ko-KR" sz="2000" dirty="0" smtClean="0">
                <a:latin typeface="Georgia" panose="02040502050405020303" pitchFamily="18" charset="0"/>
              </a:rPr>
              <a:t>Simple linkage</a:t>
            </a:r>
          </a:p>
          <a:p>
            <a:pPr lvl="1"/>
            <a:r>
              <a:rPr lang="en-US" altLang="ko-KR" sz="2000" dirty="0" smtClean="0">
                <a:latin typeface="Georgia" panose="02040502050405020303" pitchFamily="18" charset="0"/>
              </a:rPr>
              <a:t>Complete linkage</a:t>
            </a:r>
          </a:p>
          <a:p>
            <a:pPr lvl="1"/>
            <a:r>
              <a:rPr lang="en-US" altLang="ko-KR" sz="2000" dirty="0" smtClean="0">
                <a:latin typeface="Georgia" panose="02040502050405020303" pitchFamily="18" charset="0"/>
              </a:rPr>
              <a:t>Average linkage</a:t>
            </a:r>
          </a:p>
          <a:p>
            <a:pPr lvl="1"/>
            <a:r>
              <a:rPr lang="en-US" altLang="ko-KR" sz="2000" dirty="0" smtClean="0">
                <a:latin typeface="Georgia" panose="02040502050405020303" pitchFamily="18" charset="0"/>
              </a:rPr>
              <a:t>Centroid </a:t>
            </a:r>
            <a:r>
              <a:rPr lang="en-US" altLang="ko-KR" sz="2000" dirty="0" smtClean="0">
                <a:latin typeface="Georgia" panose="02040502050405020303" pitchFamily="18" charset="0"/>
              </a:rPr>
              <a:t>linkage</a:t>
            </a:r>
            <a:endParaRPr lang="en-US" altLang="ko-KR" sz="2000" dirty="0" smtClean="0">
              <a:latin typeface="Georgia" panose="02040502050405020303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556792"/>
            <a:ext cx="429284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4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Single Link Agglomerative Clustering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3000" dirty="0" smtClean="0">
                <a:ea typeface="ＭＳ Ｐゴシック" panose="020B0600070205080204" pitchFamily="34" charset="-128"/>
              </a:rPr>
              <a:t>Use maximum similarity of pairs:</a:t>
            </a:r>
          </a:p>
          <a:p>
            <a:pPr eaLnBrk="1" hangingPunct="1"/>
            <a:endParaRPr lang="en-US" altLang="ko-KR" sz="3000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sz="3000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sz="3000" dirty="0" smtClean="0">
                <a:ea typeface="ＭＳ Ｐゴシック" panose="020B0600070205080204" pitchFamily="34" charset="-128"/>
              </a:rPr>
              <a:t>Can result in “straggly” (long and thin) clusters due to chaining effect.</a:t>
            </a:r>
          </a:p>
          <a:p>
            <a:pPr eaLnBrk="1" hangingPunct="1"/>
            <a:r>
              <a:rPr lang="en-US" altLang="ko-KR" sz="3000" dirty="0" smtClean="0">
                <a:ea typeface="ＭＳ Ｐゴシック" panose="020B0600070205080204" pitchFamily="34" charset="-128"/>
              </a:rPr>
              <a:t>After merging </a:t>
            </a:r>
            <a:r>
              <a:rPr lang="en-US" altLang="ko-KR" sz="3000" i="1" dirty="0" smtClean="0">
                <a:ea typeface="ＭＳ Ｐゴシック" panose="020B0600070205080204" pitchFamily="34" charset="-128"/>
              </a:rPr>
              <a:t>c</a:t>
            </a:r>
            <a:r>
              <a:rPr lang="en-US" altLang="ko-KR" sz="3000" i="1" baseline="-25000" dirty="0" smtClean="0">
                <a:ea typeface="ＭＳ Ｐゴシック" panose="020B0600070205080204" pitchFamily="34" charset="-128"/>
              </a:rPr>
              <a:t>i</a:t>
            </a:r>
            <a:r>
              <a:rPr lang="en-US" altLang="ko-KR" sz="3000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ko-KR" sz="3000" i="1" dirty="0" err="1" smtClean="0">
                <a:ea typeface="ＭＳ Ｐゴシック" panose="020B0600070205080204" pitchFamily="34" charset="-128"/>
              </a:rPr>
              <a:t>c</a:t>
            </a:r>
            <a:r>
              <a:rPr lang="en-US" altLang="ko-KR" sz="3000" i="1" baseline="-25000" dirty="0" err="1" smtClean="0">
                <a:ea typeface="ＭＳ Ｐゴシック" panose="020B0600070205080204" pitchFamily="34" charset="-128"/>
              </a:rPr>
              <a:t>j</a:t>
            </a:r>
            <a:r>
              <a:rPr lang="en-US" altLang="ko-KR" sz="3000" dirty="0" smtClean="0">
                <a:ea typeface="ＭＳ Ｐゴシック" panose="020B0600070205080204" pitchFamily="34" charset="-128"/>
              </a:rPr>
              <a:t>, the similarity of the resulting cluster to another cluster, </a:t>
            </a:r>
            <a:r>
              <a:rPr lang="en-US" altLang="ko-KR" sz="3000" i="1" dirty="0" err="1" smtClean="0">
                <a:ea typeface="ＭＳ Ｐゴシック" panose="020B0600070205080204" pitchFamily="34" charset="-128"/>
              </a:rPr>
              <a:t>c</a:t>
            </a:r>
            <a:r>
              <a:rPr lang="en-US" altLang="ko-KR" sz="3000" i="1" baseline="-25000" dirty="0" err="1" smtClean="0">
                <a:ea typeface="ＭＳ Ｐゴシック" panose="020B0600070205080204" pitchFamily="34" charset="-128"/>
              </a:rPr>
              <a:t>k</a:t>
            </a:r>
            <a:r>
              <a:rPr lang="en-US" altLang="ko-KR" sz="3000" dirty="0" smtClean="0">
                <a:ea typeface="ＭＳ Ｐゴシック" panose="020B0600070205080204" pitchFamily="34" charset="-128"/>
              </a:rPr>
              <a:t>, is:</a:t>
            </a:r>
          </a:p>
          <a:p>
            <a:pPr lvl="1" eaLnBrk="1" hangingPunct="1"/>
            <a:endParaRPr lang="en-US" altLang="ko-KR" sz="2800" dirty="0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057918"/>
              </p:ext>
            </p:extLst>
          </p:nvPr>
        </p:nvGraphicFramePr>
        <p:xfrm>
          <a:off x="1600200" y="2060848"/>
          <a:ext cx="6161088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3" imgW="1752480" imgH="317160" progId="Equation.3">
                  <p:embed/>
                </p:oleObj>
              </mc:Choice>
              <mc:Fallback>
                <p:oleObj name="Equation" r:id="rId3" imgW="1752480" imgH="31716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60848"/>
                        <a:ext cx="6161088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04800" y="5602288"/>
          <a:ext cx="86106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5" imgW="2882880" imgH="241200" progId="Equation.3">
                  <p:embed/>
                </p:oleObj>
              </mc:Choice>
              <mc:Fallback>
                <p:oleObj name="Equation" r:id="rId5" imgW="2882880" imgH="241200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602288"/>
                        <a:ext cx="861060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Box 5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17.2</a:t>
            </a:r>
          </a:p>
        </p:txBody>
      </p:sp>
    </p:spTree>
    <p:extLst>
      <p:ext uri="{BB962C8B-B14F-4D97-AF65-F5344CB8AC3E}">
        <p14:creationId xmlns:p14="http://schemas.microsoft.com/office/powerpoint/2010/main" val="67194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Single Link Example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49172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ko-KR" altLang="en-US"/>
            </a:p>
          </p:txBody>
        </p:sp>
        <p:sp>
          <p:nvSpPr>
            <p:cNvPr id="49173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9156" name="Oval 6"/>
          <p:cNvSpPr>
            <a:spLocks noChangeArrowheads="1"/>
          </p:cNvSpPr>
          <p:nvPr/>
        </p:nvSpPr>
        <p:spPr bwMode="auto">
          <a:xfrm>
            <a:off x="17526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9157" name="Oval 7"/>
          <p:cNvSpPr>
            <a:spLocks noChangeArrowheads="1"/>
          </p:cNvSpPr>
          <p:nvPr/>
        </p:nvSpPr>
        <p:spPr bwMode="auto">
          <a:xfrm>
            <a:off x="25908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9158" name="Oval 8"/>
          <p:cNvSpPr>
            <a:spLocks noChangeArrowheads="1"/>
          </p:cNvSpPr>
          <p:nvPr/>
        </p:nvSpPr>
        <p:spPr bwMode="auto">
          <a:xfrm>
            <a:off x="17526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9159" name="Oval 9"/>
          <p:cNvSpPr>
            <a:spLocks noChangeArrowheads="1"/>
          </p:cNvSpPr>
          <p:nvPr/>
        </p:nvSpPr>
        <p:spPr bwMode="auto">
          <a:xfrm>
            <a:off x="25908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9160" name="Oval 10"/>
          <p:cNvSpPr>
            <a:spLocks noChangeArrowheads="1"/>
          </p:cNvSpPr>
          <p:nvPr/>
        </p:nvSpPr>
        <p:spPr bwMode="auto">
          <a:xfrm>
            <a:off x="38862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9161" name="Oval 11"/>
          <p:cNvSpPr>
            <a:spLocks noChangeArrowheads="1"/>
          </p:cNvSpPr>
          <p:nvPr/>
        </p:nvSpPr>
        <p:spPr bwMode="auto">
          <a:xfrm>
            <a:off x="47244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9162" name="Oval 12"/>
          <p:cNvSpPr>
            <a:spLocks noChangeArrowheads="1"/>
          </p:cNvSpPr>
          <p:nvPr/>
        </p:nvSpPr>
        <p:spPr bwMode="auto">
          <a:xfrm>
            <a:off x="38862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9163" name="Oval 13"/>
          <p:cNvSpPr>
            <a:spLocks noChangeArrowheads="1"/>
          </p:cNvSpPr>
          <p:nvPr/>
        </p:nvSpPr>
        <p:spPr bwMode="auto">
          <a:xfrm>
            <a:off x="47244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857102" name="Oval 14"/>
          <p:cNvSpPr>
            <a:spLocks noChangeArrowheads="1"/>
          </p:cNvSpPr>
          <p:nvPr/>
        </p:nvSpPr>
        <p:spPr bwMode="auto">
          <a:xfrm>
            <a:off x="1447800" y="23622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857103" name="Oval 15"/>
          <p:cNvSpPr>
            <a:spLocks noChangeArrowheads="1"/>
          </p:cNvSpPr>
          <p:nvPr/>
        </p:nvSpPr>
        <p:spPr bwMode="auto">
          <a:xfrm>
            <a:off x="3581400" y="38100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857104" name="Oval 16"/>
          <p:cNvSpPr>
            <a:spLocks noChangeArrowheads="1"/>
          </p:cNvSpPr>
          <p:nvPr/>
        </p:nvSpPr>
        <p:spPr bwMode="auto">
          <a:xfrm>
            <a:off x="3581400" y="23622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857105" name="Oval 17"/>
          <p:cNvSpPr>
            <a:spLocks noChangeArrowheads="1"/>
          </p:cNvSpPr>
          <p:nvPr/>
        </p:nvSpPr>
        <p:spPr bwMode="auto">
          <a:xfrm>
            <a:off x="1447800" y="38100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857106" name="Oval 18"/>
          <p:cNvSpPr>
            <a:spLocks noChangeArrowheads="1"/>
          </p:cNvSpPr>
          <p:nvPr/>
        </p:nvSpPr>
        <p:spPr bwMode="auto">
          <a:xfrm>
            <a:off x="1219200" y="2209800"/>
            <a:ext cx="4114800" cy="990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857107" name="Oval 19"/>
          <p:cNvSpPr>
            <a:spLocks noChangeArrowheads="1"/>
          </p:cNvSpPr>
          <p:nvPr/>
        </p:nvSpPr>
        <p:spPr bwMode="auto">
          <a:xfrm>
            <a:off x="1143000" y="3657600"/>
            <a:ext cx="4114800" cy="990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857108" name="Oval 20"/>
          <p:cNvSpPr>
            <a:spLocks noChangeArrowheads="1"/>
          </p:cNvSpPr>
          <p:nvPr/>
        </p:nvSpPr>
        <p:spPr bwMode="auto">
          <a:xfrm>
            <a:off x="776288" y="1612900"/>
            <a:ext cx="4876800" cy="3657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9171" name="TextBox 20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17.2</a:t>
            </a:r>
          </a:p>
        </p:txBody>
      </p:sp>
    </p:spTree>
    <p:extLst>
      <p:ext uri="{BB962C8B-B14F-4D97-AF65-F5344CB8AC3E}">
        <p14:creationId xmlns:p14="http://schemas.microsoft.com/office/powerpoint/2010/main" val="190419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102" grpId="0" animBg="1"/>
      <p:bldP spid="857103" grpId="0" animBg="1"/>
      <p:bldP spid="857104" grpId="0" animBg="1"/>
      <p:bldP spid="857105" grpId="0" animBg="1"/>
      <p:bldP spid="857106" grpId="0" animBg="1"/>
      <p:bldP spid="857107" grpId="0" animBg="1"/>
      <p:bldP spid="85710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Complete Link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Use minimum similarity of pairs:</a:t>
            </a:r>
          </a:p>
          <a:p>
            <a:pPr eaLnBrk="1" hangingPunct="1"/>
            <a:endParaRPr lang="en-US" altLang="ko-KR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ko-KR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Makes “tighter,” spherical clusters that are typically preferable.</a:t>
            </a:r>
          </a:p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After merging </a:t>
            </a:r>
            <a:r>
              <a:rPr lang="en-US" altLang="ko-KR" i="1" smtClean="0">
                <a:ea typeface="ＭＳ Ｐゴシック" panose="020B0600070205080204" pitchFamily="34" charset="-128"/>
              </a:rPr>
              <a:t>c</a:t>
            </a:r>
            <a:r>
              <a:rPr lang="en-US" altLang="ko-KR" i="1" baseline="-25000" smtClean="0">
                <a:ea typeface="ＭＳ Ｐゴシック" panose="020B0600070205080204" pitchFamily="34" charset="-128"/>
              </a:rPr>
              <a:t>i</a:t>
            </a:r>
            <a:r>
              <a:rPr lang="en-US" altLang="ko-KR" smtClean="0">
                <a:ea typeface="ＭＳ Ｐゴシック" panose="020B0600070205080204" pitchFamily="34" charset="-128"/>
              </a:rPr>
              <a:t> and </a:t>
            </a:r>
            <a:r>
              <a:rPr lang="en-US" altLang="ko-KR" i="1" smtClean="0">
                <a:ea typeface="ＭＳ Ｐゴシック" panose="020B0600070205080204" pitchFamily="34" charset="-128"/>
              </a:rPr>
              <a:t>c</a:t>
            </a:r>
            <a:r>
              <a:rPr lang="en-US" altLang="ko-KR" i="1" baseline="-25000" smtClean="0">
                <a:ea typeface="ＭＳ Ｐゴシック" panose="020B0600070205080204" pitchFamily="34" charset="-128"/>
              </a:rPr>
              <a:t>j</a:t>
            </a:r>
            <a:r>
              <a:rPr lang="en-US" altLang="ko-KR" smtClean="0">
                <a:ea typeface="ＭＳ Ｐゴシック" panose="020B0600070205080204" pitchFamily="34" charset="-128"/>
              </a:rPr>
              <a:t>, the similarity of the resulting cluster to another cluster, </a:t>
            </a:r>
            <a:r>
              <a:rPr lang="en-US" altLang="ko-KR" i="1" smtClean="0">
                <a:ea typeface="ＭＳ Ｐゴシック" panose="020B0600070205080204" pitchFamily="34" charset="-128"/>
              </a:rPr>
              <a:t>c</a:t>
            </a:r>
            <a:r>
              <a:rPr lang="en-US" altLang="ko-KR" i="1" baseline="-25000" smtClean="0">
                <a:ea typeface="ＭＳ Ｐゴシック" panose="020B0600070205080204" pitchFamily="34" charset="-128"/>
              </a:rPr>
              <a:t>k</a:t>
            </a:r>
            <a:r>
              <a:rPr lang="en-US" altLang="ko-KR" smtClean="0">
                <a:ea typeface="ＭＳ Ｐゴシック" panose="020B0600070205080204" pitchFamily="34" charset="-128"/>
              </a:rPr>
              <a:t>, is: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mtClean="0">
              <a:ea typeface="ＭＳ Ｐゴシック" panose="020B0600070205080204" pitchFamily="34" charset="-128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979238"/>
              </p:ext>
            </p:extLst>
          </p:nvPr>
        </p:nvGraphicFramePr>
        <p:xfrm>
          <a:off x="1371600" y="1988840"/>
          <a:ext cx="61515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3" imgW="1752480" imgH="304560" progId="Equation.3">
                  <p:embed/>
                </p:oleObj>
              </mc:Choice>
              <mc:Fallback>
                <p:oleObj name="Equation" r:id="rId3" imgW="1752480" imgH="30456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88840"/>
                        <a:ext cx="615156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81000" y="4953000"/>
          <a:ext cx="85375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5" imgW="2857320" imgH="241200" progId="Equation.3">
                  <p:embed/>
                </p:oleObj>
              </mc:Choice>
              <mc:Fallback>
                <p:oleObj name="Equation" r:id="rId5" imgW="2857320" imgH="24120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953000"/>
                        <a:ext cx="853757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1371600" y="5867400"/>
            <a:ext cx="1828800" cy="685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algn="ctr" eaLnBrk="1" hangingPunct="1"/>
            <a:r>
              <a:rPr lang="en-US" altLang="ko-KR" i="1"/>
              <a:t>C</a:t>
            </a:r>
            <a:r>
              <a:rPr lang="en-US" altLang="ko-KR" i="1" baseline="-25000"/>
              <a:t>i</a:t>
            </a:r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657600" y="5867400"/>
            <a:ext cx="1828800" cy="685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algn="ctr" eaLnBrk="1" hangingPunct="1"/>
            <a:r>
              <a:rPr lang="en-US" altLang="ko-KR" i="1"/>
              <a:t>C</a:t>
            </a:r>
            <a:r>
              <a:rPr lang="en-US" altLang="ko-KR" i="1" baseline="-25000"/>
              <a:t>j</a:t>
            </a: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6324600" y="5867400"/>
            <a:ext cx="1828800" cy="685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algn="ctr" eaLnBrk="1" hangingPunct="1"/>
            <a:r>
              <a:rPr lang="en-US" altLang="ko-KR" i="1"/>
              <a:t>C</a:t>
            </a:r>
            <a:r>
              <a:rPr lang="en-US" altLang="ko-KR" i="1" baseline="-25000"/>
              <a:t>k</a:t>
            </a:r>
          </a:p>
        </p:txBody>
      </p:sp>
      <p:cxnSp>
        <p:nvCxnSpPr>
          <p:cNvPr id="3081" name="AutoShape 9"/>
          <p:cNvCxnSpPr>
            <a:cxnSpLocks noChangeShapeType="1"/>
            <a:stCxn id="3078" idx="6"/>
            <a:endCxn id="3079" idx="2"/>
          </p:cNvCxnSpPr>
          <p:nvPr/>
        </p:nvCxnSpPr>
        <p:spPr bwMode="auto">
          <a:xfrm>
            <a:off x="3200400" y="62103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2" name="AutoShape 10"/>
          <p:cNvCxnSpPr>
            <a:cxnSpLocks noChangeShapeType="1"/>
            <a:stCxn id="3079" idx="6"/>
            <a:endCxn id="3080" idx="2"/>
          </p:cNvCxnSpPr>
          <p:nvPr/>
        </p:nvCxnSpPr>
        <p:spPr bwMode="auto">
          <a:xfrm>
            <a:off x="5486400" y="62103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3" name="TextBox 10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17.2</a:t>
            </a:r>
          </a:p>
        </p:txBody>
      </p:sp>
    </p:spTree>
    <p:extLst>
      <p:ext uri="{BB962C8B-B14F-4D97-AF65-F5344CB8AC3E}">
        <p14:creationId xmlns:p14="http://schemas.microsoft.com/office/powerpoint/2010/main" val="12847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600" dirty="0" smtClean="0">
                <a:ea typeface="ＭＳ Ｐゴシック" panose="020B0600070205080204" pitchFamily="34" charset="-128"/>
              </a:rPr>
              <a:t>A data set with clear cluster structure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248400" y="2438400"/>
            <a:ext cx="2209800" cy="4191000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ea typeface="ＭＳ Ｐゴシック" panose="020B0600070205080204" pitchFamily="34" charset="-128"/>
              </a:rPr>
              <a:t>How would you design an algorithm for finding the three clusters in this case?</a:t>
            </a:r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561022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844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r>
              <a:rPr lang="en-US" altLang="ko-KR" sz="1600" dirty="0">
                <a:solidFill>
                  <a:srgbClr val="FBFCFF"/>
                </a:solidFill>
              </a:rPr>
              <a:t>Ch. 16</a:t>
            </a:r>
          </a:p>
        </p:txBody>
      </p:sp>
    </p:spTree>
    <p:extLst>
      <p:ext uri="{BB962C8B-B14F-4D97-AF65-F5344CB8AC3E}">
        <p14:creationId xmlns:p14="http://schemas.microsoft.com/office/powerpoint/2010/main" val="2192601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Complete Link Example</a:t>
            </a:r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989013" y="1752600"/>
            <a:ext cx="7353300" cy="4046538"/>
            <a:chOff x="623" y="1104"/>
            <a:chExt cx="4632" cy="2549"/>
          </a:xfrm>
        </p:grpSpPr>
        <p:sp>
          <p:nvSpPr>
            <p:cNvPr id="50196" name="Line 4"/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ko-KR" altLang="en-US"/>
            </a:p>
          </p:txBody>
        </p:sp>
        <p:sp>
          <p:nvSpPr>
            <p:cNvPr id="50197" name="Line 5"/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50180" name="Oval 6"/>
          <p:cNvSpPr>
            <a:spLocks noChangeArrowheads="1"/>
          </p:cNvSpPr>
          <p:nvPr/>
        </p:nvSpPr>
        <p:spPr bwMode="auto">
          <a:xfrm>
            <a:off x="17526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50181" name="Oval 7"/>
          <p:cNvSpPr>
            <a:spLocks noChangeArrowheads="1"/>
          </p:cNvSpPr>
          <p:nvPr/>
        </p:nvSpPr>
        <p:spPr bwMode="auto">
          <a:xfrm>
            <a:off x="25908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50182" name="Oval 8"/>
          <p:cNvSpPr>
            <a:spLocks noChangeArrowheads="1"/>
          </p:cNvSpPr>
          <p:nvPr/>
        </p:nvSpPr>
        <p:spPr bwMode="auto">
          <a:xfrm>
            <a:off x="17526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50183" name="Oval 9"/>
          <p:cNvSpPr>
            <a:spLocks noChangeArrowheads="1"/>
          </p:cNvSpPr>
          <p:nvPr/>
        </p:nvSpPr>
        <p:spPr bwMode="auto">
          <a:xfrm>
            <a:off x="25908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50184" name="Oval 10"/>
          <p:cNvSpPr>
            <a:spLocks noChangeArrowheads="1"/>
          </p:cNvSpPr>
          <p:nvPr/>
        </p:nvSpPr>
        <p:spPr bwMode="auto">
          <a:xfrm>
            <a:off x="38862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50185" name="Oval 11"/>
          <p:cNvSpPr>
            <a:spLocks noChangeArrowheads="1"/>
          </p:cNvSpPr>
          <p:nvPr/>
        </p:nvSpPr>
        <p:spPr bwMode="auto">
          <a:xfrm>
            <a:off x="4724400" y="26670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50186" name="Oval 12"/>
          <p:cNvSpPr>
            <a:spLocks noChangeArrowheads="1"/>
          </p:cNvSpPr>
          <p:nvPr/>
        </p:nvSpPr>
        <p:spPr bwMode="auto">
          <a:xfrm>
            <a:off x="38862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50187" name="Oval 13"/>
          <p:cNvSpPr>
            <a:spLocks noChangeArrowheads="1"/>
          </p:cNvSpPr>
          <p:nvPr/>
        </p:nvSpPr>
        <p:spPr bwMode="auto">
          <a:xfrm>
            <a:off x="4724400" y="4114800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859150" name="Oval 14"/>
          <p:cNvSpPr>
            <a:spLocks noChangeArrowheads="1"/>
          </p:cNvSpPr>
          <p:nvPr/>
        </p:nvSpPr>
        <p:spPr bwMode="auto">
          <a:xfrm>
            <a:off x="1447800" y="23622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859151" name="Oval 15"/>
          <p:cNvSpPr>
            <a:spLocks noChangeArrowheads="1"/>
          </p:cNvSpPr>
          <p:nvPr/>
        </p:nvSpPr>
        <p:spPr bwMode="auto">
          <a:xfrm>
            <a:off x="3581400" y="38100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859152" name="Oval 16"/>
          <p:cNvSpPr>
            <a:spLocks noChangeArrowheads="1"/>
          </p:cNvSpPr>
          <p:nvPr/>
        </p:nvSpPr>
        <p:spPr bwMode="auto">
          <a:xfrm>
            <a:off x="3581400" y="23622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859153" name="Oval 17"/>
          <p:cNvSpPr>
            <a:spLocks noChangeArrowheads="1"/>
          </p:cNvSpPr>
          <p:nvPr/>
        </p:nvSpPr>
        <p:spPr bwMode="auto">
          <a:xfrm>
            <a:off x="1447800" y="3810000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859154" name="Oval 18"/>
          <p:cNvSpPr>
            <a:spLocks noChangeArrowheads="1"/>
          </p:cNvSpPr>
          <p:nvPr/>
        </p:nvSpPr>
        <p:spPr bwMode="auto">
          <a:xfrm>
            <a:off x="1168400" y="2057400"/>
            <a:ext cx="2057400" cy="2819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859155" name="Oval 19"/>
          <p:cNvSpPr>
            <a:spLocks noChangeArrowheads="1"/>
          </p:cNvSpPr>
          <p:nvPr/>
        </p:nvSpPr>
        <p:spPr bwMode="auto">
          <a:xfrm>
            <a:off x="3338513" y="2055813"/>
            <a:ext cx="2057400" cy="2819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859156" name="Oval 20"/>
          <p:cNvSpPr>
            <a:spLocks noChangeArrowheads="1"/>
          </p:cNvSpPr>
          <p:nvPr/>
        </p:nvSpPr>
        <p:spPr bwMode="auto">
          <a:xfrm>
            <a:off x="838200" y="1612900"/>
            <a:ext cx="4876800" cy="3657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50195" name="TextBox 20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17.2</a:t>
            </a:r>
          </a:p>
        </p:txBody>
      </p:sp>
    </p:spTree>
    <p:extLst>
      <p:ext uri="{BB962C8B-B14F-4D97-AF65-F5344CB8AC3E}">
        <p14:creationId xmlns:p14="http://schemas.microsoft.com/office/powerpoint/2010/main" val="44467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50" grpId="0" animBg="1"/>
      <p:bldP spid="859151" grpId="0" animBg="1"/>
      <p:bldP spid="859152" grpId="0" animBg="1"/>
      <p:bldP spid="859153" grpId="0" animBg="1"/>
      <p:bldP spid="859154" grpId="0" animBg="1"/>
      <p:bldP spid="859155" grpId="0" animBg="1"/>
      <p:bldP spid="85915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What Is A Good Clustering?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3000" smtClean="0">
                <a:ea typeface="ＭＳ Ｐゴシック" panose="020B0600070205080204" pitchFamily="34" charset="-128"/>
              </a:rPr>
              <a:t>Internal criterion: A good clustering will produce high quality clusters in which:</a:t>
            </a:r>
          </a:p>
          <a:p>
            <a:pPr lvl="1" eaLnBrk="1" hangingPunct="1"/>
            <a:r>
              <a:rPr lang="en-US" altLang="ko-KR" sz="2800" smtClean="0">
                <a:ea typeface="ＭＳ Ｐゴシック" panose="020B0600070205080204" pitchFamily="34" charset="-128"/>
              </a:rPr>
              <a:t>the </a:t>
            </a:r>
            <a:r>
              <a:rPr lang="en-US" altLang="ko-KR" sz="2800" u="sng" smtClean="0">
                <a:ea typeface="ＭＳ Ｐゴシック" panose="020B0600070205080204" pitchFamily="34" charset="-128"/>
              </a:rPr>
              <a:t>intra-class</a:t>
            </a:r>
            <a:r>
              <a:rPr lang="en-US" altLang="ko-KR" sz="2800" smtClean="0">
                <a:ea typeface="ＭＳ Ｐゴシック" panose="020B0600070205080204" pitchFamily="34" charset="-128"/>
              </a:rPr>
              <a:t> (that is, intra-cluster) similarity is high</a:t>
            </a:r>
          </a:p>
          <a:p>
            <a:pPr lvl="1" eaLnBrk="1" hangingPunct="1"/>
            <a:r>
              <a:rPr lang="en-US" altLang="ko-KR" sz="2800" smtClean="0">
                <a:ea typeface="ＭＳ Ｐゴシック" panose="020B0600070205080204" pitchFamily="34" charset="-128"/>
              </a:rPr>
              <a:t>the </a:t>
            </a:r>
            <a:r>
              <a:rPr lang="en-US" altLang="ko-KR" sz="2800" u="sng" smtClean="0">
                <a:ea typeface="ＭＳ Ｐゴシック" panose="020B0600070205080204" pitchFamily="34" charset="-128"/>
              </a:rPr>
              <a:t>inter-class</a:t>
            </a:r>
            <a:r>
              <a:rPr lang="en-US" altLang="ko-KR" sz="2800" smtClean="0">
                <a:ea typeface="ＭＳ Ｐゴシック" panose="020B0600070205080204" pitchFamily="34" charset="-128"/>
              </a:rPr>
              <a:t> similarity is low</a:t>
            </a:r>
          </a:p>
          <a:p>
            <a:pPr lvl="1" eaLnBrk="1" hangingPunct="1"/>
            <a:r>
              <a:rPr lang="en-US" altLang="ko-KR" sz="2800" smtClean="0">
                <a:ea typeface="ＭＳ Ｐゴシック" panose="020B0600070205080204" pitchFamily="34" charset="-128"/>
              </a:rPr>
              <a:t>The measured quality of a clustering depends on both the document representation and the similarity measure used</a:t>
            </a:r>
          </a:p>
        </p:txBody>
      </p:sp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16.3</a:t>
            </a:r>
          </a:p>
        </p:txBody>
      </p:sp>
    </p:spTree>
    <p:extLst>
      <p:ext uri="{BB962C8B-B14F-4D97-AF65-F5344CB8AC3E}">
        <p14:creationId xmlns:p14="http://schemas.microsoft.com/office/powerpoint/2010/main" val="31929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>
                <a:ea typeface="ＭＳ Ｐゴシック" panose="020B0600070205080204" pitchFamily="34" charset="-128"/>
              </a:rPr>
              <a:t>External criteria for clustering quality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sz="3000" dirty="0" smtClean="0">
                <a:ea typeface="ＭＳ Ｐゴシック" panose="020B0600070205080204" pitchFamily="34" charset="-128"/>
              </a:rPr>
              <a:t>Quality measured by its ability to discover some or all of the hidden patterns or latent classes in gold standard data</a:t>
            </a:r>
          </a:p>
          <a:p>
            <a:pPr eaLnBrk="1" hangingPunct="1"/>
            <a:r>
              <a:rPr lang="en-US" altLang="ko-KR" sz="3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Assesses a clustering with respect to </a:t>
            </a:r>
            <a:r>
              <a:rPr lang="en-US" altLang="ko-KR" sz="3000" u="sng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ground truth</a:t>
            </a:r>
            <a:r>
              <a:rPr lang="en-US" altLang="ko-KR" sz="3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 … requires </a:t>
            </a:r>
            <a:r>
              <a:rPr lang="en-US" altLang="ko-KR" sz="3000" i="1" dirty="0" smtClean="0">
                <a:solidFill>
                  <a:srgbClr val="00A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labeled data</a:t>
            </a:r>
          </a:p>
          <a:p>
            <a:pPr eaLnBrk="1" hangingPunct="1"/>
            <a:r>
              <a:rPr lang="en-US" altLang="ja-JP" sz="3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Assume documents with </a:t>
            </a:r>
            <a:r>
              <a:rPr lang="en-US" altLang="ja-JP" sz="3000" i="1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C</a:t>
            </a:r>
            <a:r>
              <a:rPr lang="en-US" altLang="ja-JP" sz="3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 gold standard classes, while our clustering algorithms produce </a:t>
            </a:r>
            <a:r>
              <a:rPr lang="en-US" altLang="ja-JP" sz="3000" i="1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K</a:t>
            </a:r>
            <a:r>
              <a:rPr lang="en-US" altLang="ja-JP" sz="3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 clusters, </a:t>
            </a:r>
            <a:r>
              <a:rPr lang="el-GR" altLang="ja-JP" sz="3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ω</a:t>
            </a:r>
            <a:r>
              <a:rPr lang="en-US" altLang="ja-JP" sz="3000" baseline="-25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en-US" altLang="ja-JP" sz="3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, </a:t>
            </a:r>
            <a:r>
              <a:rPr lang="el-GR" altLang="ja-JP" sz="3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ω</a:t>
            </a:r>
            <a:r>
              <a:rPr lang="en-US" altLang="ja-JP" sz="3000" baseline="-25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ja-JP" sz="3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, …, </a:t>
            </a:r>
            <a:r>
              <a:rPr lang="el-GR" altLang="ja-JP" sz="3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ω</a:t>
            </a:r>
            <a:r>
              <a:rPr lang="en-US" altLang="ja-JP" sz="3000" i="1" baseline="-25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K </a:t>
            </a:r>
            <a:r>
              <a:rPr lang="en-US" altLang="ja-JP" sz="3000" baseline="-25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3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with </a:t>
            </a:r>
            <a:r>
              <a:rPr lang="en-US" altLang="ja-JP" sz="3000" i="1" dirty="0" err="1" smtClean="0"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en-US" altLang="ja-JP" sz="3000" i="1" baseline="-25000" dirty="0" err="1" smtClean="0"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US" altLang="ja-JP" sz="3000" i="1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300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members.</a:t>
            </a:r>
            <a:endParaRPr lang="en-US" altLang="ko-KR" sz="30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3252" name="TextBox 3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16.3</a:t>
            </a:r>
          </a:p>
        </p:txBody>
      </p:sp>
    </p:spTree>
    <p:extLst>
      <p:ext uri="{BB962C8B-B14F-4D97-AF65-F5344CB8AC3E}">
        <p14:creationId xmlns:p14="http://schemas.microsoft.com/office/powerpoint/2010/main" val="32995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>
                <a:ea typeface="ＭＳ Ｐゴシック" panose="020B0600070205080204" pitchFamily="34" charset="-128"/>
              </a:rPr>
              <a:t>External Evaluation of Cluster Quality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3200" smtClean="0">
                <a:ea typeface="ＭＳ Ｐゴシック" panose="020B0600070205080204" pitchFamily="34" charset="-128"/>
                <a:cs typeface="Arial" panose="020B0604020202020204" pitchFamily="34" charset="0"/>
              </a:rPr>
              <a:t>Simple measure: </a:t>
            </a:r>
            <a:r>
              <a:rPr lang="en-US" altLang="ko-KR" sz="3200" u="sng" smtClean="0">
                <a:ea typeface="ＭＳ Ｐゴシック" panose="020B0600070205080204" pitchFamily="34" charset="-128"/>
                <a:cs typeface="Arial" panose="020B0604020202020204" pitchFamily="34" charset="0"/>
              </a:rPr>
              <a:t>purity</a:t>
            </a:r>
            <a:r>
              <a:rPr lang="en-US" altLang="ko-KR" sz="3200" smtClean="0">
                <a:ea typeface="ＭＳ Ｐゴシック" panose="020B0600070205080204" pitchFamily="34" charset="-128"/>
                <a:cs typeface="Arial" panose="020B0604020202020204" pitchFamily="34" charset="0"/>
              </a:rPr>
              <a:t>, </a:t>
            </a:r>
            <a:r>
              <a:rPr lang="en-US" altLang="ja-JP" sz="3200" smtClean="0">
                <a:ea typeface="ＭＳ Ｐゴシック" panose="020B0600070205080204" pitchFamily="34" charset="-128"/>
              </a:rPr>
              <a:t>the ratio between the dominant class in the cluster </a:t>
            </a:r>
            <a:r>
              <a:rPr lang="el-GR" altLang="ja-JP" sz="3200" smtClean="0">
                <a:ea typeface="ＭＳ Ｐゴシック" panose="020B0600070205080204" pitchFamily="34" charset="-128"/>
              </a:rPr>
              <a:t>π</a:t>
            </a:r>
            <a:r>
              <a:rPr lang="en-US" altLang="ja-JP" sz="3200" baseline="-25000" smtClean="0">
                <a:ea typeface="ＭＳ Ｐゴシック" panose="020B0600070205080204" pitchFamily="34" charset="-128"/>
              </a:rPr>
              <a:t>i</a:t>
            </a:r>
            <a:r>
              <a:rPr lang="en-US" altLang="ja-JP" sz="3200" smtClean="0">
                <a:ea typeface="ＭＳ Ｐゴシック" panose="020B0600070205080204" pitchFamily="34" charset="-128"/>
              </a:rPr>
              <a:t> and the size of cluster </a:t>
            </a:r>
            <a:r>
              <a:rPr lang="el-GR" altLang="ja-JP" sz="3200" smtClean="0">
                <a:ea typeface="ＭＳ Ｐゴシック" panose="020B0600070205080204" pitchFamily="34" charset="-128"/>
              </a:rPr>
              <a:t>ω</a:t>
            </a:r>
            <a:r>
              <a:rPr lang="en-US" altLang="ja-JP" sz="3200" baseline="-25000" smtClean="0">
                <a:ea typeface="ＭＳ Ｐゴシック" panose="020B0600070205080204" pitchFamily="34" charset="-128"/>
              </a:rPr>
              <a:t>i</a:t>
            </a:r>
            <a:endParaRPr lang="en-US" altLang="ko-KR" sz="3200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3200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3200" smtClean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3200" smtClean="0">
                <a:ea typeface="ＭＳ Ｐゴシック" panose="020B0600070205080204" pitchFamily="34" charset="-128"/>
                <a:cs typeface="Arial" panose="020B0604020202020204" pitchFamily="34" charset="0"/>
              </a:rPr>
              <a:t>Biased because having </a:t>
            </a:r>
            <a:r>
              <a:rPr lang="en-US" altLang="ko-KR" sz="3200" i="1" smtClean="0">
                <a:ea typeface="ＭＳ Ｐゴシック" panose="020B0600070205080204" pitchFamily="34" charset="-128"/>
                <a:cs typeface="Arial" panose="020B0604020202020204" pitchFamily="34" charset="0"/>
              </a:rPr>
              <a:t>n</a:t>
            </a:r>
            <a:r>
              <a:rPr lang="en-US" altLang="ko-KR" sz="3200" smtClean="0">
                <a:ea typeface="ＭＳ Ｐゴシック" panose="020B0600070205080204" pitchFamily="34" charset="-128"/>
                <a:cs typeface="Arial" panose="020B0604020202020204" pitchFamily="34" charset="0"/>
              </a:rPr>
              <a:t> clusters maximizes purity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3200" smtClean="0">
                <a:ea typeface="ＭＳ Ｐゴシック" panose="020B0600070205080204" pitchFamily="34" charset="-128"/>
                <a:cs typeface="Arial" panose="020B0604020202020204" pitchFamily="34" charset="0"/>
              </a:rPr>
              <a:t>Others are entropy of classes in clusters (or mutual information between classes and clusters)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450147954"/>
              </p:ext>
            </p:extLst>
          </p:nvPr>
        </p:nvGraphicFramePr>
        <p:xfrm>
          <a:off x="2438400" y="2564904"/>
          <a:ext cx="51816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3" imgW="2070000" imgH="431640" progId="Equation.3">
                  <p:embed/>
                </p:oleObj>
              </mc:Choice>
              <mc:Fallback>
                <p:oleObj name="Equation" r:id="rId3" imgW="2070000" imgH="431640" progId="Equation.3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64904"/>
                        <a:ext cx="51816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16.3</a:t>
            </a:r>
          </a:p>
        </p:txBody>
      </p:sp>
    </p:spTree>
    <p:extLst>
      <p:ext uri="{BB962C8B-B14F-4D97-AF65-F5344CB8AC3E}">
        <p14:creationId xmlns:p14="http://schemas.microsoft.com/office/powerpoint/2010/main" val="24073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Oval 2"/>
          <p:cNvSpPr>
            <a:spLocks noChangeArrowheads="1"/>
          </p:cNvSpPr>
          <p:nvPr/>
        </p:nvSpPr>
        <p:spPr bwMode="auto">
          <a:xfrm>
            <a:off x="920750" y="1638300"/>
            <a:ext cx="1943100" cy="19431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ko-KR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ko-KR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endParaRPr lang="en-US" altLang="ko-KR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ko-KR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ko-KR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endParaRPr lang="en-US" altLang="ko-KR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ko-KR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endParaRPr lang="en-US" altLang="ko-KR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3540125" y="1638300"/>
            <a:ext cx="1943100" cy="19431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ko-KR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ko-KR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endParaRPr lang="en-US" altLang="ko-KR" sz="28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ko-KR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ko-KR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endParaRPr lang="en-US" altLang="ko-KR" sz="28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ko-KR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280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endParaRPr lang="en-US" altLang="ko-KR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6462713" y="1638300"/>
            <a:ext cx="1943100" cy="19431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ko-KR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ko-KR" sz="280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endParaRPr lang="en-US" altLang="ko-KR" sz="2800">
              <a:solidFill>
                <a:srgbClr val="3399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sz="280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ko-KR" sz="280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ko-KR" sz="2800">
                <a:solidFill>
                  <a:srgbClr val="3399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endParaRPr lang="en-US" altLang="ko-KR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ko-KR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endParaRPr lang="en-US" altLang="ko-KR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373188" y="4024313"/>
            <a:ext cx="1063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Cluster I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887788" y="4024313"/>
            <a:ext cx="1330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Cluster II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6934200" y="4024313"/>
            <a:ext cx="1260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Cluster III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1196975" y="4829175"/>
            <a:ext cx="4822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I: Purity = 1/6 (max(5, 1, 0)) = 5/6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1196975" y="5595938"/>
            <a:ext cx="455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Cluster II: Purity = 1/6 (max(1, 4, 1)) = 4/6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1174750" y="6308725"/>
            <a:ext cx="4643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Cluster III: Purity = 1/5 (max(2, 0, 3)) = 3/5</a:t>
            </a:r>
          </a:p>
        </p:txBody>
      </p:sp>
      <p:sp>
        <p:nvSpPr>
          <p:cNvPr id="5428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Purity example</a:t>
            </a:r>
          </a:p>
        </p:txBody>
      </p:sp>
      <p:sp>
        <p:nvSpPr>
          <p:cNvPr id="54284" name="TextBox 11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16.3</a:t>
            </a:r>
          </a:p>
        </p:txBody>
      </p:sp>
    </p:spTree>
    <p:extLst>
      <p:ext uri="{BB962C8B-B14F-4D97-AF65-F5344CB8AC3E}">
        <p14:creationId xmlns:p14="http://schemas.microsoft.com/office/powerpoint/2010/main" val="3128167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0772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Rand Index measures between pair decisions.  Here RI = 0.68</a:t>
            </a:r>
          </a:p>
        </p:txBody>
      </p:sp>
      <p:graphicFrame>
        <p:nvGraphicFramePr>
          <p:cNvPr id="864259" name="Group 3"/>
          <p:cNvGraphicFramePr>
            <a:graphicFrameLocks noGrp="1"/>
          </p:cNvGraphicFramePr>
          <p:nvPr>
            <p:ph idx="1"/>
          </p:nvPr>
        </p:nvGraphicFramePr>
        <p:xfrm>
          <a:off x="685800" y="1752600"/>
          <a:ext cx="7772400" cy="48768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 of points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Same Cluster in clustering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Different Clusters in clustering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Same class in ground truth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4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A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4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24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Different classes in ground truth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4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4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A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317" name="Oval 21"/>
          <p:cNvSpPr>
            <a:spLocks noChangeArrowheads="1"/>
          </p:cNvSpPr>
          <p:nvPr/>
        </p:nvSpPr>
        <p:spPr bwMode="auto">
          <a:xfrm rot="2100000">
            <a:off x="3657600" y="4343400"/>
            <a:ext cx="4341813" cy="1295400"/>
          </a:xfrm>
          <a:prstGeom prst="ellips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ko-KR" altLang="ko-KR" dirty="0"/>
          </a:p>
        </p:txBody>
      </p:sp>
      <p:sp>
        <p:nvSpPr>
          <p:cNvPr id="55318" name="TextBox 4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r>
              <a:rPr lang="en-US" altLang="ko-KR" sz="1600" dirty="0">
                <a:solidFill>
                  <a:srgbClr val="FBFCFF"/>
                </a:solidFill>
              </a:rPr>
              <a:t>Sec. 16.3</a:t>
            </a:r>
          </a:p>
        </p:txBody>
      </p:sp>
    </p:spTree>
    <p:extLst>
      <p:ext uri="{BB962C8B-B14F-4D97-AF65-F5344CB8AC3E}">
        <p14:creationId xmlns:p14="http://schemas.microsoft.com/office/powerpoint/2010/main" val="550381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077200" cy="99060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ea typeface="ＭＳ Ｐゴシック" panose="020B0600070205080204" pitchFamily="34" charset="-128"/>
              </a:rPr>
              <a:t>Rand index and Cluster F-measure</a:t>
            </a:r>
            <a:endParaRPr lang="en-US" altLang="ko-KR" dirty="0" smtClean="0">
              <a:ea typeface="ＭＳ Ｐゴシック" panose="020B0600070205080204" pitchFamily="34" charset="-128"/>
            </a:endParaRPr>
          </a:p>
        </p:txBody>
      </p:sp>
      <p:sp>
        <p:nvSpPr>
          <p:cNvPr id="55318" name="TextBox 4"/>
          <p:cNvSpPr txBox="1">
            <a:spLocks noChangeArrowheads="1"/>
          </p:cNvSpPr>
          <p:nvPr/>
        </p:nvSpPr>
        <p:spPr bwMode="auto">
          <a:xfrm>
            <a:off x="7620000" y="0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r>
              <a:rPr lang="en-US" altLang="ko-KR" sz="1600" dirty="0">
                <a:solidFill>
                  <a:srgbClr val="FBFCFF"/>
                </a:solidFill>
              </a:rPr>
              <a:t>Sec. 16.3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479675" y="1944688"/>
          <a:ext cx="3692525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3" imgW="1231560" imgH="393480" progId="Equation.3">
                  <p:embed/>
                </p:oleObj>
              </mc:Choice>
              <mc:Fallback>
                <p:oleObj name="Equation" r:id="rId3" imgW="1231560" imgH="393480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1944688"/>
                        <a:ext cx="3692525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1835696" y="3124200"/>
            <a:ext cx="6246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A40508"/>
                </a:solidFill>
              </a:rPr>
              <a:t>Compare with standard Precision and Recall:</a:t>
            </a:r>
            <a:endParaRPr lang="en-US" altLang="ko-KR" dirty="0">
              <a:solidFill>
                <a:srgbClr val="A40508"/>
              </a:solidFill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676400" y="4038600"/>
          <a:ext cx="2020888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5" imgW="672840" imgH="393480" progId="Equation.3">
                  <p:embed/>
                </p:oleObj>
              </mc:Choice>
              <mc:Fallback>
                <p:oleObj name="Equation" r:id="rId5" imgW="672840" imgH="393480" progId="Equation.3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2020888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5562600" y="4038600"/>
          <a:ext cx="2020888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7" imgW="672840" imgH="393480" progId="Equation.3">
                  <p:embed/>
                </p:oleObj>
              </mc:Choice>
              <mc:Fallback>
                <p:oleObj name="Equation" r:id="rId7" imgW="672840" imgH="393480" progId="Equation.3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038600"/>
                        <a:ext cx="2020888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85800" y="5410200"/>
            <a:ext cx="82883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r>
              <a:rPr lang="en-US" altLang="ko-KR" sz="2800" dirty="0">
                <a:solidFill>
                  <a:srgbClr val="A40508"/>
                </a:solidFill>
              </a:rPr>
              <a:t>People also define and use a cluster F-measure, which is probably a better measure.</a:t>
            </a:r>
          </a:p>
        </p:txBody>
      </p:sp>
    </p:spTree>
    <p:extLst>
      <p:ext uri="{BB962C8B-B14F-4D97-AF65-F5344CB8AC3E}">
        <p14:creationId xmlns:p14="http://schemas.microsoft.com/office/powerpoint/2010/main" val="2338219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4800" dirty="0"/>
              <a:t>밀도기반 </a:t>
            </a:r>
            <a:r>
              <a:rPr lang="en-US" altLang="ko-KR" sz="4800" dirty="0"/>
              <a:t>Clustering</a:t>
            </a:r>
          </a:p>
        </p:txBody>
      </p:sp>
      <p:sp>
        <p:nvSpPr>
          <p:cNvPr id="57347" name="바닥글 개체 틀 2"/>
          <p:cNvSpPr>
            <a:spLocks noGrp="1"/>
          </p:cNvSpPr>
          <p:nvPr>
            <p:ph type="ftr" sz="quarter" idx="11"/>
          </p:nvPr>
        </p:nvSpPr>
        <p:spPr bwMode="auto">
          <a:xfrm>
            <a:off x="4860925" y="6400800"/>
            <a:ext cx="4211638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300" dirty="0" smtClean="0">
                <a:solidFill>
                  <a:srgbClr val="E9F3F6"/>
                </a:solidFill>
              </a:rPr>
              <a:t>Data Mining Lab., Univ. of Seoul, Copyright ® 2008</a:t>
            </a:r>
          </a:p>
          <a:p>
            <a:pPr eaLnBrk="1" hangingPunct="1"/>
            <a:endParaRPr lang="en-US" altLang="ko-KR" sz="1300" dirty="0" smtClean="0">
              <a:solidFill>
                <a:srgbClr val="E9F3F6"/>
              </a:solidFill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28800"/>
            <a:ext cx="8229600" cy="4527525"/>
          </a:xfrm>
        </p:spPr>
        <p:txBody>
          <a:bodyPr/>
          <a:lstStyle/>
          <a:p>
            <a:r>
              <a:rPr lang="en-US" altLang="ko-KR" sz="2400" b="1" dirty="0" smtClean="0"/>
              <a:t>DBSCAN(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D</a:t>
            </a:r>
            <a:r>
              <a:rPr lang="en-US" altLang="ko-KR" sz="2400" b="1" dirty="0" smtClean="0"/>
              <a:t>ensity-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b</a:t>
            </a:r>
            <a:r>
              <a:rPr lang="en-US" altLang="ko-KR" sz="2400" b="1" dirty="0" smtClean="0"/>
              <a:t>ased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S</a:t>
            </a:r>
            <a:r>
              <a:rPr lang="en-US" altLang="ko-KR" sz="2400" b="1" dirty="0" smtClean="0"/>
              <a:t>patial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C</a:t>
            </a:r>
            <a:r>
              <a:rPr lang="en-US" altLang="ko-KR" sz="2400" b="1" dirty="0" smtClean="0"/>
              <a:t>lustering of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A</a:t>
            </a:r>
            <a:r>
              <a:rPr lang="en-US" altLang="ko-KR" sz="2400" b="1" dirty="0" smtClean="0"/>
              <a:t>pplications with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N</a:t>
            </a:r>
            <a:r>
              <a:rPr lang="en-US" altLang="ko-KR" sz="2400" b="1" dirty="0" smtClean="0"/>
              <a:t>oise): </a:t>
            </a:r>
            <a:r>
              <a:rPr lang="en-US" altLang="ko-KR" sz="2400" b="1" dirty="0" smtClean="0"/>
              <a:t>Cluster</a:t>
            </a:r>
            <a:r>
              <a:rPr lang="ko-KR" altLang="en-US" sz="2400" b="1" dirty="0" smtClean="0"/>
              <a:t>를 </a:t>
            </a:r>
            <a:r>
              <a:rPr lang="en-US" altLang="ko-KR" sz="2400" b="1" dirty="0" smtClean="0"/>
              <a:t>“density-connected set”</a:t>
            </a:r>
            <a:r>
              <a:rPr lang="ko-KR" altLang="en-US" sz="2400" b="1" dirty="0" smtClean="0"/>
              <a:t>으로 정의</a:t>
            </a:r>
            <a:endParaRPr lang="en-US" altLang="ko-KR" sz="2400" b="1" dirty="0" smtClean="0"/>
          </a:p>
          <a:p>
            <a:pPr lvl="1"/>
            <a:r>
              <a:rPr lang="en-US" altLang="ko-KR" sz="2200" dirty="0" smtClean="0"/>
              <a:t>density: </a:t>
            </a:r>
            <a:r>
              <a:rPr lang="ko-KR" altLang="en-US" sz="2200" dirty="0" smtClean="0"/>
              <a:t>정해진 반경</a:t>
            </a:r>
            <a:r>
              <a:rPr lang="en-US" altLang="ko-KR" sz="2200" dirty="0" smtClean="0"/>
              <a:t>(</a:t>
            </a:r>
            <a:r>
              <a:rPr lang="en-US" altLang="ko-KR" sz="2800" dirty="0" smtClean="0">
                <a:sym typeface="Symbol"/>
              </a:rPr>
              <a:t>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내에 데이터의 개수</a:t>
            </a:r>
            <a:endParaRPr lang="en-US" altLang="ko-KR" sz="2200" dirty="0" smtClean="0"/>
          </a:p>
        </p:txBody>
      </p:sp>
      <p:pic>
        <p:nvPicPr>
          <p:cNvPr id="18434" name="Picture 2" descr="http://openi.nlm.nih.gov/imgs/512/194/2838472/2838472_gr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56992"/>
            <a:ext cx="3384376" cy="1031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://www.dbs.informatik.uni-muenchen.de/Forschung/KDD/Clustering/DBSCA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09120"/>
            <a:ext cx="2562636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1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 : </a:t>
            </a:r>
            <a:r>
              <a:rPr lang="ko-KR" altLang="en-US" dirty="0" smtClean="0"/>
              <a:t>기준 점</a:t>
            </a:r>
            <a:endParaRPr lang="en-US" altLang="ko-KR" dirty="0" smtClean="0"/>
          </a:p>
          <a:p>
            <a:r>
              <a:rPr lang="en-US" altLang="ko-KR" dirty="0" smtClean="0"/>
              <a:t>epsilon : </a:t>
            </a:r>
            <a:r>
              <a:rPr lang="ko-KR" altLang="en-US" dirty="0" smtClean="0"/>
              <a:t>반경 </a:t>
            </a:r>
            <a:endParaRPr lang="en-US" altLang="ko-KR" dirty="0" smtClean="0"/>
          </a:p>
          <a:p>
            <a:r>
              <a:rPr lang="en-US" altLang="ko-KR" dirty="0" err="1" smtClean="0"/>
              <a:t>minPts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기준 </a:t>
            </a:r>
            <a:r>
              <a:rPr lang="ko-KR" altLang="en-US" dirty="0" err="1" smtClean="0"/>
              <a:t>갯수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(ex : 4)</a:t>
            </a:r>
          </a:p>
          <a:p>
            <a:endParaRPr lang="en-US" altLang="ko-KR" dirty="0"/>
          </a:p>
          <a:p>
            <a:r>
              <a:rPr lang="en-US" altLang="ko-KR" dirty="0" smtClean="0"/>
              <a:t>e</a:t>
            </a:r>
            <a:r>
              <a:rPr lang="ko-KR" altLang="en-US" dirty="0" smtClean="0"/>
              <a:t>내에 점 </a:t>
            </a:r>
            <a:r>
              <a:rPr lang="en-US" altLang="ko-KR" dirty="0" smtClean="0"/>
              <a:t>m </a:t>
            </a:r>
            <a:r>
              <a:rPr lang="ko-KR" altLang="en-US" dirty="0" smtClean="0"/>
              <a:t>개를 가지고 있는 점 </a:t>
            </a:r>
            <a:r>
              <a:rPr lang="en-US" altLang="ko-KR" dirty="0" smtClean="0"/>
              <a:t>p = core point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err="1"/>
              <a:t>밀도기반</a:t>
            </a:r>
            <a:r>
              <a:rPr lang="ko-KR" altLang="en-US" sz="4400" dirty="0"/>
              <a:t> </a:t>
            </a:r>
            <a:r>
              <a:rPr lang="en-US" altLang="ko-KR" sz="4400" dirty="0"/>
              <a:t>Clustering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130878"/>
            <a:ext cx="4753638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72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</a:t>
            </a:r>
            <a:r>
              <a:rPr lang="ko-KR" altLang="en-US" dirty="0" smtClean="0"/>
              <a:t>내에 점 </a:t>
            </a:r>
            <a:r>
              <a:rPr lang="en-US" altLang="ko-KR" dirty="0" smtClean="0"/>
              <a:t>m </a:t>
            </a:r>
            <a:r>
              <a:rPr lang="ko-KR" altLang="en-US" dirty="0" smtClean="0"/>
              <a:t>개를 가지고 있지 않는 점 </a:t>
            </a:r>
            <a:r>
              <a:rPr lang="en-US" altLang="ko-KR" dirty="0" smtClean="0"/>
              <a:t>p </a:t>
            </a:r>
          </a:p>
          <a:p>
            <a:pPr lvl="1"/>
            <a:r>
              <a:rPr lang="en-US" altLang="ko-KR" dirty="0" smtClean="0"/>
              <a:t>core point</a:t>
            </a:r>
            <a:r>
              <a:rPr lang="ko-KR" altLang="en-US" dirty="0" smtClean="0"/>
              <a:t>의 반경 안에 들어있다면 </a:t>
            </a:r>
            <a:r>
              <a:rPr lang="en-US" altLang="ko-KR" dirty="0" smtClean="0"/>
              <a:t>: </a:t>
            </a:r>
            <a:r>
              <a:rPr lang="en-US" altLang="ko-KR" dirty="0"/>
              <a:t>boarder point </a:t>
            </a:r>
            <a:endParaRPr lang="en-US" altLang="ko-KR" dirty="0" smtClean="0"/>
          </a:p>
          <a:p>
            <a:pPr lvl="1"/>
            <a:r>
              <a:rPr lang="en-US" altLang="ko-KR" dirty="0"/>
              <a:t>core point</a:t>
            </a:r>
            <a:r>
              <a:rPr lang="ko-KR" altLang="en-US" dirty="0"/>
              <a:t>의 반경 안에 </a:t>
            </a:r>
            <a:r>
              <a:rPr lang="ko-KR" altLang="en-US" dirty="0" smtClean="0"/>
              <a:t>들어있지 않다면</a:t>
            </a:r>
            <a:r>
              <a:rPr lang="en-US" altLang="ko-KR" dirty="0" smtClean="0"/>
              <a:t>: noise point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err="1"/>
              <a:t>밀도기반</a:t>
            </a:r>
            <a:r>
              <a:rPr lang="ko-KR" altLang="en-US" sz="4400" dirty="0"/>
              <a:t> </a:t>
            </a:r>
            <a:r>
              <a:rPr lang="en-US" altLang="ko-KR" sz="4400" dirty="0"/>
              <a:t>Clustering</a:t>
            </a:r>
            <a:endParaRPr lang="ko-KR" altLang="en-US" dirty="0"/>
          </a:p>
        </p:txBody>
      </p:sp>
      <p:pic>
        <p:nvPicPr>
          <p:cNvPr id="22530" name="Picture 2" descr="https://t1.daumcdn.net/cfile/tistory/99CC563359E057BA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48900"/>
            <a:ext cx="5342779" cy="325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9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ＭＳ Ｐゴシック" panose="020B0600070205080204" pitchFamily="34" charset="-128"/>
              </a:rPr>
              <a:t>Applications of clustering in IR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sz="3000" dirty="0" smtClean="0">
                <a:ea typeface="ＭＳ Ｐゴシック" panose="020B0600070205080204" pitchFamily="34" charset="-128"/>
              </a:rPr>
              <a:t>Whole corpus analysis/navigation</a:t>
            </a:r>
          </a:p>
          <a:p>
            <a:pPr lvl="1" eaLnBrk="1" hangingPunct="1"/>
            <a:r>
              <a:rPr lang="en-US" altLang="ko-KR" sz="2800" dirty="0" smtClean="0">
                <a:ea typeface="ＭＳ Ｐゴシック" panose="020B0600070205080204" pitchFamily="34" charset="-128"/>
              </a:rPr>
              <a:t>Better user interface: search without typing</a:t>
            </a:r>
          </a:p>
          <a:p>
            <a:pPr eaLnBrk="1" hangingPunct="1"/>
            <a:r>
              <a:rPr lang="en-US" altLang="ko-KR" sz="3000" dirty="0" smtClean="0">
                <a:ea typeface="ＭＳ Ｐゴシック" panose="020B0600070205080204" pitchFamily="34" charset="-128"/>
              </a:rPr>
              <a:t>For improving recall in search applications</a:t>
            </a:r>
          </a:p>
          <a:p>
            <a:pPr lvl="1" eaLnBrk="1" hangingPunct="1"/>
            <a:r>
              <a:rPr lang="en-US" altLang="ko-KR" sz="2800" dirty="0" smtClean="0">
                <a:ea typeface="ＭＳ Ｐゴシック" panose="020B0600070205080204" pitchFamily="34" charset="-128"/>
              </a:rPr>
              <a:t>Better search results (like pseudo RF)</a:t>
            </a:r>
          </a:p>
          <a:p>
            <a:pPr eaLnBrk="1" hangingPunct="1"/>
            <a:r>
              <a:rPr lang="en-US" altLang="ko-KR" sz="3000" dirty="0" smtClean="0">
                <a:ea typeface="ＭＳ Ｐゴシック" panose="020B0600070205080204" pitchFamily="34" charset="-128"/>
              </a:rPr>
              <a:t>For better navigation of search results</a:t>
            </a:r>
          </a:p>
          <a:p>
            <a:pPr lvl="1" eaLnBrk="1" hangingPunct="1"/>
            <a:r>
              <a:rPr lang="en-US" altLang="ko-KR" sz="2800" dirty="0" smtClean="0">
                <a:ea typeface="ＭＳ Ｐゴシック" panose="020B0600070205080204" pitchFamily="34" charset="-128"/>
              </a:rPr>
              <a:t>Effective “user recall” will be higher</a:t>
            </a:r>
          </a:p>
          <a:p>
            <a:pPr eaLnBrk="1" hangingPunct="1"/>
            <a:r>
              <a:rPr lang="en-US" altLang="ko-KR" sz="3000" dirty="0" smtClean="0">
                <a:ea typeface="ＭＳ Ｐゴシック" panose="020B0600070205080204" pitchFamily="34" charset="-128"/>
              </a:rPr>
              <a:t>For speeding up vector space retrieval</a:t>
            </a:r>
          </a:p>
          <a:p>
            <a:pPr lvl="1" eaLnBrk="1" hangingPunct="1"/>
            <a:r>
              <a:rPr lang="en-US" altLang="ko-KR" sz="2800" dirty="0" smtClean="0">
                <a:ea typeface="ＭＳ Ｐゴシック" panose="020B0600070205080204" pitchFamily="34" charset="-128"/>
              </a:rPr>
              <a:t>Cluster-based retrieval gives faster search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r>
              <a:rPr lang="en-US" altLang="ko-KR" sz="1600" dirty="0">
                <a:solidFill>
                  <a:srgbClr val="FBFCFF"/>
                </a:solidFill>
              </a:rPr>
              <a:t>Sec. 16.1</a:t>
            </a:r>
          </a:p>
        </p:txBody>
      </p:sp>
    </p:spTree>
    <p:extLst>
      <p:ext uri="{BB962C8B-B14F-4D97-AF65-F5344CB8AC3E}">
        <p14:creationId xmlns:p14="http://schemas.microsoft.com/office/powerpoint/2010/main" val="25383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4818" name="Picture 2" descr="https://upload.wikimedia.org/wikipedia/commons/thumb/a/af/DBSCAN-Illustration.svg/400px-DBSCAN-Illustr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650072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471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5844" name="Picture 4" descr="https://oopy.lazyrockets.com/api/v2/notion/image?src=https%3A%2F%2Fs3-us-west-2.amazonaws.com%2Fsecure.notion-static.com%2F2d14eda3-3f11-4b34-9d46-c90651462317%2F%E1%84%89%E1%85%B3%E1%84%8F%E1%85%B3%E1%84%85%E1%85%B5%E1%86%AB%E1%84%89%E1%85%A3%E1%86%BA_2022-05-05_%E1%84%8B%E1%85%A9%E1%84%92%E1%85%AE_10.02.15.png&amp;blockId=84d0146b-4750-4fb6-a9ae-9bfdef1209d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2" y="735010"/>
            <a:ext cx="7948595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0843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similarity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53" y="3942506"/>
            <a:ext cx="6944694" cy="2000529"/>
          </a:xfrm>
          <a:prstGeom prst="rect">
            <a:avLst/>
          </a:prstGeom>
        </p:spPr>
      </p:pic>
      <p:pic>
        <p:nvPicPr>
          <p:cNvPr id="36866" name="Picture 2" descr="그림입니다.&#10;원본 그림의 이름: CLP00003aa00002.bmp&#10;원본 그림의 크기: 가로 393pixel, 세로 265pix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446" y="860425"/>
            <a:ext cx="36576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740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1" y="329566"/>
            <a:ext cx="8633458" cy="11511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535621"/>
            <a:ext cx="7324600" cy="18722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6640"/>
          <a:stretch/>
        </p:blipFill>
        <p:spPr>
          <a:xfrm>
            <a:off x="457200" y="3930808"/>
            <a:ext cx="4401164" cy="22768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92667" y="4484658"/>
            <a:ext cx="3522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문서 간 유사도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문서 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문서 </a:t>
            </a:r>
            <a:r>
              <a:rPr lang="en-US" altLang="ko-KR" dirty="0" smtClean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문서 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문서 </a:t>
            </a:r>
            <a:r>
              <a:rPr lang="en-US" altLang="ko-KR" dirty="0" smtClean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문서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문서 </a:t>
            </a:r>
            <a:r>
              <a:rPr lang="en-US" altLang="ko-KR" dirty="0" smtClean="0"/>
              <a:t>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7366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4DB9-D0E1-4306-ADE3-031B9632D229}" type="datetime1">
              <a:rPr lang="ko-KR" altLang="en-US" smtClean="0"/>
              <a:t>2022-11-29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8DE3-85FA-458B-8057-C00AAC692F32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53" y="476672"/>
            <a:ext cx="7112893" cy="533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0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2" name="AutoShape 2"/>
          <p:cNvCxnSpPr>
            <a:cxnSpLocks noChangeShapeType="1"/>
            <a:stCxn id="20501" idx="2"/>
            <a:endCxn id="20497" idx="0"/>
          </p:cNvCxnSpPr>
          <p:nvPr/>
        </p:nvCxnSpPr>
        <p:spPr bwMode="auto">
          <a:xfrm>
            <a:off x="4740275" y="3095625"/>
            <a:ext cx="539750" cy="141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200" dirty="0" smtClean="0">
                <a:ea typeface="ＭＳ Ｐゴシック" panose="020B0600070205080204" pitchFamily="34" charset="-128"/>
              </a:rPr>
              <a:t>Yahoo! Hierarchy </a:t>
            </a:r>
            <a:r>
              <a:rPr lang="en-US" altLang="ko-KR" sz="3200" i="1" dirty="0" smtClean="0">
                <a:ea typeface="ＭＳ Ｐゴシック" panose="020B0600070205080204" pitchFamily="34" charset="-128"/>
              </a:rPr>
              <a:t>isn’t </a:t>
            </a:r>
            <a:r>
              <a:rPr lang="en-US" altLang="ko-KR" sz="3200" dirty="0" smtClean="0">
                <a:ea typeface="ＭＳ Ｐゴシック" panose="020B0600070205080204" pitchFamily="34" charset="-128"/>
              </a:rPr>
              <a:t>clustering but </a:t>
            </a:r>
            <a:r>
              <a:rPr lang="en-US" altLang="ko-KR" sz="3200" i="1" dirty="0" smtClean="0">
                <a:ea typeface="ＭＳ Ｐゴシック" panose="020B0600070205080204" pitchFamily="34" charset="-128"/>
              </a:rPr>
              <a:t>is </a:t>
            </a:r>
            <a:r>
              <a:rPr lang="en-US" altLang="ko-KR" sz="3200" dirty="0" smtClean="0">
                <a:ea typeface="ＭＳ Ｐゴシック" panose="020B0600070205080204" pitchFamily="34" charset="-128"/>
              </a:rPr>
              <a:t>the kind of output you want from clustering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28600" y="3795713"/>
            <a:ext cx="67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dirty="0">
                <a:latin typeface="Arial" panose="020B0604020202020204" pitchFamily="34" charset="0"/>
              </a:rPr>
              <a:t>dairy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990600" y="4024313"/>
            <a:ext cx="74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dirty="0">
                <a:latin typeface="Arial" panose="020B0604020202020204" pitchFamily="34" charset="0"/>
              </a:rPr>
              <a:t>crops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314450" y="4343400"/>
            <a:ext cx="120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dirty="0">
                <a:latin typeface="Arial" panose="020B0604020202020204" pitchFamily="34" charset="0"/>
              </a:rPr>
              <a:t>agronomy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311150" y="44196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dirty="0">
                <a:latin typeface="Arial" panose="020B0604020202020204" pitchFamily="34" charset="0"/>
              </a:rPr>
              <a:t>forestry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552950" y="1600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endParaRPr lang="ko-KR" altLang="ko-KR" sz="1800" dirty="0">
              <a:latin typeface="Arial" panose="020B0604020202020204" pitchFamily="34" charset="0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5645150" y="3948113"/>
            <a:ext cx="40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dirty="0">
                <a:latin typeface="Arial" panose="020B0604020202020204" pitchFamily="34" charset="0"/>
              </a:rPr>
              <a:t>AI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5905500" y="4329113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dirty="0">
                <a:latin typeface="Arial" panose="020B0604020202020204" pitchFamily="34" charset="0"/>
              </a:rPr>
              <a:t>HCI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7461250" y="402431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dirty="0">
                <a:latin typeface="Arial" panose="020B0604020202020204" pitchFamily="34" charset="0"/>
              </a:rPr>
              <a:t>craft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7689850" y="432911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dirty="0">
                <a:latin typeface="Arial" panose="020B0604020202020204" pitchFamily="34" charset="0"/>
              </a:rPr>
              <a:t>missions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2368550" y="394811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dirty="0">
                <a:latin typeface="Arial" panose="020B0604020202020204" pitchFamily="34" charset="0"/>
              </a:rPr>
              <a:t>botany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2914650" y="4405313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dirty="0">
                <a:latin typeface="Arial" panose="020B0604020202020204" pitchFamily="34" charset="0"/>
              </a:rPr>
              <a:t>evolution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3435350" y="3948113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dirty="0">
                <a:latin typeface="Arial" panose="020B0604020202020204" pitchFamily="34" charset="0"/>
              </a:rPr>
              <a:t>cell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3962400" y="4205288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dirty="0">
                <a:latin typeface="Arial" panose="020B0604020202020204" pitchFamily="34" charset="0"/>
              </a:rPr>
              <a:t>magnetism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4768850" y="4510088"/>
            <a:ext cx="102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dirty="0">
                <a:latin typeface="Arial" panose="020B0604020202020204" pitchFamily="34" charset="0"/>
              </a:rPr>
              <a:t>relativity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6324600" y="3948113"/>
            <a:ext cx="98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dirty="0">
                <a:latin typeface="Arial" panose="020B0604020202020204" pitchFamily="34" charset="0"/>
              </a:rPr>
              <a:t>courses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685800" y="2728913"/>
            <a:ext cx="1250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dirty="0">
                <a:latin typeface="Arial" panose="020B0604020202020204" pitchFamily="34" charset="0"/>
              </a:rPr>
              <a:t>agriculture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2749550" y="27289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dirty="0">
                <a:latin typeface="Arial" panose="020B0604020202020204" pitchFamily="34" charset="0"/>
              </a:rPr>
              <a:t>biology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4267200" y="27289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dirty="0">
                <a:latin typeface="Arial" panose="020B0604020202020204" pitchFamily="34" charset="0"/>
              </a:rPr>
              <a:t>physics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5949950" y="27289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dirty="0">
                <a:latin typeface="Arial" panose="020B0604020202020204" pitchFamily="34" charset="0"/>
              </a:rPr>
              <a:t>CS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7473950" y="2728913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dirty="0">
                <a:latin typeface="Arial" panose="020B0604020202020204" pitchFamily="34" charset="0"/>
              </a:rPr>
              <a:t>space</a:t>
            </a:r>
          </a:p>
        </p:txBody>
      </p:sp>
      <p:cxnSp>
        <p:nvCxnSpPr>
          <p:cNvPr id="20504" name="AutoShape 24"/>
          <p:cNvCxnSpPr>
            <a:cxnSpLocks noChangeShapeType="1"/>
            <a:stCxn id="20488" idx="3"/>
            <a:endCxn id="20499" idx="0"/>
          </p:cNvCxnSpPr>
          <p:nvPr/>
        </p:nvCxnSpPr>
        <p:spPr bwMode="auto">
          <a:xfrm flipH="1">
            <a:off x="1311275" y="1784350"/>
            <a:ext cx="342582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AutoShape 25"/>
          <p:cNvCxnSpPr>
            <a:cxnSpLocks noChangeShapeType="1"/>
            <a:stCxn id="20488" idx="3"/>
            <a:endCxn id="20500" idx="0"/>
          </p:cNvCxnSpPr>
          <p:nvPr/>
        </p:nvCxnSpPr>
        <p:spPr bwMode="auto">
          <a:xfrm flipH="1">
            <a:off x="3203575" y="1784350"/>
            <a:ext cx="153352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AutoShape 26"/>
          <p:cNvCxnSpPr>
            <a:cxnSpLocks noChangeShapeType="1"/>
            <a:stCxn id="20488" idx="3"/>
            <a:endCxn id="20501" idx="0"/>
          </p:cNvCxnSpPr>
          <p:nvPr/>
        </p:nvCxnSpPr>
        <p:spPr bwMode="auto">
          <a:xfrm>
            <a:off x="4737100" y="1784350"/>
            <a:ext cx="317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AutoShape 27"/>
          <p:cNvCxnSpPr>
            <a:cxnSpLocks noChangeShapeType="1"/>
            <a:stCxn id="20488" idx="3"/>
            <a:endCxn id="20502" idx="0"/>
          </p:cNvCxnSpPr>
          <p:nvPr/>
        </p:nvCxnSpPr>
        <p:spPr bwMode="auto">
          <a:xfrm>
            <a:off x="4737100" y="1784350"/>
            <a:ext cx="146367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8" name="AutoShape 28"/>
          <p:cNvCxnSpPr>
            <a:cxnSpLocks noChangeShapeType="1"/>
            <a:stCxn id="20488" idx="3"/>
            <a:endCxn id="20503" idx="0"/>
          </p:cNvCxnSpPr>
          <p:nvPr/>
        </p:nvCxnSpPr>
        <p:spPr bwMode="auto">
          <a:xfrm>
            <a:off x="4737100" y="1784350"/>
            <a:ext cx="3133725" cy="944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9" name="AutoShape 29"/>
          <p:cNvCxnSpPr>
            <a:cxnSpLocks noChangeShapeType="1"/>
            <a:stCxn id="20499" idx="2"/>
            <a:endCxn id="20484" idx="0"/>
          </p:cNvCxnSpPr>
          <p:nvPr/>
        </p:nvCxnSpPr>
        <p:spPr bwMode="auto">
          <a:xfrm flipH="1">
            <a:off x="568325" y="3095625"/>
            <a:ext cx="742950" cy="700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0" name="AutoShape 30"/>
          <p:cNvCxnSpPr>
            <a:cxnSpLocks noChangeShapeType="1"/>
            <a:stCxn id="20500" idx="2"/>
            <a:endCxn id="20493" idx="0"/>
          </p:cNvCxnSpPr>
          <p:nvPr/>
        </p:nvCxnSpPr>
        <p:spPr bwMode="auto">
          <a:xfrm flipH="1">
            <a:off x="2803525" y="3095625"/>
            <a:ext cx="400050" cy="852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1" name="AutoShape 31"/>
          <p:cNvCxnSpPr>
            <a:cxnSpLocks noChangeShapeType="1"/>
            <a:stCxn id="20500" idx="2"/>
            <a:endCxn id="20495" idx="0"/>
          </p:cNvCxnSpPr>
          <p:nvPr/>
        </p:nvCxnSpPr>
        <p:spPr bwMode="auto">
          <a:xfrm>
            <a:off x="3203575" y="3095625"/>
            <a:ext cx="495300" cy="852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2" name="AutoShape 32"/>
          <p:cNvCxnSpPr>
            <a:cxnSpLocks noChangeShapeType="1"/>
            <a:stCxn id="20501" idx="2"/>
            <a:endCxn id="20496" idx="0"/>
          </p:cNvCxnSpPr>
          <p:nvPr/>
        </p:nvCxnSpPr>
        <p:spPr bwMode="auto">
          <a:xfrm flipH="1">
            <a:off x="4613275" y="3095625"/>
            <a:ext cx="127000" cy="1109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3" name="AutoShape 33"/>
          <p:cNvCxnSpPr>
            <a:cxnSpLocks noChangeShapeType="1"/>
            <a:stCxn id="20502" idx="2"/>
            <a:endCxn id="20489" idx="0"/>
          </p:cNvCxnSpPr>
          <p:nvPr/>
        </p:nvCxnSpPr>
        <p:spPr bwMode="auto">
          <a:xfrm flipH="1">
            <a:off x="5845175" y="3095625"/>
            <a:ext cx="355600" cy="852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4" name="AutoShape 34"/>
          <p:cNvCxnSpPr>
            <a:cxnSpLocks noChangeShapeType="1"/>
            <a:stCxn id="20502" idx="2"/>
            <a:endCxn id="20498" idx="0"/>
          </p:cNvCxnSpPr>
          <p:nvPr/>
        </p:nvCxnSpPr>
        <p:spPr bwMode="auto">
          <a:xfrm>
            <a:off x="6200775" y="3095625"/>
            <a:ext cx="615950" cy="852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5" name="AutoShape 35"/>
          <p:cNvCxnSpPr>
            <a:cxnSpLocks noChangeShapeType="1"/>
            <a:stCxn id="20503" idx="2"/>
            <a:endCxn id="20491" idx="0"/>
          </p:cNvCxnSpPr>
          <p:nvPr/>
        </p:nvCxnSpPr>
        <p:spPr bwMode="auto">
          <a:xfrm flipH="1">
            <a:off x="7775575" y="3095625"/>
            <a:ext cx="95250" cy="928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6" name="AutoShape 36"/>
          <p:cNvCxnSpPr>
            <a:cxnSpLocks noChangeShapeType="1"/>
            <a:stCxn id="20503" idx="2"/>
            <a:endCxn id="20492" idx="0"/>
          </p:cNvCxnSpPr>
          <p:nvPr/>
        </p:nvCxnSpPr>
        <p:spPr bwMode="auto">
          <a:xfrm>
            <a:off x="7870825" y="3095625"/>
            <a:ext cx="355600" cy="1233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7" name="AutoShape 37"/>
          <p:cNvCxnSpPr>
            <a:cxnSpLocks noChangeShapeType="1"/>
            <a:stCxn id="20502" idx="2"/>
            <a:endCxn id="20490" idx="0"/>
          </p:cNvCxnSpPr>
          <p:nvPr/>
        </p:nvCxnSpPr>
        <p:spPr bwMode="auto">
          <a:xfrm flipH="1">
            <a:off x="6194425" y="3095625"/>
            <a:ext cx="6350" cy="1233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8" name="AutoShape 38"/>
          <p:cNvCxnSpPr>
            <a:cxnSpLocks noChangeShapeType="1"/>
            <a:stCxn id="20500" idx="2"/>
            <a:endCxn id="20494" idx="0"/>
          </p:cNvCxnSpPr>
          <p:nvPr/>
        </p:nvCxnSpPr>
        <p:spPr bwMode="auto">
          <a:xfrm>
            <a:off x="3203575" y="3095625"/>
            <a:ext cx="260350" cy="1309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9" name="AutoShape 39"/>
          <p:cNvCxnSpPr>
            <a:cxnSpLocks noChangeShapeType="1"/>
            <a:stCxn id="20499" idx="2"/>
            <a:endCxn id="20485" idx="0"/>
          </p:cNvCxnSpPr>
          <p:nvPr/>
        </p:nvCxnSpPr>
        <p:spPr bwMode="auto">
          <a:xfrm>
            <a:off x="1311275" y="3095625"/>
            <a:ext cx="50800" cy="928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0" name="AutoShape 40"/>
          <p:cNvCxnSpPr>
            <a:cxnSpLocks noChangeShapeType="1"/>
            <a:stCxn id="20499" idx="2"/>
            <a:endCxn id="20487" idx="0"/>
          </p:cNvCxnSpPr>
          <p:nvPr/>
        </p:nvCxnSpPr>
        <p:spPr bwMode="auto">
          <a:xfrm flipH="1">
            <a:off x="784225" y="3095625"/>
            <a:ext cx="527050" cy="1323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1" name="AutoShape 41"/>
          <p:cNvCxnSpPr>
            <a:cxnSpLocks noChangeShapeType="1"/>
            <a:stCxn id="20499" idx="2"/>
            <a:endCxn id="20486" idx="0"/>
          </p:cNvCxnSpPr>
          <p:nvPr/>
        </p:nvCxnSpPr>
        <p:spPr bwMode="auto">
          <a:xfrm>
            <a:off x="1311275" y="3095625"/>
            <a:ext cx="603250" cy="1247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2" name="Text Box 43"/>
          <p:cNvSpPr txBox="1">
            <a:spLocks noChangeArrowheads="1"/>
          </p:cNvSpPr>
          <p:nvPr/>
        </p:nvSpPr>
        <p:spPr bwMode="auto">
          <a:xfrm>
            <a:off x="5111750" y="34290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b="1" dirty="0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20523" name="Text Box 44"/>
          <p:cNvSpPr txBox="1">
            <a:spLocks noChangeArrowheads="1"/>
          </p:cNvSpPr>
          <p:nvPr/>
        </p:nvSpPr>
        <p:spPr bwMode="auto">
          <a:xfrm>
            <a:off x="6781800" y="33528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b="1" dirty="0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20524" name="Text Box 45"/>
          <p:cNvSpPr txBox="1">
            <a:spLocks noChangeArrowheads="1"/>
          </p:cNvSpPr>
          <p:nvPr/>
        </p:nvSpPr>
        <p:spPr bwMode="auto">
          <a:xfrm>
            <a:off x="8077200" y="33528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b="1" dirty="0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20525" name="Text Box 46"/>
          <p:cNvSpPr txBox="1">
            <a:spLocks noChangeArrowheads="1"/>
          </p:cNvSpPr>
          <p:nvPr/>
        </p:nvSpPr>
        <p:spPr bwMode="auto">
          <a:xfrm>
            <a:off x="6858000" y="19812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b="1" dirty="0">
                <a:latin typeface="Arial" panose="020B0604020202020204" pitchFamily="34" charset="0"/>
              </a:rPr>
              <a:t>… (30)</a:t>
            </a:r>
          </a:p>
        </p:txBody>
      </p:sp>
      <p:sp>
        <p:nvSpPr>
          <p:cNvPr id="20526" name="Text Box 47"/>
          <p:cNvSpPr txBox="1">
            <a:spLocks noChangeArrowheads="1"/>
          </p:cNvSpPr>
          <p:nvPr/>
        </p:nvSpPr>
        <p:spPr bwMode="auto">
          <a:xfrm>
            <a:off x="228600" y="1544638"/>
            <a:ext cx="3051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dirty="0" err="1">
                <a:latin typeface="Courier New" panose="02070309020205020404" pitchFamily="49" charset="0"/>
              </a:rPr>
              <a:t>www.yahoo.com</a:t>
            </a:r>
            <a:r>
              <a:rPr lang="en-US" altLang="ko-KR" sz="1800" dirty="0">
                <a:latin typeface="Courier New" panose="02070309020205020404" pitchFamily="49" charset="0"/>
              </a:rPr>
              <a:t>/Science</a:t>
            </a:r>
          </a:p>
        </p:txBody>
      </p:sp>
      <p:sp>
        <p:nvSpPr>
          <p:cNvPr id="20527" name="Text Box 48"/>
          <p:cNvSpPr txBox="1">
            <a:spLocks noChangeArrowheads="1"/>
          </p:cNvSpPr>
          <p:nvPr/>
        </p:nvSpPr>
        <p:spPr bwMode="auto">
          <a:xfrm>
            <a:off x="1524000" y="32766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b="1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20528" name="Text Box 49"/>
          <p:cNvSpPr txBox="1">
            <a:spLocks noChangeArrowheads="1"/>
          </p:cNvSpPr>
          <p:nvPr/>
        </p:nvSpPr>
        <p:spPr bwMode="auto">
          <a:xfrm>
            <a:off x="3505200" y="327660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r>
              <a:rPr lang="en-US" altLang="ko-KR" sz="1800" b="1">
                <a:latin typeface="Arial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46044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3200" smtClean="0">
                <a:ea typeface="ＭＳ Ｐゴシック" panose="020B0600070205080204" pitchFamily="34" charset="-128"/>
              </a:rPr>
              <a:t>Google News: automatic clustering gives an effective news presentation metaphor</a:t>
            </a:r>
          </a:p>
        </p:txBody>
      </p:sp>
      <p:pic>
        <p:nvPicPr>
          <p:cNvPr id="2150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" t="2626" r="3960" b="6149"/>
          <a:stretch>
            <a:fillRect/>
          </a:stretch>
        </p:blipFill>
        <p:spPr bwMode="auto">
          <a:xfrm>
            <a:off x="1295400" y="1668463"/>
            <a:ext cx="6624638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413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300" smtClean="0">
                <a:ea typeface="ＭＳ Ｐゴシック" panose="020B0600070205080204" pitchFamily="34" charset="-128"/>
              </a:rPr>
              <a:t>For visualizing a document collection and its themes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ea typeface="ＭＳ Ｐゴシック" panose="020B0600070205080204" pitchFamily="34" charset="-128"/>
              </a:rPr>
              <a:t>Wise et al, “Visualizing the non-visual” PNNL</a:t>
            </a:r>
          </a:p>
          <a:p>
            <a:pPr eaLnBrk="1" hangingPunct="1"/>
            <a:r>
              <a:rPr lang="en-US" altLang="ko-KR" sz="2400" dirty="0" err="1" smtClean="0">
                <a:ea typeface="ＭＳ Ｐゴシック" panose="020B0600070205080204" pitchFamily="34" charset="-128"/>
              </a:rPr>
              <a:t>ThemeScapes</a:t>
            </a:r>
            <a:r>
              <a:rPr lang="en-US" altLang="ko-KR" sz="2400" dirty="0" smtClean="0">
                <a:ea typeface="ＭＳ Ｐゴシック" panose="020B0600070205080204" pitchFamily="34" charset="-128"/>
              </a:rPr>
              <a:t>, </a:t>
            </a:r>
            <a:r>
              <a:rPr lang="en-US" altLang="ko-KR" sz="2400" dirty="0" err="1" smtClean="0">
                <a:ea typeface="ＭＳ Ｐゴシック" panose="020B0600070205080204" pitchFamily="34" charset="-128"/>
              </a:rPr>
              <a:t>Cartia</a:t>
            </a:r>
            <a:endParaRPr lang="en-US" altLang="ko-KR" sz="2400" dirty="0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ko-KR" sz="1700" dirty="0" smtClean="0">
                <a:solidFill>
                  <a:schemeClr val="folHlink"/>
                </a:solidFill>
                <a:ea typeface="ＭＳ Ｐゴシック" panose="020B0600070205080204" pitchFamily="34" charset="-128"/>
              </a:rPr>
              <a:t>[Mountain height = cluster size]</a:t>
            </a:r>
            <a:endParaRPr lang="en-US" altLang="ko-KR" sz="17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23556" name="Picture 4" descr="themevie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t="2156" r="3448" b="3009"/>
          <a:stretch>
            <a:fillRect/>
          </a:stretch>
        </p:blipFill>
        <p:spPr bwMode="auto">
          <a:xfrm>
            <a:off x="0" y="3132138"/>
            <a:ext cx="4572000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 descr="starr_re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43250"/>
            <a:ext cx="49530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14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ＭＳ Ｐゴシック" panose="020B0600070205080204" pitchFamily="34" charset="-128"/>
              </a:rPr>
              <a:t>For improving search recall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200" i="1" dirty="0" smtClean="0">
                <a:ea typeface="ＭＳ Ｐゴシック" panose="020B0600070205080204" pitchFamily="34" charset="-128"/>
              </a:rPr>
              <a:t>Cluster hypothesis</a:t>
            </a:r>
            <a:r>
              <a:rPr lang="en-US" altLang="ko-KR" sz="2200" dirty="0" smtClean="0">
                <a:ea typeface="ＭＳ Ｐゴシック" panose="020B0600070205080204" pitchFamily="34" charset="-128"/>
              </a:rPr>
              <a:t> - Documents in the same cluster behave similarly with respect to relevance to information needs</a:t>
            </a:r>
          </a:p>
          <a:p>
            <a:pPr eaLnBrk="1" hangingPunct="1"/>
            <a:r>
              <a:rPr lang="en-US" altLang="ko-KR" sz="2200" dirty="0" smtClean="0">
                <a:ea typeface="ＭＳ Ｐゴシック" panose="020B0600070205080204" pitchFamily="34" charset="-128"/>
              </a:rPr>
              <a:t>Therefore, to improve search recall:</a:t>
            </a:r>
          </a:p>
          <a:p>
            <a:pPr lvl="1" eaLnBrk="1" hangingPunct="1"/>
            <a:r>
              <a:rPr lang="en-US" altLang="ko-KR" sz="2200" dirty="0" smtClean="0">
                <a:ea typeface="ＭＳ Ｐゴシック" panose="020B0600070205080204" pitchFamily="34" charset="-128"/>
              </a:rPr>
              <a:t>Cluster docs in corpus a priori</a:t>
            </a:r>
          </a:p>
          <a:p>
            <a:pPr lvl="1" eaLnBrk="1" hangingPunct="1"/>
            <a:r>
              <a:rPr lang="en-US" altLang="ko-KR" sz="2200" dirty="0" smtClean="0">
                <a:ea typeface="ＭＳ Ｐゴシック" panose="020B0600070205080204" pitchFamily="34" charset="-128"/>
              </a:rPr>
              <a:t>When a query matches a doc </a:t>
            </a:r>
            <a:r>
              <a:rPr lang="en-US" altLang="ko-KR" sz="2200" i="1" dirty="0" smtClean="0">
                <a:ea typeface="ＭＳ Ｐゴシック" panose="020B0600070205080204" pitchFamily="34" charset="-128"/>
              </a:rPr>
              <a:t>D</a:t>
            </a:r>
            <a:r>
              <a:rPr lang="en-US" altLang="ko-KR" sz="2200" dirty="0" smtClean="0">
                <a:ea typeface="ＭＳ Ｐゴシック" panose="020B0600070205080204" pitchFamily="34" charset="-128"/>
              </a:rPr>
              <a:t>, also return other docs in the cluster containing </a:t>
            </a:r>
            <a:r>
              <a:rPr lang="en-US" altLang="ko-KR" sz="2200" i="1" dirty="0" smtClean="0">
                <a:ea typeface="ＭＳ Ｐゴシック" panose="020B0600070205080204" pitchFamily="34" charset="-128"/>
              </a:rPr>
              <a:t>D</a:t>
            </a:r>
          </a:p>
          <a:p>
            <a:pPr eaLnBrk="1" hangingPunct="1"/>
            <a:r>
              <a:rPr lang="en-US" altLang="ko-KR" sz="2200" dirty="0" smtClean="0">
                <a:ea typeface="ＭＳ Ｐゴシック" panose="020B0600070205080204" pitchFamily="34" charset="-128"/>
              </a:rPr>
              <a:t>Hope if we do this: The query “car” will also return docs containing </a:t>
            </a:r>
            <a:r>
              <a:rPr lang="en-US" altLang="ko-KR" sz="2200" i="1" dirty="0" smtClean="0">
                <a:ea typeface="ＭＳ Ｐゴシック" panose="020B0600070205080204" pitchFamily="34" charset="-128"/>
              </a:rPr>
              <a:t>automobile</a:t>
            </a:r>
            <a:endParaRPr lang="en-US" altLang="ko-KR" sz="2200" dirty="0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ko-KR" sz="2200" dirty="0" smtClean="0">
                <a:ea typeface="ＭＳ Ｐゴシック" panose="020B0600070205080204" pitchFamily="34" charset="-128"/>
              </a:rPr>
              <a:t>Because clustering grouped together docs containing </a:t>
            </a:r>
            <a:r>
              <a:rPr lang="en-US" altLang="ko-KR" sz="2200" i="1" dirty="0" smtClean="0">
                <a:ea typeface="ＭＳ Ｐゴシック" panose="020B0600070205080204" pitchFamily="34" charset="-128"/>
              </a:rPr>
              <a:t>car</a:t>
            </a:r>
            <a:r>
              <a:rPr lang="en-US" altLang="ko-KR" sz="2200" dirty="0" smtClean="0">
                <a:ea typeface="ＭＳ Ｐゴシック" panose="020B0600070205080204" pitchFamily="34" charset="-128"/>
              </a:rPr>
              <a:t> with those containing </a:t>
            </a:r>
            <a:r>
              <a:rPr lang="en-US" altLang="ko-KR" sz="2200" i="1" dirty="0" smtClean="0">
                <a:ea typeface="ＭＳ Ｐゴシック" panose="020B0600070205080204" pitchFamily="34" charset="-128"/>
              </a:rPr>
              <a:t>automobile.</a:t>
            </a:r>
          </a:p>
        </p:txBody>
      </p:sp>
      <p:sp>
        <p:nvSpPr>
          <p:cNvPr id="291844" name="AutoShape 4"/>
          <p:cNvSpPr>
            <a:spLocks noChangeArrowheads="1"/>
          </p:cNvSpPr>
          <p:nvPr/>
        </p:nvSpPr>
        <p:spPr bwMode="auto">
          <a:xfrm>
            <a:off x="1447800" y="5334000"/>
            <a:ext cx="3429000" cy="762000"/>
          </a:xfrm>
          <a:prstGeom prst="upArrowCallout">
            <a:avLst>
              <a:gd name="adj1" fmla="val 112500"/>
              <a:gd name="adj2" fmla="val 112500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algn="ctr" eaLnBrk="1" hangingPunct="1"/>
            <a:r>
              <a:rPr lang="en-US" altLang="ko-KR" dirty="0">
                <a:latin typeface="Arial" panose="020B0604020202020204" pitchFamily="34" charset="0"/>
              </a:rPr>
              <a:t>Why might this happen?</a:t>
            </a:r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r>
              <a:rPr lang="en-US" altLang="ko-KR" sz="1600">
                <a:solidFill>
                  <a:srgbClr val="FBFCFF"/>
                </a:solidFill>
              </a:rPr>
              <a:t>Sec. 16.1</a:t>
            </a:r>
          </a:p>
        </p:txBody>
      </p:sp>
    </p:spTree>
    <p:extLst>
      <p:ext uri="{BB962C8B-B14F-4D97-AF65-F5344CB8AC3E}">
        <p14:creationId xmlns:p14="http://schemas.microsoft.com/office/powerpoint/2010/main" val="210271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ko-KR" smtClean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fld id="{822EA503-BCCF-405B-9042-4E18F4E292A5}" type="slidenum">
              <a:rPr lang="en-US" altLang="ko-KR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ko-KR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5604" name="Picture 5" descr="PPT260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581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2895600" y="6324600"/>
            <a:ext cx="5605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r>
              <a:rPr lang="en-US" altLang="ko-KR">
                <a:solidFill>
                  <a:srgbClr val="1D08B8"/>
                </a:solidFill>
              </a:rPr>
              <a:t>yippy.com</a:t>
            </a:r>
            <a:r>
              <a:rPr lang="en-US" altLang="ko-KR"/>
              <a:t> – grouping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2200018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28575" cmpd="sng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.xml><?xml version="1.0" encoding="utf-8"?>
<a:themeOverride xmlns:a="http://schemas.openxmlformats.org/drawingml/2006/main">
  <a:clrScheme name="광장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E09F8F9BE86374B91B2D6621B945848" ma:contentTypeVersion="14" ma:contentTypeDescription="새 문서를 만듭니다." ma:contentTypeScope="" ma:versionID="6b1363346b34bd9a27b45e235adbd077">
  <xsd:schema xmlns:xsd="http://www.w3.org/2001/XMLSchema" xmlns:xs="http://www.w3.org/2001/XMLSchema" xmlns:p="http://schemas.microsoft.com/office/2006/metadata/properties" xmlns:ns3="46e78bf9-32b5-4ca0-b108-c1455f55776f" xmlns:ns4="aa95e295-25b8-40d7-9173-5dcc31fb3a11" targetNamespace="http://schemas.microsoft.com/office/2006/metadata/properties" ma:root="true" ma:fieldsID="be2121bc043e4d110e0d2ef1ace24371" ns3:_="" ns4:_="">
    <xsd:import namespace="46e78bf9-32b5-4ca0-b108-c1455f55776f"/>
    <xsd:import namespace="aa95e295-25b8-40d7-9173-5dcc31fb3a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78bf9-32b5-4ca0-b108-c1455f5577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5e295-25b8-40d7-9173-5dcc31fb3a1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A4F3E7-7BF3-4925-B5D1-4832DACA1B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D92EE9-BFB7-45FC-95DE-9EDD3C0B51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e78bf9-32b5-4ca0-b108-c1455f55776f"/>
    <ds:schemaRef ds:uri="aa95e295-25b8-40d7-9173-5dcc31fb3a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1481C3-D2CB-4CD0-B95E-A3F792EF8585}">
  <ds:schemaRefs>
    <ds:schemaRef ds:uri="46e78bf9-32b5-4ca0-b108-c1455f55776f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aa95e295-25b8-40d7-9173-5dcc31fb3a11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45744</TotalTime>
  <Words>1649</Words>
  <Application>Microsoft Office PowerPoint</Application>
  <PresentationFormat>화면 슬라이드 쇼(4:3)</PresentationFormat>
  <Paragraphs>324</Paragraphs>
  <Slides>44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64" baseType="lpstr">
      <vt:lpstr>Arial Unicode MS</vt:lpstr>
      <vt:lpstr>ＭＳ Ｐゴシック</vt:lpstr>
      <vt:lpstr>SimSun</vt:lpstr>
      <vt:lpstr>굴림</vt:lpstr>
      <vt:lpstr>맑은 고딕</vt:lpstr>
      <vt:lpstr>Arial</vt:lpstr>
      <vt:lpstr>Calibri</vt:lpstr>
      <vt:lpstr>Courier New</vt:lpstr>
      <vt:lpstr>Georgia</vt:lpstr>
      <vt:lpstr>Lucida Sans</vt:lpstr>
      <vt:lpstr>Lucida Sans Unicode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광장</vt:lpstr>
      <vt:lpstr>Microsoft Equation 3.0</vt:lpstr>
      <vt:lpstr>군집 분석 - 2     </vt:lpstr>
      <vt:lpstr>What is clustering?</vt:lpstr>
      <vt:lpstr>A data set with clear cluster structure</vt:lpstr>
      <vt:lpstr>Applications of clustering in IR</vt:lpstr>
      <vt:lpstr>Yahoo! Hierarchy isn’t clustering but is the kind of output you want from clustering</vt:lpstr>
      <vt:lpstr>Google News: automatic clustering gives an effective news presentation metaphor</vt:lpstr>
      <vt:lpstr>For visualizing a document collection and its themes</vt:lpstr>
      <vt:lpstr>For improving search recall</vt:lpstr>
      <vt:lpstr>PowerPoint 프레젠테이션</vt:lpstr>
      <vt:lpstr>Issues for clustering</vt:lpstr>
      <vt:lpstr>Notion of similarity/distance</vt:lpstr>
      <vt:lpstr>Hard vs. soft clustering</vt:lpstr>
      <vt:lpstr>군집분석 알고리즘의 유형</vt:lpstr>
      <vt:lpstr>평면형 Clustering:    k-means</vt:lpstr>
      <vt:lpstr>Seed Choice</vt:lpstr>
      <vt:lpstr>How Many Clusters?</vt:lpstr>
      <vt:lpstr>PowerPoint 프레젠테이션</vt:lpstr>
      <vt:lpstr>PowerPoint 프레젠테이션</vt:lpstr>
      <vt:lpstr>k-means++</vt:lpstr>
      <vt:lpstr>PowerPoint 프레젠테이션</vt:lpstr>
      <vt:lpstr>Hierarchical Clustering</vt:lpstr>
      <vt:lpstr>Hierarchical Clustering</vt:lpstr>
      <vt:lpstr>Dendrogram: Hierarchical Clustering</vt:lpstr>
      <vt:lpstr>Hierarchical Agglomerative Clustering (HAC)</vt:lpstr>
      <vt:lpstr>Closest pair of clusters</vt:lpstr>
      <vt:lpstr>Hierarchical Agglomerative Clustering</vt:lpstr>
      <vt:lpstr>Single Link Agglomerative Clustering</vt:lpstr>
      <vt:lpstr>Single Link Example</vt:lpstr>
      <vt:lpstr>Complete Link</vt:lpstr>
      <vt:lpstr>Complete Link Example</vt:lpstr>
      <vt:lpstr>What Is A Good Clustering?</vt:lpstr>
      <vt:lpstr>External criteria for clustering quality</vt:lpstr>
      <vt:lpstr>External Evaluation of Cluster Quality</vt:lpstr>
      <vt:lpstr>Purity example</vt:lpstr>
      <vt:lpstr>Rand Index measures between pair decisions.  Here RI = 0.68</vt:lpstr>
      <vt:lpstr>Rand index and Cluster F-measure</vt:lpstr>
      <vt:lpstr>밀도기반 Clustering</vt:lpstr>
      <vt:lpstr>밀도기반 Clustering</vt:lpstr>
      <vt:lpstr>밀도기반 Clustering</vt:lpstr>
      <vt:lpstr>PowerPoint 프레젠테이션</vt:lpstr>
      <vt:lpstr>PowerPoint 프레젠테이션</vt:lpstr>
      <vt:lpstr>similarity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 데이터의 분석 기법  및 인프라 기술</dc:title>
  <dc:creator>VarietyHoriC</dc:creator>
  <cp:lastModifiedBy>최도진</cp:lastModifiedBy>
  <cp:revision>3574</cp:revision>
  <cp:lastPrinted>2016-09-27T06:45:30Z</cp:lastPrinted>
  <dcterms:created xsi:type="dcterms:W3CDTF">2012-07-16T20:46:39Z</dcterms:created>
  <dcterms:modified xsi:type="dcterms:W3CDTF">2022-11-29T06:47:59Z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0x010100DE09F8F9BE86374B91B2D6621B945848</vt:lpwstr>
  </property>
</Properties>
</file>