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8" r:id="rId2"/>
    <p:sldId id="274" r:id="rId3"/>
    <p:sldId id="260" r:id="rId4"/>
    <p:sldId id="272" r:id="rId5"/>
    <p:sldId id="262" r:id="rId6"/>
    <p:sldId id="263" r:id="rId7"/>
    <p:sldId id="265" r:id="rId8"/>
    <p:sldId id="273" r:id="rId9"/>
    <p:sldId id="264" r:id="rId10"/>
    <p:sldId id="267" r:id="rId11"/>
    <p:sldId id="268" r:id="rId12"/>
    <p:sldId id="269" r:id="rId13"/>
    <p:sldId id="270" r:id="rId14"/>
    <p:sldId id="275" r:id="rId15"/>
    <p:sldId id="271"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45"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11/12/2022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8487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11/12/2022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99134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11/12/2022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417676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11/12/2022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42862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11/12/2022</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55183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11/12/2022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73942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11/12/2022</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88978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algn="r"/>
            <a:fld id="{7CF0BCE0-945C-4FDF-95A1-2149B1FF5B83}" type="datetimeFigureOut">
              <a:rPr lang="en-US" smtClean="0"/>
              <a:pPr algn="r"/>
              <a:t>11/12/2022</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091832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7CF0BCE0-945C-4FDF-95A1-2149B1FF5B83}" type="datetimeFigureOut">
              <a:rPr lang="en-US" smtClean="0"/>
              <a:pPr algn="r"/>
              <a:t>11/12/2022</a:t>
            </a:fld>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8769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11/12/2022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08080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11/12/2022</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62667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7CF0BCE0-945C-4FDF-95A1-2149B1FF5B83}" type="datetimeFigureOut">
              <a:rPr lang="en-US" smtClean="0"/>
              <a:pPr algn="r"/>
              <a:t>11/12/2022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365079014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36B8B4-0256-1B88-003C-E1EDFA46A59C}"/>
              </a:ext>
            </a:extLst>
          </p:cNvPr>
          <p:cNvSpPr>
            <a:spLocks noGrp="1"/>
          </p:cNvSpPr>
          <p:nvPr>
            <p:ph type="ctrTitle"/>
          </p:nvPr>
        </p:nvSpPr>
        <p:spPr>
          <a:xfrm>
            <a:off x="7464614" y="1783959"/>
            <a:ext cx="4087306" cy="2889114"/>
          </a:xfrm>
        </p:spPr>
        <p:txBody>
          <a:bodyPr anchor="b">
            <a:normAutofit/>
          </a:bodyPr>
          <a:lstStyle/>
          <a:p>
            <a:pPr algn="l"/>
            <a:r>
              <a:rPr lang="fr-FR" sz="5400"/>
              <a:t>La panthère </a:t>
            </a:r>
          </a:p>
        </p:txBody>
      </p:sp>
      <p:sp>
        <p:nvSpPr>
          <p:cNvPr id="3" name="Sous-titre 2">
            <a:extLst>
              <a:ext uri="{FF2B5EF4-FFF2-40B4-BE49-F238E27FC236}">
                <a16:creationId xmlns:a16="http://schemas.microsoft.com/office/drawing/2014/main" id="{4ED1C8C5-E7B4-43FF-BBEC-C41815E22325}"/>
              </a:ext>
            </a:extLst>
          </p:cNvPr>
          <p:cNvSpPr>
            <a:spLocks noGrp="1"/>
          </p:cNvSpPr>
          <p:nvPr>
            <p:ph type="subTitle" idx="1"/>
          </p:nvPr>
        </p:nvSpPr>
        <p:spPr>
          <a:xfrm>
            <a:off x="7464612" y="4750893"/>
            <a:ext cx="4087305" cy="1147863"/>
          </a:xfrm>
        </p:spPr>
        <p:txBody>
          <a:bodyPr anchor="t">
            <a:normAutofit/>
          </a:bodyPr>
          <a:lstStyle/>
          <a:p>
            <a:pPr algn="l"/>
            <a:r>
              <a:rPr lang="fr-FR" sz="2000"/>
              <a:t>Rapport Seo</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 4">
            <a:extLst>
              <a:ext uri="{FF2B5EF4-FFF2-40B4-BE49-F238E27FC236}">
                <a16:creationId xmlns:a16="http://schemas.microsoft.com/office/drawing/2014/main" id="{88012377-7910-F29E-75D0-72E850066705}"/>
              </a:ext>
            </a:extLst>
          </p:cNvPr>
          <p:cNvPicPr>
            <a:picLocks noChangeAspect="1"/>
          </p:cNvPicPr>
          <p:nvPr/>
        </p:nvPicPr>
        <p:blipFill rotWithShape="1">
          <a:blip r:embed="rId2">
            <a:extLst>
              <a:ext uri="{28A0092B-C50C-407E-A947-70E740481C1C}">
                <a14:useLocalDpi xmlns:a14="http://schemas.microsoft.com/office/drawing/2010/main" val="0"/>
              </a:ext>
            </a:extLst>
          </a:blip>
          <a:srcRect t="1167" r="3" b="126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8661477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Mise à jour des bibliothèques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938887"/>
            <a:ext cx="12192000" cy="919113"/>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La mise à jour des bibliothèques Bootstrap et JQuery permet de régler des problèmes de vulnérabilité trouvés sur ces technologies. Cependant les vulnérabilités sont toujours présentes car il existe des mises à jour majeur qui requiert donc une refonte du site pour pouvoir faire fonctionner le site correctement avec ces mises à jour.</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Partiel</a:t>
            </a:r>
          </a:p>
        </p:txBody>
      </p:sp>
      <p:pic>
        <p:nvPicPr>
          <p:cNvPr id="23" name="Espace réservé du contenu 22" descr="Une image contenant texte&#10;&#10;Description générée automatiquement">
            <a:extLst>
              <a:ext uri="{FF2B5EF4-FFF2-40B4-BE49-F238E27FC236}">
                <a16:creationId xmlns:a16="http://schemas.microsoft.com/office/drawing/2014/main" id="{30BA9F01-DC52-CF4B-4C67-D35F885224C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786530" y="2969765"/>
            <a:ext cx="4884843" cy="1127858"/>
          </a:xfrm>
        </p:spPr>
      </p:pic>
      <p:pic>
        <p:nvPicPr>
          <p:cNvPr id="21" name="Espace réservé du contenu 20" descr="Une image contenant texte&#10;&#10;Description générée automatiquement">
            <a:extLst>
              <a:ext uri="{FF2B5EF4-FFF2-40B4-BE49-F238E27FC236}">
                <a16:creationId xmlns:a16="http://schemas.microsoft.com/office/drawing/2014/main" id="{4747519D-4272-E4A7-8A87-41CFA806E47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0627" y="2939282"/>
            <a:ext cx="4953429" cy="1158340"/>
          </a:xfrm>
        </p:spPr>
      </p:pic>
      <p:pic>
        <p:nvPicPr>
          <p:cNvPr id="25" name="Image 24">
            <a:extLst>
              <a:ext uri="{FF2B5EF4-FFF2-40B4-BE49-F238E27FC236}">
                <a16:creationId xmlns:a16="http://schemas.microsoft.com/office/drawing/2014/main" id="{A3243800-A113-CF1E-1B7C-4EFB92808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455" y="4385498"/>
            <a:ext cx="4876918" cy="648750"/>
          </a:xfrm>
          <a:prstGeom prst="rect">
            <a:avLst/>
          </a:prstGeom>
        </p:spPr>
      </p:pic>
      <p:pic>
        <p:nvPicPr>
          <p:cNvPr id="27" name="Image 26">
            <a:extLst>
              <a:ext uri="{FF2B5EF4-FFF2-40B4-BE49-F238E27FC236}">
                <a16:creationId xmlns:a16="http://schemas.microsoft.com/office/drawing/2014/main" id="{DCB1C329-EE46-2104-B597-BE9FD081D0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627" y="4385497"/>
            <a:ext cx="4953429" cy="657057"/>
          </a:xfrm>
          <a:prstGeom prst="rect">
            <a:avLst/>
          </a:prstGeom>
        </p:spPr>
      </p:pic>
    </p:spTree>
    <p:extLst>
      <p:ext uri="{BB962C8B-B14F-4D97-AF65-F5344CB8AC3E}">
        <p14:creationId xmlns:p14="http://schemas.microsoft.com/office/powerpoint/2010/main" val="6038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7480BF-CF3D-3E8C-2965-FC0D12F3F0C9}"/>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dirty="0" err="1">
                <a:solidFill>
                  <a:schemeClr val="tx1"/>
                </a:solidFill>
                <a:latin typeface="+mj-lt"/>
                <a:ea typeface="+mj-ea"/>
                <a:cs typeface="+mj-cs"/>
              </a:rPr>
              <a:t>Utilisation</a:t>
            </a:r>
            <a:r>
              <a:rPr lang="en-US" sz="5000" kern="1200" dirty="0">
                <a:solidFill>
                  <a:schemeClr val="tx1"/>
                </a:solidFill>
                <a:latin typeface="+mj-lt"/>
                <a:ea typeface="+mj-ea"/>
                <a:cs typeface="+mj-cs"/>
              </a:rPr>
              <a:t> du </a:t>
            </a:r>
            <a:r>
              <a:rPr lang="en-US" sz="5000" kern="1200" dirty="0" err="1">
                <a:solidFill>
                  <a:schemeClr val="tx1"/>
                </a:solidFill>
                <a:latin typeface="+mj-lt"/>
                <a:ea typeface="+mj-ea"/>
                <a:cs typeface="+mj-cs"/>
              </a:rPr>
              <a:t>serveur</a:t>
            </a:r>
            <a:r>
              <a:rPr lang="en-US" sz="5000" kern="1200" dirty="0">
                <a:solidFill>
                  <a:schemeClr val="tx1"/>
                </a:solidFill>
                <a:latin typeface="+mj-lt"/>
                <a:ea typeface="+mj-ea"/>
                <a:cs typeface="+mj-cs"/>
              </a:rPr>
              <a:t> pour </a:t>
            </a:r>
            <a:r>
              <a:rPr lang="en-US" sz="5000" kern="1200" dirty="0" err="1">
                <a:solidFill>
                  <a:schemeClr val="tx1"/>
                </a:solidFill>
                <a:latin typeface="+mj-lt"/>
                <a:ea typeface="+mj-ea"/>
                <a:cs typeface="+mj-cs"/>
              </a:rPr>
              <a:t>sauvegarder</a:t>
            </a:r>
            <a:r>
              <a:rPr lang="en-US" sz="5000" kern="1200" dirty="0">
                <a:solidFill>
                  <a:schemeClr val="tx1"/>
                </a:solidFill>
                <a:latin typeface="+mj-lt"/>
                <a:ea typeface="+mj-ea"/>
                <a:cs typeface="+mj-cs"/>
              </a:rPr>
              <a:t> des </a:t>
            </a:r>
            <a:r>
              <a:rPr lang="en-US" sz="5000" kern="1200" dirty="0" err="1">
                <a:solidFill>
                  <a:schemeClr val="tx1"/>
                </a:solidFill>
                <a:latin typeface="+mj-lt"/>
                <a:ea typeface="+mj-ea"/>
                <a:cs typeface="+mj-cs"/>
              </a:rPr>
              <a:t>ressources</a:t>
            </a:r>
            <a:endParaRPr lang="en-US" sz="50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descr="Une image contenant texte&#10;&#10;Description générée automatiquement">
            <a:extLst>
              <a:ext uri="{FF2B5EF4-FFF2-40B4-BE49-F238E27FC236}">
                <a16:creationId xmlns:a16="http://schemas.microsoft.com/office/drawing/2014/main" id="{25DEC693-1B41-8E96-7B5B-A3C2C5484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777925"/>
            <a:ext cx="6894576" cy="3619653"/>
          </a:xfrm>
          <a:prstGeom prst="rect">
            <a:avLst/>
          </a:prstGeom>
        </p:spPr>
      </p:pic>
      <p:sp>
        <p:nvSpPr>
          <p:cNvPr id="4" name="Espace réservé du texte 3">
            <a:extLst>
              <a:ext uri="{FF2B5EF4-FFF2-40B4-BE49-F238E27FC236}">
                <a16:creationId xmlns:a16="http://schemas.microsoft.com/office/drawing/2014/main" id="{F0CC507A-79B4-F2E6-805C-A92D51B36747}"/>
              </a:ext>
            </a:extLst>
          </p:cNvPr>
          <p:cNvSpPr>
            <a:spLocks noGrp="1"/>
          </p:cNvSpPr>
          <p:nvPr>
            <p:ph type="body" sz="half" idx="2"/>
          </p:nvPr>
        </p:nvSpPr>
        <p:spPr>
          <a:xfrm>
            <a:off x="4654296" y="4798577"/>
            <a:ext cx="6894576" cy="1428487"/>
          </a:xfrm>
          <a:solidFill>
            <a:schemeClr val="accent2">
              <a:lumMod val="60000"/>
              <a:lumOff val="40000"/>
            </a:schemeClr>
          </a:solidFill>
        </p:spPr>
        <p:txBody>
          <a:bodyPr vert="horz" lIns="91440" tIns="45720" rIns="91440" bIns="45720" rtlCol="0" anchor="t">
            <a:normAutofit/>
          </a:bodyPr>
          <a:lstStyle/>
          <a:p>
            <a:r>
              <a:rPr lang="fr-FR" sz="1700" dirty="0"/>
              <a:t>Configurer un serveur pour sauvegarder des ressources du site afin de permettre un chargement ne page plus rapide. Cette optimisation n’a pas pu être faite car l’accès au serveur n’est pas disponible.</a:t>
            </a:r>
            <a:endParaRPr lang="en-US" sz="1700" dirty="0"/>
          </a:p>
        </p:txBody>
      </p:sp>
      <p:sp>
        <p:nvSpPr>
          <p:cNvPr id="7" name="Ellipse 6">
            <a:extLst>
              <a:ext uri="{FF2B5EF4-FFF2-40B4-BE49-F238E27FC236}">
                <a16:creationId xmlns:a16="http://schemas.microsoft.com/office/drawing/2014/main" id="{124D86A6-0F65-5A98-7F7B-73AC93E15171}"/>
              </a:ext>
            </a:extLst>
          </p:cNvPr>
          <p:cNvSpPr/>
          <p:nvPr/>
        </p:nvSpPr>
        <p:spPr>
          <a:xfrm>
            <a:off x="262128" y="277431"/>
            <a:ext cx="2110300" cy="70701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Abandonnée</a:t>
            </a:r>
          </a:p>
        </p:txBody>
      </p:sp>
    </p:spTree>
    <p:extLst>
      <p:ext uri="{BB962C8B-B14F-4D97-AF65-F5344CB8AC3E}">
        <p14:creationId xmlns:p14="http://schemas.microsoft.com/office/powerpoint/2010/main" val="104459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a:xfrm>
            <a:off x="839788" y="292231"/>
            <a:ext cx="10515600" cy="1398457"/>
          </a:xfrm>
        </p:spPr>
        <p:txBody>
          <a:bodyPr>
            <a:normAutofit fontScale="90000"/>
          </a:bodyPr>
          <a:lstStyle/>
          <a:p>
            <a:pPr algn="ctr"/>
            <a:r>
              <a:rPr lang="fr-FR" dirty="0"/>
              <a:t>Linker les liens des fichiers au bon endroit</a:t>
            </a:r>
            <a:br>
              <a:rPr lang="fr-FR" dirty="0"/>
            </a:br>
            <a:r>
              <a:rPr lang="fr-FR" dirty="0"/>
              <a:t>Minifier le code, compression de code</a:t>
            </a:r>
            <a:br>
              <a:rPr lang="fr-FR" dirty="0"/>
            </a:br>
            <a:r>
              <a:rPr lang="fr-FR" dirty="0"/>
              <a:t>Chargement de script</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561815"/>
            <a:ext cx="12192000" cy="1296186"/>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-Indiquer le bon chemin de fichier à linker permet au site d’utiliser les fichiers </a:t>
            </a:r>
            <a:r>
              <a:rPr lang="fr-FR" dirty="0" err="1"/>
              <a:t>Css</a:t>
            </a:r>
            <a:r>
              <a:rPr lang="fr-FR" dirty="0"/>
              <a:t> et </a:t>
            </a:r>
            <a:r>
              <a:rPr lang="fr-FR" dirty="0" err="1"/>
              <a:t>Js</a:t>
            </a:r>
            <a:r>
              <a:rPr lang="fr-FR" dirty="0"/>
              <a:t>.</a:t>
            </a:r>
          </a:p>
          <a:p>
            <a:pPr algn="ctr"/>
            <a:r>
              <a:rPr lang="fr-FR" dirty="0"/>
              <a:t>-Retirer du code redondant et inutilisé dans le code </a:t>
            </a:r>
            <a:r>
              <a:rPr lang="fr-FR" dirty="0" err="1"/>
              <a:t>Css</a:t>
            </a:r>
            <a:r>
              <a:rPr lang="fr-FR" dirty="0"/>
              <a:t>.</a:t>
            </a:r>
          </a:p>
          <a:p>
            <a:pPr algn="ctr"/>
            <a:r>
              <a:rPr lang="fr-FR" dirty="0"/>
              <a:t>-Le chargement des fichiers en arrière-plan réduit le temps qu'il faut pour charger le site.</a:t>
            </a:r>
          </a:p>
          <a:p>
            <a:pPr algn="ctr"/>
            <a:r>
              <a:rPr lang="fr-FR" dirty="0"/>
              <a:t>-Compressé le code afin de supprimer les espaces pour avoir un code plus léger.</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21" name="Espace réservé du contenu 20" descr="Une image contenant texte&#10;&#10;Description générée automatiquement">
            <a:extLst>
              <a:ext uri="{FF2B5EF4-FFF2-40B4-BE49-F238E27FC236}">
                <a16:creationId xmlns:a16="http://schemas.microsoft.com/office/drawing/2014/main" id="{A9F320FD-97BA-736E-98CA-5F373ECCC3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 y="2821967"/>
            <a:ext cx="4060796" cy="2543284"/>
          </a:xfrm>
        </p:spPr>
      </p:pic>
      <p:pic>
        <p:nvPicPr>
          <p:cNvPr id="29" name="Espace réservé du contenu 28" descr="Une image contenant texte&#10;&#10;Description générée automatiquement">
            <a:extLst>
              <a:ext uri="{FF2B5EF4-FFF2-40B4-BE49-F238E27FC236}">
                <a16:creationId xmlns:a16="http://schemas.microsoft.com/office/drawing/2014/main" id="{7AAE76E1-D4AC-71B8-C3F1-A655C96FA9E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677272" y="2821967"/>
            <a:ext cx="2141406" cy="1013548"/>
          </a:xfrm>
        </p:spPr>
      </p:pic>
      <p:pic>
        <p:nvPicPr>
          <p:cNvPr id="31" name="Image 30">
            <a:extLst>
              <a:ext uri="{FF2B5EF4-FFF2-40B4-BE49-F238E27FC236}">
                <a16:creationId xmlns:a16="http://schemas.microsoft.com/office/drawing/2014/main" id="{E8522832-CB3B-3360-224F-145398895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7270" y="3806048"/>
            <a:ext cx="2157065" cy="1554732"/>
          </a:xfrm>
          <a:prstGeom prst="rect">
            <a:avLst/>
          </a:prstGeom>
        </p:spPr>
      </p:pic>
      <p:pic>
        <p:nvPicPr>
          <p:cNvPr id="9" name="Image 8" descr="Une image contenant texte&#10;&#10;Description générée automatiquement">
            <a:extLst>
              <a:ext uri="{FF2B5EF4-FFF2-40B4-BE49-F238E27FC236}">
                <a16:creationId xmlns:a16="http://schemas.microsoft.com/office/drawing/2014/main" id="{2F500037-66D0-B5F9-EACE-703ABEC228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5905" y="2813938"/>
            <a:ext cx="4360557" cy="2546841"/>
          </a:xfrm>
          <a:prstGeom prst="rect">
            <a:avLst/>
          </a:prstGeom>
        </p:spPr>
      </p:pic>
    </p:spTree>
    <p:extLst>
      <p:ext uri="{BB962C8B-B14F-4D97-AF65-F5344CB8AC3E}">
        <p14:creationId xmlns:p14="http://schemas.microsoft.com/office/powerpoint/2010/main" val="2293870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Remplir la balise «</a:t>
            </a:r>
            <a:r>
              <a:rPr lang="fr-FR" dirty="0" err="1"/>
              <a:t>meta</a:t>
            </a:r>
            <a:r>
              <a:rPr lang="fr-FR" dirty="0"/>
              <a:t> description», renommé la page contact et la balise « </a:t>
            </a:r>
            <a:r>
              <a:rPr lang="fr-FR" dirty="0" err="1"/>
              <a:t>title</a:t>
            </a:r>
            <a:r>
              <a:rPr lang="fr-FR" dirty="0"/>
              <a:t> » </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Remplir les balises « </a:t>
            </a:r>
            <a:r>
              <a:rPr lang="fr-FR" dirty="0" err="1"/>
              <a:t>title</a:t>
            </a:r>
            <a:r>
              <a:rPr lang="fr-FR" dirty="0"/>
              <a:t> » et « </a:t>
            </a:r>
            <a:r>
              <a:rPr lang="fr-FR" dirty="0" err="1"/>
              <a:t>meta</a:t>
            </a:r>
            <a:r>
              <a:rPr lang="fr-FR" dirty="0"/>
              <a:t> » et renommé la page contact de façon pertinente permet de mieux se faire comprendre des utilisateurs du site et elles décrivent de quoi parle le site</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17" name="Espace réservé du contenu 16">
            <a:extLst>
              <a:ext uri="{FF2B5EF4-FFF2-40B4-BE49-F238E27FC236}">
                <a16:creationId xmlns:a16="http://schemas.microsoft.com/office/drawing/2014/main" id="{F8CDE3B9-F4A4-090A-E265-D3D38AE0B0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77017" y="3198390"/>
            <a:ext cx="2344451" cy="518484"/>
          </a:xfrm>
        </p:spPr>
      </p:pic>
      <p:pic>
        <p:nvPicPr>
          <p:cNvPr id="19" name="Espace réservé du contenu 18">
            <a:extLst>
              <a:ext uri="{FF2B5EF4-FFF2-40B4-BE49-F238E27FC236}">
                <a16:creationId xmlns:a16="http://schemas.microsoft.com/office/drawing/2014/main" id="{4FF78926-0898-3D70-C2AC-0DCDEDF3B25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9303" y="4523233"/>
            <a:ext cx="4479877" cy="284436"/>
          </a:xfrm>
        </p:spPr>
      </p:pic>
      <p:pic>
        <p:nvPicPr>
          <p:cNvPr id="21" name="Image 20">
            <a:extLst>
              <a:ext uri="{FF2B5EF4-FFF2-40B4-BE49-F238E27FC236}">
                <a16:creationId xmlns:a16="http://schemas.microsoft.com/office/drawing/2014/main" id="{F184EE57-143C-4F63-0689-6E5E8B3D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1753" y="3129321"/>
            <a:ext cx="3534397" cy="480404"/>
          </a:xfrm>
          <a:prstGeom prst="rect">
            <a:avLst/>
          </a:prstGeom>
        </p:spPr>
      </p:pic>
      <p:pic>
        <p:nvPicPr>
          <p:cNvPr id="23" name="Image 22">
            <a:extLst>
              <a:ext uri="{FF2B5EF4-FFF2-40B4-BE49-F238E27FC236}">
                <a16:creationId xmlns:a16="http://schemas.microsoft.com/office/drawing/2014/main" id="{ADE9B6A7-28C4-6722-8513-2369799C2B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6724" y="4523233"/>
            <a:ext cx="5504453" cy="324639"/>
          </a:xfrm>
          <a:prstGeom prst="rect">
            <a:avLst/>
          </a:prstGeom>
        </p:spPr>
      </p:pic>
      <p:pic>
        <p:nvPicPr>
          <p:cNvPr id="12" name="Image 11" descr="Une image contenant texte&#10;&#10;Description générée automatiquement">
            <a:extLst>
              <a:ext uri="{FF2B5EF4-FFF2-40B4-BE49-F238E27FC236}">
                <a16:creationId xmlns:a16="http://schemas.microsoft.com/office/drawing/2014/main" id="{365C8761-E0D2-A8DB-BA7A-9C91932FBB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9318" y="3754177"/>
            <a:ext cx="3657917" cy="678239"/>
          </a:xfrm>
          <a:prstGeom prst="rect">
            <a:avLst/>
          </a:prstGeom>
        </p:spPr>
      </p:pic>
      <p:pic>
        <p:nvPicPr>
          <p:cNvPr id="14" name="Image 13" descr="Une image contenant texte&#10;&#10;Description générée automatiquement">
            <a:extLst>
              <a:ext uri="{FF2B5EF4-FFF2-40B4-BE49-F238E27FC236}">
                <a16:creationId xmlns:a16="http://schemas.microsoft.com/office/drawing/2014/main" id="{847A135D-F071-9EFD-2E1B-20025A5FA7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24716" y="3674204"/>
            <a:ext cx="4008467" cy="754445"/>
          </a:xfrm>
          <a:prstGeom prst="rect">
            <a:avLst/>
          </a:prstGeom>
        </p:spPr>
      </p:pic>
    </p:spTree>
    <p:extLst>
      <p:ext uri="{BB962C8B-B14F-4D97-AF65-F5344CB8AC3E}">
        <p14:creationId xmlns:p14="http://schemas.microsoft.com/office/powerpoint/2010/main" val="404426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7480BF-CF3D-3E8C-2965-FC0D12F3F0C9}"/>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dirty="0">
                <a:solidFill>
                  <a:schemeClr val="tx1"/>
                </a:solidFill>
                <a:latin typeface="+mj-lt"/>
                <a:ea typeface="+mj-ea"/>
                <a:cs typeface="+mj-cs"/>
              </a:rPr>
              <a:t>Suppression de bloc de code</a:t>
            </a:r>
          </a:p>
        </p:txBody>
      </p:sp>
      <p:sp>
        <p:nvSpPr>
          <p:cNvPr id="4" name="Espace réservé du texte 3">
            <a:extLst>
              <a:ext uri="{FF2B5EF4-FFF2-40B4-BE49-F238E27FC236}">
                <a16:creationId xmlns:a16="http://schemas.microsoft.com/office/drawing/2014/main" id="{F0CC507A-79B4-F2E6-805C-A92D51B36747}"/>
              </a:ext>
            </a:extLst>
          </p:cNvPr>
          <p:cNvSpPr>
            <a:spLocks noGrp="1"/>
          </p:cNvSpPr>
          <p:nvPr>
            <p:ph type="body" sz="half" idx="2"/>
          </p:nvPr>
        </p:nvSpPr>
        <p:spPr>
          <a:xfrm>
            <a:off x="4654296" y="5427666"/>
            <a:ext cx="6894576" cy="799398"/>
          </a:xfrm>
          <a:solidFill>
            <a:schemeClr val="accent2">
              <a:lumMod val="60000"/>
              <a:lumOff val="40000"/>
            </a:schemeClr>
          </a:solidFill>
        </p:spPr>
        <p:txBody>
          <a:bodyPr vert="horz" lIns="91440" tIns="45720" rIns="91440" bIns="45720" rtlCol="0" anchor="t">
            <a:normAutofit/>
          </a:bodyPr>
          <a:lstStyle/>
          <a:p>
            <a:r>
              <a:rPr lang="fr-FR" sz="1700" dirty="0"/>
              <a:t>Avoirs des blocs texte de mots-clés dans le code HTML sont une mauvaise pratique car cela peut pénaliser le site dans son référencement SEO.</a:t>
            </a:r>
            <a:endParaRPr lang="en-US" sz="1700" dirty="0"/>
          </a:p>
        </p:txBody>
      </p:sp>
      <p:pic>
        <p:nvPicPr>
          <p:cNvPr id="9" name="Espace réservé du contenu 8" descr="Une image contenant texte&#10;&#10;Description générée automatiquement">
            <a:extLst>
              <a:ext uri="{FF2B5EF4-FFF2-40B4-BE49-F238E27FC236}">
                <a16:creationId xmlns:a16="http://schemas.microsoft.com/office/drawing/2014/main" id="{4AE838A6-527D-D621-0201-B6246277E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520050"/>
            <a:ext cx="5334462" cy="1539373"/>
          </a:xfrm>
        </p:spPr>
      </p:pic>
      <p:pic>
        <p:nvPicPr>
          <p:cNvPr id="15" name="Image 14" descr="Une image contenant texte&#10;&#10;Description générée automatiquement">
            <a:extLst>
              <a:ext uri="{FF2B5EF4-FFF2-40B4-BE49-F238E27FC236}">
                <a16:creationId xmlns:a16="http://schemas.microsoft.com/office/drawing/2014/main" id="{F6A4B94F-664C-4EA8-3F93-EFC9FB562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5513" y="2264865"/>
            <a:ext cx="5473246" cy="1117001"/>
          </a:xfrm>
          <a:prstGeom prst="rect">
            <a:avLst/>
          </a:prstGeom>
        </p:spPr>
      </p:pic>
      <p:pic>
        <p:nvPicPr>
          <p:cNvPr id="17" name="Image 16">
            <a:extLst>
              <a:ext uri="{FF2B5EF4-FFF2-40B4-BE49-F238E27FC236}">
                <a16:creationId xmlns:a16="http://schemas.microsoft.com/office/drawing/2014/main" id="{CA0B2685-9271-3E75-FCE9-2395B3F4F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297" y="3476135"/>
            <a:ext cx="5334462" cy="629089"/>
          </a:xfrm>
          <a:prstGeom prst="rect">
            <a:avLst/>
          </a:prstGeom>
        </p:spPr>
      </p:pic>
      <p:sp>
        <p:nvSpPr>
          <p:cNvPr id="18" name="Ellipse 17">
            <a:extLst>
              <a:ext uri="{FF2B5EF4-FFF2-40B4-BE49-F238E27FC236}">
                <a16:creationId xmlns:a16="http://schemas.microsoft.com/office/drawing/2014/main" id="{B9389334-9271-7E18-AA7B-C5858702CA2F}"/>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16280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normAutofit fontScale="90000"/>
          </a:bodyPr>
          <a:lstStyle/>
          <a:p>
            <a:pPr algn="ctr"/>
            <a:r>
              <a:rPr lang="fr-FR" dirty="0"/>
              <a:t>Optimisation des images</a:t>
            </a:r>
            <a:br>
              <a:rPr lang="fr-FR" dirty="0"/>
            </a:br>
            <a:r>
              <a:rPr lang="fr-FR" dirty="0"/>
              <a:t>(format </a:t>
            </a:r>
            <a:r>
              <a:rPr lang="fr-FR" dirty="0" err="1"/>
              <a:t>WebP</a:t>
            </a:r>
            <a:r>
              <a:rPr lang="fr-FR" dirty="0"/>
              <a:t>, suppression d’image texte, modifier la taille des images)</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938887"/>
            <a:ext cx="12192000" cy="919113"/>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L’optimisation des images consiste à réduire la taille, le format d’image en </a:t>
            </a:r>
            <a:r>
              <a:rPr lang="fr-FR" dirty="0" err="1"/>
              <a:t>WebP</a:t>
            </a:r>
            <a:r>
              <a:rPr lang="fr-FR" dirty="0"/>
              <a:t>, la suppression d’image texte (remplacé par du vrai texte) et la compression afin d’avoir une image avec une taille plus petite pour avoir un chargement d’image plus court.</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Espace réservé du contenu 13" descr="Une image contenant table&#10;&#10;Description générée automatiquement">
            <a:extLst>
              <a:ext uri="{FF2B5EF4-FFF2-40B4-BE49-F238E27FC236}">
                <a16:creationId xmlns:a16="http://schemas.microsoft.com/office/drawing/2014/main" id="{69D634CC-39FB-F176-D68D-8355DC34BE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5900" y="3006073"/>
            <a:ext cx="5157787" cy="2059921"/>
          </a:xfrm>
        </p:spPr>
      </p:pic>
      <p:pic>
        <p:nvPicPr>
          <p:cNvPr id="17" name="Espace réservé du contenu 16" descr="Une image contenant table&#10;&#10;Description générée automatiquement">
            <a:extLst>
              <a:ext uri="{FF2B5EF4-FFF2-40B4-BE49-F238E27FC236}">
                <a16:creationId xmlns:a16="http://schemas.microsoft.com/office/drawing/2014/main" id="{34CD4894-0862-E8D7-DE68-24C150C5487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62912" y="3006073"/>
            <a:ext cx="5183188" cy="1635108"/>
          </a:xfrm>
        </p:spPr>
      </p:pic>
      <p:sp>
        <p:nvSpPr>
          <p:cNvPr id="18" name="Ellipse 17">
            <a:extLst>
              <a:ext uri="{FF2B5EF4-FFF2-40B4-BE49-F238E27FC236}">
                <a16:creationId xmlns:a16="http://schemas.microsoft.com/office/drawing/2014/main" id="{05C32142-D32D-265C-CAA3-9B1ED6479857}"/>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3860993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normAutofit/>
          </a:bodyPr>
          <a:lstStyle/>
          <a:p>
            <a:pPr algn="ctr"/>
            <a:r>
              <a:rPr lang="fr-FR" dirty="0"/>
              <a:t>Ajouter des tailles d’images plus petites </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5938887"/>
            <a:ext cx="12192000" cy="919113"/>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Avoir plusieurs tailles d’images permet de charger des images selon la taille de l’écran. Au format mobile les tailles d’images </a:t>
            </a:r>
            <a:r>
              <a:rPr lang="fr-FR"/>
              <a:t>plus petites sont le plus approprié </a:t>
            </a:r>
            <a:r>
              <a:rPr lang="fr-FR" dirty="0"/>
              <a:t>afin de charger le site plus rapidement.</a:t>
            </a:r>
          </a:p>
        </p:txBody>
      </p:sp>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05C32142-D32D-265C-CAA3-9B1ED6479857}"/>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19" name="Espace réservé du contenu 18">
            <a:extLst>
              <a:ext uri="{FF2B5EF4-FFF2-40B4-BE49-F238E27FC236}">
                <a16:creationId xmlns:a16="http://schemas.microsoft.com/office/drawing/2014/main" id="{4C4DB07C-F981-77A3-5128-3DE97EC98A5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91020" y="4563025"/>
            <a:ext cx="5800979" cy="749520"/>
          </a:xfrm>
        </p:spPr>
      </p:pic>
      <p:pic>
        <p:nvPicPr>
          <p:cNvPr id="13" name="Espace réservé du contenu 12">
            <a:extLst>
              <a:ext uri="{FF2B5EF4-FFF2-40B4-BE49-F238E27FC236}">
                <a16:creationId xmlns:a16="http://schemas.microsoft.com/office/drawing/2014/main" id="{58633338-C3DC-F095-2C47-EACEABC5653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565653" y="2900516"/>
            <a:ext cx="1326597" cy="1421702"/>
          </a:xfrm>
        </p:spPr>
      </p:pic>
      <p:pic>
        <p:nvPicPr>
          <p:cNvPr id="21" name="Image 20">
            <a:extLst>
              <a:ext uri="{FF2B5EF4-FFF2-40B4-BE49-F238E27FC236}">
                <a16:creationId xmlns:a16="http://schemas.microsoft.com/office/drawing/2014/main" id="{ECBD180B-DDA2-A121-1F5F-5D70DBB5F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2" y="4563025"/>
            <a:ext cx="5830146" cy="810253"/>
          </a:xfrm>
          <a:prstGeom prst="rect">
            <a:avLst/>
          </a:prstGeom>
        </p:spPr>
      </p:pic>
      <p:pic>
        <p:nvPicPr>
          <p:cNvPr id="23" name="Image 22">
            <a:extLst>
              <a:ext uri="{FF2B5EF4-FFF2-40B4-BE49-F238E27FC236}">
                <a16:creationId xmlns:a16="http://schemas.microsoft.com/office/drawing/2014/main" id="{77D59231-62F9-FF63-3E7B-AA2B990B9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1838" y="2900516"/>
            <a:ext cx="1583153" cy="1421702"/>
          </a:xfrm>
          <a:prstGeom prst="rect">
            <a:avLst/>
          </a:prstGeom>
        </p:spPr>
      </p:pic>
    </p:spTree>
    <p:extLst>
      <p:ext uri="{BB962C8B-B14F-4D97-AF65-F5344CB8AC3E}">
        <p14:creationId xmlns:p14="http://schemas.microsoft.com/office/powerpoint/2010/main" val="322572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B4BFF28-40FF-BFFC-9FF1-F6FF49E6F390}"/>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dirty="0" err="1">
                <a:solidFill>
                  <a:schemeClr val="tx2"/>
                </a:solidFill>
              </a:rPr>
              <a:t>Outils</a:t>
            </a:r>
            <a:r>
              <a:rPr lang="en-US" sz="4000" dirty="0">
                <a:solidFill>
                  <a:schemeClr val="tx2"/>
                </a:solidFill>
              </a:rPr>
              <a:t> </a:t>
            </a:r>
            <a:r>
              <a:rPr lang="en-US" sz="4000" dirty="0" err="1">
                <a:solidFill>
                  <a:schemeClr val="tx2"/>
                </a:solidFill>
              </a:rPr>
              <a:t>technologiques</a:t>
            </a:r>
            <a:r>
              <a:rPr lang="en-US" sz="4000" dirty="0">
                <a:solidFill>
                  <a:schemeClr val="tx2"/>
                </a:solidFill>
              </a:rPr>
              <a:t> + </a:t>
            </a:r>
            <a:r>
              <a:rPr lang="en-US" sz="4000" dirty="0" err="1">
                <a:solidFill>
                  <a:schemeClr val="tx2"/>
                </a:solidFill>
              </a:rPr>
              <a:t>résultat</a:t>
            </a:r>
            <a:r>
              <a:rPr lang="en-US" sz="4000" dirty="0">
                <a:solidFill>
                  <a:schemeClr val="tx2"/>
                </a:solidFill>
              </a:rPr>
              <a:t>  </a:t>
            </a:r>
            <a:r>
              <a:rPr lang="en-US" sz="4000" dirty="0" err="1">
                <a:solidFill>
                  <a:schemeClr val="tx2"/>
                </a:solidFill>
              </a:rPr>
              <a:t>obtenu</a:t>
            </a:r>
            <a:endParaRPr lang="en-US" sz="4000" kern="1200" dirty="0">
              <a:solidFill>
                <a:schemeClr val="tx2"/>
              </a:solidFill>
              <a:latin typeface="+mj-lt"/>
              <a:ea typeface="+mj-ea"/>
              <a:cs typeface="+mj-cs"/>
            </a:endParaRPr>
          </a:p>
        </p:txBody>
      </p:sp>
      <p:pic>
        <p:nvPicPr>
          <p:cNvPr id="6" name="Graphic 5" descr="Ordinateur">
            <a:extLst>
              <a:ext uri="{FF2B5EF4-FFF2-40B4-BE49-F238E27FC236}">
                <a16:creationId xmlns:a16="http://schemas.microsoft.com/office/drawing/2014/main" id="{DFCA6F5C-1E78-31E8-BEC3-AFEB4E5F3E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7333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E793F-E1BE-E168-1D8A-645D3344DF20}"/>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dirty="0" err="1"/>
              <a:t>Outils</a:t>
            </a:r>
            <a:r>
              <a:rPr lang="en-US" dirty="0"/>
              <a:t> </a:t>
            </a:r>
            <a:r>
              <a:rPr lang="en-US" dirty="0" err="1"/>
              <a:t>d’analyse</a:t>
            </a:r>
            <a:r>
              <a:rPr lang="en-US" dirty="0"/>
              <a:t> de performance de site</a:t>
            </a:r>
          </a:p>
        </p:txBody>
      </p:sp>
      <p:sp>
        <p:nvSpPr>
          <p:cNvPr id="9" name="Rectangle 8">
            <a:extLst>
              <a:ext uri="{FF2B5EF4-FFF2-40B4-BE49-F238E27FC236}">
                <a16:creationId xmlns:a16="http://schemas.microsoft.com/office/drawing/2014/main" id="{8257D64F-8DF0-C7EF-0537-13C507EF332B}"/>
              </a:ext>
            </a:extLst>
          </p:cNvPr>
          <p:cNvSpPr/>
          <p:nvPr/>
        </p:nvSpPr>
        <p:spPr>
          <a:xfrm>
            <a:off x="649224" y="2438400"/>
            <a:ext cx="5102351" cy="1307977"/>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fr-FR" sz="2000" dirty="0">
                <a:solidFill>
                  <a:schemeClr val="tx1"/>
                </a:solidFill>
              </a:rPr>
              <a:t>Dans le but d'analyser la performance du site, les outils tels que  Google </a:t>
            </a:r>
            <a:r>
              <a:rPr lang="fr-FR" sz="2000" dirty="0" err="1">
                <a:solidFill>
                  <a:schemeClr val="tx1"/>
                </a:solidFill>
              </a:rPr>
              <a:t>Lighthouse</a:t>
            </a:r>
            <a:r>
              <a:rPr lang="fr-FR" sz="2000" dirty="0">
                <a:solidFill>
                  <a:schemeClr val="tx1"/>
                </a:solidFill>
              </a:rPr>
              <a:t> et </a:t>
            </a:r>
            <a:r>
              <a:rPr lang="fr-FR" sz="2000" dirty="0" err="1">
                <a:solidFill>
                  <a:schemeClr val="tx1"/>
                </a:solidFill>
              </a:rPr>
              <a:t>GTmetrix</a:t>
            </a:r>
            <a:r>
              <a:rPr lang="fr-FR" sz="2000" dirty="0">
                <a:solidFill>
                  <a:schemeClr val="tx1"/>
                </a:solidFill>
              </a:rPr>
              <a:t> permette de faire cette analyse.</a:t>
            </a:r>
            <a:endParaRPr lang="en-US" sz="2000" dirty="0">
              <a:solidFill>
                <a:schemeClr val="tx1"/>
              </a:solidFill>
            </a:endParaRPr>
          </a:p>
        </p:txBody>
      </p:sp>
      <p:sp>
        <p:nvSpPr>
          <p:cNvPr id="14" name="Rectangle 13">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336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57E04837-B690-89A6-5A9E-2CF81CD576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59168" y="752095"/>
            <a:ext cx="4206240" cy="2208275"/>
          </a:xfrm>
          <a:prstGeom prst="rect">
            <a:avLst/>
          </a:prstGeom>
        </p:spPr>
      </p:pic>
      <p:sp>
        <p:nvSpPr>
          <p:cNvPr id="18"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space réservé du contenu 7" descr="Une image contenant texte&#10;&#10;Description générée automatiquement">
            <a:extLst>
              <a:ext uri="{FF2B5EF4-FFF2-40B4-BE49-F238E27FC236}">
                <a16:creationId xmlns:a16="http://schemas.microsoft.com/office/drawing/2014/main" id="{ECC8E1BC-3607-AF7B-6E34-53195D9BDA5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59168" y="3863201"/>
            <a:ext cx="4206240" cy="2039389"/>
          </a:xfrm>
          <a:prstGeom prst="rect">
            <a:avLst/>
          </a:prstGeom>
          <a:effectLst/>
        </p:spPr>
      </p:pic>
    </p:spTree>
    <p:extLst>
      <p:ext uri="{BB962C8B-B14F-4D97-AF65-F5344CB8AC3E}">
        <p14:creationId xmlns:p14="http://schemas.microsoft.com/office/powerpoint/2010/main" val="82044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Espace réservé du contenu 5">
            <a:extLst>
              <a:ext uri="{FF2B5EF4-FFF2-40B4-BE49-F238E27FC236}">
                <a16:creationId xmlns:a16="http://schemas.microsoft.com/office/drawing/2014/main" id="{CA72CD66-4BCE-9102-7553-D77BDCA764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3025775"/>
            <a:ext cx="10064750" cy="1135063"/>
          </a:xfrm>
        </p:spPr>
      </p:pic>
      <p:pic>
        <p:nvPicPr>
          <p:cNvPr id="8" name="Espace réservé du contenu 7" descr="Une image contenant texte&#10;&#10;Description générée automatiquement">
            <a:extLst>
              <a:ext uri="{FF2B5EF4-FFF2-40B4-BE49-F238E27FC236}">
                <a16:creationId xmlns:a16="http://schemas.microsoft.com/office/drawing/2014/main" id="{5D577389-B9FC-755C-1125-136EDCF05F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87463" y="4229100"/>
            <a:ext cx="10064750" cy="1489075"/>
          </a:xfrm>
        </p:spPr>
      </p:pic>
      <p:sp>
        <p:nvSpPr>
          <p:cNvPr id="2" name="Titre 1">
            <a:extLst>
              <a:ext uri="{FF2B5EF4-FFF2-40B4-BE49-F238E27FC236}">
                <a16:creationId xmlns:a16="http://schemas.microsoft.com/office/drawing/2014/main" id="{D911A446-7CBF-61A0-8F7A-8271A9D792D1}"/>
              </a:ext>
            </a:extLst>
          </p:cNvPr>
          <p:cNvSpPr>
            <a:spLocks noGrp="1"/>
          </p:cNvSpPr>
          <p:nvPr>
            <p:ph type="title"/>
          </p:nvPr>
        </p:nvSpPr>
        <p:spPr>
          <a:xfrm>
            <a:off x="1286932" y="1204109"/>
            <a:ext cx="10023398" cy="857894"/>
          </a:xfrm>
        </p:spPr>
        <p:txBody>
          <a:bodyPr vert="horz" lIns="91440" tIns="45720" rIns="91440" bIns="45720" rtlCol="0" anchor="ctr">
            <a:normAutofit fontScale="90000"/>
          </a:bodyPr>
          <a:lstStyle/>
          <a:p>
            <a:r>
              <a:rPr lang="fr-FR" sz="4000" kern="1200" dirty="0">
                <a:solidFill>
                  <a:srgbClr val="FFFFFF"/>
                </a:solidFill>
                <a:latin typeface="+mj-lt"/>
                <a:ea typeface="+mj-ea"/>
                <a:cs typeface="+mj-cs"/>
              </a:rPr>
              <a:t>Le validateur </a:t>
            </a:r>
            <a:r>
              <a:rPr lang="fr-FR" sz="4000" dirty="0">
                <a:solidFill>
                  <a:srgbClr val="FFFFFF"/>
                </a:solidFill>
              </a:rPr>
              <a:t>HTML </a:t>
            </a:r>
            <a:r>
              <a:rPr lang="fr-FR" sz="4000" kern="1200" dirty="0">
                <a:solidFill>
                  <a:srgbClr val="FFFFFF"/>
                </a:solidFill>
                <a:latin typeface="+mj-lt"/>
                <a:ea typeface="+mj-ea"/>
                <a:cs typeface="+mj-cs"/>
              </a:rPr>
              <a:t>&amp; CSS permet de vérifier la structure du site.</a:t>
            </a:r>
            <a:endParaRPr lang="en-US" sz="4000" kern="1200" dirty="0">
              <a:solidFill>
                <a:srgbClr val="FFFFFF"/>
              </a:solidFill>
              <a:latin typeface="+mj-lt"/>
              <a:ea typeface="+mj-ea"/>
              <a:cs typeface="+mj-cs"/>
            </a:endParaRPr>
          </a:p>
        </p:txBody>
      </p:sp>
    </p:spTree>
    <p:extLst>
      <p:ext uri="{BB962C8B-B14F-4D97-AF65-F5344CB8AC3E}">
        <p14:creationId xmlns:p14="http://schemas.microsoft.com/office/powerpoint/2010/main" val="171415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22C83-36B6-38E6-DC49-A8D6F28B33BC}"/>
              </a:ext>
            </a:extLst>
          </p:cNvPr>
          <p:cNvSpPr/>
          <p:nvPr/>
        </p:nvSpPr>
        <p:spPr>
          <a:xfrm>
            <a:off x="6172200" y="1516650"/>
            <a:ext cx="5923404" cy="414885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0" name="Rectangle 9">
            <a:extLst>
              <a:ext uri="{FF2B5EF4-FFF2-40B4-BE49-F238E27FC236}">
                <a16:creationId xmlns:a16="http://schemas.microsoft.com/office/drawing/2014/main" id="{14B80D80-4218-3C48-8CF1-BE0AB67E2983}"/>
              </a:ext>
            </a:extLst>
          </p:cNvPr>
          <p:cNvSpPr/>
          <p:nvPr/>
        </p:nvSpPr>
        <p:spPr>
          <a:xfrm>
            <a:off x="96396" y="1516650"/>
            <a:ext cx="5923405" cy="4148859"/>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8FEA3BAF-C98E-8EEA-63E7-9767E70F5673}"/>
              </a:ext>
            </a:extLst>
          </p:cNvPr>
          <p:cNvSpPr>
            <a:spLocks noGrp="1"/>
          </p:cNvSpPr>
          <p:nvPr>
            <p:ph type="title"/>
          </p:nvPr>
        </p:nvSpPr>
        <p:spPr/>
        <p:txBody>
          <a:bodyPr/>
          <a:lstStyle/>
          <a:p>
            <a:pPr algn="ctr"/>
            <a:r>
              <a:rPr lang="fr-FR" dirty="0"/>
              <a:t>Analyse des performances</a:t>
            </a:r>
          </a:p>
        </p:txBody>
      </p:sp>
      <p:sp>
        <p:nvSpPr>
          <p:cNvPr id="3" name="Espace réservé du texte 2">
            <a:extLst>
              <a:ext uri="{FF2B5EF4-FFF2-40B4-BE49-F238E27FC236}">
                <a16:creationId xmlns:a16="http://schemas.microsoft.com/office/drawing/2014/main" id="{D9A67EA8-3BC0-4A30-426D-965D9A2C81CC}"/>
              </a:ext>
            </a:extLst>
          </p:cNvPr>
          <p:cNvSpPr>
            <a:spLocks noGrp="1"/>
          </p:cNvSpPr>
          <p:nvPr>
            <p:ph type="body" idx="1"/>
          </p:nvPr>
        </p:nvSpPr>
        <p:spPr>
          <a:xfrm>
            <a:off x="96396" y="1516650"/>
            <a:ext cx="5923404" cy="855482"/>
          </a:xfrm>
          <a:solidFill>
            <a:srgbClr val="FF5757"/>
          </a:solidFill>
        </p:spPr>
        <p:txBody>
          <a:bodyPr/>
          <a:lstStyle/>
          <a:p>
            <a:pPr algn="ctr"/>
            <a:r>
              <a:rPr lang="fr-FR" dirty="0"/>
              <a:t>Site la panthère</a:t>
            </a:r>
          </a:p>
          <a:p>
            <a:endParaRPr lang="fr-FR" dirty="0"/>
          </a:p>
        </p:txBody>
      </p:sp>
      <p:pic>
        <p:nvPicPr>
          <p:cNvPr id="8" name="Espace réservé du contenu 7">
            <a:extLst>
              <a:ext uri="{FF2B5EF4-FFF2-40B4-BE49-F238E27FC236}">
                <a16:creationId xmlns:a16="http://schemas.microsoft.com/office/drawing/2014/main" id="{985A0C63-9F99-D8E6-8A8B-BC97920266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1006" y="2505074"/>
            <a:ext cx="5157787" cy="2895813"/>
          </a:xfrm>
        </p:spPr>
      </p:pic>
      <p:sp>
        <p:nvSpPr>
          <p:cNvPr id="5" name="Espace réservé du texte 4">
            <a:extLst>
              <a:ext uri="{FF2B5EF4-FFF2-40B4-BE49-F238E27FC236}">
                <a16:creationId xmlns:a16="http://schemas.microsoft.com/office/drawing/2014/main" id="{8A5DE980-E99A-FDAB-1BEC-FBBC976D12AE}"/>
              </a:ext>
            </a:extLst>
          </p:cNvPr>
          <p:cNvSpPr>
            <a:spLocks noGrp="1"/>
          </p:cNvSpPr>
          <p:nvPr>
            <p:ph type="body" sz="quarter" idx="3"/>
          </p:nvPr>
        </p:nvSpPr>
        <p:spPr>
          <a:xfrm>
            <a:off x="6172200" y="1516650"/>
            <a:ext cx="5923404" cy="906235"/>
          </a:xfrm>
          <a:solidFill>
            <a:schemeClr val="accent6">
              <a:lumMod val="60000"/>
              <a:lumOff val="40000"/>
            </a:schemeClr>
          </a:solidFill>
        </p:spPr>
        <p:txBody>
          <a:bodyPr/>
          <a:lstStyle/>
          <a:p>
            <a:pPr algn="ctr"/>
            <a:r>
              <a:rPr lang="fr-FR" dirty="0"/>
              <a:t>Optimisation du site la panthère</a:t>
            </a:r>
          </a:p>
          <a:p>
            <a:pPr algn="ctr"/>
            <a:endParaRPr lang="fr-FR" dirty="0"/>
          </a:p>
        </p:txBody>
      </p:sp>
      <p:pic>
        <p:nvPicPr>
          <p:cNvPr id="7" name="Espace réservé du contenu 6">
            <a:extLst>
              <a:ext uri="{FF2B5EF4-FFF2-40B4-BE49-F238E27FC236}">
                <a16:creationId xmlns:a16="http://schemas.microsoft.com/office/drawing/2014/main" id="{8EA9FC6D-0496-B74B-F6DB-10E3450F7EA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2308" y="2505075"/>
            <a:ext cx="5183188" cy="2903097"/>
          </a:xfrm>
        </p:spPr>
      </p:pic>
      <p:sp>
        <p:nvSpPr>
          <p:cNvPr id="9" name="Rectangle 8">
            <a:extLst>
              <a:ext uri="{FF2B5EF4-FFF2-40B4-BE49-F238E27FC236}">
                <a16:creationId xmlns:a16="http://schemas.microsoft.com/office/drawing/2014/main" id="{446055DA-83C1-A112-1A53-565C41CBEA7A}"/>
              </a:ext>
            </a:extLst>
          </p:cNvPr>
          <p:cNvSpPr/>
          <p:nvPr/>
        </p:nvSpPr>
        <p:spPr>
          <a:xfrm>
            <a:off x="0" y="6034087"/>
            <a:ext cx="12192000" cy="82391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Le rendu avant est après de l’optimisation des performances, accessibilité et </a:t>
            </a:r>
            <a:r>
              <a:rPr lang="fr-FR" dirty="0" err="1"/>
              <a:t>Seo</a:t>
            </a:r>
            <a:r>
              <a:rPr lang="fr-FR" dirty="0"/>
              <a:t> du site.  Après optimisation les performances, accessibilité et </a:t>
            </a:r>
            <a:r>
              <a:rPr lang="fr-FR" dirty="0" err="1"/>
              <a:t>Seo</a:t>
            </a:r>
            <a:r>
              <a:rPr lang="fr-FR" dirty="0"/>
              <a:t> se sont amélioré.</a:t>
            </a:r>
          </a:p>
        </p:txBody>
      </p:sp>
      <p:sp>
        <p:nvSpPr>
          <p:cNvPr id="12" name="Flèche : droite 11">
            <a:extLst>
              <a:ext uri="{FF2B5EF4-FFF2-40B4-BE49-F238E27FC236}">
                <a16:creationId xmlns:a16="http://schemas.microsoft.com/office/drawing/2014/main" id="{C2479AC3-077C-57F8-5E2F-8B45F67CE887}"/>
              </a:ext>
            </a:extLst>
          </p:cNvPr>
          <p:cNvSpPr/>
          <p:nvPr/>
        </p:nvSpPr>
        <p:spPr>
          <a:xfrm>
            <a:off x="5182612" y="1580361"/>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779EA765-C9B8-7F61-B9E3-0D620E818DEB}"/>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193367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A5F16CB-A35F-1C73-80C3-98FBA33323EC}"/>
              </a:ext>
            </a:extLst>
          </p:cNvPr>
          <p:cNvSpPr/>
          <p:nvPr/>
        </p:nvSpPr>
        <p:spPr>
          <a:xfrm>
            <a:off x="96396" y="1516650"/>
            <a:ext cx="5923405" cy="4148859"/>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A5AFBE4A-22C9-3AAD-4A43-DA188B19B3F9}"/>
              </a:ext>
            </a:extLst>
          </p:cNvPr>
          <p:cNvSpPr/>
          <p:nvPr/>
        </p:nvSpPr>
        <p:spPr>
          <a:xfrm>
            <a:off x="6172200" y="1516650"/>
            <a:ext cx="5923404" cy="414885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 name="Titre 1">
            <a:extLst>
              <a:ext uri="{FF2B5EF4-FFF2-40B4-BE49-F238E27FC236}">
                <a16:creationId xmlns:a16="http://schemas.microsoft.com/office/drawing/2014/main" id="{7A10F0B6-666C-E4C4-5535-08A5D56926F8}"/>
              </a:ext>
            </a:extLst>
          </p:cNvPr>
          <p:cNvSpPr>
            <a:spLocks noGrp="1"/>
          </p:cNvSpPr>
          <p:nvPr>
            <p:ph type="title"/>
          </p:nvPr>
        </p:nvSpPr>
        <p:spPr/>
        <p:txBody>
          <a:bodyPr/>
          <a:lstStyle/>
          <a:p>
            <a:r>
              <a:rPr lang="fr-FR" dirty="0"/>
              <a:t>Analyse sur </a:t>
            </a:r>
            <a:r>
              <a:rPr lang="fr-FR" dirty="0" err="1"/>
              <a:t>GTmetrix</a:t>
            </a:r>
            <a:endParaRPr lang="fr-FR" dirty="0"/>
          </a:p>
        </p:txBody>
      </p:sp>
      <p:sp>
        <p:nvSpPr>
          <p:cNvPr id="3" name="Espace réservé du texte 2">
            <a:extLst>
              <a:ext uri="{FF2B5EF4-FFF2-40B4-BE49-F238E27FC236}">
                <a16:creationId xmlns:a16="http://schemas.microsoft.com/office/drawing/2014/main" id="{5B689303-BA78-9B73-70D3-5D506AA526BB}"/>
              </a:ext>
            </a:extLst>
          </p:cNvPr>
          <p:cNvSpPr>
            <a:spLocks noGrp="1"/>
          </p:cNvSpPr>
          <p:nvPr>
            <p:ph type="body" idx="1"/>
          </p:nvPr>
        </p:nvSpPr>
        <p:spPr>
          <a:xfrm>
            <a:off x="96396" y="1516650"/>
            <a:ext cx="5923405" cy="823912"/>
          </a:xfrm>
          <a:solidFill>
            <a:srgbClr val="FF5757"/>
          </a:solidFill>
        </p:spPr>
        <p:txBody>
          <a:bodyPr>
            <a:normAutofit lnSpcReduction="10000"/>
          </a:bodyPr>
          <a:lstStyle/>
          <a:p>
            <a:pPr algn="ctr"/>
            <a:endParaRPr lang="fr-FR" dirty="0"/>
          </a:p>
          <a:p>
            <a:pPr algn="ctr"/>
            <a:r>
              <a:rPr lang="fr-FR" dirty="0"/>
              <a:t>Site la panthère</a:t>
            </a:r>
          </a:p>
          <a:p>
            <a:pPr algn="ctr"/>
            <a:endParaRPr lang="fr-FR" dirty="0"/>
          </a:p>
        </p:txBody>
      </p:sp>
      <p:pic>
        <p:nvPicPr>
          <p:cNvPr id="15" name="Espace réservé du contenu 14" descr="Une image contenant texte&#10;&#10;Description générée automatiquement">
            <a:extLst>
              <a:ext uri="{FF2B5EF4-FFF2-40B4-BE49-F238E27FC236}">
                <a16:creationId xmlns:a16="http://schemas.microsoft.com/office/drawing/2014/main" id="{2FEC354D-10A7-7BCC-E4D9-CEB31DBBBA5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9204" y="2695281"/>
            <a:ext cx="5157787" cy="2106854"/>
          </a:xfrm>
        </p:spPr>
      </p:pic>
      <p:sp>
        <p:nvSpPr>
          <p:cNvPr id="5" name="Espace réservé du texte 4">
            <a:extLst>
              <a:ext uri="{FF2B5EF4-FFF2-40B4-BE49-F238E27FC236}">
                <a16:creationId xmlns:a16="http://schemas.microsoft.com/office/drawing/2014/main" id="{3B83A77E-E8BE-5B35-1753-E69310036A9C}"/>
              </a:ext>
            </a:extLst>
          </p:cNvPr>
          <p:cNvSpPr>
            <a:spLocks noGrp="1"/>
          </p:cNvSpPr>
          <p:nvPr>
            <p:ph type="body" sz="quarter" idx="3"/>
          </p:nvPr>
        </p:nvSpPr>
        <p:spPr>
          <a:xfrm>
            <a:off x="6172200" y="1516650"/>
            <a:ext cx="5923404" cy="929507"/>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21" name="Flèche : droite 20">
            <a:extLst>
              <a:ext uri="{FF2B5EF4-FFF2-40B4-BE49-F238E27FC236}">
                <a16:creationId xmlns:a16="http://schemas.microsoft.com/office/drawing/2014/main" id="{28571424-EE75-AF31-A3C8-AE44D66DE6F1}"/>
              </a:ext>
            </a:extLst>
          </p:cNvPr>
          <p:cNvSpPr/>
          <p:nvPr/>
        </p:nvSpPr>
        <p:spPr>
          <a:xfrm>
            <a:off x="5182612" y="1580361"/>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C892662C-20A1-9CB0-273B-59411A782007}"/>
              </a:ext>
            </a:extLst>
          </p:cNvPr>
          <p:cNvSpPr/>
          <p:nvPr/>
        </p:nvSpPr>
        <p:spPr>
          <a:xfrm>
            <a:off x="0" y="6034087"/>
            <a:ext cx="12192000" cy="82391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Utilisé un autre outil d’analyse permet de confirmer la validité des modifications apportées au site pour avoir de meilleures performances.</a:t>
            </a:r>
          </a:p>
        </p:txBody>
      </p:sp>
      <p:sp>
        <p:nvSpPr>
          <p:cNvPr id="4" name="Ellipse 3">
            <a:extLst>
              <a:ext uri="{FF2B5EF4-FFF2-40B4-BE49-F238E27FC236}">
                <a16:creationId xmlns:a16="http://schemas.microsoft.com/office/drawing/2014/main" id="{FD50F513-DB93-81D0-27C5-799B94D74DE6}"/>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pic>
        <p:nvPicPr>
          <p:cNvPr id="10" name="Espace réservé du contenu 9" descr="Une image contenant texte&#10;&#10;Description générée automatiquement">
            <a:extLst>
              <a:ext uri="{FF2B5EF4-FFF2-40B4-BE49-F238E27FC236}">
                <a16:creationId xmlns:a16="http://schemas.microsoft.com/office/drawing/2014/main" id="{7949E8D6-4E8A-B32C-0354-3EF4A6348D6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02609" y="2776181"/>
            <a:ext cx="5183188" cy="1945053"/>
          </a:xfrm>
        </p:spPr>
      </p:pic>
    </p:spTree>
    <p:extLst>
      <p:ext uri="{BB962C8B-B14F-4D97-AF65-F5344CB8AC3E}">
        <p14:creationId xmlns:p14="http://schemas.microsoft.com/office/powerpoint/2010/main" val="390259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4E3F65-619C-31E3-AD9D-B12ECC6F2F60}"/>
              </a:ext>
            </a:extLst>
          </p:cNvPr>
          <p:cNvSpPr>
            <a:spLocks noGrp="1"/>
          </p:cNvSpPr>
          <p:nvPr>
            <p:ph type="title"/>
          </p:nvPr>
        </p:nvSpPr>
        <p:spPr>
          <a:xfrm>
            <a:off x="348792" y="365125"/>
            <a:ext cx="11519554" cy="1325563"/>
          </a:xfrm>
          <a:solidFill>
            <a:schemeClr val="bg2">
              <a:lumMod val="10000"/>
            </a:schemeClr>
          </a:solidFill>
        </p:spPr>
        <p:txBody>
          <a:bodyPr>
            <a:normAutofit/>
          </a:bodyPr>
          <a:lstStyle/>
          <a:p>
            <a:pPr algn="ctr"/>
            <a:r>
              <a:rPr lang="fr-FR" dirty="0">
                <a:solidFill>
                  <a:schemeClr val="bg1"/>
                </a:solidFill>
              </a:rPr>
              <a:t>Résultat des différents états d’optimisation présenté par la suite lors du rapport.</a:t>
            </a:r>
          </a:p>
        </p:txBody>
      </p:sp>
      <p:sp>
        <p:nvSpPr>
          <p:cNvPr id="3" name="Ellipse 2">
            <a:extLst>
              <a:ext uri="{FF2B5EF4-FFF2-40B4-BE49-F238E27FC236}">
                <a16:creationId xmlns:a16="http://schemas.microsoft.com/office/drawing/2014/main" id="{CBECB291-144E-73E5-C8A7-0E41FD00D541}"/>
              </a:ext>
            </a:extLst>
          </p:cNvPr>
          <p:cNvSpPr/>
          <p:nvPr/>
        </p:nvSpPr>
        <p:spPr>
          <a:xfrm>
            <a:off x="838200" y="1828800"/>
            <a:ext cx="2300926" cy="141402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
        <p:nvSpPr>
          <p:cNvPr id="4" name="Ellipse 3">
            <a:extLst>
              <a:ext uri="{FF2B5EF4-FFF2-40B4-BE49-F238E27FC236}">
                <a16:creationId xmlns:a16="http://schemas.microsoft.com/office/drawing/2014/main" id="{CB991972-EB6D-39DF-5778-7AB99946E6C1}"/>
              </a:ext>
            </a:extLst>
          </p:cNvPr>
          <p:cNvSpPr/>
          <p:nvPr/>
        </p:nvSpPr>
        <p:spPr>
          <a:xfrm>
            <a:off x="838200" y="3527196"/>
            <a:ext cx="2300926" cy="141402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Partiel</a:t>
            </a:r>
          </a:p>
        </p:txBody>
      </p:sp>
      <p:sp>
        <p:nvSpPr>
          <p:cNvPr id="5" name="Ellipse 4">
            <a:extLst>
              <a:ext uri="{FF2B5EF4-FFF2-40B4-BE49-F238E27FC236}">
                <a16:creationId xmlns:a16="http://schemas.microsoft.com/office/drawing/2014/main" id="{1BD26BF3-5216-2361-A72D-E3597292B5A0}"/>
              </a:ext>
            </a:extLst>
          </p:cNvPr>
          <p:cNvSpPr/>
          <p:nvPr/>
        </p:nvSpPr>
        <p:spPr>
          <a:xfrm>
            <a:off x="838200" y="5225592"/>
            <a:ext cx="2300926" cy="141402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Abandonnée</a:t>
            </a:r>
          </a:p>
        </p:txBody>
      </p:sp>
      <p:sp>
        <p:nvSpPr>
          <p:cNvPr id="6" name="Rectangle 5">
            <a:extLst>
              <a:ext uri="{FF2B5EF4-FFF2-40B4-BE49-F238E27FC236}">
                <a16:creationId xmlns:a16="http://schemas.microsoft.com/office/drawing/2014/main" id="{4C9798E4-6AE6-B074-FDD9-6B27D6905C91}"/>
              </a:ext>
            </a:extLst>
          </p:cNvPr>
          <p:cNvSpPr/>
          <p:nvPr/>
        </p:nvSpPr>
        <p:spPr>
          <a:xfrm>
            <a:off x="3959257" y="5579097"/>
            <a:ext cx="7183225" cy="70701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impossible (impossibilité de le faire au niveau actuel)</a:t>
            </a:r>
          </a:p>
        </p:txBody>
      </p:sp>
      <p:sp>
        <p:nvSpPr>
          <p:cNvPr id="7" name="Rectangle 6">
            <a:extLst>
              <a:ext uri="{FF2B5EF4-FFF2-40B4-BE49-F238E27FC236}">
                <a16:creationId xmlns:a16="http://schemas.microsoft.com/office/drawing/2014/main" id="{D978F88E-FC68-B84B-3776-7FCB491C7731}"/>
              </a:ext>
            </a:extLst>
          </p:cNvPr>
          <p:cNvSpPr/>
          <p:nvPr/>
        </p:nvSpPr>
        <p:spPr>
          <a:xfrm>
            <a:off x="3959255" y="2182305"/>
            <a:ext cx="7183225" cy="70701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réussie</a:t>
            </a:r>
          </a:p>
        </p:txBody>
      </p:sp>
      <p:sp>
        <p:nvSpPr>
          <p:cNvPr id="8" name="Rectangle 7">
            <a:extLst>
              <a:ext uri="{FF2B5EF4-FFF2-40B4-BE49-F238E27FC236}">
                <a16:creationId xmlns:a16="http://schemas.microsoft.com/office/drawing/2014/main" id="{BADDE3BA-8A80-F99A-1409-8A4D4709B7C2}"/>
              </a:ext>
            </a:extLst>
          </p:cNvPr>
          <p:cNvSpPr/>
          <p:nvPr/>
        </p:nvSpPr>
        <p:spPr>
          <a:xfrm>
            <a:off x="3959254" y="3880701"/>
            <a:ext cx="7183225" cy="70701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Optimisation partiellement faite(qui nécessite une refonte de site complète pour une optimisation optimale)</a:t>
            </a:r>
          </a:p>
        </p:txBody>
      </p:sp>
    </p:spTree>
    <p:extLst>
      <p:ext uri="{BB962C8B-B14F-4D97-AF65-F5344CB8AC3E}">
        <p14:creationId xmlns:p14="http://schemas.microsoft.com/office/powerpoint/2010/main" val="2909290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18A385-0751-D51B-F2AD-837D81308E93}"/>
              </a:ext>
            </a:extLst>
          </p:cNvPr>
          <p:cNvSpPr>
            <a:spLocks noGrp="1"/>
          </p:cNvSpPr>
          <p:nvPr>
            <p:ph type="title"/>
          </p:nvPr>
        </p:nvSpPr>
        <p:spPr/>
        <p:txBody>
          <a:bodyPr/>
          <a:lstStyle/>
          <a:p>
            <a:pPr algn="ctr"/>
            <a:r>
              <a:rPr lang="fr-FR" u="sng" dirty="0"/>
              <a:t>Comparaison des optimisations faites </a:t>
            </a:r>
          </a:p>
        </p:txBody>
      </p:sp>
      <p:pic>
        <p:nvPicPr>
          <p:cNvPr id="5" name="Espace réservé du contenu 4">
            <a:extLst>
              <a:ext uri="{FF2B5EF4-FFF2-40B4-BE49-F238E27FC236}">
                <a16:creationId xmlns:a16="http://schemas.microsoft.com/office/drawing/2014/main" id="{EA707DC5-7F01-AF5E-A4BC-6C9AF4373194}"/>
              </a:ext>
            </a:extLst>
          </p:cNvPr>
          <p:cNvPicPr>
            <a:picLocks noGrp="1" noChangeAspect="1"/>
          </p:cNvPicPr>
          <p:nvPr>
            <p:ph idx="1"/>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38201" y="1389333"/>
            <a:ext cx="4351338" cy="4351338"/>
          </a:xfrm>
        </p:spPr>
      </p:pic>
      <p:pic>
        <p:nvPicPr>
          <p:cNvPr id="6" name="Espace réservé du contenu 4">
            <a:extLst>
              <a:ext uri="{FF2B5EF4-FFF2-40B4-BE49-F238E27FC236}">
                <a16:creationId xmlns:a16="http://schemas.microsoft.com/office/drawing/2014/main" id="{8EB60760-93C5-15EC-BEBD-5A740E396826}"/>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002461" y="1389333"/>
            <a:ext cx="4351338" cy="4351338"/>
          </a:xfrm>
          <a:prstGeom prst="rect">
            <a:avLst/>
          </a:prstGeom>
        </p:spPr>
      </p:pic>
      <p:sp>
        <p:nvSpPr>
          <p:cNvPr id="7" name="Rectangle 6">
            <a:extLst>
              <a:ext uri="{FF2B5EF4-FFF2-40B4-BE49-F238E27FC236}">
                <a16:creationId xmlns:a16="http://schemas.microsoft.com/office/drawing/2014/main" id="{C9A85F3F-5B40-0A3E-CC38-FB6205430EDD}"/>
              </a:ext>
            </a:extLst>
          </p:cNvPr>
          <p:cNvSpPr/>
          <p:nvPr/>
        </p:nvSpPr>
        <p:spPr>
          <a:xfrm>
            <a:off x="838200" y="6195931"/>
            <a:ext cx="4279769" cy="650449"/>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Non</a:t>
            </a:r>
            <a:r>
              <a:rPr lang="fr-FR" dirty="0"/>
              <a:t> </a:t>
            </a:r>
            <a:r>
              <a:rPr lang="fr-FR" dirty="0">
                <a:solidFill>
                  <a:schemeClr val="tx1"/>
                </a:solidFill>
              </a:rPr>
              <a:t>optimisé</a:t>
            </a:r>
          </a:p>
        </p:txBody>
      </p:sp>
      <p:sp>
        <p:nvSpPr>
          <p:cNvPr id="8" name="Rectangle 7">
            <a:extLst>
              <a:ext uri="{FF2B5EF4-FFF2-40B4-BE49-F238E27FC236}">
                <a16:creationId xmlns:a16="http://schemas.microsoft.com/office/drawing/2014/main" id="{AC9DE3A1-288B-993C-D254-C253D12B71FF}"/>
              </a:ext>
            </a:extLst>
          </p:cNvPr>
          <p:cNvSpPr/>
          <p:nvPr/>
        </p:nvSpPr>
        <p:spPr>
          <a:xfrm>
            <a:off x="7074030" y="6195931"/>
            <a:ext cx="4279769" cy="650449"/>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Optimisé</a:t>
            </a:r>
          </a:p>
        </p:txBody>
      </p:sp>
      <p:sp>
        <p:nvSpPr>
          <p:cNvPr id="9" name="Flèche : droite 8">
            <a:extLst>
              <a:ext uri="{FF2B5EF4-FFF2-40B4-BE49-F238E27FC236}">
                <a16:creationId xmlns:a16="http://schemas.microsoft.com/office/drawing/2014/main" id="{ECECBB93-AB8C-9045-F567-92CB97C917BE}"/>
              </a:ext>
            </a:extLst>
          </p:cNvPr>
          <p:cNvSpPr/>
          <p:nvPr/>
        </p:nvSpPr>
        <p:spPr>
          <a:xfrm>
            <a:off x="4883085" y="2714896"/>
            <a:ext cx="2300140" cy="850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3943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8627E3-095A-44D1-CA0C-DE61E15E1FEE}"/>
              </a:ext>
            </a:extLst>
          </p:cNvPr>
          <p:cNvSpPr/>
          <p:nvPr/>
        </p:nvSpPr>
        <p:spPr>
          <a:xfrm>
            <a:off x="6268596" y="1978563"/>
            <a:ext cx="5923404" cy="3394716"/>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831053-D63A-2E3E-DDBA-FA16F520BA16}"/>
              </a:ext>
            </a:extLst>
          </p:cNvPr>
          <p:cNvSpPr/>
          <p:nvPr/>
        </p:nvSpPr>
        <p:spPr>
          <a:xfrm>
            <a:off x="0" y="1978563"/>
            <a:ext cx="5901179" cy="3394715"/>
          </a:xfrm>
          <a:prstGeom prst="rect">
            <a:avLst/>
          </a:prstGeom>
          <a:ln>
            <a:solidFill>
              <a:srgbClr val="FF575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9DF8A662-2BDC-AEA3-4836-922961CC4248}"/>
              </a:ext>
            </a:extLst>
          </p:cNvPr>
          <p:cNvSpPr>
            <a:spLocks noGrp="1"/>
          </p:cNvSpPr>
          <p:nvPr>
            <p:ph type="title"/>
          </p:nvPr>
        </p:nvSpPr>
        <p:spPr/>
        <p:txBody>
          <a:bodyPr/>
          <a:lstStyle/>
          <a:p>
            <a:pPr algn="ctr"/>
            <a:r>
              <a:rPr lang="fr-FR" dirty="0"/>
              <a:t>Contraste</a:t>
            </a:r>
          </a:p>
        </p:txBody>
      </p:sp>
      <p:sp>
        <p:nvSpPr>
          <p:cNvPr id="3" name="Espace réservé du texte 2">
            <a:extLst>
              <a:ext uri="{FF2B5EF4-FFF2-40B4-BE49-F238E27FC236}">
                <a16:creationId xmlns:a16="http://schemas.microsoft.com/office/drawing/2014/main" id="{19D03F69-C668-9780-7B9F-3A2101DA2249}"/>
              </a:ext>
            </a:extLst>
          </p:cNvPr>
          <p:cNvSpPr>
            <a:spLocks noGrp="1"/>
          </p:cNvSpPr>
          <p:nvPr>
            <p:ph type="body" idx="1"/>
          </p:nvPr>
        </p:nvSpPr>
        <p:spPr>
          <a:xfrm>
            <a:off x="0" y="1978563"/>
            <a:ext cx="5898488" cy="843404"/>
          </a:xfrm>
          <a:solidFill>
            <a:srgbClr val="FF5757"/>
          </a:solidFill>
        </p:spPr>
        <p:txBody>
          <a:bodyPr>
            <a:normAutofit lnSpcReduction="10000"/>
          </a:bodyPr>
          <a:lstStyle/>
          <a:p>
            <a:pPr algn="ctr"/>
            <a:r>
              <a:rPr lang="fr-FR" dirty="0"/>
              <a:t>Site la Panthère</a:t>
            </a:r>
          </a:p>
          <a:p>
            <a:pPr algn="ctr"/>
            <a:r>
              <a:rPr lang="fr-FR" dirty="0"/>
              <a:t> </a:t>
            </a:r>
          </a:p>
        </p:txBody>
      </p:sp>
      <p:sp>
        <p:nvSpPr>
          <p:cNvPr id="5" name="Espace réservé du texte 4">
            <a:extLst>
              <a:ext uri="{FF2B5EF4-FFF2-40B4-BE49-F238E27FC236}">
                <a16:creationId xmlns:a16="http://schemas.microsoft.com/office/drawing/2014/main" id="{E98A551C-00B3-86B9-23DA-1330BBC8C92C}"/>
              </a:ext>
            </a:extLst>
          </p:cNvPr>
          <p:cNvSpPr>
            <a:spLocks noGrp="1"/>
          </p:cNvSpPr>
          <p:nvPr>
            <p:ph type="body" sz="quarter" idx="3"/>
          </p:nvPr>
        </p:nvSpPr>
        <p:spPr>
          <a:xfrm>
            <a:off x="6265905" y="1998055"/>
            <a:ext cx="5926095" cy="823912"/>
          </a:xfrm>
          <a:solidFill>
            <a:schemeClr val="accent6">
              <a:lumMod val="60000"/>
              <a:lumOff val="40000"/>
            </a:schemeClr>
          </a:solidFill>
        </p:spPr>
        <p:txBody>
          <a:bodyPr>
            <a:normAutofit lnSpcReduction="10000"/>
          </a:bodyPr>
          <a:lstStyle/>
          <a:p>
            <a:pPr algn="ctr"/>
            <a:r>
              <a:rPr lang="fr-FR" dirty="0"/>
              <a:t>Optimisation du site la panthère</a:t>
            </a:r>
          </a:p>
          <a:p>
            <a:pPr algn="ctr"/>
            <a:endParaRPr lang="fr-FR" dirty="0"/>
          </a:p>
        </p:txBody>
      </p:sp>
      <p:sp>
        <p:nvSpPr>
          <p:cNvPr id="15" name="Rectangle 14">
            <a:extLst>
              <a:ext uri="{FF2B5EF4-FFF2-40B4-BE49-F238E27FC236}">
                <a16:creationId xmlns:a16="http://schemas.microsoft.com/office/drawing/2014/main" id="{1320B198-E7AB-2C3D-776F-BCDDFCF59909}"/>
              </a:ext>
            </a:extLst>
          </p:cNvPr>
          <p:cNvSpPr/>
          <p:nvPr/>
        </p:nvSpPr>
        <p:spPr>
          <a:xfrm>
            <a:off x="0" y="6179638"/>
            <a:ext cx="12192000" cy="678362"/>
          </a:xfrm>
          <a:prstGeom prst="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Avoir un contraste élevé de couleur entre le fond arrière et avant permet d’avoir une nette visibilité pour lire un texte.</a:t>
            </a:r>
          </a:p>
          <a:p>
            <a:pPr algn="ctr"/>
            <a:r>
              <a:rPr lang="fr-FR" dirty="0"/>
              <a:t>Dans l’optimisation on peut voir le texte alors que dans le site sans modification le texte est illisible.</a:t>
            </a:r>
          </a:p>
        </p:txBody>
      </p:sp>
      <p:pic>
        <p:nvPicPr>
          <p:cNvPr id="11" name="Espace réservé du contenu 10" descr="Une image contenant texte&#10;&#10;Description générée automatiquement">
            <a:extLst>
              <a:ext uri="{FF2B5EF4-FFF2-40B4-BE49-F238E27FC236}">
                <a16:creationId xmlns:a16="http://schemas.microsoft.com/office/drawing/2014/main" id="{4040769C-721D-D1FA-B889-77DCA20DD9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0108" y="3087698"/>
            <a:ext cx="5157787" cy="1411487"/>
          </a:xfrm>
        </p:spPr>
      </p:pic>
      <p:pic>
        <p:nvPicPr>
          <p:cNvPr id="16" name="Espace réservé du contenu 15" descr="Une image contenant texte&#10;&#10;Description générée automatiquement">
            <a:extLst>
              <a:ext uri="{FF2B5EF4-FFF2-40B4-BE49-F238E27FC236}">
                <a16:creationId xmlns:a16="http://schemas.microsoft.com/office/drawing/2014/main" id="{E7F4A40A-8777-002E-CB6F-FC98A208DBA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38704" y="3060029"/>
            <a:ext cx="5183188" cy="1466827"/>
          </a:xfrm>
        </p:spPr>
      </p:pic>
      <p:sp>
        <p:nvSpPr>
          <p:cNvPr id="10" name="Flèche : droite 9">
            <a:extLst>
              <a:ext uri="{FF2B5EF4-FFF2-40B4-BE49-F238E27FC236}">
                <a16:creationId xmlns:a16="http://schemas.microsoft.com/office/drawing/2014/main" id="{F67D5EC8-AC32-BA1A-959E-3428E8AC1F55}"/>
              </a:ext>
            </a:extLst>
          </p:cNvPr>
          <p:cNvSpPr/>
          <p:nvPr/>
        </p:nvSpPr>
        <p:spPr>
          <a:xfrm>
            <a:off x="5312108" y="1918973"/>
            <a:ext cx="1326596" cy="533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54A0B66F-1D86-2833-8370-682C4C7D5B23}"/>
              </a:ext>
            </a:extLst>
          </p:cNvPr>
          <p:cNvSpPr/>
          <p:nvPr/>
        </p:nvSpPr>
        <p:spPr>
          <a:xfrm>
            <a:off x="10626462" y="50882"/>
            <a:ext cx="1451499" cy="799398"/>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Terminé</a:t>
            </a:r>
          </a:p>
        </p:txBody>
      </p:sp>
    </p:spTree>
    <p:extLst>
      <p:ext uri="{BB962C8B-B14F-4D97-AF65-F5344CB8AC3E}">
        <p14:creationId xmlns:p14="http://schemas.microsoft.com/office/powerpoint/2010/main" val="569081415"/>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TotalTime>
  <Words>653</Words>
  <Application>Microsoft Office PowerPoint</Application>
  <PresentationFormat>Grand écran</PresentationFormat>
  <Paragraphs>73</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Office Theme</vt:lpstr>
      <vt:lpstr>La panthère </vt:lpstr>
      <vt:lpstr>Outils technologiques + résultat  obtenu</vt:lpstr>
      <vt:lpstr>Outils d’analyse de performance de site</vt:lpstr>
      <vt:lpstr>Le validateur HTML &amp; CSS permet de vérifier la structure du site.</vt:lpstr>
      <vt:lpstr>Analyse des performances</vt:lpstr>
      <vt:lpstr>Analyse sur GTmetrix</vt:lpstr>
      <vt:lpstr>Résultat des différents états d’optimisation présenté par la suite lors du rapport.</vt:lpstr>
      <vt:lpstr>Comparaison des optimisations faites </vt:lpstr>
      <vt:lpstr>Contraste</vt:lpstr>
      <vt:lpstr>Mise à jour des bibliothèques</vt:lpstr>
      <vt:lpstr>Utilisation du serveur pour sauvegarder des ressources</vt:lpstr>
      <vt:lpstr>Linker les liens des fichiers au bon endroit Minifier le code, compression de code Chargement de script</vt:lpstr>
      <vt:lpstr>Remplir la balise «meta description», renommé la page contact et la balise « title » </vt:lpstr>
      <vt:lpstr>Suppression de bloc de code</vt:lpstr>
      <vt:lpstr>Optimisation des images (format WebP, suppression d’image texte, modifier la taille des images)</vt:lpstr>
      <vt:lpstr>Ajouter des tailles d’images plus petites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LIM</dc:creator>
  <cp:lastModifiedBy>David LIM</cp:lastModifiedBy>
  <cp:revision>340</cp:revision>
  <dcterms:created xsi:type="dcterms:W3CDTF">2022-10-30T12:57:49Z</dcterms:created>
  <dcterms:modified xsi:type="dcterms:W3CDTF">2022-11-12T14:59:53Z</dcterms:modified>
</cp:coreProperties>
</file>