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74" r:id="rId3"/>
    <p:sldId id="260" r:id="rId4"/>
    <p:sldId id="272" r:id="rId5"/>
    <p:sldId id="265" r:id="rId6"/>
    <p:sldId id="262" r:id="rId7"/>
    <p:sldId id="263" r:id="rId8"/>
    <p:sldId id="273" r:id="rId9"/>
    <p:sldId id="264" r:id="rId10"/>
    <p:sldId id="267" r:id="rId11"/>
    <p:sldId id="268" r:id="rId12"/>
    <p:sldId id="269" r:id="rId13"/>
    <p:sldId id="270" r:id="rId14"/>
    <p:sldId id="275" r:id="rId15"/>
    <p:sldId id="27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45"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11/11/2022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dirty="0" err="1">
                <a:solidFill>
                  <a:schemeClr val="tx1"/>
                </a:solidFill>
                <a:latin typeface="+mj-lt"/>
                <a:ea typeface="+mj-ea"/>
                <a:cs typeface="+mj-cs"/>
              </a:rPr>
              <a:t>Utilisation</a:t>
            </a:r>
            <a:r>
              <a:rPr lang="en-US" sz="5000" kern="1200" dirty="0">
                <a:solidFill>
                  <a:schemeClr val="tx1"/>
                </a:solidFill>
                <a:latin typeface="+mj-lt"/>
                <a:ea typeface="+mj-ea"/>
                <a:cs typeface="+mj-cs"/>
              </a:rPr>
              <a:t> du </a:t>
            </a:r>
            <a:r>
              <a:rPr lang="en-US" sz="5000" kern="1200" dirty="0" err="1">
                <a:solidFill>
                  <a:schemeClr val="tx1"/>
                </a:solidFill>
                <a:latin typeface="+mj-lt"/>
                <a:ea typeface="+mj-ea"/>
                <a:cs typeface="+mj-cs"/>
              </a:rPr>
              <a:t>serveur</a:t>
            </a:r>
            <a:r>
              <a:rPr lang="en-US" sz="5000" kern="1200" dirty="0">
                <a:solidFill>
                  <a:schemeClr val="tx1"/>
                </a:solidFill>
                <a:latin typeface="+mj-lt"/>
                <a:ea typeface="+mj-ea"/>
                <a:cs typeface="+mj-cs"/>
              </a:rPr>
              <a:t> pour </a:t>
            </a:r>
            <a:r>
              <a:rPr lang="en-US" sz="5000" kern="1200" dirty="0" err="1">
                <a:solidFill>
                  <a:schemeClr val="tx1"/>
                </a:solidFill>
                <a:latin typeface="+mj-lt"/>
                <a:ea typeface="+mj-ea"/>
                <a:cs typeface="+mj-cs"/>
              </a:rPr>
              <a:t>sauvegarder</a:t>
            </a:r>
            <a:r>
              <a:rPr lang="en-US" sz="5000" kern="1200" dirty="0">
                <a:solidFill>
                  <a:schemeClr val="tx1"/>
                </a:solidFill>
                <a:latin typeface="+mj-lt"/>
                <a:ea typeface="+mj-ea"/>
                <a:cs typeface="+mj-cs"/>
              </a:rPr>
              <a:t> des </a:t>
            </a:r>
            <a:r>
              <a:rPr lang="en-US" sz="5000" kern="1200" dirty="0" err="1">
                <a:solidFill>
                  <a:schemeClr val="tx1"/>
                </a:solidFill>
                <a:latin typeface="+mj-lt"/>
                <a:ea typeface="+mj-ea"/>
                <a:cs typeface="+mj-cs"/>
              </a:rPr>
              <a:t>ressources</a:t>
            </a:r>
            <a:endParaRPr lang="en-US" sz="50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a:xfrm>
            <a:off x="839788" y="292231"/>
            <a:ext cx="10515600" cy="1398457"/>
          </a:xfrm>
        </p:spPr>
        <p:txBody>
          <a:bodyPr>
            <a:normAutofit fontScale="90000"/>
          </a:bodyPr>
          <a:lstStyle/>
          <a:p>
            <a:pPr algn="ctr"/>
            <a:r>
              <a:rPr lang="fr-FR" dirty="0"/>
              <a:t>Linker les liens des fichiers au bon endroit</a:t>
            </a:r>
            <a:br>
              <a:rPr lang="fr-FR" dirty="0"/>
            </a:br>
            <a:r>
              <a:rPr lang="fr-FR" dirty="0"/>
              <a:t>Minifier le code, compression de code</a:t>
            </a:r>
            <a:br>
              <a:rPr lang="fr-FR" dirty="0"/>
            </a:br>
            <a:r>
              <a:rPr lang="fr-FR" dirty="0"/>
              <a:t>Chargement de script</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561815"/>
            <a:ext cx="12192000" cy="1296186"/>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a:p>
            <a:pPr algn="ctr"/>
            <a:r>
              <a:rPr lang="fr-FR" dirty="0"/>
              <a:t>-Retirer du code redondant et inutilisé dans le code </a:t>
            </a:r>
            <a:r>
              <a:rPr lang="fr-FR" dirty="0" err="1"/>
              <a:t>Css</a:t>
            </a:r>
            <a:r>
              <a:rPr lang="fr-FR" dirty="0"/>
              <a:t>.</a:t>
            </a:r>
          </a:p>
          <a:p>
            <a:pPr algn="ctr"/>
            <a:r>
              <a:rPr lang="fr-FR" dirty="0"/>
              <a:t>-Le chargement des fichiers en arrière-plan réduit le temps qu'il faut pour charger le site.</a:t>
            </a:r>
          </a:p>
          <a:p>
            <a:pPr algn="ctr"/>
            <a:r>
              <a:rPr lang="fr-FR" dirty="0"/>
              <a:t>-Compressé le code afin de supprimer les espaces pour avoir un code plus léger.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9" name="Image 8" descr="Une image contenant texte&#10;&#10;Description générée automatiquement">
            <a:extLst>
              <a:ext uri="{FF2B5EF4-FFF2-40B4-BE49-F238E27FC236}">
                <a16:creationId xmlns:a16="http://schemas.microsoft.com/office/drawing/2014/main" id="{2F500037-66D0-B5F9-EACE-703ABEC22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905" y="2813938"/>
            <a:ext cx="4360557" cy="254684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 «</a:t>
            </a:r>
            <a:r>
              <a:rPr lang="fr-FR" dirty="0" err="1"/>
              <a:t>meta</a:t>
            </a:r>
            <a:r>
              <a:rPr lang="fr-FR" dirty="0"/>
              <a:t> description», renommé la page contact et la balise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et renommé la page contact de façon pertinente permet de mieux se faire comprendre des utilisateurs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365C8761-E0D2-A8DB-BA7A-9C91932FBB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318" y="3754177"/>
            <a:ext cx="3657917" cy="678239"/>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847A135D-F071-9EFD-2E1B-20025A5FA7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4716" y="3674204"/>
            <a:ext cx="4008467" cy="754445"/>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dirty="0">
                <a:solidFill>
                  <a:schemeClr val="tx1"/>
                </a:solidFill>
                <a:latin typeface="+mj-lt"/>
                <a:ea typeface="+mj-ea"/>
                <a:cs typeface="+mj-cs"/>
              </a:rPr>
              <a:t>Suppression de bloc de code</a:t>
            </a:r>
          </a:p>
        </p:txBody>
      </p:sp>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5427666"/>
            <a:ext cx="6894576" cy="799398"/>
          </a:xfrm>
          <a:solidFill>
            <a:schemeClr val="accent2">
              <a:lumMod val="60000"/>
              <a:lumOff val="40000"/>
            </a:schemeClr>
          </a:solidFill>
        </p:spPr>
        <p:txBody>
          <a:bodyPr vert="horz" lIns="91440" tIns="45720" rIns="91440" bIns="45720" rtlCol="0" anchor="t">
            <a:normAutofit/>
          </a:bodyPr>
          <a:lstStyle/>
          <a:p>
            <a:r>
              <a:rPr lang="fr-FR" sz="1700" dirty="0"/>
              <a:t>Avoirs des blocs texte de mots-clés dans le code HTML sont une mauvaise pratique car cela peut pénaliser le site dans son </a:t>
            </a:r>
            <a:r>
              <a:rPr lang="fr-FR" sz="1700" dirty="0" err="1"/>
              <a:t>réfférencement</a:t>
            </a:r>
            <a:r>
              <a:rPr lang="fr-FR" sz="1700" dirty="0"/>
              <a:t> SEO.</a:t>
            </a:r>
            <a:endParaRPr lang="en-US" sz="1700" dirty="0"/>
          </a:p>
        </p:txBody>
      </p:sp>
      <p:pic>
        <p:nvPicPr>
          <p:cNvPr id="9" name="Espace réservé du contenu 8" descr="Une image contenant texte&#10;&#10;Description générée automatiquement">
            <a:extLst>
              <a:ext uri="{FF2B5EF4-FFF2-40B4-BE49-F238E27FC236}">
                <a16:creationId xmlns:a16="http://schemas.microsoft.com/office/drawing/2014/main" id="{4AE838A6-527D-D621-0201-B6246277E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520050"/>
            <a:ext cx="5334462" cy="1539373"/>
          </a:xfrm>
        </p:spPr>
      </p:pic>
      <p:pic>
        <p:nvPicPr>
          <p:cNvPr id="15" name="Image 14" descr="Une image contenant texte&#10;&#10;Description générée automatiquement">
            <a:extLst>
              <a:ext uri="{FF2B5EF4-FFF2-40B4-BE49-F238E27FC236}">
                <a16:creationId xmlns:a16="http://schemas.microsoft.com/office/drawing/2014/main" id="{F6A4B94F-664C-4EA8-3F93-EFC9FB562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13" y="2264865"/>
            <a:ext cx="5473246" cy="1117001"/>
          </a:xfrm>
          <a:prstGeom prst="rect">
            <a:avLst/>
          </a:prstGeom>
        </p:spPr>
      </p:pic>
      <p:pic>
        <p:nvPicPr>
          <p:cNvPr id="17" name="Image 16">
            <a:extLst>
              <a:ext uri="{FF2B5EF4-FFF2-40B4-BE49-F238E27FC236}">
                <a16:creationId xmlns:a16="http://schemas.microsoft.com/office/drawing/2014/main" id="{CA0B2685-9271-3E75-FCE9-2395B3F4F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7" y="3476135"/>
            <a:ext cx="5334462" cy="629089"/>
          </a:xfrm>
          <a:prstGeom prst="rect">
            <a:avLst/>
          </a:prstGeom>
        </p:spPr>
      </p:pic>
      <p:sp>
        <p:nvSpPr>
          <p:cNvPr id="18" name="Ellipse 17">
            <a:extLst>
              <a:ext uri="{FF2B5EF4-FFF2-40B4-BE49-F238E27FC236}">
                <a16:creationId xmlns:a16="http://schemas.microsoft.com/office/drawing/2014/main" id="{B9389334-9271-7E18-AA7B-C5858702CA2F}"/>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6280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normAutofit fontScale="90000"/>
          </a:bodyPr>
          <a:lstStyle/>
          <a:p>
            <a:pPr algn="ctr"/>
            <a:r>
              <a:rPr lang="fr-FR" dirty="0"/>
              <a:t>Optimisation des images</a:t>
            </a:r>
            <a:br>
              <a:rPr lang="fr-FR" dirty="0"/>
            </a:br>
            <a:r>
              <a:rPr lang="fr-FR" dirty="0"/>
              <a:t>(format </a:t>
            </a:r>
            <a:r>
              <a:rPr lang="fr-FR" dirty="0" err="1"/>
              <a:t>WebP</a:t>
            </a:r>
            <a:r>
              <a:rPr lang="fr-FR" dirty="0"/>
              <a:t>, suppression d’image texte, modifier la taille des images)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L’optimisation des images consiste à réduire la taille, le format d’image en </a:t>
            </a:r>
            <a:r>
              <a:rPr lang="fr-FR" dirty="0" err="1"/>
              <a:t>WebP</a:t>
            </a:r>
            <a:r>
              <a:rPr lang="fr-FR" dirty="0"/>
              <a:t>, la suppression d’image texte (remplacé par du vrai texte) et la compression afin d’avoir une image avec une taille plus petite pour avoir un chargement d’image plus court.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Espace réservé du contenu 13" descr="Une image contenant table&#10;&#10;Description générée automatiquement">
            <a:extLst>
              <a:ext uri="{FF2B5EF4-FFF2-40B4-BE49-F238E27FC236}">
                <a16:creationId xmlns:a16="http://schemas.microsoft.com/office/drawing/2014/main" id="{69D634CC-39FB-F176-D68D-8355DC34BE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5900" y="3006073"/>
            <a:ext cx="5157787" cy="2059921"/>
          </a:xfrm>
        </p:spPr>
      </p:pic>
      <p:pic>
        <p:nvPicPr>
          <p:cNvPr id="17" name="Espace réservé du contenu 16" descr="Une image contenant table&#10;&#10;Description générée automatiquement">
            <a:extLst>
              <a:ext uri="{FF2B5EF4-FFF2-40B4-BE49-F238E27FC236}">
                <a16:creationId xmlns:a16="http://schemas.microsoft.com/office/drawing/2014/main" id="{34CD4894-0862-E8D7-DE68-24C150C5487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2912" y="3006073"/>
            <a:ext cx="5183188" cy="1635108"/>
          </a:xfrm>
        </p:spPr>
      </p:pic>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86099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normAutofit/>
          </a:bodyPr>
          <a:lstStyle/>
          <a:p>
            <a:pPr algn="ctr"/>
            <a:r>
              <a:rPr lang="fr-FR" dirty="0"/>
              <a:t>Ajouter des tailles d’images plus petites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plusieurs tailles d’images permet de charger des images selon la taille de l’écran. Au format mobile les tailles d’images </a:t>
            </a:r>
            <a:r>
              <a:rPr lang="fr-FR"/>
              <a:t>plus petites sont le plus approprié </a:t>
            </a:r>
            <a:r>
              <a:rPr lang="fr-FR" dirty="0"/>
              <a:t>afin de charger le site plus rapidement.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9" name="Espace réservé du contenu 18">
            <a:extLst>
              <a:ext uri="{FF2B5EF4-FFF2-40B4-BE49-F238E27FC236}">
                <a16:creationId xmlns:a16="http://schemas.microsoft.com/office/drawing/2014/main" id="{4C4DB07C-F981-77A3-5128-3DE97EC98A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1020" y="4563025"/>
            <a:ext cx="5800979" cy="749520"/>
          </a:xfrm>
        </p:spPr>
      </p:pic>
      <p:pic>
        <p:nvPicPr>
          <p:cNvPr id="13" name="Espace réservé du contenu 12">
            <a:extLst>
              <a:ext uri="{FF2B5EF4-FFF2-40B4-BE49-F238E27FC236}">
                <a16:creationId xmlns:a16="http://schemas.microsoft.com/office/drawing/2014/main" id="{58633338-C3DC-F095-2C47-EACEABC565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65653" y="2900516"/>
            <a:ext cx="1326597" cy="1421702"/>
          </a:xfrm>
        </p:spPr>
      </p:pic>
      <p:pic>
        <p:nvPicPr>
          <p:cNvPr id="21" name="Image 20">
            <a:extLst>
              <a:ext uri="{FF2B5EF4-FFF2-40B4-BE49-F238E27FC236}">
                <a16:creationId xmlns:a16="http://schemas.microsoft.com/office/drawing/2014/main" id="{ECBD180B-DDA2-A121-1F5F-5D70DBB5F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2" y="4563025"/>
            <a:ext cx="5830146" cy="810253"/>
          </a:xfrm>
          <a:prstGeom prst="rect">
            <a:avLst/>
          </a:prstGeom>
        </p:spPr>
      </p:pic>
      <p:pic>
        <p:nvPicPr>
          <p:cNvPr id="23" name="Image 22">
            <a:extLst>
              <a:ext uri="{FF2B5EF4-FFF2-40B4-BE49-F238E27FC236}">
                <a16:creationId xmlns:a16="http://schemas.microsoft.com/office/drawing/2014/main" id="{77D59231-62F9-FF63-3E7B-AA2B990B9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1838" y="2900516"/>
            <a:ext cx="1583153" cy="1421702"/>
          </a:xfrm>
          <a:prstGeom prst="rect">
            <a:avLst/>
          </a:prstGeom>
        </p:spPr>
      </p:pic>
    </p:spTree>
    <p:extLst>
      <p:ext uri="{BB962C8B-B14F-4D97-AF65-F5344CB8AC3E}">
        <p14:creationId xmlns:p14="http://schemas.microsoft.com/office/powerpoint/2010/main" val="322572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4BFF28-40FF-BFFC-9FF1-F6FF49E6F39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dirty="0" err="1">
                <a:solidFill>
                  <a:schemeClr val="tx2"/>
                </a:solidFill>
              </a:rPr>
              <a:t>Outils</a:t>
            </a:r>
            <a:r>
              <a:rPr lang="en-US" sz="4000" dirty="0">
                <a:solidFill>
                  <a:schemeClr val="tx2"/>
                </a:solidFill>
              </a:rPr>
              <a:t> </a:t>
            </a:r>
            <a:r>
              <a:rPr lang="en-US" sz="4000" dirty="0" err="1">
                <a:solidFill>
                  <a:schemeClr val="tx2"/>
                </a:solidFill>
              </a:rPr>
              <a:t>technologiques</a:t>
            </a:r>
            <a:r>
              <a:rPr lang="en-US" sz="4000" dirty="0">
                <a:solidFill>
                  <a:schemeClr val="tx2"/>
                </a:solidFill>
              </a:rPr>
              <a:t> + </a:t>
            </a:r>
            <a:r>
              <a:rPr lang="en-US" sz="4000" dirty="0" err="1">
                <a:solidFill>
                  <a:schemeClr val="tx2"/>
                </a:solidFill>
              </a:rPr>
              <a:t>résultat</a:t>
            </a:r>
            <a:r>
              <a:rPr lang="en-US" sz="4000" dirty="0">
                <a:solidFill>
                  <a:schemeClr val="tx2"/>
                </a:solidFill>
              </a:rPr>
              <a:t>  </a:t>
            </a:r>
            <a:r>
              <a:rPr lang="en-US" sz="4000" dirty="0" err="1">
                <a:solidFill>
                  <a:schemeClr val="tx2"/>
                </a:solidFill>
              </a:rPr>
              <a:t>obtenu</a:t>
            </a:r>
            <a:endParaRPr lang="en-US" sz="4000" kern="1200" dirty="0">
              <a:solidFill>
                <a:schemeClr val="tx2"/>
              </a:solidFill>
              <a:latin typeface="+mj-lt"/>
              <a:ea typeface="+mj-ea"/>
              <a:cs typeface="+mj-cs"/>
            </a:endParaRPr>
          </a:p>
        </p:txBody>
      </p:sp>
      <p:pic>
        <p:nvPicPr>
          <p:cNvPr id="6" name="Graphic 5" descr="Ordinateur">
            <a:extLst>
              <a:ext uri="{FF2B5EF4-FFF2-40B4-BE49-F238E27FC236}">
                <a16:creationId xmlns:a16="http://schemas.microsoft.com/office/drawing/2014/main" id="{DFCA6F5C-1E78-31E8-BEC3-AFEB4E5F3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333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dirty="0" err="1"/>
              <a:t>Outils</a:t>
            </a:r>
            <a:r>
              <a:rPr lang="en-US" dirty="0"/>
              <a:t> </a:t>
            </a:r>
            <a:r>
              <a:rPr lang="en-US" dirty="0" err="1"/>
              <a:t>d’analyse</a:t>
            </a:r>
            <a:r>
              <a:rPr lang="en-US" dirty="0"/>
              <a:t>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Espace réservé du contenu 5">
            <a:extLst>
              <a:ext uri="{FF2B5EF4-FFF2-40B4-BE49-F238E27FC236}">
                <a16:creationId xmlns:a16="http://schemas.microsoft.com/office/drawing/2014/main" id="{CA72CD66-4BCE-9102-7553-D77BDCA764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3025775"/>
            <a:ext cx="10064750" cy="1135063"/>
          </a:xfrm>
        </p:spPr>
      </p:pic>
      <p:pic>
        <p:nvPicPr>
          <p:cNvPr id="8" name="Espace réservé du contenu 7" descr="Une image contenant texte&#10;&#10;Description générée automatiquement">
            <a:extLst>
              <a:ext uri="{FF2B5EF4-FFF2-40B4-BE49-F238E27FC236}">
                <a16:creationId xmlns:a16="http://schemas.microsoft.com/office/drawing/2014/main" id="{5D577389-B9FC-755C-1125-136EDCF05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7463" y="4229100"/>
            <a:ext cx="10064750" cy="1489075"/>
          </a:xfrm>
        </p:spPr>
      </p:pic>
      <p:sp>
        <p:nvSpPr>
          <p:cNvPr id="2" name="Titre 1">
            <a:extLst>
              <a:ext uri="{FF2B5EF4-FFF2-40B4-BE49-F238E27FC236}">
                <a16:creationId xmlns:a16="http://schemas.microsoft.com/office/drawing/2014/main" id="{D911A446-7CBF-61A0-8F7A-8271A9D792D1}"/>
              </a:ext>
            </a:extLst>
          </p:cNvPr>
          <p:cNvSpPr>
            <a:spLocks noGrp="1"/>
          </p:cNvSpPr>
          <p:nvPr>
            <p:ph type="title"/>
          </p:nvPr>
        </p:nvSpPr>
        <p:spPr>
          <a:xfrm>
            <a:off x="1286932" y="1204109"/>
            <a:ext cx="10023398" cy="857894"/>
          </a:xfrm>
        </p:spPr>
        <p:txBody>
          <a:bodyPr vert="horz" lIns="91440" tIns="45720" rIns="91440" bIns="45720" rtlCol="0" anchor="ctr">
            <a:normAutofit fontScale="90000"/>
          </a:bodyPr>
          <a:lstStyle/>
          <a:p>
            <a:r>
              <a:rPr lang="fr-FR" sz="4000" kern="1200" dirty="0">
                <a:solidFill>
                  <a:srgbClr val="FFFFFF"/>
                </a:solidFill>
                <a:latin typeface="+mj-lt"/>
                <a:ea typeface="+mj-ea"/>
                <a:cs typeface="+mj-cs"/>
              </a:rPr>
              <a:t>Le validateur </a:t>
            </a:r>
            <a:r>
              <a:rPr lang="fr-FR" sz="4000" dirty="0">
                <a:solidFill>
                  <a:srgbClr val="FFFFFF"/>
                </a:solidFill>
              </a:rPr>
              <a:t>HTML </a:t>
            </a:r>
            <a:r>
              <a:rPr lang="fr-FR" sz="4000" kern="1200" dirty="0">
                <a:solidFill>
                  <a:srgbClr val="FFFFFF"/>
                </a:solidFill>
                <a:latin typeface="+mj-lt"/>
                <a:ea typeface="+mj-ea"/>
                <a:cs typeface="+mj-cs"/>
              </a:rPr>
              <a:t>&amp; CSS permet de vérifier la structure du site.</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171415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impossible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réussie</a:t>
            </a:r>
          </a:p>
        </p:txBody>
      </p:sp>
      <p:sp>
        <p:nvSpPr>
          <p:cNvPr id="8" name="Rectangle 7">
            <a:extLst>
              <a:ext uri="{FF2B5EF4-FFF2-40B4-BE49-F238E27FC236}">
                <a16:creationId xmlns:a16="http://schemas.microsoft.com/office/drawing/2014/main" id="{BADDE3BA-8A80-F99A-1409-8A4D4709B7C2}"/>
              </a:ext>
            </a:extLst>
          </p:cNvPr>
          <p:cNvSpPr/>
          <p:nvPr/>
        </p:nvSpPr>
        <p:spPr>
          <a:xfrm>
            <a:off x="3959256" y="4127369"/>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optimale)</a:t>
            </a:r>
          </a:p>
        </p:txBody>
      </p:sp>
    </p:spTree>
    <p:extLst>
      <p:ext uri="{BB962C8B-B14F-4D97-AF65-F5344CB8AC3E}">
        <p14:creationId xmlns:p14="http://schemas.microsoft.com/office/powerpoint/2010/main" val="290929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pPr algn="ctr"/>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est après de l’optimisation des performances, accessibilité et </a:t>
            </a:r>
            <a:r>
              <a:rPr lang="fr-FR" dirty="0" err="1"/>
              <a:t>Seo</a:t>
            </a:r>
            <a:r>
              <a:rPr lang="fr-FR" dirty="0"/>
              <a:t> du site.  Après optimisation les performances, accessibilité et </a:t>
            </a:r>
            <a:r>
              <a:rPr lang="fr-FR" dirty="0" err="1"/>
              <a:t>Seo</a:t>
            </a:r>
            <a:r>
              <a:rPr lang="fr-FR" dirty="0"/>
              <a:t> se sont amélioré.</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pic>
        <p:nvPicPr>
          <p:cNvPr id="19" name="Espace réservé du contenu 18" descr="Une image contenant texte&#10;&#10;Description générée automatiquement">
            <a:extLst>
              <a:ext uri="{FF2B5EF4-FFF2-40B4-BE49-F238E27FC236}">
                <a16:creationId xmlns:a16="http://schemas.microsoft.com/office/drawing/2014/main" id="{761F8F94-9E0D-F6B3-147C-D915711486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695281"/>
            <a:ext cx="5183188" cy="2102961"/>
          </a:xfrm>
        </p:spPr>
      </p:pic>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confirmer la validité des modifications apportées au site pour avoir de meilleures performances.</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9025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8A385-0751-D51B-F2AD-837D81308E93}"/>
              </a:ext>
            </a:extLst>
          </p:cNvPr>
          <p:cNvSpPr>
            <a:spLocks noGrp="1"/>
          </p:cNvSpPr>
          <p:nvPr>
            <p:ph type="title"/>
          </p:nvPr>
        </p:nvSpPr>
        <p:spPr/>
        <p:txBody>
          <a:bodyPr/>
          <a:lstStyle/>
          <a:p>
            <a:pPr algn="ctr"/>
            <a:r>
              <a:rPr lang="fr-FR" u="sng" dirty="0"/>
              <a:t>Comparaison des optimisations faites </a:t>
            </a:r>
          </a:p>
        </p:txBody>
      </p:sp>
      <p:pic>
        <p:nvPicPr>
          <p:cNvPr id="5" name="Espace réservé du contenu 4">
            <a:extLst>
              <a:ext uri="{FF2B5EF4-FFF2-40B4-BE49-F238E27FC236}">
                <a16:creationId xmlns:a16="http://schemas.microsoft.com/office/drawing/2014/main" id="{EA707DC5-7F01-AF5E-A4BC-6C9AF4373194}"/>
              </a:ext>
            </a:extLst>
          </p:cNvPr>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38201" y="1389333"/>
            <a:ext cx="4351338" cy="4351338"/>
          </a:xfrm>
        </p:spPr>
      </p:pic>
      <p:pic>
        <p:nvPicPr>
          <p:cNvPr id="6" name="Espace réservé du contenu 4">
            <a:extLst>
              <a:ext uri="{FF2B5EF4-FFF2-40B4-BE49-F238E27FC236}">
                <a16:creationId xmlns:a16="http://schemas.microsoft.com/office/drawing/2014/main" id="{8EB60760-93C5-15EC-BEBD-5A740E396826}"/>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002461" y="1389333"/>
            <a:ext cx="4351338" cy="4351338"/>
          </a:xfrm>
          <a:prstGeom prst="rect">
            <a:avLst/>
          </a:prstGeom>
        </p:spPr>
      </p:pic>
      <p:sp>
        <p:nvSpPr>
          <p:cNvPr id="7" name="Rectangle 6">
            <a:extLst>
              <a:ext uri="{FF2B5EF4-FFF2-40B4-BE49-F238E27FC236}">
                <a16:creationId xmlns:a16="http://schemas.microsoft.com/office/drawing/2014/main" id="{C9A85F3F-5B40-0A3E-CC38-FB6205430EDD}"/>
              </a:ext>
            </a:extLst>
          </p:cNvPr>
          <p:cNvSpPr/>
          <p:nvPr/>
        </p:nvSpPr>
        <p:spPr>
          <a:xfrm>
            <a:off x="838200" y="6195931"/>
            <a:ext cx="4279769" cy="65044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Non</a:t>
            </a:r>
            <a:r>
              <a:rPr lang="fr-FR" dirty="0"/>
              <a:t> </a:t>
            </a:r>
            <a:r>
              <a:rPr lang="fr-FR" dirty="0">
                <a:solidFill>
                  <a:schemeClr val="tx1"/>
                </a:solidFill>
              </a:rPr>
              <a:t>optimisé</a:t>
            </a:r>
          </a:p>
        </p:txBody>
      </p:sp>
      <p:sp>
        <p:nvSpPr>
          <p:cNvPr id="8" name="Rectangle 7">
            <a:extLst>
              <a:ext uri="{FF2B5EF4-FFF2-40B4-BE49-F238E27FC236}">
                <a16:creationId xmlns:a16="http://schemas.microsoft.com/office/drawing/2014/main" id="{AC9DE3A1-288B-993C-D254-C253D12B71FF}"/>
              </a:ext>
            </a:extLst>
          </p:cNvPr>
          <p:cNvSpPr/>
          <p:nvPr/>
        </p:nvSpPr>
        <p:spPr>
          <a:xfrm>
            <a:off x="7074030" y="6195931"/>
            <a:ext cx="4279769" cy="65044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Optimisé</a:t>
            </a:r>
          </a:p>
        </p:txBody>
      </p:sp>
      <p:sp>
        <p:nvSpPr>
          <p:cNvPr id="9" name="Flèche : droite 8">
            <a:extLst>
              <a:ext uri="{FF2B5EF4-FFF2-40B4-BE49-F238E27FC236}">
                <a16:creationId xmlns:a16="http://schemas.microsoft.com/office/drawing/2014/main" id="{ECECBB93-AB8C-9045-F567-92CB97C917BE}"/>
              </a:ext>
            </a:extLst>
          </p:cNvPr>
          <p:cNvSpPr/>
          <p:nvPr/>
        </p:nvSpPr>
        <p:spPr>
          <a:xfrm>
            <a:off x="4883085" y="2714896"/>
            <a:ext cx="2300140" cy="850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943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TotalTime>
  <Words>653</Words>
  <Application>Microsoft Office PowerPoint</Application>
  <PresentationFormat>Grand écran</PresentationFormat>
  <Paragraphs>73</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Office Theme</vt:lpstr>
      <vt:lpstr>La panthère </vt:lpstr>
      <vt:lpstr>Outils technologiques + résultat  obtenu</vt:lpstr>
      <vt:lpstr>Outils d’analyse de performance de site</vt:lpstr>
      <vt:lpstr>Le validateur HTML &amp; CSS permet de vérifier la structure du site.</vt:lpstr>
      <vt:lpstr>Résultat des différents états d’optimisation présenté par la suite lors du rapport.</vt:lpstr>
      <vt:lpstr>Analyse des performances</vt:lpstr>
      <vt:lpstr>Analyse sur Gtmetrix</vt:lpstr>
      <vt:lpstr>Comparaison des optimisations faites </vt:lpstr>
      <vt:lpstr>Contraste</vt:lpstr>
      <vt:lpstr>Mise à jour des bibliothèques</vt:lpstr>
      <vt:lpstr>Utilisation du serveur pour sauvegarder des ressources</vt:lpstr>
      <vt:lpstr>Linker les liens des fichiers au bon endroit Minifier le code, compression de code Chargement de script</vt:lpstr>
      <vt:lpstr>Remplir la balise «meta description», renommé la page contact et la balise « title » </vt:lpstr>
      <vt:lpstr>Suppression de bloc de code</vt:lpstr>
      <vt:lpstr>Optimisation des images (format WebP, suppression d’image texte, modifier la taille des images)</vt:lpstr>
      <vt:lpstr>Ajouter des tailles d’images plus petites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334</cp:revision>
  <dcterms:created xsi:type="dcterms:W3CDTF">2022-10-30T12:57:49Z</dcterms:created>
  <dcterms:modified xsi:type="dcterms:W3CDTF">2022-11-11T15:39:59Z</dcterms:modified>
</cp:coreProperties>
</file>