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sldIdLst>
    <p:sldId id="258" r:id="rId2"/>
    <p:sldId id="260" r:id="rId3"/>
    <p:sldId id="261" r:id="rId4"/>
    <p:sldId id="265" r:id="rId5"/>
    <p:sldId id="262" r:id="rId6"/>
    <p:sldId id="263" r:id="rId7"/>
    <p:sldId id="264" r:id="rId8"/>
    <p:sldId id="267" r:id="rId9"/>
    <p:sldId id="268" r:id="rId10"/>
    <p:sldId id="269"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94645" autoAdjust="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11/1/2022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384878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11/1/2022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991346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11/1/2022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4176764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11/1/2022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2428624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11/1/2022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3551836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pPr algn="r"/>
            <a:fld id="{7CF0BCE0-945C-4FDF-95A1-2149B1FF5B83}" type="datetimeFigureOut">
              <a:rPr lang="en-US" smtClean="0"/>
              <a:pPr algn="r"/>
              <a:t>11/1/2022</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3739425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pPr algn="r"/>
            <a:fld id="{7CF0BCE0-945C-4FDF-95A1-2149B1FF5B83}" type="datetimeFigureOut">
              <a:rPr lang="en-US" smtClean="0"/>
              <a:pPr algn="r"/>
              <a:t>11/1/2022</a:t>
            </a:fld>
            <a:endParaRPr lang="en-US" dirty="0"/>
          </a:p>
        </p:txBody>
      </p:sp>
      <p:sp>
        <p:nvSpPr>
          <p:cNvPr id="8" name="Footer Placeholder 7"/>
          <p:cNvSpPr>
            <a:spLocks noGrp="1"/>
          </p:cNvSpPr>
          <p:nvPr>
            <p:ph type="ftr" sz="quarter" idx="11"/>
          </p:nvPr>
        </p:nvSpPr>
        <p:spPr/>
        <p:txBody>
          <a:bodyPr/>
          <a:lstStyle/>
          <a:p>
            <a:endParaRPr lang="en-US" sz="1000" dirty="0"/>
          </a:p>
        </p:txBody>
      </p:sp>
      <p:sp>
        <p:nvSpPr>
          <p:cNvPr id="9" name="Slide Number Placeholder 8"/>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2889783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pPr algn="r"/>
            <a:fld id="{7CF0BCE0-945C-4FDF-95A1-2149B1FF5B83}" type="datetimeFigureOut">
              <a:rPr lang="en-US" smtClean="0"/>
              <a:pPr algn="r"/>
              <a:t>11/1/2022</a:t>
            </a:fld>
            <a:endParaRPr lang="en-US" dirty="0"/>
          </a:p>
        </p:txBody>
      </p:sp>
      <p:sp>
        <p:nvSpPr>
          <p:cNvPr id="4" name="Footer Placeholder 3"/>
          <p:cNvSpPr>
            <a:spLocks noGrp="1"/>
          </p:cNvSpPr>
          <p:nvPr>
            <p:ph type="ftr" sz="quarter" idx="11"/>
          </p:nvPr>
        </p:nvSpPr>
        <p:spPr/>
        <p:txBody>
          <a:bodyPr/>
          <a:lstStyle/>
          <a:p>
            <a:endParaRPr lang="en-US" sz="1000" dirty="0"/>
          </a:p>
        </p:txBody>
      </p:sp>
      <p:sp>
        <p:nvSpPr>
          <p:cNvPr id="5" name="Slide Number Placeholder 4"/>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2091832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7CF0BCE0-945C-4FDF-95A1-2149B1FF5B83}" type="datetimeFigureOut">
              <a:rPr lang="en-US" smtClean="0"/>
              <a:pPr algn="r"/>
              <a:t>11/1/2022</a:t>
            </a:fld>
            <a:endParaRPr lang="en-US" dirty="0"/>
          </a:p>
        </p:txBody>
      </p:sp>
      <p:sp>
        <p:nvSpPr>
          <p:cNvPr id="3" name="Footer Placeholder 2"/>
          <p:cNvSpPr>
            <a:spLocks noGrp="1"/>
          </p:cNvSpPr>
          <p:nvPr>
            <p:ph type="ftr" sz="quarter" idx="11"/>
          </p:nvPr>
        </p:nvSpPr>
        <p:spPr/>
        <p:txBody>
          <a:bodyPr/>
          <a:lstStyle/>
          <a:p>
            <a:endParaRPr lang="en-US" sz="1000" dirty="0"/>
          </a:p>
        </p:txBody>
      </p:sp>
      <p:sp>
        <p:nvSpPr>
          <p:cNvPr id="4" name="Slide Number Placeholder 3"/>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3687698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algn="r"/>
            <a:fld id="{7CF0BCE0-945C-4FDF-95A1-2149B1FF5B83}" type="datetimeFigureOut">
              <a:rPr lang="en-US" smtClean="0"/>
              <a:pPr algn="r"/>
              <a:t>11/1/2022</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1080802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algn="r"/>
            <a:fld id="{7CF0BCE0-945C-4FDF-95A1-2149B1FF5B83}" type="datetimeFigureOut">
              <a:rPr lang="en-US" smtClean="0"/>
              <a:pPr algn="r"/>
              <a:t>11/1/2022</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626679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7CF0BCE0-945C-4FDF-95A1-2149B1FF5B83}" type="datetimeFigureOut">
              <a:rPr lang="en-US" smtClean="0"/>
              <a:pPr algn="r"/>
              <a:t>11/1/2022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3650790143"/>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36B8B4-0256-1B88-003C-E1EDFA46A59C}"/>
              </a:ext>
            </a:extLst>
          </p:cNvPr>
          <p:cNvSpPr>
            <a:spLocks noGrp="1"/>
          </p:cNvSpPr>
          <p:nvPr>
            <p:ph type="ctrTitle"/>
          </p:nvPr>
        </p:nvSpPr>
        <p:spPr>
          <a:xfrm>
            <a:off x="7464614" y="1783959"/>
            <a:ext cx="4087306" cy="2889114"/>
          </a:xfrm>
        </p:spPr>
        <p:txBody>
          <a:bodyPr anchor="b">
            <a:normAutofit/>
          </a:bodyPr>
          <a:lstStyle/>
          <a:p>
            <a:pPr algn="l"/>
            <a:r>
              <a:rPr lang="fr-FR" sz="5400"/>
              <a:t>La panthère </a:t>
            </a:r>
          </a:p>
        </p:txBody>
      </p:sp>
      <p:sp>
        <p:nvSpPr>
          <p:cNvPr id="3" name="Sous-titre 2">
            <a:extLst>
              <a:ext uri="{FF2B5EF4-FFF2-40B4-BE49-F238E27FC236}">
                <a16:creationId xmlns:a16="http://schemas.microsoft.com/office/drawing/2014/main" id="{4ED1C8C5-E7B4-43FF-BBEC-C41815E22325}"/>
              </a:ext>
            </a:extLst>
          </p:cNvPr>
          <p:cNvSpPr>
            <a:spLocks noGrp="1"/>
          </p:cNvSpPr>
          <p:nvPr>
            <p:ph type="subTitle" idx="1"/>
          </p:nvPr>
        </p:nvSpPr>
        <p:spPr>
          <a:xfrm>
            <a:off x="7464612" y="4750893"/>
            <a:ext cx="4087305" cy="1147863"/>
          </a:xfrm>
        </p:spPr>
        <p:txBody>
          <a:bodyPr anchor="t">
            <a:normAutofit/>
          </a:bodyPr>
          <a:lstStyle/>
          <a:p>
            <a:pPr algn="l"/>
            <a:r>
              <a:rPr lang="fr-FR" sz="2000"/>
              <a:t>Rapport Seo</a:t>
            </a:r>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age 4">
            <a:extLst>
              <a:ext uri="{FF2B5EF4-FFF2-40B4-BE49-F238E27FC236}">
                <a16:creationId xmlns:a16="http://schemas.microsoft.com/office/drawing/2014/main" id="{88012377-7910-F29E-75D0-72E850066705}"/>
              </a:ext>
            </a:extLst>
          </p:cNvPr>
          <p:cNvPicPr>
            <a:picLocks noChangeAspect="1"/>
          </p:cNvPicPr>
          <p:nvPr/>
        </p:nvPicPr>
        <p:blipFill rotWithShape="1">
          <a:blip r:embed="rId2">
            <a:extLst>
              <a:ext uri="{28A0092B-C50C-407E-A947-70E740481C1C}">
                <a14:useLocalDpi xmlns:a14="http://schemas.microsoft.com/office/drawing/2010/main" val="0"/>
              </a:ext>
            </a:extLst>
          </a:blip>
          <a:srcRect t="1167" r="3" b="126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8661477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627E3-095A-44D1-CA0C-DE61E15E1FEE}"/>
              </a:ext>
            </a:extLst>
          </p:cNvPr>
          <p:cNvSpPr/>
          <p:nvPr/>
        </p:nvSpPr>
        <p:spPr>
          <a:xfrm>
            <a:off x="6268596" y="1978563"/>
            <a:ext cx="5923404" cy="3394716"/>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E3831053-D63A-2E3E-DDBA-FA16F520BA16}"/>
              </a:ext>
            </a:extLst>
          </p:cNvPr>
          <p:cNvSpPr/>
          <p:nvPr/>
        </p:nvSpPr>
        <p:spPr>
          <a:xfrm>
            <a:off x="0" y="1978563"/>
            <a:ext cx="5901179" cy="3394715"/>
          </a:xfrm>
          <a:prstGeom prst="rect">
            <a:avLst/>
          </a:prstGeom>
          <a:ln>
            <a:solidFill>
              <a:srgbClr val="FF57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Titre 1">
            <a:extLst>
              <a:ext uri="{FF2B5EF4-FFF2-40B4-BE49-F238E27FC236}">
                <a16:creationId xmlns:a16="http://schemas.microsoft.com/office/drawing/2014/main" id="{9DF8A662-2BDC-AEA3-4836-922961CC4248}"/>
              </a:ext>
            </a:extLst>
          </p:cNvPr>
          <p:cNvSpPr>
            <a:spLocks noGrp="1"/>
          </p:cNvSpPr>
          <p:nvPr>
            <p:ph type="title"/>
          </p:nvPr>
        </p:nvSpPr>
        <p:spPr/>
        <p:txBody>
          <a:bodyPr/>
          <a:lstStyle/>
          <a:p>
            <a:pPr algn="ctr"/>
            <a:r>
              <a:rPr lang="fr-FR" dirty="0"/>
              <a:t>Linker les liens des fichiers</a:t>
            </a:r>
          </a:p>
        </p:txBody>
      </p:sp>
      <p:sp>
        <p:nvSpPr>
          <p:cNvPr id="3" name="Espace réservé du texte 2">
            <a:extLst>
              <a:ext uri="{FF2B5EF4-FFF2-40B4-BE49-F238E27FC236}">
                <a16:creationId xmlns:a16="http://schemas.microsoft.com/office/drawing/2014/main" id="{19D03F69-C668-9780-7B9F-3A2101DA2249}"/>
              </a:ext>
            </a:extLst>
          </p:cNvPr>
          <p:cNvSpPr>
            <a:spLocks noGrp="1"/>
          </p:cNvSpPr>
          <p:nvPr>
            <p:ph type="body" idx="1"/>
          </p:nvPr>
        </p:nvSpPr>
        <p:spPr>
          <a:xfrm>
            <a:off x="0" y="1978563"/>
            <a:ext cx="5898488" cy="843404"/>
          </a:xfrm>
          <a:solidFill>
            <a:srgbClr val="FF5757"/>
          </a:solidFill>
        </p:spPr>
        <p:txBody>
          <a:bodyPr>
            <a:normAutofit lnSpcReduction="10000"/>
          </a:bodyPr>
          <a:lstStyle/>
          <a:p>
            <a:pPr algn="ctr"/>
            <a:r>
              <a:rPr lang="fr-FR" dirty="0"/>
              <a:t>Site la Panthère</a:t>
            </a:r>
          </a:p>
          <a:p>
            <a:pPr algn="ctr"/>
            <a:r>
              <a:rPr lang="fr-FR" dirty="0"/>
              <a:t> </a:t>
            </a:r>
          </a:p>
        </p:txBody>
      </p:sp>
      <p:sp>
        <p:nvSpPr>
          <p:cNvPr id="5" name="Espace réservé du texte 4">
            <a:extLst>
              <a:ext uri="{FF2B5EF4-FFF2-40B4-BE49-F238E27FC236}">
                <a16:creationId xmlns:a16="http://schemas.microsoft.com/office/drawing/2014/main" id="{E98A551C-00B3-86B9-23DA-1330BBC8C92C}"/>
              </a:ext>
            </a:extLst>
          </p:cNvPr>
          <p:cNvSpPr>
            <a:spLocks noGrp="1"/>
          </p:cNvSpPr>
          <p:nvPr>
            <p:ph type="body" sz="quarter" idx="3"/>
          </p:nvPr>
        </p:nvSpPr>
        <p:spPr>
          <a:xfrm>
            <a:off x="6265905" y="1998055"/>
            <a:ext cx="5926095" cy="823912"/>
          </a:xfrm>
          <a:solidFill>
            <a:schemeClr val="accent6">
              <a:lumMod val="60000"/>
              <a:lumOff val="40000"/>
            </a:schemeClr>
          </a:solidFill>
        </p:spPr>
        <p:txBody>
          <a:bodyPr>
            <a:normAutofit lnSpcReduction="10000"/>
          </a:bodyPr>
          <a:lstStyle/>
          <a:p>
            <a:pPr algn="ctr"/>
            <a:r>
              <a:rPr lang="fr-FR" dirty="0"/>
              <a:t>Optimisation du site la panthère</a:t>
            </a:r>
          </a:p>
          <a:p>
            <a:pPr algn="ctr"/>
            <a:endParaRPr lang="fr-FR" dirty="0"/>
          </a:p>
        </p:txBody>
      </p:sp>
      <p:sp>
        <p:nvSpPr>
          <p:cNvPr id="15" name="Rectangle 14">
            <a:extLst>
              <a:ext uri="{FF2B5EF4-FFF2-40B4-BE49-F238E27FC236}">
                <a16:creationId xmlns:a16="http://schemas.microsoft.com/office/drawing/2014/main" id="{1320B198-E7AB-2C3D-776F-BCDDFCF59909}"/>
              </a:ext>
            </a:extLst>
          </p:cNvPr>
          <p:cNvSpPr/>
          <p:nvPr/>
        </p:nvSpPr>
        <p:spPr>
          <a:xfrm>
            <a:off x="0" y="6179638"/>
            <a:ext cx="12192000" cy="678362"/>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Indiquer le bon chemin de fichier à linker permet au site d’utiliser les fichiers </a:t>
            </a:r>
            <a:r>
              <a:rPr lang="fr-FR" dirty="0" err="1"/>
              <a:t>Css</a:t>
            </a:r>
            <a:r>
              <a:rPr lang="fr-FR" dirty="0"/>
              <a:t> et </a:t>
            </a:r>
            <a:r>
              <a:rPr lang="fr-FR" dirty="0" err="1"/>
              <a:t>Js</a:t>
            </a:r>
            <a:r>
              <a:rPr lang="fr-FR" dirty="0"/>
              <a:t>.</a:t>
            </a:r>
          </a:p>
        </p:txBody>
      </p:sp>
      <p:sp>
        <p:nvSpPr>
          <p:cNvPr id="10" name="Flèche : droite 9">
            <a:extLst>
              <a:ext uri="{FF2B5EF4-FFF2-40B4-BE49-F238E27FC236}">
                <a16:creationId xmlns:a16="http://schemas.microsoft.com/office/drawing/2014/main" id="{F67D5EC8-AC32-BA1A-959E-3428E8AC1F55}"/>
              </a:ext>
            </a:extLst>
          </p:cNvPr>
          <p:cNvSpPr/>
          <p:nvPr/>
        </p:nvSpPr>
        <p:spPr>
          <a:xfrm>
            <a:off x="5312108" y="1918973"/>
            <a:ext cx="1326596" cy="533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54A0B66F-1D86-2833-8370-682C4C7D5B23}"/>
              </a:ext>
            </a:extLst>
          </p:cNvPr>
          <p:cNvSpPr/>
          <p:nvPr/>
        </p:nvSpPr>
        <p:spPr>
          <a:xfrm>
            <a:off x="10626462" y="50882"/>
            <a:ext cx="1451499" cy="79939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Terminé</a:t>
            </a:r>
          </a:p>
        </p:txBody>
      </p:sp>
      <p:pic>
        <p:nvPicPr>
          <p:cNvPr id="21" name="Espace réservé du contenu 20" descr="Une image contenant texte&#10;&#10;Description générée automatiquement">
            <a:extLst>
              <a:ext uri="{FF2B5EF4-FFF2-40B4-BE49-F238E27FC236}">
                <a16:creationId xmlns:a16="http://schemas.microsoft.com/office/drawing/2014/main" id="{A9F320FD-97BA-736E-98CA-5F373ECCC3E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 y="2821967"/>
            <a:ext cx="4060796" cy="2543284"/>
          </a:xfrm>
        </p:spPr>
      </p:pic>
      <p:pic>
        <p:nvPicPr>
          <p:cNvPr id="29" name="Espace réservé du contenu 28" descr="Une image contenant texte&#10;&#10;Description générée automatiquement">
            <a:extLst>
              <a:ext uri="{FF2B5EF4-FFF2-40B4-BE49-F238E27FC236}">
                <a16:creationId xmlns:a16="http://schemas.microsoft.com/office/drawing/2014/main" id="{7AAE76E1-D4AC-71B8-C3F1-A655C96FA9E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3677272" y="2821967"/>
            <a:ext cx="2141406" cy="1013548"/>
          </a:xfrm>
        </p:spPr>
      </p:pic>
      <p:pic>
        <p:nvPicPr>
          <p:cNvPr id="31" name="Image 30">
            <a:extLst>
              <a:ext uri="{FF2B5EF4-FFF2-40B4-BE49-F238E27FC236}">
                <a16:creationId xmlns:a16="http://schemas.microsoft.com/office/drawing/2014/main" id="{E8522832-CB3B-3360-224F-1453988958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7270" y="3806048"/>
            <a:ext cx="2157065" cy="1554732"/>
          </a:xfrm>
          <a:prstGeom prst="rect">
            <a:avLst/>
          </a:prstGeom>
        </p:spPr>
      </p:pic>
      <p:pic>
        <p:nvPicPr>
          <p:cNvPr id="33" name="Image 32" descr="Une image contenant texte&#10;&#10;Description générée automatiquement">
            <a:extLst>
              <a:ext uri="{FF2B5EF4-FFF2-40B4-BE49-F238E27FC236}">
                <a16:creationId xmlns:a16="http://schemas.microsoft.com/office/drawing/2014/main" id="{1D909608-6C44-889F-40CB-2BE3869326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0823" y="2800564"/>
            <a:ext cx="4335639" cy="2572560"/>
          </a:xfrm>
          <a:prstGeom prst="rect">
            <a:avLst/>
          </a:prstGeom>
        </p:spPr>
      </p:pic>
      <p:pic>
        <p:nvPicPr>
          <p:cNvPr id="35" name="Image 34" descr="Une image contenant texte&#10;&#10;Description générée automatiquement">
            <a:extLst>
              <a:ext uri="{FF2B5EF4-FFF2-40B4-BE49-F238E27FC236}">
                <a16:creationId xmlns:a16="http://schemas.microsoft.com/office/drawing/2014/main" id="{971FFE31-EE49-5C63-D590-F9BF4D6CAD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26461" y="2841141"/>
            <a:ext cx="1565537" cy="1109109"/>
          </a:xfrm>
          <a:prstGeom prst="rect">
            <a:avLst/>
          </a:prstGeom>
        </p:spPr>
      </p:pic>
      <p:pic>
        <p:nvPicPr>
          <p:cNvPr id="37" name="Image 36">
            <a:extLst>
              <a:ext uri="{FF2B5EF4-FFF2-40B4-BE49-F238E27FC236}">
                <a16:creationId xmlns:a16="http://schemas.microsoft.com/office/drawing/2014/main" id="{A500C8D7-3246-EC35-FE1E-1338FBF2F90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26458" y="3806047"/>
            <a:ext cx="1565539" cy="1545961"/>
          </a:xfrm>
          <a:prstGeom prst="rect">
            <a:avLst/>
          </a:prstGeom>
        </p:spPr>
      </p:pic>
    </p:spTree>
    <p:extLst>
      <p:ext uri="{BB962C8B-B14F-4D97-AF65-F5344CB8AC3E}">
        <p14:creationId xmlns:p14="http://schemas.microsoft.com/office/powerpoint/2010/main" val="2293870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627E3-095A-44D1-CA0C-DE61E15E1FEE}"/>
              </a:ext>
            </a:extLst>
          </p:cNvPr>
          <p:cNvSpPr/>
          <p:nvPr/>
        </p:nvSpPr>
        <p:spPr>
          <a:xfrm>
            <a:off x="6268596" y="1978563"/>
            <a:ext cx="5923404" cy="3394716"/>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E3831053-D63A-2E3E-DDBA-FA16F520BA16}"/>
              </a:ext>
            </a:extLst>
          </p:cNvPr>
          <p:cNvSpPr/>
          <p:nvPr/>
        </p:nvSpPr>
        <p:spPr>
          <a:xfrm>
            <a:off x="0" y="1978563"/>
            <a:ext cx="5901179" cy="3394715"/>
          </a:xfrm>
          <a:prstGeom prst="rect">
            <a:avLst/>
          </a:prstGeom>
          <a:ln>
            <a:solidFill>
              <a:srgbClr val="FF57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Titre 1">
            <a:extLst>
              <a:ext uri="{FF2B5EF4-FFF2-40B4-BE49-F238E27FC236}">
                <a16:creationId xmlns:a16="http://schemas.microsoft.com/office/drawing/2014/main" id="{9DF8A662-2BDC-AEA3-4836-922961CC4248}"/>
              </a:ext>
            </a:extLst>
          </p:cNvPr>
          <p:cNvSpPr>
            <a:spLocks noGrp="1"/>
          </p:cNvSpPr>
          <p:nvPr>
            <p:ph type="title"/>
          </p:nvPr>
        </p:nvSpPr>
        <p:spPr/>
        <p:txBody>
          <a:bodyPr/>
          <a:lstStyle/>
          <a:p>
            <a:pPr algn="ctr"/>
            <a:r>
              <a:rPr lang="fr-FR" dirty="0"/>
              <a:t>Remplir la balises «</a:t>
            </a:r>
            <a:r>
              <a:rPr lang="fr-FR" dirty="0" err="1"/>
              <a:t>meta</a:t>
            </a:r>
            <a:r>
              <a:rPr lang="fr-FR" dirty="0"/>
              <a:t> description» et « </a:t>
            </a:r>
            <a:r>
              <a:rPr lang="fr-FR" dirty="0" err="1"/>
              <a:t>title</a:t>
            </a:r>
            <a:r>
              <a:rPr lang="fr-FR" dirty="0"/>
              <a:t> » </a:t>
            </a:r>
          </a:p>
        </p:txBody>
      </p:sp>
      <p:sp>
        <p:nvSpPr>
          <p:cNvPr id="3" name="Espace réservé du texte 2">
            <a:extLst>
              <a:ext uri="{FF2B5EF4-FFF2-40B4-BE49-F238E27FC236}">
                <a16:creationId xmlns:a16="http://schemas.microsoft.com/office/drawing/2014/main" id="{19D03F69-C668-9780-7B9F-3A2101DA2249}"/>
              </a:ext>
            </a:extLst>
          </p:cNvPr>
          <p:cNvSpPr>
            <a:spLocks noGrp="1"/>
          </p:cNvSpPr>
          <p:nvPr>
            <p:ph type="body" idx="1"/>
          </p:nvPr>
        </p:nvSpPr>
        <p:spPr>
          <a:xfrm>
            <a:off x="0" y="1978563"/>
            <a:ext cx="5898488" cy="843404"/>
          </a:xfrm>
          <a:solidFill>
            <a:srgbClr val="FF5757"/>
          </a:solidFill>
        </p:spPr>
        <p:txBody>
          <a:bodyPr>
            <a:normAutofit lnSpcReduction="10000"/>
          </a:bodyPr>
          <a:lstStyle/>
          <a:p>
            <a:pPr algn="ctr"/>
            <a:r>
              <a:rPr lang="fr-FR" dirty="0"/>
              <a:t>Site la Panthère</a:t>
            </a:r>
          </a:p>
          <a:p>
            <a:pPr algn="ctr"/>
            <a:r>
              <a:rPr lang="fr-FR" dirty="0"/>
              <a:t> </a:t>
            </a:r>
          </a:p>
        </p:txBody>
      </p:sp>
      <p:sp>
        <p:nvSpPr>
          <p:cNvPr id="5" name="Espace réservé du texte 4">
            <a:extLst>
              <a:ext uri="{FF2B5EF4-FFF2-40B4-BE49-F238E27FC236}">
                <a16:creationId xmlns:a16="http://schemas.microsoft.com/office/drawing/2014/main" id="{E98A551C-00B3-86B9-23DA-1330BBC8C92C}"/>
              </a:ext>
            </a:extLst>
          </p:cNvPr>
          <p:cNvSpPr>
            <a:spLocks noGrp="1"/>
          </p:cNvSpPr>
          <p:nvPr>
            <p:ph type="body" sz="quarter" idx="3"/>
          </p:nvPr>
        </p:nvSpPr>
        <p:spPr>
          <a:xfrm>
            <a:off x="6265905" y="1998055"/>
            <a:ext cx="5926095" cy="823912"/>
          </a:xfrm>
          <a:solidFill>
            <a:schemeClr val="accent6">
              <a:lumMod val="60000"/>
              <a:lumOff val="40000"/>
            </a:schemeClr>
          </a:solidFill>
        </p:spPr>
        <p:txBody>
          <a:bodyPr>
            <a:normAutofit lnSpcReduction="10000"/>
          </a:bodyPr>
          <a:lstStyle/>
          <a:p>
            <a:pPr algn="ctr"/>
            <a:r>
              <a:rPr lang="fr-FR" dirty="0"/>
              <a:t>Optimisation du site la panthère</a:t>
            </a:r>
          </a:p>
          <a:p>
            <a:pPr algn="ctr"/>
            <a:endParaRPr lang="fr-FR" dirty="0"/>
          </a:p>
        </p:txBody>
      </p:sp>
      <p:sp>
        <p:nvSpPr>
          <p:cNvPr id="15" name="Rectangle 14">
            <a:extLst>
              <a:ext uri="{FF2B5EF4-FFF2-40B4-BE49-F238E27FC236}">
                <a16:creationId xmlns:a16="http://schemas.microsoft.com/office/drawing/2014/main" id="{1320B198-E7AB-2C3D-776F-BCDDFCF59909}"/>
              </a:ext>
            </a:extLst>
          </p:cNvPr>
          <p:cNvSpPr/>
          <p:nvPr/>
        </p:nvSpPr>
        <p:spPr>
          <a:xfrm>
            <a:off x="0" y="6179638"/>
            <a:ext cx="12192000" cy="678362"/>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Remplir les balises « </a:t>
            </a:r>
            <a:r>
              <a:rPr lang="fr-FR" dirty="0" err="1"/>
              <a:t>title</a:t>
            </a:r>
            <a:r>
              <a:rPr lang="fr-FR" dirty="0"/>
              <a:t> » et « </a:t>
            </a:r>
            <a:r>
              <a:rPr lang="fr-FR" dirty="0" err="1"/>
              <a:t>meta</a:t>
            </a:r>
            <a:r>
              <a:rPr lang="fr-FR" dirty="0"/>
              <a:t> » de façon pertinente permet de mieux se faire comprendre des utilisateur du site et elles décrivent de quoi parle le site</a:t>
            </a:r>
          </a:p>
        </p:txBody>
      </p:sp>
      <p:sp>
        <p:nvSpPr>
          <p:cNvPr id="10" name="Flèche : droite 9">
            <a:extLst>
              <a:ext uri="{FF2B5EF4-FFF2-40B4-BE49-F238E27FC236}">
                <a16:creationId xmlns:a16="http://schemas.microsoft.com/office/drawing/2014/main" id="{F67D5EC8-AC32-BA1A-959E-3428E8AC1F55}"/>
              </a:ext>
            </a:extLst>
          </p:cNvPr>
          <p:cNvSpPr/>
          <p:nvPr/>
        </p:nvSpPr>
        <p:spPr>
          <a:xfrm>
            <a:off x="5312108" y="1918973"/>
            <a:ext cx="1326596" cy="533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54A0B66F-1D86-2833-8370-682C4C7D5B23}"/>
              </a:ext>
            </a:extLst>
          </p:cNvPr>
          <p:cNvSpPr/>
          <p:nvPr/>
        </p:nvSpPr>
        <p:spPr>
          <a:xfrm>
            <a:off x="10626462" y="50882"/>
            <a:ext cx="1451499" cy="79939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Terminé</a:t>
            </a:r>
          </a:p>
        </p:txBody>
      </p:sp>
      <p:pic>
        <p:nvPicPr>
          <p:cNvPr id="17" name="Espace réservé du contenu 16">
            <a:extLst>
              <a:ext uri="{FF2B5EF4-FFF2-40B4-BE49-F238E27FC236}">
                <a16:creationId xmlns:a16="http://schemas.microsoft.com/office/drawing/2014/main" id="{F8CDE3B9-F4A4-090A-E265-D3D38AE0B0B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77017" y="3198390"/>
            <a:ext cx="2344451" cy="518484"/>
          </a:xfrm>
        </p:spPr>
      </p:pic>
      <p:pic>
        <p:nvPicPr>
          <p:cNvPr id="19" name="Espace réservé du contenu 18">
            <a:extLst>
              <a:ext uri="{FF2B5EF4-FFF2-40B4-BE49-F238E27FC236}">
                <a16:creationId xmlns:a16="http://schemas.microsoft.com/office/drawing/2014/main" id="{4FF78926-0898-3D70-C2AC-0DCDEDF3B25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09303" y="4523233"/>
            <a:ext cx="4479877" cy="284436"/>
          </a:xfrm>
        </p:spPr>
      </p:pic>
      <p:pic>
        <p:nvPicPr>
          <p:cNvPr id="21" name="Image 20">
            <a:extLst>
              <a:ext uri="{FF2B5EF4-FFF2-40B4-BE49-F238E27FC236}">
                <a16:creationId xmlns:a16="http://schemas.microsoft.com/office/drawing/2014/main" id="{F184EE57-143C-4F63-0689-6E5E8B3D1D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1753" y="3129321"/>
            <a:ext cx="3534397" cy="480404"/>
          </a:xfrm>
          <a:prstGeom prst="rect">
            <a:avLst/>
          </a:prstGeom>
        </p:spPr>
      </p:pic>
      <p:pic>
        <p:nvPicPr>
          <p:cNvPr id="23" name="Image 22">
            <a:extLst>
              <a:ext uri="{FF2B5EF4-FFF2-40B4-BE49-F238E27FC236}">
                <a16:creationId xmlns:a16="http://schemas.microsoft.com/office/drawing/2014/main" id="{ADE9B6A7-28C4-6722-8513-2369799C2B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6724" y="4523233"/>
            <a:ext cx="5504453" cy="324639"/>
          </a:xfrm>
          <a:prstGeom prst="rect">
            <a:avLst/>
          </a:prstGeom>
        </p:spPr>
      </p:pic>
    </p:spTree>
    <p:extLst>
      <p:ext uri="{BB962C8B-B14F-4D97-AF65-F5344CB8AC3E}">
        <p14:creationId xmlns:p14="http://schemas.microsoft.com/office/powerpoint/2010/main" val="4044262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1E793F-E1BE-E168-1D8A-645D3344DF20}"/>
              </a:ext>
            </a:extLst>
          </p:cNvPr>
          <p:cNvSpPr>
            <a:spLocks noGrp="1"/>
          </p:cNvSpPr>
          <p:nvPr>
            <p:ph type="title"/>
          </p:nvPr>
        </p:nvSpPr>
        <p:spPr>
          <a:xfrm>
            <a:off x="649224" y="629266"/>
            <a:ext cx="5102351" cy="1676603"/>
          </a:xfrm>
        </p:spPr>
        <p:txBody>
          <a:bodyPr vert="horz" lIns="91440" tIns="45720" rIns="91440" bIns="45720" rtlCol="0" anchor="ctr">
            <a:normAutofit/>
          </a:bodyPr>
          <a:lstStyle/>
          <a:p>
            <a:r>
              <a:rPr lang="en-US"/>
              <a:t>Outils d’analyse de performance de site</a:t>
            </a:r>
          </a:p>
        </p:txBody>
      </p:sp>
      <p:sp>
        <p:nvSpPr>
          <p:cNvPr id="9" name="Rectangle 8">
            <a:extLst>
              <a:ext uri="{FF2B5EF4-FFF2-40B4-BE49-F238E27FC236}">
                <a16:creationId xmlns:a16="http://schemas.microsoft.com/office/drawing/2014/main" id="{8257D64F-8DF0-C7EF-0537-13C507EF332B}"/>
              </a:ext>
            </a:extLst>
          </p:cNvPr>
          <p:cNvSpPr/>
          <p:nvPr/>
        </p:nvSpPr>
        <p:spPr>
          <a:xfrm>
            <a:off x="649224" y="2438400"/>
            <a:ext cx="5102351" cy="1307977"/>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fr-FR" sz="2000" dirty="0">
                <a:solidFill>
                  <a:schemeClr val="tx1"/>
                </a:solidFill>
              </a:rPr>
              <a:t>Dans le but d'analyser la performance du site, les outils tels que  Google </a:t>
            </a:r>
            <a:r>
              <a:rPr lang="fr-FR" sz="2000" dirty="0" err="1">
                <a:solidFill>
                  <a:schemeClr val="tx1"/>
                </a:solidFill>
              </a:rPr>
              <a:t>Lighthouse</a:t>
            </a:r>
            <a:r>
              <a:rPr lang="fr-FR" sz="2000" dirty="0">
                <a:solidFill>
                  <a:schemeClr val="tx1"/>
                </a:solidFill>
              </a:rPr>
              <a:t> et </a:t>
            </a:r>
            <a:r>
              <a:rPr lang="fr-FR" sz="2000" dirty="0" err="1">
                <a:solidFill>
                  <a:schemeClr val="tx1"/>
                </a:solidFill>
              </a:rPr>
              <a:t>Gtmetrix</a:t>
            </a:r>
            <a:r>
              <a:rPr lang="fr-FR" sz="2000" dirty="0">
                <a:solidFill>
                  <a:schemeClr val="tx1"/>
                </a:solidFill>
              </a:rPr>
              <a:t> permette de faire cette analyse.</a:t>
            </a:r>
            <a:endParaRPr lang="en-US" sz="2000" dirty="0">
              <a:solidFill>
                <a:schemeClr val="tx1"/>
              </a:solidFill>
            </a:endParaRPr>
          </a:p>
        </p:txBody>
      </p:sp>
      <p:sp>
        <p:nvSpPr>
          <p:cNvPr id="14" name="Rectangle 13">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336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Espace réservé du contenu 5">
            <a:extLst>
              <a:ext uri="{FF2B5EF4-FFF2-40B4-BE49-F238E27FC236}">
                <a16:creationId xmlns:a16="http://schemas.microsoft.com/office/drawing/2014/main" id="{57E04837-B690-89A6-5A9E-2CF81CD5762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059168" y="752095"/>
            <a:ext cx="4206240" cy="2208275"/>
          </a:xfrm>
          <a:prstGeom prst="rect">
            <a:avLst/>
          </a:prstGeom>
        </p:spPr>
      </p:pic>
      <p:sp>
        <p:nvSpPr>
          <p:cNvPr id="18"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Espace réservé du contenu 7" descr="Une image contenant texte&#10;&#10;Description générée automatiquement">
            <a:extLst>
              <a:ext uri="{FF2B5EF4-FFF2-40B4-BE49-F238E27FC236}">
                <a16:creationId xmlns:a16="http://schemas.microsoft.com/office/drawing/2014/main" id="{ECC8E1BC-3607-AF7B-6E34-53195D9BDA5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59168" y="3863201"/>
            <a:ext cx="4206240" cy="2039389"/>
          </a:xfrm>
          <a:prstGeom prst="rect">
            <a:avLst/>
          </a:prstGeom>
          <a:effectLst/>
        </p:spPr>
      </p:pic>
    </p:spTree>
    <p:extLst>
      <p:ext uri="{BB962C8B-B14F-4D97-AF65-F5344CB8AC3E}">
        <p14:creationId xmlns:p14="http://schemas.microsoft.com/office/powerpoint/2010/main" val="820446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16CF4747-45D6-7289-9AD4-32B315AC02BE}"/>
              </a:ext>
            </a:extLst>
          </p:cNvPr>
          <p:cNvSpPr>
            <a:spLocks noGrp="1"/>
          </p:cNvSpPr>
          <p:nvPr>
            <p:ph type="title"/>
          </p:nvPr>
        </p:nvSpPr>
        <p:spPr>
          <a:xfrm>
            <a:off x="649270" y="506727"/>
            <a:ext cx="3885141" cy="1526741"/>
          </a:xfrm>
        </p:spPr>
        <p:txBody>
          <a:bodyPr vert="horz" lIns="91440" tIns="45720" rIns="91440" bIns="45720" rtlCol="0" anchor="ctr">
            <a:normAutofit/>
          </a:bodyPr>
          <a:lstStyle/>
          <a:p>
            <a:pPr algn="r"/>
            <a:r>
              <a:rPr lang="en-US" sz="2800">
                <a:solidFill>
                  <a:schemeClr val="bg1"/>
                </a:solidFill>
              </a:rPr>
              <a:t>Outils permettant de faire des modifications du site </a:t>
            </a:r>
            <a:br>
              <a:rPr lang="en-US" sz="2800">
                <a:solidFill>
                  <a:schemeClr val="bg1"/>
                </a:solidFill>
              </a:rPr>
            </a:br>
            <a:endParaRPr lang="en-US" sz="2800">
              <a:solidFill>
                <a:schemeClr val="bg1"/>
              </a:solidFill>
            </a:endParaRPr>
          </a:p>
        </p:txBody>
      </p:sp>
      <p:cxnSp>
        <p:nvCxnSpPr>
          <p:cNvPr id="15" name="Straight Connector 14">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4" name="Espace réservé du texte 3">
            <a:extLst>
              <a:ext uri="{FF2B5EF4-FFF2-40B4-BE49-F238E27FC236}">
                <a16:creationId xmlns:a16="http://schemas.microsoft.com/office/drawing/2014/main" id="{40CE2913-5BC2-6290-A63F-15F6E8977763}"/>
              </a:ext>
            </a:extLst>
          </p:cNvPr>
          <p:cNvSpPr>
            <a:spLocks noGrp="1"/>
          </p:cNvSpPr>
          <p:nvPr>
            <p:ph type="body" sz="half" idx="2"/>
          </p:nvPr>
        </p:nvSpPr>
        <p:spPr>
          <a:xfrm>
            <a:off x="4945336" y="506727"/>
            <a:ext cx="6609921" cy="1526741"/>
          </a:xfrm>
        </p:spPr>
        <p:txBody>
          <a:bodyPr vert="horz" lIns="91440" tIns="45720" rIns="91440" bIns="45720" rtlCol="0" anchor="ctr">
            <a:normAutofit/>
          </a:bodyPr>
          <a:lstStyle/>
          <a:p>
            <a:pPr indent="-228600">
              <a:buFont typeface="Arial" panose="020B0604020202020204" pitchFamily="34" charset="0"/>
              <a:buChar char="•"/>
            </a:pPr>
            <a:r>
              <a:rPr lang="en-US" sz="1900">
                <a:solidFill>
                  <a:schemeClr val="bg1"/>
                </a:solidFill>
              </a:rPr>
              <a:t>Afin de permettre des modifications du site on va devoir utiliser un éditeur de code. Ici visual studio code est utilisé pour modifier le site.</a:t>
            </a:r>
          </a:p>
          <a:p>
            <a:pPr indent="-228600">
              <a:buFont typeface="Arial" panose="020B0604020202020204" pitchFamily="34" charset="0"/>
              <a:buChar char="•"/>
            </a:pPr>
            <a:r>
              <a:rPr lang="en-US" sz="1900">
                <a:solidFill>
                  <a:schemeClr val="bg1"/>
                </a:solidFill>
              </a:rPr>
              <a:t>Github est une plateforme qui va stocker le travail fait lors de la modification de code à distance</a:t>
            </a:r>
          </a:p>
        </p:txBody>
      </p:sp>
      <p:pic>
        <p:nvPicPr>
          <p:cNvPr id="8" name="Image 7">
            <a:extLst>
              <a:ext uri="{FF2B5EF4-FFF2-40B4-BE49-F238E27FC236}">
                <a16:creationId xmlns:a16="http://schemas.microsoft.com/office/drawing/2014/main" id="{C01ADA84-CD89-5074-4FC3-C5640B4ABB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308" y="2834831"/>
            <a:ext cx="5559480" cy="3127207"/>
          </a:xfrm>
          <a:prstGeom prst="rect">
            <a:avLst/>
          </a:prstGeom>
        </p:spPr>
      </p:pic>
      <p:pic>
        <p:nvPicPr>
          <p:cNvPr id="6" name="Espace réservé du contenu 5">
            <a:extLst>
              <a:ext uri="{FF2B5EF4-FFF2-40B4-BE49-F238E27FC236}">
                <a16:creationId xmlns:a16="http://schemas.microsoft.com/office/drawing/2014/main" id="{A72955D1-1F68-2611-DA2D-D2893FE5C94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51736" y="2842436"/>
            <a:ext cx="5546955" cy="3120161"/>
          </a:xfrm>
          <a:prstGeom prst="rect">
            <a:avLst/>
          </a:prstGeom>
        </p:spPr>
      </p:pic>
    </p:spTree>
    <p:extLst>
      <p:ext uri="{BB962C8B-B14F-4D97-AF65-F5344CB8AC3E}">
        <p14:creationId xmlns:p14="http://schemas.microsoft.com/office/powerpoint/2010/main" val="775235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4E3F65-619C-31E3-AD9D-B12ECC6F2F60}"/>
              </a:ext>
            </a:extLst>
          </p:cNvPr>
          <p:cNvSpPr>
            <a:spLocks noGrp="1"/>
          </p:cNvSpPr>
          <p:nvPr>
            <p:ph type="title"/>
          </p:nvPr>
        </p:nvSpPr>
        <p:spPr>
          <a:xfrm>
            <a:off x="348792" y="365125"/>
            <a:ext cx="11519554" cy="1325563"/>
          </a:xfrm>
          <a:solidFill>
            <a:schemeClr val="bg2">
              <a:lumMod val="10000"/>
            </a:schemeClr>
          </a:solidFill>
        </p:spPr>
        <p:txBody>
          <a:bodyPr>
            <a:normAutofit/>
          </a:bodyPr>
          <a:lstStyle/>
          <a:p>
            <a:pPr algn="ctr"/>
            <a:r>
              <a:rPr lang="fr-FR" dirty="0">
                <a:solidFill>
                  <a:schemeClr val="bg1"/>
                </a:solidFill>
              </a:rPr>
              <a:t>Résultat des différents états d’optimisation présenté par la suite lors du rapport.</a:t>
            </a:r>
          </a:p>
        </p:txBody>
      </p:sp>
      <p:sp>
        <p:nvSpPr>
          <p:cNvPr id="3" name="Ellipse 2">
            <a:extLst>
              <a:ext uri="{FF2B5EF4-FFF2-40B4-BE49-F238E27FC236}">
                <a16:creationId xmlns:a16="http://schemas.microsoft.com/office/drawing/2014/main" id="{CBECB291-144E-73E5-C8A7-0E41FD00D541}"/>
              </a:ext>
            </a:extLst>
          </p:cNvPr>
          <p:cNvSpPr/>
          <p:nvPr/>
        </p:nvSpPr>
        <p:spPr>
          <a:xfrm>
            <a:off x="838200" y="1828800"/>
            <a:ext cx="2300926" cy="141402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Terminé</a:t>
            </a:r>
          </a:p>
        </p:txBody>
      </p:sp>
      <p:sp>
        <p:nvSpPr>
          <p:cNvPr id="4" name="Ellipse 3">
            <a:extLst>
              <a:ext uri="{FF2B5EF4-FFF2-40B4-BE49-F238E27FC236}">
                <a16:creationId xmlns:a16="http://schemas.microsoft.com/office/drawing/2014/main" id="{CB991972-EB6D-39DF-5778-7AB99946E6C1}"/>
              </a:ext>
            </a:extLst>
          </p:cNvPr>
          <p:cNvSpPr/>
          <p:nvPr/>
        </p:nvSpPr>
        <p:spPr>
          <a:xfrm>
            <a:off x="838200" y="3527196"/>
            <a:ext cx="2300926" cy="14140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Partiel</a:t>
            </a:r>
          </a:p>
        </p:txBody>
      </p:sp>
      <p:sp>
        <p:nvSpPr>
          <p:cNvPr id="5" name="Ellipse 4">
            <a:extLst>
              <a:ext uri="{FF2B5EF4-FFF2-40B4-BE49-F238E27FC236}">
                <a16:creationId xmlns:a16="http://schemas.microsoft.com/office/drawing/2014/main" id="{1BD26BF3-5216-2361-A72D-E3597292B5A0}"/>
              </a:ext>
            </a:extLst>
          </p:cNvPr>
          <p:cNvSpPr/>
          <p:nvPr/>
        </p:nvSpPr>
        <p:spPr>
          <a:xfrm>
            <a:off x="838200" y="5225592"/>
            <a:ext cx="2300926" cy="1414020"/>
          </a:xfrm>
          <a:prstGeom prst="ellipse">
            <a:avLst/>
          </a:prstGeom>
          <a:solidFill>
            <a:srgbClr val="FF57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Abandonnée</a:t>
            </a:r>
          </a:p>
        </p:txBody>
      </p:sp>
      <p:sp>
        <p:nvSpPr>
          <p:cNvPr id="6" name="Rectangle 5">
            <a:extLst>
              <a:ext uri="{FF2B5EF4-FFF2-40B4-BE49-F238E27FC236}">
                <a16:creationId xmlns:a16="http://schemas.microsoft.com/office/drawing/2014/main" id="{4C9798E4-6AE6-B074-FDD9-6B27D6905C91}"/>
              </a:ext>
            </a:extLst>
          </p:cNvPr>
          <p:cNvSpPr/>
          <p:nvPr/>
        </p:nvSpPr>
        <p:spPr>
          <a:xfrm>
            <a:off x="3959257" y="5579097"/>
            <a:ext cx="7183225" cy="707010"/>
          </a:xfrm>
          <a:prstGeom prst="rect">
            <a:avLst/>
          </a:prstGeom>
          <a:noFill/>
          <a:ln>
            <a:solidFill>
              <a:srgbClr val="FF57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Optimisation caduc (impossibilité de le faire au niveau actuel)</a:t>
            </a:r>
          </a:p>
        </p:txBody>
      </p:sp>
      <p:sp>
        <p:nvSpPr>
          <p:cNvPr id="7" name="Rectangle 6">
            <a:extLst>
              <a:ext uri="{FF2B5EF4-FFF2-40B4-BE49-F238E27FC236}">
                <a16:creationId xmlns:a16="http://schemas.microsoft.com/office/drawing/2014/main" id="{D978F88E-FC68-B84B-3776-7FCB491C7731}"/>
              </a:ext>
            </a:extLst>
          </p:cNvPr>
          <p:cNvSpPr/>
          <p:nvPr/>
        </p:nvSpPr>
        <p:spPr>
          <a:xfrm>
            <a:off x="3959255" y="2182305"/>
            <a:ext cx="7183225" cy="70701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Optimisation réussi</a:t>
            </a:r>
          </a:p>
        </p:txBody>
      </p:sp>
      <p:sp>
        <p:nvSpPr>
          <p:cNvPr id="8" name="Rectangle 7">
            <a:extLst>
              <a:ext uri="{FF2B5EF4-FFF2-40B4-BE49-F238E27FC236}">
                <a16:creationId xmlns:a16="http://schemas.microsoft.com/office/drawing/2014/main" id="{BADDE3BA-8A80-F99A-1409-8A4D4709B7C2}"/>
              </a:ext>
            </a:extLst>
          </p:cNvPr>
          <p:cNvSpPr/>
          <p:nvPr/>
        </p:nvSpPr>
        <p:spPr>
          <a:xfrm>
            <a:off x="3959256" y="4127369"/>
            <a:ext cx="7183225" cy="707010"/>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Optimisation partiellement faite(qui nécessite une refonte de site complète pour une optimisation optimal) </a:t>
            </a:r>
          </a:p>
        </p:txBody>
      </p:sp>
    </p:spTree>
    <p:extLst>
      <p:ext uri="{BB962C8B-B14F-4D97-AF65-F5344CB8AC3E}">
        <p14:creationId xmlns:p14="http://schemas.microsoft.com/office/powerpoint/2010/main" val="2909290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22C83-36B6-38E6-DC49-A8D6F28B33BC}"/>
              </a:ext>
            </a:extLst>
          </p:cNvPr>
          <p:cNvSpPr/>
          <p:nvPr/>
        </p:nvSpPr>
        <p:spPr>
          <a:xfrm>
            <a:off x="6172200" y="1516650"/>
            <a:ext cx="5923404" cy="4148859"/>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10" name="Rectangle 9">
            <a:extLst>
              <a:ext uri="{FF2B5EF4-FFF2-40B4-BE49-F238E27FC236}">
                <a16:creationId xmlns:a16="http://schemas.microsoft.com/office/drawing/2014/main" id="{14B80D80-4218-3C48-8CF1-BE0AB67E2983}"/>
              </a:ext>
            </a:extLst>
          </p:cNvPr>
          <p:cNvSpPr/>
          <p:nvPr/>
        </p:nvSpPr>
        <p:spPr>
          <a:xfrm>
            <a:off x="96396" y="1516650"/>
            <a:ext cx="5923405" cy="4148859"/>
          </a:xfrm>
          <a:prstGeom prst="rect">
            <a:avLst/>
          </a:prstGeom>
          <a:ln>
            <a:solidFill>
              <a:srgbClr val="FF57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Titre 1">
            <a:extLst>
              <a:ext uri="{FF2B5EF4-FFF2-40B4-BE49-F238E27FC236}">
                <a16:creationId xmlns:a16="http://schemas.microsoft.com/office/drawing/2014/main" id="{8FEA3BAF-C98E-8EEA-63E7-9767E70F5673}"/>
              </a:ext>
            </a:extLst>
          </p:cNvPr>
          <p:cNvSpPr>
            <a:spLocks noGrp="1"/>
          </p:cNvSpPr>
          <p:nvPr>
            <p:ph type="title"/>
          </p:nvPr>
        </p:nvSpPr>
        <p:spPr/>
        <p:txBody>
          <a:bodyPr/>
          <a:lstStyle/>
          <a:p>
            <a:r>
              <a:rPr lang="fr-FR" dirty="0"/>
              <a:t>Analyse des performances</a:t>
            </a:r>
          </a:p>
        </p:txBody>
      </p:sp>
      <p:sp>
        <p:nvSpPr>
          <p:cNvPr id="3" name="Espace réservé du texte 2">
            <a:extLst>
              <a:ext uri="{FF2B5EF4-FFF2-40B4-BE49-F238E27FC236}">
                <a16:creationId xmlns:a16="http://schemas.microsoft.com/office/drawing/2014/main" id="{D9A67EA8-3BC0-4A30-426D-965D9A2C81CC}"/>
              </a:ext>
            </a:extLst>
          </p:cNvPr>
          <p:cNvSpPr>
            <a:spLocks noGrp="1"/>
          </p:cNvSpPr>
          <p:nvPr>
            <p:ph type="body" idx="1"/>
          </p:nvPr>
        </p:nvSpPr>
        <p:spPr>
          <a:xfrm>
            <a:off x="96396" y="1516650"/>
            <a:ext cx="5923404" cy="855482"/>
          </a:xfrm>
          <a:solidFill>
            <a:srgbClr val="FF5757"/>
          </a:solidFill>
        </p:spPr>
        <p:txBody>
          <a:bodyPr/>
          <a:lstStyle/>
          <a:p>
            <a:pPr algn="ctr"/>
            <a:r>
              <a:rPr lang="fr-FR" dirty="0"/>
              <a:t>Site la panthère</a:t>
            </a:r>
          </a:p>
          <a:p>
            <a:endParaRPr lang="fr-FR" dirty="0"/>
          </a:p>
        </p:txBody>
      </p:sp>
      <p:pic>
        <p:nvPicPr>
          <p:cNvPr id="8" name="Espace réservé du contenu 7">
            <a:extLst>
              <a:ext uri="{FF2B5EF4-FFF2-40B4-BE49-F238E27FC236}">
                <a16:creationId xmlns:a16="http://schemas.microsoft.com/office/drawing/2014/main" id="{985A0C63-9F99-D8E6-8A8B-BC979202662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31006" y="2505074"/>
            <a:ext cx="5157787" cy="2895813"/>
          </a:xfrm>
        </p:spPr>
      </p:pic>
      <p:sp>
        <p:nvSpPr>
          <p:cNvPr id="5" name="Espace réservé du texte 4">
            <a:extLst>
              <a:ext uri="{FF2B5EF4-FFF2-40B4-BE49-F238E27FC236}">
                <a16:creationId xmlns:a16="http://schemas.microsoft.com/office/drawing/2014/main" id="{8A5DE980-E99A-FDAB-1BEC-FBBC976D12AE}"/>
              </a:ext>
            </a:extLst>
          </p:cNvPr>
          <p:cNvSpPr>
            <a:spLocks noGrp="1"/>
          </p:cNvSpPr>
          <p:nvPr>
            <p:ph type="body" sz="quarter" idx="3"/>
          </p:nvPr>
        </p:nvSpPr>
        <p:spPr>
          <a:xfrm>
            <a:off x="6172200" y="1516650"/>
            <a:ext cx="5923404" cy="906235"/>
          </a:xfrm>
          <a:solidFill>
            <a:schemeClr val="accent6">
              <a:lumMod val="60000"/>
              <a:lumOff val="40000"/>
            </a:schemeClr>
          </a:solidFill>
        </p:spPr>
        <p:txBody>
          <a:bodyPr/>
          <a:lstStyle/>
          <a:p>
            <a:pPr algn="ctr"/>
            <a:r>
              <a:rPr lang="fr-FR" dirty="0"/>
              <a:t>Optimisation du site la panthère</a:t>
            </a:r>
          </a:p>
          <a:p>
            <a:pPr algn="ctr"/>
            <a:endParaRPr lang="fr-FR" dirty="0"/>
          </a:p>
        </p:txBody>
      </p:sp>
      <p:pic>
        <p:nvPicPr>
          <p:cNvPr id="7" name="Espace réservé du contenu 6">
            <a:extLst>
              <a:ext uri="{FF2B5EF4-FFF2-40B4-BE49-F238E27FC236}">
                <a16:creationId xmlns:a16="http://schemas.microsoft.com/office/drawing/2014/main" id="{8EA9FC6D-0496-B74B-F6DB-10E3450F7EA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42308" y="2505075"/>
            <a:ext cx="5183188" cy="2903097"/>
          </a:xfrm>
        </p:spPr>
      </p:pic>
      <p:sp>
        <p:nvSpPr>
          <p:cNvPr id="9" name="Rectangle 8">
            <a:extLst>
              <a:ext uri="{FF2B5EF4-FFF2-40B4-BE49-F238E27FC236}">
                <a16:creationId xmlns:a16="http://schemas.microsoft.com/office/drawing/2014/main" id="{446055DA-83C1-A112-1A53-565C41CBEA7A}"/>
              </a:ext>
            </a:extLst>
          </p:cNvPr>
          <p:cNvSpPr/>
          <p:nvPr/>
        </p:nvSpPr>
        <p:spPr>
          <a:xfrm>
            <a:off x="0" y="6034087"/>
            <a:ext cx="12192000" cy="823912"/>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Le rendu avant et après de l’optimisation des performance, accessibilité et </a:t>
            </a:r>
            <a:r>
              <a:rPr lang="fr-FR" dirty="0" err="1"/>
              <a:t>seo</a:t>
            </a:r>
            <a:r>
              <a:rPr lang="fr-FR" dirty="0"/>
              <a:t> du site.  Après optimisation les performance, accessibilité et </a:t>
            </a:r>
            <a:r>
              <a:rPr lang="fr-FR" dirty="0" err="1"/>
              <a:t>seo</a:t>
            </a:r>
            <a:r>
              <a:rPr lang="fr-FR" dirty="0"/>
              <a:t> se sont amélioré. </a:t>
            </a:r>
          </a:p>
        </p:txBody>
      </p:sp>
      <p:sp>
        <p:nvSpPr>
          <p:cNvPr id="12" name="Flèche : droite 11">
            <a:extLst>
              <a:ext uri="{FF2B5EF4-FFF2-40B4-BE49-F238E27FC236}">
                <a16:creationId xmlns:a16="http://schemas.microsoft.com/office/drawing/2014/main" id="{C2479AC3-077C-57F8-5E2F-8B45F67CE887}"/>
              </a:ext>
            </a:extLst>
          </p:cNvPr>
          <p:cNvSpPr/>
          <p:nvPr/>
        </p:nvSpPr>
        <p:spPr>
          <a:xfrm>
            <a:off x="5182612" y="1580361"/>
            <a:ext cx="1326596" cy="533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779EA765-C9B8-7F61-B9E3-0D620E818DEB}"/>
              </a:ext>
            </a:extLst>
          </p:cNvPr>
          <p:cNvSpPr/>
          <p:nvPr/>
        </p:nvSpPr>
        <p:spPr>
          <a:xfrm>
            <a:off x="10626462" y="50882"/>
            <a:ext cx="1451499" cy="79939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Terminé</a:t>
            </a:r>
          </a:p>
        </p:txBody>
      </p:sp>
    </p:spTree>
    <p:extLst>
      <p:ext uri="{BB962C8B-B14F-4D97-AF65-F5344CB8AC3E}">
        <p14:creationId xmlns:p14="http://schemas.microsoft.com/office/powerpoint/2010/main" val="1933679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A5F16CB-A35F-1C73-80C3-98FBA33323EC}"/>
              </a:ext>
            </a:extLst>
          </p:cNvPr>
          <p:cNvSpPr/>
          <p:nvPr/>
        </p:nvSpPr>
        <p:spPr>
          <a:xfrm>
            <a:off x="96396" y="1516650"/>
            <a:ext cx="5923405" cy="4148859"/>
          </a:xfrm>
          <a:prstGeom prst="rect">
            <a:avLst/>
          </a:prstGeom>
          <a:ln>
            <a:solidFill>
              <a:srgbClr val="FF57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7" name="Rectangle 6">
            <a:extLst>
              <a:ext uri="{FF2B5EF4-FFF2-40B4-BE49-F238E27FC236}">
                <a16:creationId xmlns:a16="http://schemas.microsoft.com/office/drawing/2014/main" id="{A5AFBE4A-22C9-3AAD-4A43-DA188B19B3F9}"/>
              </a:ext>
            </a:extLst>
          </p:cNvPr>
          <p:cNvSpPr/>
          <p:nvPr/>
        </p:nvSpPr>
        <p:spPr>
          <a:xfrm>
            <a:off x="6172200" y="1516650"/>
            <a:ext cx="5923404" cy="4148859"/>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2" name="Titre 1">
            <a:extLst>
              <a:ext uri="{FF2B5EF4-FFF2-40B4-BE49-F238E27FC236}">
                <a16:creationId xmlns:a16="http://schemas.microsoft.com/office/drawing/2014/main" id="{7A10F0B6-666C-E4C4-5535-08A5D56926F8}"/>
              </a:ext>
            </a:extLst>
          </p:cNvPr>
          <p:cNvSpPr>
            <a:spLocks noGrp="1"/>
          </p:cNvSpPr>
          <p:nvPr>
            <p:ph type="title"/>
          </p:nvPr>
        </p:nvSpPr>
        <p:spPr/>
        <p:txBody>
          <a:bodyPr/>
          <a:lstStyle/>
          <a:p>
            <a:r>
              <a:rPr lang="fr-FR" dirty="0"/>
              <a:t>Analyse sur </a:t>
            </a:r>
            <a:r>
              <a:rPr lang="fr-FR" dirty="0" err="1"/>
              <a:t>Gtmetrix</a:t>
            </a:r>
            <a:endParaRPr lang="fr-FR" dirty="0"/>
          </a:p>
        </p:txBody>
      </p:sp>
      <p:sp>
        <p:nvSpPr>
          <p:cNvPr id="3" name="Espace réservé du texte 2">
            <a:extLst>
              <a:ext uri="{FF2B5EF4-FFF2-40B4-BE49-F238E27FC236}">
                <a16:creationId xmlns:a16="http://schemas.microsoft.com/office/drawing/2014/main" id="{5B689303-BA78-9B73-70D3-5D506AA526BB}"/>
              </a:ext>
            </a:extLst>
          </p:cNvPr>
          <p:cNvSpPr>
            <a:spLocks noGrp="1"/>
          </p:cNvSpPr>
          <p:nvPr>
            <p:ph type="body" idx="1"/>
          </p:nvPr>
        </p:nvSpPr>
        <p:spPr>
          <a:xfrm>
            <a:off x="96396" y="1516650"/>
            <a:ext cx="5923405" cy="823912"/>
          </a:xfrm>
          <a:solidFill>
            <a:srgbClr val="FF5757"/>
          </a:solidFill>
        </p:spPr>
        <p:txBody>
          <a:bodyPr>
            <a:normAutofit lnSpcReduction="10000"/>
          </a:bodyPr>
          <a:lstStyle/>
          <a:p>
            <a:pPr algn="ctr"/>
            <a:endParaRPr lang="fr-FR" dirty="0"/>
          </a:p>
          <a:p>
            <a:pPr algn="ctr"/>
            <a:r>
              <a:rPr lang="fr-FR" dirty="0"/>
              <a:t>Site la panthère</a:t>
            </a:r>
          </a:p>
          <a:p>
            <a:pPr algn="ctr"/>
            <a:endParaRPr lang="fr-FR" dirty="0"/>
          </a:p>
        </p:txBody>
      </p:sp>
      <p:pic>
        <p:nvPicPr>
          <p:cNvPr id="15" name="Espace réservé du contenu 14" descr="Une image contenant texte&#10;&#10;Description générée automatiquement">
            <a:extLst>
              <a:ext uri="{FF2B5EF4-FFF2-40B4-BE49-F238E27FC236}">
                <a16:creationId xmlns:a16="http://schemas.microsoft.com/office/drawing/2014/main" id="{2FEC354D-10A7-7BCC-E4D9-CEB31DBBBA5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9204" y="2695281"/>
            <a:ext cx="5157787" cy="2106854"/>
          </a:xfrm>
        </p:spPr>
      </p:pic>
      <p:sp>
        <p:nvSpPr>
          <p:cNvPr id="5" name="Espace réservé du texte 4">
            <a:extLst>
              <a:ext uri="{FF2B5EF4-FFF2-40B4-BE49-F238E27FC236}">
                <a16:creationId xmlns:a16="http://schemas.microsoft.com/office/drawing/2014/main" id="{3B83A77E-E8BE-5B35-1753-E69310036A9C}"/>
              </a:ext>
            </a:extLst>
          </p:cNvPr>
          <p:cNvSpPr>
            <a:spLocks noGrp="1"/>
          </p:cNvSpPr>
          <p:nvPr>
            <p:ph type="body" sz="quarter" idx="3"/>
          </p:nvPr>
        </p:nvSpPr>
        <p:spPr>
          <a:xfrm>
            <a:off x="6172200" y="1516650"/>
            <a:ext cx="5923404" cy="929507"/>
          </a:xfrm>
          <a:solidFill>
            <a:schemeClr val="accent6">
              <a:lumMod val="60000"/>
              <a:lumOff val="40000"/>
            </a:schemeClr>
          </a:solidFill>
        </p:spPr>
        <p:txBody>
          <a:bodyPr>
            <a:normAutofit lnSpcReduction="10000"/>
          </a:bodyPr>
          <a:lstStyle/>
          <a:p>
            <a:pPr algn="ctr"/>
            <a:r>
              <a:rPr lang="fr-FR" dirty="0"/>
              <a:t>Optimisation du site la panthère</a:t>
            </a:r>
          </a:p>
          <a:p>
            <a:pPr algn="ctr"/>
            <a:endParaRPr lang="fr-FR" dirty="0"/>
          </a:p>
        </p:txBody>
      </p:sp>
      <p:pic>
        <p:nvPicPr>
          <p:cNvPr id="19" name="Espace réservé du contenu 18" descr="Une image contenant texte&#10;&#10;Description générée automatiquement">
            <a:extLst>
              <a:ext uri="{FF2B5EF4-FFF2-40B4-BE49-F238E27FC236}">
                <a16:creationId xmlns:a16="http://schemas.microsoft.com/office/drawing/2014/main" id="{761F8F94-9E0D-F6B3-147C-D9157114864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42308" y="2695281"/>
            <a:ext cx="5183188" cy="2102961"/>
          </a:xfrm>
        </p:spPr>
      </p:pic>
      <p:sp>
        <p:nvSpPr>
          <p:cNvPr id="21" name="Flèche : droite 20">
            <a:extLst>
              <a:ext uri="{FF2B5EF4-FFF2-40B4-BE49-F238E27FC236}">
                <a16:creationId xmlns:a16="http://schemas.microsoft.com/office/drawing/2014/main" id="{28571424-EE75-AF31-A3C8-AE44D66DE6F1}"/>
              </a:ext>
            </a:extLst>
          </p:cNvPr>
          <p:cNvSpPr/>
          <p:nvPr/>
        </p:nvSpPr>
        <p:spPr>
          <a:xfrm>
            <a:off x="5182612" y="1580361"/>
            <a:ext cx="1326596" cy="533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C892662C-20A1-9CB0-273B-59411A782007}"/>
              </a:ext>
            </a:extLst>
          </p:cNvPr>
          <p:cNvSpPr/>
          <p:nvPr/>
        </p:nvSpPr>
        <p:spPr>
          <a:xfrm>
            <a:off x="0" y="6034087"/>
            <a:ext cx="12192000" cy="823912"/>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Utilisé un autre outil d’analyse permet de confirmé la validité des modification apporté au site pour avoir de meilleur performance.</a:t>
            </a:r>
          </a:p>
        </p:txBody>
      </p:sp>
      <p:sp>
        <p:nvSpPr>
          <p:cNvPr id="4" name="Ellipse 3">
            <a:extLst>
              <a:ext uri="{FF2B5EF4-FFF2-40B4-BE49-F238E27FC236}">
                <a16:creationId xmlns:a16="http://schemas.microsoft.com/office/drawing/2014/main" id="{FD50F513-DB93-81D0-27C5-799B94D74DE6}"/>
              </a:ext>
            </a:extLst>
          </p:cNvPr>
          <p:cNvSpPr/>
          <p:nvPr/>
        </p:nvSpPr>
        <p:spPr>
          <a:xfrm>
            <a:off x="10626462" y="50882"/>
            <a:ext cx="1451499" cy="79939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Terminé</a:t>
            </a:r>
          </a:p>
        </p:txBody>
      </p:sp>
    </p:spTree>
    <p:extLst>
      <p:ext uri="{BB962C8B-B14F-4D97-AF65-F5344CB8AC3E}">
        <p14:creationId xmlns:p14="http://schemas.microsoft.com/office/powerpoint/2010/main" val="3902599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627E3-095A-44D1-CA0C-DE61E15E1FEE}"/>
              </a:ext>
            </a:extLst>
          </p:cNvPr>
          <p:cNvSpPr/>
          <p:nvPr/>
        </p:nvSpPr>
        <p:spPr>
          <a:xfrm>
            <a:off x="6268596" y="1978563"/>
            <a:ext cx="5923404" cy="3394716"/>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E3831053-D63A-2E3E-DDBA-FA16F520BA16}"/>
              </a:ext>
            </a:extLst>
          </p:cNvPr>
          <p:cNvSpPr/>
          <p:nvPr/>
        </p:nvSpPr>
        <p:spPr>
          <a:xfrm>
            <a:off x="0" y="1978563"/>
            <a:ext cx="5901179" cy="3394715"/>
          </a:xfrm>
          <a:prstGeom prst="rect">
            <a:avLst/>
          </a:prstGeom>
          <a:ln>
            <a:solidFill>
              <a:srgbClr val="FF57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Titre 1">
            <a:extLst>
              <a:ext uri="{FF2B5EF4-FFF2-40B4-BE49-F238E27FC236}">
                <a16:creationId xmlns:a16="http://schemas.microsoft.com/office/drawing/2014/main" id="{9DF8A662-2BDC-AEA3-4836-922961CC4248}"/>
              </a:ext>
            </a:extLst>
          </p:cNvPr>
          <p:cNvSpPr>
            <a:spLocks noGrp="1"/>
          </p:cNvSpPr>
          <p:nvPr>
            <p:ph type="title"/>
          </p:nvPr>
        </p:nvSpPr>
        <p:spPr/>
        <p:txBody>
          <a:bodyPr/>
          <a:lstStyle/>
          <a:p>
            <a:pPr algn="ctr"/>
            <a:r>
              <a:rPr lang="fr-FR" dirty="0"/>
              <a:t>Contraste</a:t>
            </a:r>
          </a:p>
        </p:txBody>
      </p:sp>
      <p:sp>
        <p:nvSpPr>
          <p:cNvPr id="3" name="Espace réservé du texte 2">
            <a:extLst>
              <a:ext uri="{FF2B5EF4-FFF2-40B4-BE49-F238E27FC236}">
                <a16:creationId xmlns:a16="http://schemas.microsoft.com/office/drawing/2014/main" id="{19D03F69-C668-9780-7B9F-3A2101DA2249}"/>
              </a:ext>
            </a:extLst>
          </p:cNvPr>
          <p:cNvSpPr>
            <a:spLocks noGrp="1"/>
          </p:cNvSpPr>
          <p:nvPr>
            <p:ph type="body" idx="1"/>
          </p:nvPr>
        </p:nvSpPr>
        <p:spPr>
          <a:xfrm>
            <a:off x="0" y="1978563"/>
            <a:ext cx="5898488" cy="843404"/>
          </a:xfrm>
          <a:solidFill>
            <a:srgbClr val="FF5757"/>
          </a:solidFill>
        </p:spPr>
        <p:txBody>
          <a:bodyPr>
            <a:normAutofit lnSpcReduction="10000"/>
          </a:bodyPr>
          <a:lstStyle/>
          <a:p>
            <a:pPr algn="ctr"/>
            <a:r>
              <a:rPr lang="fr-FR" dirty="0"/>
              <a:t>Site la Panthère</a:t>
            </a:r>
          </a:p>
          <a:p>
            <a:pPr algn="ctr"/>
            <a:r>
              <a:rPr lang="fr-FR" dirty="0"/>
              <a:t> </a:t>
            </a:r>
          </a:p>
        </p:txBody>
      </p:sp>
      <p:sp>
        <p:nvSpPr>
          <p:cNvPr id="5" name="Espace réservé du texte 4">
            <a:extLst>
              <a:ext uri="{FF2B5EF4-FFF2-40B4-BE49-F238E27FC236}">
                <a16:creationId xmlns:a16="http://schemas.microsoft.com/office/drawing/2014/main" id="{E98A551C-00B3-86B9-23DA-1330BBC8C92C}"/>
              </a:ext>
            </a:extLst>
          </p:cNvPr>
          <p:cNvSpPr>
            <a:spLocks noGrp="1"/>
          </p:cNvSpPr>
          <p:nvPr>
            <p:ph type="body" sz="quarter" idx="3"/>
          </p:nvPr>
        </p:nvSpPr>
        <p:spPr>
          <a:xfrm>
            <a:off x="6265905" y="1998055"/>
            <a:ext cx="5926095" cy="823912"/>
          </a:xfrm>
          <a:solidFill>
            <a:schemeClr val="accent6">
              <a:lumMod val="60000"/>
              <a:lumOff val="40000"/>
            </a:schemeClr>
          </a:solidFill>
        </p:spPr>
        <p:txBody>
          <a:bodyPr>
            <a:normAutofit lnSpcReduction="10000"/>
          </a:bodyPr>
          <a:lstStyle/>
          <a:p>
            <a:pPr algn="ctr"/>
            <a:r>
              <a:rPr lang="fr-FR" dirty="0"/>
              <a:t>Optimisation du site la panthère</a:t>
            </a:r>
          </a:p>
          <a:p>
            <a:pPr algn="ctr"/>
            <a:endParaRPr lang="fr-FR" dirty="0"/>
          </a:p>
        </p:txBody>
      </p:sp>
      <p:sp>
        <p:nvSpPr>
          <p:cNvPr id="15" name="Rectangle 14">
            <a:extLst>
              <a:ext uri="{FF2B5EF4-FFF2-40B4-BE49-F238E27FC236}">
                <a16:creationId xmlns:a16="http://schemas.microsoft.com/office/drawing/2014/main" id="{1320B198-E7AB-2C3D-776F-BCDDFCF59909}"/>
              </a:ext>
            </a:extLst>
          </p:cNvPr>
          <p:cNvSpPr/>
          <p:nvPr/>
        </p:nvSpPr>
        <p:spPr>
          <a:xfrm>
            <a:off x="0" y="6179638"/>
            <a:ext cx="12192000" cy="678362"/>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Avoir un contraste élevé de couleur entre le fond arrière et avant permet d’avoir une nette visibilité pour lire un texte.</a:t>
            </a:r>
          </a:p>
          <a:p>
            <a:pPr algn="ctr"/>
            <a:r>
              <a:rPr lang="fr-FR" dirty="0"/>
              <a:t>Dans l’optimisation on peut voir le texte alors que dans le site sans modification le texte est illisible.</a:t>
            </a:r>
          </a:p>
        </p:txBody>
      </p:sp>
      <p:pic>
        <p:nvPicPr>
          <p:cNvPr id="11" name="Espace réservé du contenu 10" descr="Une image contenant texte&#10;&#10;Description générée automatiquement">
            <a:extLst>
              <a:ext uri="{FF2B5EF4-FFF2-40B4-BE49-F238E27FC236}">
                <a16:creationId xmlns:a16="http://schemas.microsoft.com/office/drawing/2014/main" id="{4040769C-721D-D1FA-B889-77DCA20DD9E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70108" y="3087698"/>
            <a:ext cx="5157787" cy="1411487"/>
          </a:xfrm>
        </p:spPr>
      </p:pic>
      <p:pic>
        <p:nvPicPr>
          <p:cNvPr id="16" name="Espace réservé du contenu 15" descr="Une image contenant texte&#10;&#10;Description générée automatiquement">
            <a:extLst>
              <a:ext uri="{FF2B5EF4-FFF2-40B4-BE49-F238E27FC236}">
                <a16:creationId xmlns:a16="http://schemas.microsoft.com/office/drawing/2014/main" id="{E7F4A40A-8777-002E-CB6F-FC98A208DBA4}"/>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638704" y="3060029"/>
            <a:ext cx="5183188" cy="1466827"/>
          </a:xfrm>
        </p:spPr>
      </p:pic>
      <p:sp>
        <p:nvSpPr>
          <p:cNvPr id="10" name="Flèche : droite 9">
            <a:extLst>
              <a:ext uri="{FF2B5EF4-FFF2-40B4-BE49-F238E27FC236}">
                <a16:creationId xmlns:a16="http://schemas.microsoft.com/office/drawing/2014/main" id="{F67D5EC8-AC32-BA1A-959E-3428E8AC1F55}"/>
              </a:ext>
            </a:extLst>
          </p:cNvPr>
          <p:cNvSpPr/>
          <p:nvPr/>
        </p:nvSpPr>
        <p:spPr>
          <a:xfrm>
            <a:off x="5312108" y="1918973"/>
            <a:ext cx="1326596" cy="533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54A0B66F-1D86-2833-8370-682C4C7D5B23}"/>
              </a:ext>
            </a:extLst>
          </p:cNvPr>
          <p:cNvSpPr/>
          <p:nvPr/>
        </p:nvSpPr>
        <p:spPr>
          <a:xfrm>
            <a:off x="10626462" y="50882"/>
            <a:ext cx="1451499" cy="79939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Terminé</a:t>
            </a:r>
          </a:p>
        </p:txBody>
      </p:sp>
    </p:spTree>
    <p:extLst>
      <p:ext uri="{BB962C8B-B14F-4D97-AF65-F5344CB8AC3E}">
        <p14:creationId xmlns:p14="http://schemas.microsoft.com/office/powerpoint/2010/main" val="569081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627E3-095A-44D1-CA0C-DE61E15E1FEE}"/>
              </a:ext>
            </a:extLst>
          </p:cNvPr>
          <p:cNvSpPr/>
          <p:nvPr/>
        </p:nvSpPr>
        <p:spPr>
          <a:xfrm>
            <a:off x="6268596" y="1978563"/>
            <a:ext cx="5923404" cy="3394716"/>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E3831053-D63A-2E3E-DDBA-FA16F520BA16}"/>
              </a:ext>
            </a:extLst>
          </p:cNvPr>
          <p:cNvSpPr/>
          <p:nvPr/>
        </p:nvSpPr>
        <p:spPr>
          <a:xfrm>
            <a:off x="0" y="1978563"/>
            <a:ext cx="5901179" cy="3394715"/>
          </a:xfrm>
          <a:prstGeom prst="rect">
            <a:avLst/>
          </a:prstGeom>
          <a:ln>
            <a:solidFill>
              <a:srgbClr val="FF57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Titre 1">
            <a:extLst>
              <a:ext uri="{FF2B5EF4-FFF2-40B4-BE49-F238E27FC236}">
                <a16:creationId xmlns:a16="http://schemas.microsoft.com/office/drawing/2014/main" id="{9DF8A662-2BDC-AEA3-4836-922961CC4248}"/>
              </a:ext>
            </a:extLst>
          </p:cNvPr>
          <p:cNvSpPr>
            <a:spLocks noGrp="1"/>
          </p:cNvSpPr>
          <p:nvPr>
            <p:ph type="title"/>
          </p:nvPr>
        </p:nvSpPr>
        <p:spPr/>
        <p:txBody>
          <a:bodyPr/>
          <a:lstStyle/>
          <a:p>
            <a:pPr algn="ctr"/>
            <a:r>
              <a:rPr lang="fr-FR" dirty="0"/>
              <a:t>Mise à jour des bibliothèques</a:t>
            </a:r>
          </a:p>
        </p:txBody>
      </p:sp>
      <p:sp>
        <p:nvSpPr>
          <p:cNvPr id="3" name="Espace réservé du texte 2">
            <a:extLst>
              <a:ext uri="{FF2B5EF4-FFF2-40B4-BE49-F238E27FC236}">
                <a16:creationId xmlns:a16="http://schemas.microsoft.com/office/drawing/2014/main" id="{19D03F69-C668-9780-7B9F-3A2101DA2249}"/>
              </a:ext>
            </a:extLst>
          </p:cNvPr>
          <p:cNvSpPr>
            <a:spLocks noGrp="1"/>
          </p:cNvSpPr>
          <p:nvPr>
            <p:ph type="body" idx="1"/>
          </p:nvPr>
        </p:nvSpPr>
        <p:spPr>
          <a:xfrm>
            <a:off x="0" y="1978563"/>
            <a:ext cx="5898488" cy="843404"/>
          </a:xfrm>
          <a:solidFill>
            <a:srgbClr val="FF5757"/>
          </a:solidFill>
        </p:spPr>
        <p:txBody>
          <a:bodyPr>
            <a:normAutofit lnSpcReduction="10000"/>
          </a:bodyPr>
          <a:lstStyle/>
          <a:p>
            <a:pPr algn="ctr"/>
            <a:r>
              <a:rPr lang="fr-FR" dirty="0"/>
              <a:t>Site la Panthère</a:t>
            </a:r>
          </a:p>
          <a:p>
            <a:pPr algn="ctr"/>
            <a:r>
              <a:rPr lang="fr-FR" dirty="0"/>
              <a:t> </a:t>
            </a:r>
          </a:p>
        </p:txBody>
      </p:sp>
      <p:sp>
        <p:nvSpPr>
          <p:cNvPr id="5" name="Espace réservé du texte 4">
            <a:extLst>
              <a:ext uri="{FF2B5EF4-FFF2-40B4-BE49-F238E27FC236}">
                <a16:creationId xmlns:a16="http://schemas.microsoft.com/office/drawing/2014/main" id="{E98A551C-00B3-86B9-23DA-1330BBC8C92C}"/>
              </a:ext>
            </a:extLst>
          </p:cNvPr>
          <p:cNvSpPr>
            <a:spLocks noGrp="1"/>
          </p:cNvSpPr>
          <p:nvPr>
            <p:ph type="body" sz="quarter" idx="3"/>
          </p:nvPr>
        </p:nvSpPr>
        <p:spPr>
          <a:xfrm>
            <a:off x="6265905" y="1998055"/>
            <a:ext cx="5926095" cy="823912"/>
          </a:xfrm>
          <a:solidFill>
            <a:schemeClr val="accent6">
              <a:lumMod val="60000"/>
              <a:lumOff val="40000"/>
            </a:schemeClr>
          </a:solidFill>
        </p:spPr>
        <p:txBody>
          <a:bodyPr>
            <a:normAutofit lnSpcReduction="10000"/>
          </a:bodyPr>
          <a:lstStyle/>
          <a:p>
            <a:pPr algn="ctr"/>
            <a:r>
              <a:rPr lang="fr-FR" dirty="0"/>
              <a:t>Optimisation du site la panthère</a:t>
            </a:r>
          </a:p>
          <a:p>
            <a:pPr algn="ctr"/>
            <a:endParaRPr lang="fr-FR" dirty="0"/>
          </a:p>
        </p:txBody>
      </p:sp>
      <p:sp>
        <p:nvSpPr>
          <p:cNvPr id="15" name="Rectangle 14">
            <a:extLst>
              <a:ext uri="{FF2B5EF4-FFF2-40B4-BE49-F238E27FC236}">
                <a16:creationId xmlns:a16="http://schemas.microsoft.com/office/drawing/2014/main" id="{1320B198-E7AB-2C3D-776F-BCDDFCF59909}"/>
              </a:ext>
            </a:extLst>
          </p:cNvPr>
          <p:cNvSpPr/>
          <p:nvPr/>
        </p:nvSpPr>
        <p:spPr>
          <a:xfrm>
            <a:off x="0" y="5938887"/>
            <a:ext cx="12192000" cy="919113"/>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La mise à jour des bibliothèques Bootstrap et JQuery permet de régler des problèmes de vulnérabilité trouvés sur ces technologies. Cependant les vulnérabilités sont toujours présentes car il existe des mises à jour majeur qui requiert donc une refonte du site pour pouvoir faire fonctionner le site correctement avec ces mises à jour.</a:t>
            </a:r>
          </a:p>
        </p:txBody>
      </p:sp>
      <p:sp>
        <p:nvSpPr>
          <p:cNvPr id="10" name="Flèche : droite 9">
            <a:extLst>
              <a:ext uri="{FF2B5EF4-FFF2-40B4-BE49-F238E27FC236}">
                <a16:creationId xmlns:a16="http://schemas.microsoft.com/office/drawing/2014/main" id="{F67D5EC8-AC32-BA1A-959E-3428E8AC1F55}"/>
              </a:ext>
            </a:extLst>
          </p:cNvPr>
          <p:cNvSpPr/>
          <p:nvPr/>
        </p:nvSpPr>
        <p:spPr>
          <a:xfrm>
            <a:off x="5312108" y="1918973"/>
            <a:ext cx="1326596" cy="533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54A0B66F-1D86-2833-8370-682C4C7D5B23}"/>
              </a:ext>
            </a:extLst>
          </p:cNvPr>
          <p:cNvSpPr/>
          <p:nvPr/>
        </p:nvSpPr>
        <p:spPr>
          <a:xfrm>
            <a:off x="10626462" y="50882"/>
            <a:ext cx="1451499" cy="799398"/>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Partiel</a:t>
            </a:r>
          </a:p>
        </p:txBody>
      </p:sp>
      <p:pic>
        <p:nvPicPr>
          <p:cNvPr id="23" name="Espace réservé du contenu 22" descr="Une image contenant texte&#10;&#10;Description générée automatiquement">
            <a:extLst>
              <a:ext uri="{FF2B5EF4-FFF2-40B4-BE49-F238E27FC236}">
                <a16:creationId xmlns:a16="http://schemas.microsoft.com/office/drawing/2014/main" id="{30BA9F01-DC52-CF4B-4C67-D35F885224C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786530" y="2969765"/>
            <a:ext cx="4884843" cy="1127858"/>
          </a:xfrm>
        </p:spPr>
      </p:pic>
      <p:pic>
        <p:nvPicPr>
          <p:cNvPr id="21" name="Espace réservé du contenu 20" descr="Une image contenant texte&#10;&#10;Description générée automatiquement">
            <a:extLst>
              <a:ext uri="{FF2B5EF4-FFF2-40B4-BE49-F238E27FC236}">
                <a16:creationId xmlns:a16="http://schemas.microsoft.com/office/drawing/2014/main" id="{4747519D-4272-E4A7-8A87-41CFA806E47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0627" y="2939282"/>
            <a:ext cx="4953429" cy="1158340"/>
          </a:xfrm>
        </p:spPr>
      </p:pic>
      <p:pic>
        <p:nvPicPr>
          <p:cNvPr id="25" name="Image 24">
            <a:extLst>
              <a:ext uri="{FF2B5EF4-FFF2-40B4-BE49-F238E27FC236}">
                <a16:creationId xmlns:a16="http://schemas.microsoft.com/office/drawing/2014/main" id="{A3243800-A113-CF1E-1B7C-4EFB928080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4455" y="4385498"/>
            <a:ext cx="4876918" cy="648750"/>
          </a:xfrm>
          <a:prstGeom prst="rect">
            <a:avLst/>
          </a:prstGeom>
        </p:spPr>
      </p:pic>
      <p:pic>
        <p:nvPicPr>
          <p:cNvPr id="27" name="Image 26">
            <a:extLst>
              <a:ext uri="{FF2B5EF4-FFF2-40B4-BE49-F238E27FC236}">
                <a16:creationId xmlns:a16="http://schemas.microsoft.com/office/drawing/2014/main" id="{DCB1C329-EE46-2104-B597-BE9FD081D0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627" y="4385497"/>
            <a:ext cx="4953429" cy="657057"/>
          </a:xfrm>
          <a:prstGeom prst="rect">
            <a:avLst/>
          </a:prstGeom>
        </p:spPr>
      </p:pic>
    </p:spTree>
    <p:extLst>
      <p:ext uri="{BB962C8B-B14F-4D97-AF65-F5344CB8AC3E}">
        <p14:creationId xmlns:p14="http://schemas.microsoft.com/office/powerpoint/2010/main" val="60385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77480BF-CF3D-3E8C-2965-FC0D12F3F0C9}"/>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5000" kern="1200">
                <a:solidFill>
                  <a:schemeClr val="tx1"/>
                </a:solidFill>
                <a:latin typeface="+mj-lt"/>
                <a:ea typeface="+mj-ea"/>
                <a:cs typeface="+mj-cs"/>
              </a:rPr>
              <a:t>Utilisation du serveur pour sauvegarder des ressources</a:t>
            </a:r>
          </a:p>
        </p:txBody>
      </p:sp>
      <p:sp>
        <p:nvSpPr>
          <p:cNvPr id="13"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Espace réservé du contenu 5" descr="Une image contenant texte&#10;&#10;Description générée automatiquement">
            <a:extLst>
              <a:ext uri="{FF2B5EF4-FFF2-40B4-BE49-F238E27FC236}">
                <a16:creationId xmlns:a16="http://schemas.microsoft.com/office/drawing/2014/main" id="{25DEC693-1B41-8E96-7B5B-A3C2C54845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6" y="777925"/>
            <a:ext cx="6894576" cy="3619653"/>
          </a:xfrm>
          <a:prstGeom prst="rect">
            <a:avLst/>
          </a:prstGeom>
        </p:spPr>
      </p:pic>
      <p:sp>
        <p:nvSpPr>
          <p:cNvPr id="4" name="Espace réservé du texte 3">
            <a:extLst>
              <a:ext uri="{FF2B5EF4-FFF2-40B4-BE49-F238E27FC236}">
                <a16:creationId xmlns:a16="http://schemas.microsoft.com/office/drawing/2014/main" id="{F0CC507A-79B4-F2E6-805C-A92D51B36747}"/>
              </a:ext>
            </a:extLst>
          </p:cNvPr>
          <p:cNvSpPr>
            <a:spLocks noGrp="1"/>
          </p:cNvSpPr>
          <p:nvPr>
            <p:ph type="body" sz="half" idx="2"/>
          </p:nvPr>
        </p:nvSpPr>
        <p:spPr>
          <a:xfrm>
            <a:off x="4654296" y="4798577"/>
            <a:ext cx="6894576" cy="1428487"/>
          </a:xfrm>
          <a:solidFill>
            <a:schemeClr val="accent2">
              <a:lumMod val="60000"/>
              <a:lumOff val="40000"/>
            </a:schemeClr>
          </a:solidFill>
        </p:spPr>
        <p:txBody>
          <a:bodyPr vert="horz" lIns="91440" tIns="45720" rIns="91440" bIns="45720" rtlCol="0" anchor="t">
            <a:normAutofit/>
          </a:bodyPr>
          <a:lstStyle/>
          <a:p>
            <a:r>
              <a:rPr lang="fr-FR" sz="1700" dirty="0"/>
              <a:t>Configurer un serveur pour sauvegarder des ressources du site afin de permettre un chargement ne page plus rapide. Cette optimisation n’a pas pu être faite car l’accès au serveur n’est pas disponible.</a:t>
            </a:r>
            <a:endParaRPr lang="en-US" sz="1700" dirty="0"/>
          </a:p>
        </p:txBody>
      </p:sp>
      <p:sp>
        <p:nvSpPr>
          <p:cNvPr id="7" name="Ellipse 6">
            <a:extLst>
              <a:ext uri="{FF2B5EF4-FFF2-40B4-BE49-F238E27FC236}">
                <a16:creationId xmlns:a16="http://schemas.microsoft.com/office/drawing/2014/main" id="{124D86A6-0F65-5A98-7F7B-73AC93E15171}"/>
              </a:ext>
            </a:extLst>
          </p:cNvPr>
          <p:cNvSpPr/>
          <p:nvPr/>
        </p:nvSpPr>
        <p:spPr>
          <a:xfrm>
            <a:off x="262128" y="277431"/>
            <a:ext cx="2110300" cy="707010"/>
          </a:xfrm>
          <a:prstGeom prst="ellipse">
            <a:avLst/>
          </a:prstGeom>
          <a:solidFill>
            <a:srgbClr val="FF57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Abandonnée</a:t>
            </a:r>
          </a:p>
        </p:txBody>
      </p:sp>
    </p:spTree>
    <p:extLst>
      <p:ext uri="{BB962C8B-B14F-4D97-AF65-F5344CB8AC3E}">
        <p14:creationId xmlns:p14="http://schemas.microsoft.com/office/powerpoint/2010/main" val="1044597994"/>
      </p:ext>
    </p:extLst>
  </p:cSld>
  <p:clrMapOvr>
    <a:masterClrMapping/>
  </p:clrMapOvr>
</p:sld>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289</TotalTime>
  <Words>454</Words>
  <Application>Microsoft Office PowerPoint</Application>
  <PresentationFormat>Grand écran</PresentationFormat>
  <Paragraphs>53</Paragraphs>
  <Slides>11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Calibri</vt:lpstr>
      <vt:lpstr>Calibri Light</vt:lpstr>
      <vt:lpstr>Office Theme</vt:lpstr>
      <vt:lpstr>La panthère </vt:lpstr>
      <vt:lpstr>Outils d’analyse de performance de site</vt:lpstr>
      <vt:lpstr>Outils permettant de faire des modifications du site  </vt:lpstr>
      <vt:lpstr>Résultat des différents états d’optimisation présenté par la suite lors du rapport.</vt:lpstr>
      <vt:lpstr>Analyse des performances</vt:lpstr>
      <vt:lpstr>Analyse sur Gtmetrix</vt:lpstr>
      <vt:lpstr>Contraste</vt:lpstr>
      <vt:lpstr>Mise à jour des bibliothèques</vt:lpstr>
      <vt:lpstr>Utilisation du serveur pour sauvegarder des ressources</vt:lpstr>
      <vt:lpstr>Linker les liens des fichiers</vt:lpstr>
      <vt:lpstr>Remplir la balises «meta description» et « title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David LIM</dc:creator>
  <cp:lastModifiedBy>David LIM</cp:lastModifiedBy>
  <cp:revision>235</cp:revision>
  <dcterms:created xsi:type="dcterms:W3CDTF">2022-10-30T12:57:49Z</dcterms:created>
  <dcterms:modified xsi:type="dcterms:W3CDTF">2022-11-01T15:06:59Z</dcterms:modified>
</cp:coreProperties>
</file>