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7" r:id="rId2"/>
    <p:sldId id="257" r:id="rId3"/>
    <p:sldId id="258" r:id="rId4"/>
    <p:sldId id="260" r:id="rId5"/>
    <p:sldId id="259" r:id="rId6"/>
    <p:sldId id="289" r:id="rId7"/>
    <p:sldId id="278" r:id="rId8"/>
    <p:sldId id="311" r:id="rId9"/>
    <p:sldId id="303" r:id="rId10"/>
    <p:sldId id="307" r:id="rId11"/>
    <p:sldId id="308" r:id="rId12"/>
    <p:sldId id="309" r:id="rId13"/>
    <p:sldId id="301" r:id="rId14"/>
    <p:sldId id="306" r:id="rId15"/>
    <p:sldId id="310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3553" autoAdjust="0"/>
  </p:normalViewPr>
  <p:slideViewPr>
    <p:cSldViewPr snapToGrid="0">
      <p:cViewPr varScale="1">
        <p:scale>
          <a:sx n="98" d="100"/>
          <a:sy n="98" d="100"/>
        </p:scale>
        <p:origin x="206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48A42-5AC0-43F1-9088-00E5A5ACAF6A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94DB0-3610-454E-B20E-78D8E591F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2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94DB0-3610-454E-B20E-78D8E591F3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32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94DB0-3610-454E-B20E-78D8E591F3F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7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5DF0-59F9-43DB-9669-43A773931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FD141-97A8-4552-8084-D0DA55070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2F15C-10AD-4374-B93C-2FE9F3E3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1A7B0-3E24-471D-A456-7DCD1788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94D58-6D31-4BC4-967C-84F9E465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90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0C474-E422-4315-8893-F3667FE2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A5F895-9485-4CA6-AF0D-F71AEBF53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66FB5-2369-4A99-8039-20F2B812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A2E41-003C-4B2D-90F6-492C3B07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36024-B0A7-4C2E-BFB3-0D1100D6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1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7C9346-D78B-4C0D-AAE8-EF09ECBD0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6D82BD-5E2D-4F70-AAF3-951EF3039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8829F-6630-419A-8706-87DCF989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BFF06-34B7-49BD-B6AF-06DEC53A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1A9A1-3197-444A-9E20-8CD1CE55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4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D8D94-3B7F-4DCD-A063-A73F966F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55DA7-D626-4DD6-ADC6-42C36DE1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4AEA6-E18A-4CEF-B75C-438B8F5E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98E0B-4C36-4977-8529-7DB3DDAD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4B666-1F88-432D-A111-84CB3095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6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DEE46-B572-42FC-B055-E79E9BE1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6B3368-D130-4489-A8B2-D30061BCD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3ED43-7558-4DA1-AD38-3F2DD45C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1B435-748E-483D-8F83-D59113E7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89CF4-A78E-4EE3-B1F5-F14D1E1F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6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A1221-3A83-4933-B201-ECADFAC4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55596-9CAA-415F-A018-E9465B25A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0EAB-90E1-4AB5-87EA-C705C64C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05696-E8AB-4DE1-A246-21B65AAD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A3436-51DB-4450-A5A5-869A148E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E41494-3530-4623-AF26-D7EAE2D2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9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6D1A9-BC2F-4599-930B-1E4B1F7A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A9CE7-F003-438B-835A-41D3F408B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778AC7-2FC1-498A-BC6E-FD630167D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3F27B2-5804-46F6-BF45-5B71F6D2C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B1A6AA-73A3-4AB5-A303-7C87B4F8D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814D21-7258-43B0-80BA-DABAA2C1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3EBBB0-D95B-4A14-BDB3-8D295B28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F98B47-3E3D-4D9C-8308-75A4253E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5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45F58-3EB3-4EBE-92F9-0CFEC2B1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B43239-4B7C-4298-BE3E-735EA6F5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3DCE96-0D8A-48D1-ADB1-AA62DA28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C22C18-DA7F-4F59-84E9-192B25F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2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2EDF05-8F7C-4379-9468-591EE87E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320A2-E520-43C3-A5E7-F81C40C9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2CA389-2F1F-42BE-B116-1584F075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3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7206B-6796-4540-BE10-BE1BAD3A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0150-CBD3-47C8-8E30-4F445AA4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D3E168-2CF1-40F1-8FFB-275D156CE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CE58F-2F31-4EF6-B426-B9AA5484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1B499-CAF8-47B8-BECA-778CBB5C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77C23-06AE-42C5-A26D-5A2F9B4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7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0CDDA-CD73-437E-B8A6-A93E0845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2C8C9D-2E0D-4196-AF65-CA6FF7965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D4702-7519-4F87-BD50-D460481E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2093E8-FADF-42EC-8EE1-ACD5D549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9AE00-EE53-49E7-ADF9-60B9AD01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8058B-D102-4F01-A585-055FABF4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3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8A07A0-96AC-4EEC-9E62-1997A4E9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E74B80-ABDC-4674-9A46-666B1DE55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C5ECD-6433-473C-8E6F-C1EC0951B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E7438-6E28-45B8-BB4B-4213F48D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86B5D-E762-4610-8EA6-B2908A951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4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icemart.co.kr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cbanq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oon4518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github.com/LeeHangseo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LimFull" TargetMode="External"/><Relationship Id="rId11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hyperlink" Target="https://github.com/sty2623" TargetMode="External"/><Relationship Id="rId4" Type="http://schemas.openxmlformats.org/officeDocument/2006/relationships/image" Target="../media/image3.jpeg"/><Relationship Id="rId9" Type="http://schemas.openxmlformats.org/officeDocument/2006/relationships/hyperlink" Target="https://github.com/WiJongYeo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mFull/Internet-News-Collecto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0" y="995680"/>
            <a:ext cx="12192000" cy="1463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D794808-F425-4C7E-B4DB-C66988790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3440" y="3888822"/>
            <a:ext cx="4139702" cy="2387600"/>
          </a:xfrm>
        </p:spPr>
        <p:txBody>
          <a:bodyPr wrap="none">
            <a:noAutofit/>
          </a:bodyPr>
          <a:lstStyle/>
          <a:p>
            <a:pPr algn="r">
              <a:lnSpc>
                <a:spcPct val="142000"/>
              </a:lnSpc>
            </a:pPr>
            <a:r>
              <a:rPr lang="en-US" altLang="ko-KR" sz="1400" b="1" dirty="0">
                <a:latin typeface="Franklin Gothic Demi Cond" panose="020B0706030402020204" pitchFamily="34" charset="0"/>
              </a:rPr>
              <a:t>  4</a:t>
            </a:r>
            <a:r>
              <a:rPr lang="ko-KR" altLang="en-US" sz="1400" b="1" dirty="0">
                <a:latin typeface="Franklin Gothic Demi Cond" panose="020B0706030402020204" pitchFamily="34" charset="0"/>
              </a:rPr>
              <a:t>조</a:t>
            </a:r>
            <a:br>
              <a:rPr lang="en-US" altLang="ko-KR" sz="1400" b="1" dirty="0">
                <a:latin typeface="Franklin Gothic Demi Cond" panose="020B0706030402020204" pitchFamily="34" charset="0"/>
              </a:rPr>
            </a:br>
            <a:r>
              <a:rPr lang="en-US" altLang="ko-KR" sz="1400" b="1" dirty="0">
                <a:latin typeface="+mj-ea"/>
              </a:rPr>
              <a:t> </a:t>
            </a:r>
            <a:r>
              <a:rPr lang="ko-KR" altLang="en-US" sz="1400" b="1" dirty="0" err="1">
                <a:latin typeface="+mj-ea"/>
              </a:rPr>
              <a:t>오픈아이즈</a:t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2018. 5. 9.</a:t>
            </a:r>
            <a:br>
              <a:rPr lang="en-US" altLang="ko-KR" sz="1400" b="1" dirty="0">
                <a:latin typeface="+mj-ea"/>
              </a:rPr>
            </a:br>
            <a:r>
              <a:rPr lang="ko-KR" altLang="en-US" sz="1400" b="1" dirty="0">
                <a:latin typeface="+mj-ea"/>
              </a:rPr>
              <a:t>정현숙</a:t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 IT</a:t>
            </a:r>
            <a:r>
              <a:rPr lang="ko-KR" altLang="en-US" sz="1400" b="1" dirty="0">
                <a:latin typeface="+mj-ea"/>
              </a:rPr>
              <a:t>멀티미디어실습실</a:t>
            </a:r>
            <a:r>
              <a:rPr lang="en-US" altLang="ko-KR" sz="1400" b="1" dirty="0">
                <a:latin typeface="+mj-ea"/>
              </a:rPr>
              <a:t>(10221)</a:t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 </a:t>
            </a:r>
            <a:r>
              <a:rPr lang="ko-KR" altLang="en-US" sz="1400" b="1" dirty="0" err="1">
                <a:latin typeface="+mj-ea"/>
              </a:rPr>
              <a:t>임가득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>
                <a:latin typeface="+mj-ea"/>
              </a:rPr>
              <a:t>전준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 err="1">
                <a:latin typeface="+mj-ea"/>
              </a:rPr>
              <a:t>위종영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 err="1">
                <a:latin typeface="+mj-ea"/>
              </a:rPr>
              <a:t>이행석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>
                <a:latin typeface="+mj-ea"/>
              </a:rPr>
              <a:t>신태영</a:t>
            </a:r>
            <a:br>
              <a:rPr lang="en-US" altLang="ko-KR" sz="1800" b="1" dirty="0">
                <a:latin typeface="+mj-ea"/>
              </a:rPr>
            </a:br>
            <a:r>
              <a:rPr lang="en-US" altLang="ko-KR" sz="2200" b="1" dirty="0">
                <a:latin typeface="+mj-ea"/>
              </a:rPr>
              <a:t> </a:t>
            </a:r>
            <a:endParaRPr lang="ko-KR" altLang="en-US" sz="5300" b="1" dirty="0">
              <a:latin typeface="+mj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869A649-1719-42C6-A57B-E4256FD51BFF}"/>
              </a:ext>
            </a:extLst>
          </p:cNvPr>
          <p:cNvSpPr txBox="1">
            <a:spLocks/>
          </p:cNvSpPr>
          <p:nvPr/>
        </p:nvSpPr>
        <p:spPr>
          <a:xfrm>
            <a:off x="-285675" y="263843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ko-KR" altLang="en-US" sz="4800" b="1" dirty="0">
                <a:latin typeface="Franklin Gothic Demi Cond" panose="020B0706030402020204" pitchFamily="34" charset="0"/>
              </a:rPr>
              <a:t>실시간 국내 인터넷 뉴스 빅데이터 수집</a:t>
            </a:r>
            <a:br>
              <a:rPr lang="en-US" altLang="ko-KR" sz="4800" b="1" dirty="0">
                <a:latin typeface="Franklin Gothic Demi Cond" panose="020B0706030402020204" pitchFamily="34" charset="0"/>
              </a:rPr>
            </a:br>
            <a:r>
              <a:rPr lang="en-US" altLang="ko-KR" sz="1800" b="1" dirty="0">
                <a:latin typeface="Franklin Gothic Demi Cond" panose="020B0706030402020204" pitchFamily="34" charset="0"/>
              </a:rPr>
              <a:t> </a:t>
            </a:r>
            <a:endParaRPr lang="ko-KR" altLang="en-US" sz="4400" b="1" dirty="0">
              <a:latin typeface="Franklin Gothic Demi Cond" panose="020B07060304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-1176368" y="69381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4D252C-A733-46E9-82A4-D4C6C5C3B8B1}"/>
              </a:ext>
            </a:extLst>
          </p:cNvPr>
          <p:cNvCxnSpPr>
            <a:cxnSpLocks/>
          </p:cNvCxnSpPr>
          <p:nvPr/>
        </p:nvCxnSpPr>
        <p:spPr>
          <a:xfrm>
            <a:off x="6471920" y="6259799"/>
            <a:ext cx="4840742" cy="0"/>
          </a:xfrm>
          <a:prstGeom prst="line">
            <a:avLst/>
          </a:prstGeom>
          <a:ln w="476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1B50B592-9EA0-4ED8-8F82-64F207920A6D}"/>
              </a:ext>
            </a:extLst>
          </p:cNvPr>
          <p:cNvSpPr txBox="1">
            <a:spLocks/>
          </p:cNvSpPr>
          <p:nvPr/>
        </p:nvSpPr>
        <p:spPr>
          <a:xfrm>
            <a:off x="-4025151" y="-173490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000" b="1" dirty="0">
                <a:latin typeface="Franklin Gothic Demi Cond" panose="020B0706030402020204" pitchFamily="34" charset="0"/>
              </a:rPr>
              <a:t>[ 2018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산학 </a:t>
            </a:r>
            <a:r>
              <a:rPr lang="ko-KR" altLang="en-US" sz="2000" b="1" dirty="0" err="1">
                <a:latin typeface="Franklin Gothic Demi Cond" panose="020B0706030402020204" pitchFamily="34" charset="0"/>
              </a:rPr>
              <a:t>캡스톤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디자인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1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 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02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분반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]</a:t>
            </a:r>
            <a:endParaRPr lang="ko-KR" altLang="en-US" sz="1800" b="1" dirty="0">
              <a:latin typeface="Franklin Gothic Demi Cond" panose="020B0706030402020204" pitchFamily="34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3353CF6-EFB9-4CE3-83D8-FDEE45377B73}"/>
              </a:ext>
            </a:extLst>
          </p:cNvPr>
          <p:cNvSpPr txBox="1">
            <a:spLocks/>
          </p:cNvSpPr>
          <p:nvPr/>
        </p:nvSpPr>
        <p:spPr>
          <a:xfrm>
            <a:off x="6406925" y="3817702"/>
            <a:ext cx="989556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1600" b="1" dirty="0" err="1">
                <a:latin typeface="+mj-ea"/>
              </a:rPr>
              <a:t>발표조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 err="1">
                <a:latin typeface="+mj-ea"/>
              </a:rPr>
              <a:t>팀명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발표일자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담당교수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발표장소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조원</a:t>
            </a:r>
            <a:br>
              <a:rPr lang="en-US" altLang="ko-KR" sz="1600" b="1" dirty="0">
                <a:latin typeface="+mj-ea"/>
              </a:rPr>
            </a:br>
            <a:endParaRPr lang="ko-KR" altLang="en-US" sz="1900" b="1" spc="260" dirty="0">
              <a:latin typeface="+mj-ea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7A2629CD-D3A1-499F-A85B-643EB997B853}"/>
              </a:ext>
            </a:extLst>
          </p:cNvPr>
          <p:cNvSpPr txBox="1">
            <a:spLocks/>
          </p:cNvSpPr>
          <p:nvPr/>
        </p:nvSpPr>
        <p:spPr>
          <a:xfrm>
            <a:off x="3638674" y="3766902"/>
            <a:ext cx="413970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2100" b="1" dirty="0">
                <a:latin typeface="+mj-ea"/>
              </a:rPr>
              <a:t>:</a:t>
            </a:r>
            <a:endParaRPr lang="ko-KR" altLang="en-US" sz="2100" b="1" dirty="0">
              <a:latin typeface="+mj-ea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F71A8D0A-422E-4F70-BD9C-C9B87AC6416B}"/>
              </a:ext>
            </a:extLst>
          </p:cNvPr>
          <p:cNvSpPr txBox="1">
            <a:spLocks/>
          </p:cNvSpPr>
          <p:nvPr/>
        </p:nvSpPr>
        <p:spPr>
          <a:xfrm>
            <a:off x="6396764" y="5862319"/>
            <a:ext cx="1030195" cy="369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2000" b="1" dirty="0">
                <a:latin typeface="+mj-ea"/>
              </a:rPr>
              <a:t>발표자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C69F1E00-A541-4DF4-B8F3-92820EE11DB1}"/>
              </a:ext>
            </a:extLst>
          </p:cNvPr>
          <p:cNvSpPr txBox="1">
            <a:spLocks/>
          </p:cNvSpPr>
          <p:nvPr/>
        </p:nvSpPr>
        <p:spPr>
          <a:xfrm>
            <a:off x="10326255" y="5862319"/>
            <a:ext cx="1016887" cy="369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2000" b="1" dirty="0" err="1">
                <a:latin typeface="+mj-ea"/>
              </a:rPr>
              <a:t>이행석</a:t>
            </a:r>
            <a:endParaRPr lang="ko-KR" altLang="en-US" sz="2000" b="1" dirty="0">
              <a:latin typeface="+mj-ea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765C6235-099F-4D02-9C2B-F914A3A2DEB8}"/>
              </a:ext>
            </a:extLst>
          </p:cNvPr>
          <p:cNvSpPr txBox="1">
            <a:spLocks/>
          </p:cNvSpPr>
          <p:nvPr/>
        </p:nvSpPr>
        <p:spPr>
          <a:xfrm>
            <a:off x="-23150" y="374407"/>
            <a:ext cx="5468112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4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경향신문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국민일보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동아일보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문화일보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서울신문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세계일보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중앙일보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한겨레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1,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뉴시스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TV,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채널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A,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TV, JTBC,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KBC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MBC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MBN, SBS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CNBC, SBS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TV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YTN,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매일경제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머니투데이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서울경제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아시아경제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이데일리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조선비즈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조세일보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파이낸셜뉴스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헤럴드경제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노컷뉴스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데일리안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머니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s,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미디어오늘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오마이뉴스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프레시안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디지털데일리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디지털타임스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블로터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아이뉴스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24,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전자신문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ZDNet Korea,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로이터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신화사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AP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EPA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뉴스위크 한국판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매경이코노미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시사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IN,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시사저널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신동아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월간 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이코노미스트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주간경향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주간동아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중앙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SUNDAY,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한겨레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21,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한경비즈니스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기자협회보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동아사이언스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여성신문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일다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참세상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코리아헤럴드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코메디닷컴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헬스조선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강원일보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매일신문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부산일보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정책브리핑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코리아넷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 -4.81481E-6 L -3.32097 0.00093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5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ABD80E3-D16B-4218-8C1E-3389BBCCC72D}"/>
              </a:ext>
            </a:extLst>
          </p:cNvPr>
          <p:cNvSpPr txBox="1"/>
          <p:nvPr/>
        </p:nvSpPr>
        <p:spPr>
          <a:xfrm>
            <a:off x="2782275" y="5089220"/>
            <a:ext cx="939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많이 나온 단어들의 링크 추출</a:t>
            </a:r>
            <a:endParaRPr lang="en-US" altLang="ko-KR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A9AF10-57D0-4D0C-AA8A-A370F236187F}"/>
              </a:ext>
            </a:extLst>
          </p:cNvPr>
          <p:cNvSpPr txBox="1"/>
          <p:nvPr/>
        </p:nvSpPr>
        <p:spPr>
          <a:xfrm>
            <a:off x="2626580" y="1095634"/>
            <a:ext cx="9393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wordurl</a:t>
            </a:r>
            <a:r>
              <a:rPr lang="en-US" altLang="ko-KR" dirty="0"/>
              <a:t> &lt;- matrix(</a:t>
            </a:r>
            <a:r>
              <a:rPr lang="en-US" altLang="ko-KR" dirty="0" err="1"/>
              <a:t>nrow</a:t>
            </a:r>
            <a:r>
              <a:rPr lang="en-US" altLang="ko-KR" dirty="0"/>
              <a:t>=3, </a:t>
            </a:r>
            <a:r>
              <a:rPr lang="en-US" altLang="ko-KR" dirty="0" err="1"/>
              <a:t>ncol</a:t>
            </a:r>
            <a:r>
              <a:rPr lang="en-US" altLang="ko-KR" dirty="0"/>
              <a:t>=20)       </a:t>
            </a:r>
          </a:p>
          <a:p>
            <a:r>
              <a:rPr lang="en-US" altLang="ko-KR" dirty="0" err="1"/>
              <a:t>sortedword</a:t>
            </a:r>
            <a:r>
              <a:rPr lang="en-US" altLang="ko-KR" dirty="0"/>
              <a:t> &lt;- doc[rev(order(</a:t>
            </a:r>
            <a:r>
              <a:rPr lang="en-US" altLang="ko-KR" dirty="0" err="1"/>
              <a:t>rowSums</a:t>
            </a:r>
            <a:r>
              <a:rPr lang="en-US" altLang="ko-KR" dirty="0"/>
              <a:t>(doc))),]           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1:3){                      </a:t>
            </a:r>
          </a:p>
          <a:p>
            <a:r>
              <a:rPr lang="en-US" altLang="ko-KR" dirty="0"/>
              <a:t>  k &lt;- 0                               </a:t>
            </a:r>
          </a:p>
          <a:p>
            <a:r>
              <a:rPr lang="en-US" altLang="ko-KR" dirty="0"/>
              <a:t>  for (j in 1:20){                      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sortedword</a:t>
            </a:r>
            <a:r>
              <a:rPr lang="en-US" altLang="ko-KR" dirty="0"/>
              <a:t>[</a:t>
            </a:r>
            <a:r>
              <a:rPr lang="en-US" altLang="ko-KR" dirty="0" err="1"/>
              <a:t>i,j</a:t>
            </a:r>
            <a:r>
              <a:rPr lang="en-US" altLang="ko-KR" dirty="0"/>
              <a:t>] != 0) {            </a:t>
            </a:r>
          </a:p>
          <a:p>
            <a:r>
              <a:rPr lang="en-US" altLang="ko-KR" dirty="0"/>
              <a:t>      k &lt;- k+1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wordurl</a:t>
            </a:r>
            <a:r>
              <a:rPr lang="en-US" altLang="ko-KR" dirty="0"/>
              <a:t>[</a:t>
            </a:r>
            <a:r>
              <a:rPr lang="en-US" altLang="ko-KR" dirty="0" err="1"/>
              <a:t>i,k</a:t>
            </a:r>
            <a:r>
              <a:rPr lang="en-US" altLang="ko-KR" dirty="0"/>
              <a:t>] &lt;- c(</a:t>
            </a:r>
            <a:r>
              <a:rPr lang="en-US" altLang="ko-KR" dirty="0" err="1"/>
              <a:t>news_url</a:t>
            </a:r>
            <a:r>
              <a:rPr lang="en-US" altLang="ko-KR" dirty="0"/>
              <a:t>[j])}}}        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doc &lt;- </a:t>
            </a:r>
            <a:r>
              <a:rPr lang="en-US" altLang="ko-KR" dirty="0" err="1"/>
              <a:t>rowSums</a:t>
            </a:r>
            <a:r>
              <a:rPr lang="en-US" altLang="ko-KR" dirty="0"/>
              <a:t>(doc) </a:t>
            </a:r>
          </a:p>
          <a:p>
            <a:r>
              <a:rPr lang="en-US" altLang="ko-KR" dirty="0"/>
              <a:t>doc &lt;- doc[order(</a:t>
            </a:r>
            <a:r>
              <a:rPr lang="en-US" altLang="ko-KR" dirty="0" err="1"/>
              <a:t>doc,decreasing</a:t>
            </a:r>
            <a:r>
              <a:rPr lang="en-US" altLang="ko-KR" dirty="0"/>
              <a:t>=T)] </a:t>
            </a:r>
          </a:p>
          <a:p>
            <a:r>
              <a:rPr lang="en-US" altLang="ko-KR" dirty="0"/>
              <a:t>doc &lt;- </a:t>
            </a:r>
            <a:r>
              <a:rPr lang="en-US" altLang="ko-KR" dirty="0" err="1"/>
              <a:t>as.data.frame</a:t>
            </a:r>
            <a:r>
              <a:rPr lang="en-US" altLang="ko-KR" dirty="0"/>
              <a:t>(doc[1:30])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5E0249-17CF-45EC-BEC7-C6BCA4D82845}"/>
              </a:ext>
            </a:extLst>
          </p:cNvPr>
          <p:cNvSpPr txBox="1"/>
          <p:nvPr/>
        </p:nvSpPr>
        <p:spPr>
          <a:xfrm>
            <a:off x="7651262" y="1332943"/>
            <a:ext cx="4106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총 등장 횟수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행의 합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를 기준으로 정렬한 </a:t>
            </a:r>
            <a:r>
              <a:rPr lang="en-US" altLang="ko-KR" sz="1400" dirty="0" err="1">
                <a:solidFill>
                  <a:srgbClr val="FF0000"/>
                </a:solidFill>
              </a:rPr>
              <a:t>sortedword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벡터생성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81F756-DF6A-4601-ACE8-AE4671BFC9B3}"/>
              </a:ext>
            </a:extLst>
          </p:cNvPr>
          <p:cNvSpPr/>
          <p:nvPr/>
        </p:nvSpPr>
        <p:spPr>
          <a:xfrm>
            <a:off x="2626580" y="1396578"/>
            <a:ext cx="4915266" cy="320508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F649DCF-AC39-4499-B3F6-B4897A02E2E6}"/>
              </a:ext>
            </a:extLst>
          </p:cNvPr>
          <p:cNvCxnSpPr>
            <a:cxnSpLocks/>
          </p:cNvCxnSpPr>
          <p:nvPr/>
        </p:nvCxnSpPr>
        <p:spPr>
          <a:xfrm>
            <a:off x="7541846" y="1498569"/>
            <a:ext cx="3307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08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ABD80E3-D16B-4218-8C1E-3389BBCCC72D}"/>
              </a:ext>
            </a:extLst>
          </p:cNvPr>
          <p:cNvSpPr txBox="1"/>
          <p:nvPr/>
        </p:nvSpPr>
        <p:spPr>
          <a:xfrm>
            <a:off x="2782275" y="5089220"/>
            <a:ext cx="939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많이 나온 단어들의 링크 추출</a:t>
            </a:r>
            <a:endParaRPr lang="en-US" altLang="ko-KR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A9AF10-57D0-4D0C-AA8A-A370F236187F}"/>
              </a:ext>
            </a:extLst>
          </p:cNvPr>
          <p:cNvSpPr txBox="1"/>
          <p:nvPr/>
        </p:nvSpPr>
        <p:spPr>
          <a:xfrm>
            <a:off x="2626580" y="1095634"/>
            <a:ext cx="9393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wordurl</a:t>
            </a:r>
            <a:r>
              <a:rPr lang="en-US" altLang="ko-KR" dirty="0"/>
              <a:t> &lt;- matrix(</a:t>
            </a:r>
            <a:r>
              <a:rPr lang="en-US" altLang="ko-KR" dirty="0" err="1"/>
              <a:t>nrow</a:t>
            </a:r>
            <a:r>
              <a:rPr lang="en-US" altLang="ko-KR" dirty="0"/>
              <a:t>=3, </a:t>
            </a:r>
            <a:r>
              <a:rPr lang="en-US" altLang="ko-KR" dirty="0" err="1"/>
              <a:t>ncol</a:t>
            </a:r>
            <a:r>
              <a:rPr lang="en-US" altLang="ko-KR" dirty="0"/>
              <a:t>=20)       </a:t>
            </a:r>
          </a:p>
          <a:p>
            <a:r>
              <a:rPr lang="en-US" altLang="ko-KR" dirty="0" err="1"/>
              <a:t>sortedword</a:t>
            </a:r>
            <a:r>
              <a:rPr lang="en-US" altLang="ko-KR" dirty="0"/>
              <a:t> &lt;- doc[rev(order(</a:t>
            </a:r>
            <a:r>
              <a:rPr lang="en-US" altLang="ko-KR" dirty="0" err="1"/>
              <a:t>rowSums</a:t>
            </a:r>
            <a:r>
              <a:rPr lang="en-US" altLang="ko-KR" dirty="0"/>
              <a:t>(doc))),]           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1:3){                      </a:t>
            </a:r>
          </a:p>
          <a:p>
            <a:r>
              <a:rPr lang="en-US" altLang="ko-KR" dirty="0"/>
              <a:t>  k &lt;- 0                               </a:t>
            </a:r>
          </a:p>
          <a:p>
            <a:r>
              <a:rPr lang="en-US" altLang="ko-KR" dirty="0"/>
              <a:t>  for (j in 1:20){                      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sortedword</a:t>
            </a:r>
            <a:r>
              <a:rPr lang="en-US" altLang="ko-KR" dirty="0"/>
              <a:t>[</a:t>
            </a:r>
            <a:r>
              <a:rPr lang="en-US" altLang="ko-KR" dirty="0" err="1"/>
              <a:t>i,j</a:t>
            </a:r>
            <a:r>
              <a:rPr lang="en-US" altLang="ko-KR" dirty="0"/>
              <a:t>] != 0) {            </a:t>
            </a:r>
          </a:p>
          <a:p>
            <a:r>
              <a:rPr lang="en-US" altLang="ko-KR" dirty="0"/>
              <a:t>      k &lt;- k+1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wordurl</a:t>
            </a:r>
            <a:r>
              <a:rPr lang="en-US" altLang="ko-KR" dirty="0"/>
              <a:t>[</a:t>
            </a:r>
            <a:r>
              <a:rPr lang="en-US" altLang="ko-KR" dirty="0" err="1"/>
              <a:t>i,k</a:t>
            </a:r>
            <a:r>
              <a:rPr lang="en-US" altLang="ko-KR" dirty="0"/>
              <a:t>] &lt;- c(</a:t>
            </a:r>
            <a:r>
              <a:rPr lang="en-US" altLang="ko-KR" dirty="0" err="1"/>
              <a:t>news_url</a:t>
            </a:r>
            <a:r>
              <a:rPr lang="en-US" altLang="ko-KR" dirty="0"/>
              <a:t>[j])}}}        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doc &lt;- </a:t>
            </a:r>
            <a:r>
              <a:rPr lang="en-US" altLang="ko-KR" dirty="0" err="1"/>
              <a:t>rowSums</a:t>
            </a:r>
            <a:r>
              <a:rPr lang="en-US" altLang="ko-KR" dirty="0"/>
              <a:t>(doc) </a:t>
            </a:r>
          </a:p>
          <a:p>
            <a:r>
              <a:rPr lang="en-US" altLang="ko-KR" dirty="0"/>
              <a:t>doc &lt;- doc[order(</a:t>
            </a:r>
            <a:r>
              <a:rPr lang="en-US" altLang="ko-KR" dirty="0" err="1"/>
              <a:t>doc,decreasing</a:t>
            </a:r>
            <a:r>
              <a:rPr lang="en-US" altLang="ko-KR" dirty="0"/>
              <a:t>=T)] </a:t>
            </a:r>
          </a:p>
          <a:p>
            <a:r>
              <a:rPr lang="en-US" altLang="ko-KR" dirty="0"/>
              <a:t>doc &lt;- </a:t>
            </a:r>
            <a:r>
              <a:rPr lang="en-US" altLang="ko-KR" dirty="0" err="1"/>
              <a:t>as.data.frame</a:t>
            </a:r>
            <a:r>
              <a:rPr lang="en-US" altLang="ko-KR" dirty="0"/>
              <a:t>(doc[1:30])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41F5D-4120-4338-840D-FDF9C00D93B4}"/>
              </a:ext>
            </a:extLst>
          </p:cNvPr>
          <p:cNvSpPr txBox="1"/>
          <p:nvPr/>
        </p:nvSpPr>
        <p:spPr>
          <a:xfrm>
            <a:off x="7651262" y="2021264"/>
            <a:ext cx="4306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 추출할 키워드의 수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, j :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검사할 기사의 수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81F756-DF6A-4601-ACE8-AE4671BFC9B3}"/>
              </a:ext>
            </a:extLst>
          </p:cNvPr>
          <p:cNvSpPr/>
          <p:nvPr/>
        </p:nvSpPr>
        <p:spPr>
          <a:xfrm>
            <a:off x="2626580" y="1700755"/>
            <a:ext cx="4915266" cy="1697927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F649DCF-AC39-4499-B3F6-B4897A02E2E6}"/>
              </a:ext>
            </a:extLst>
          </p:cNvPr>
          <p:cNvCxnSpPr>
            <a:cxnSpLocks/>
          </p:cNvCxnSpPr>
          <p:nvPr/>
        </p:nvCxnSpPr>
        <p:spPr>
          <a:xfrm>
            <a:off x="7541846" y="2175152"/>
            <a:ext cx="377677" cy="3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0C1ACF9-09BC-4834-AE35-6FEC628D8B18}"/>
              </a:ext>
            </a:extLst>
          </p:cNvPr>
          <p:cNvSpPr txBox="1"/>
          <p:nvPr/>
        </p:nvSpPr>
        <p:spPr>
          <a:xfrm>
            <a:off x="7502462" y="2432845"/>
            <a:ext cx="451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1400" dirty="0" err="1">
                <a:solidFill>
                  <a:srgbClr val="FF0000"/>
                </a:solidFill>
              </a:rPr>
              <a:t>url</a:t>
            </a:r>
            <a:r>
              <a:rPr lang="ko-KR" altLang="en-US" sz="1400" dirty="0">
                <a:solidFill>
                  <a:srgbClr val="FF0000"/>
                </a:solidFill>
              </a:rPr>
              <a:t>과 </a:t>
            </a:r>
            <a:r>
              <a:rPr lang="en-US" altLang="ko-KR" sz="1400" dirty="0" err="1">
                <a:solidFill>
                  <a:srgbClr val="FF0000"/>
                </a:solidFill>
              </a:rPr>
              <a:t>url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사이에 공백이 끼어들지 않도록 </a:t>
            </a:r>
            <a:r>
              <a:rPr lang="en-US" altLang="ko-KR" sz="1400" dirty="0">
                <a:solidFill>
                  <a:srgbClr val="FF0000"/>
                </a:solidFill>
              </a:rPr>
              <a:t>k</a:t>
            </a:r>
            <a:r>
              <a:rPr lang="ko-KR" altLang="en-US" sz="1400" dirty="0">
                <a:solidFill>
                  <a:srgbClr val="FF0000"/>
                </a:solidFill>
              </a:rPr>
              <a:t>사용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새로운 행에 대한 루프를 돌 때마다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ko-KR" altLang="en-US" sz="1400" dirty="0">
                <a:solidFill>
                  <a:srgbClr val="FF0000"/>
                </a:solidFill>
              </a:rPr>
              <a:t>으로 초기화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3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ABD80E3-D16B-4218-8C1E-3389BBCCC72D}"/>
              </a:ext>
            </a:extLst>
          </p:cNvPr>
          <p:cNvSpPr txBox="1"/>
          <p:nvPr/>
        </p:nvSpPr>
        <p:spPr>
          <a:xfrm>
            <a:off x="2782275" y="5089220"/>
            <a:ext cx="939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많이 나온 단어들의 링크 추출</a:t>
            </a:r>
            <a:endParaRPr lang="en-US" altLang="ko-KR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A9AF10-57D0-4D0C-AA8A-A370F236187F}"/>
              </a:ext>
            </a:extLst>
          </p:cNvPr>
          <p:cNvSpPr txBox="1"/>
          <p:nvPr/>
        </p:nvSpPr>
        <p:spPr>
          <a:xfrm>
            <a:off x="2626580" y="1095634"/>
            <a:ext cx="9393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wordurl</a:t>
            </a:r>
            <a:r>
              <a:rPr lang="en-US" altLang="ko-KR" dirty="0"/>
              <a:t> &lt;- matrix(</a:t>
            </a:r>
            <a:r>
              <a:rPr lang="en-US" altLang="ko-KR" dirty="0" err="1"/>
              <a:t>nrow</a:t>
            </a:r>
            <a:r>
              <a:rPr lang="en-US" altLang="ko-KR" dirty="0"/>
              <a:t>=3, </a:t>
            </a:r>
            <a:r>
              <a:rPr lang="en-US" altLang="ko-KR" dirty="0" err="1"/>
              <a:t>ncol</a:t>
            </a:r>
            <a:r>
              <a:rPr lang="en-US" altLang="ko-KR" dirty="0"/>
              <a:t>=20)       </a:t>
            </a:r>
          </a:p>
          <a:p>
            <a:r>
              <a:rPr lang="en-US" altLang="ko-KR" dirty="0" err="1"/>
              <a:t>sortedword</a:t>
            </a:r>
            <a:r>
              <a:rPr lang="en-US" altLang="ko-KR" dirty="0"/>
              <a:t> &lt;- doc[rev(order(</a:t>
            </a:r>
            <a:r>
              <a:rPr lang="en-US" altLang="ko-KR" dirty="0" err="1"/>
              <a:t>rowSums</a:t>
            </a:r>
            <a:r>
              <a:rPr lang="en-US" altLang="ko-KR" dirty="0"/>
              <a:t>(doc))),]           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1:3){                      </a:t>
            </a:r>
          </a:p>
          <a:p>
            <a:r>
              <a:rPr lang="en-US" altLang="ko-KR" dirty="0"/>
              <a:t>  k &lt;- 0                               </a:t>
            </a:r>
          </a:p>
          <a:p>
            <a:r>
              <a:rPr lang="en-US" altLang="ko-KR" dirty="0"/>
              <a:t>  for (j in 1:20){                      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sortedword</a:t>
            </a:r>
            <a:r>
              <a:rPr lang="en-US" altLang="ko-KR" dirty="0"/>
              <a:t>[</a:t>
            </a:r>
            <a:r>
              <a:rPr lang="en-US" altLang="ko-KR" dirty="0" err="1"/>
              <a:t>i,j</a:t>
            </a:r>
            <a:r>
              <a:rPr lang="en-US" altLang="ko-KR" dirty="0"/>
              <a:t>] != 0) {            </a:t>
            </a:r>
          </a:p>
          <a:p>
            <a:r>
              <a:rPr lang="en-US" altLang="ko-KR" dirty="0"/>
              <a:t>      k &lt;- k+1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wordurl</a:t>
            </a:r>
            <a:r>
              <a:rPr lang="en-US" altLang="ko-KR" dirty="0"/>
              <a:t>[</a:t>
            </a:r>
            <a:r>
              <a:rPr lang="en-US" altLang="ko-KR" dirty="0" err="1"/>
              <a:t>i,k</a:t>
            </a:r>
            <a:r>
              <a:rPr lang="en-US" altLang="ko-KR" dirty="0"/>
              <a:t>] &lt;- c(</a:t>
            </a:r>
            <a:r>
              <a:rPr lang="en-US" altLang="ko-KR" dirty="0" err="1"/>
              <a:t>news_url</a:t>
            </a:r>
            <a:r>
              <a:rPr lang="en-US" altLang="ko-KR" dirty="0"/>
              <a:t>[j])}}}        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doc &lt;- </a:t>
            </a:r>
            <a:r>
              <a:rPr lang="en-US" altLang="ko-KR" dirty="0" err="1"/>
              <a:t>rowSums</a:t>
            </a:r>
            <a:r>
              <a:rPr lang="en-US" altLang="ko-KR" dirty="0"/>
              <a:t>(doc) </a:t>
            </a:r>
          </a:p>
          <a:p>
            <a:r>
              <a:rPr lang="en-US" altLang="ko-KR" dirty="0"/>
              <a:t>doc &lt;- doc[order(</a:t>
            </a:r>
            <a:r>
              <a:rPr lang="en-US" altLang="ko-KR" dirty="0" err="1"/>
              <a:t>doc,decreasing</a:t>
            </a:r>
            <a:r>
              <a:rPr lang="en-US" altLang="ko-KR" dirty="0"/>
              <a:t>=T)] </a:t>
            </a:r>
          </a:p>
          <a:p>
            <a:r>
              <a:rPr lang="en-US" altLang="ko-KR" dirty="0"/>
              <a:t>doc &lt;- </a:t>
            </a:r>
            <a:r>
              <a:rPr lang="en-US" altLang="ko-KR" dirty="0" err="1"/>
              <a:t>as.data.frame</a:t>
            </a:r>
            <a:r>
              <a:rPr lang="en-US" altLang="ko-KR" dirty="0"/>
              <a:t>(doc[1:30])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41F5D-4120-4338-840D-FDF9C00D93B4}"/>
              </a:ext>
            </a:extLst>
          </p:cNvPr>
          <p:cNvSpPr txBox="1"/>
          <p:nvPr/>
        </p:nvSpPr>
        <p:spPr>
          <a:xfrm>
            <a:off x="7872630" y="2718436"/>
            <a:ext cx="4306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ko-KR" altLang="en-US" sz="1400" dirty="0">
                <a:solidFill>
                  <a:srgbClr val="FF0000"/>
                </a:solidFill>
              </a:rPr>
              <a:t>번째 순위 키워드가 </a:t>
            </a:r>
            <a:r>
              <a:rPr lang="en-US" altLang="ko-KR" sz="1400" dirty="0">
                <a:solidFill>
                  <a:srgbClr val="FF0000"/>
                </a:solidFill>
              </a:rPr>
              <a:t>j</a:t>
            </a:r>
            <a:r>
              <a:rPr lang="ko-KR" altLang="en-US" sz="1400" dirty="0">
                <a:solidFill>
                  <a:srgbClr val="FF0000"/>
                </a:solidFill>
              </a:rPr>
              <a:t>번째 기사에 포함 될 경우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→ </a:t>
            </a:r>
            <a:r>
              <a:rPr lang="en-US" altLang="ko-KR" sz="1400" dirty="0" err="1">
                <a:solidFill>
                  <a:srgbClr val="FF0000"/>
                </a:solidFill>
              </a:rPr>
              <a:t>Wordurl</a:t>
            </a:r>
            <a:r>
              <a:rPr lang="en-US" altLang="ko-KR" sz="1400" dirty="0">
                <a:solidFill>
                  <a:srgbClr val="FF0000"/>
                </a:solidFill>
              </a:rPr>
              <a:t>[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en-US" altLang="ko-KR" sz="1400" dirty="0">
                <a:solidFill>
                  <a:srgbClr val="FF0000"/>
                </a:solidFill>
              </a:rPr>
              <a:t>]</a:t>
            </a:r>
            <a:r>
              <a:rPr lang="ko-KR" altLang="en-US" sz="1400" dirty="0">
                <a:solidFill>
                  <a:srgbClr val="FF0000"/>
                </a:solidFill>
              </a:rPr>
              <a:t>에 기사 </a:t>
            </a:r>
            <a:r>
              <a:rPr lang="en-US" altLang="ko-KR" sz="1400" dirty="0" err="1">
                <a:solidFill>
                  <a:srgbClr val="FF0000"/>
                </a:solidFill>
              </a:rPr>
              <a:t>url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추가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81F756-DF6A-4601-ACE8-AE4671BFC9B3}"/>
              </a:ext>
            </a:extLst>
          </p:cNvPr>
          <p:cNvSpPr/>
          <p:nvPr/>
        </p:nvSpPr>
        <p:spPr>
          <a:xfrm>
            <a:off x="2626580" y="2547694"/>
            <a:ext cx="4915266" cy="850988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F649DCF-AC39-4499-B3F6-B4897A02E2E6}"/>
              </a:ext>
            </a:extLst>
          </p:cNvPr>
          <p:cNvCxnSpPr>
            <a:cxnSpLocks/>
          </p:cNvCxnSpPr>
          <p:nvPr/>
        </p:nvCxnSpPr>
        <p:spPr>
          <a:xfrm>
            <a:off x="7518092" y="2791804"/>
            <a:ext cx="377677" cy="3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35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18690" y="847654"/>
            <a:ext cx="93934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dir.create</a:t>
            </a:r>
            <a:r>
              <a:rPr lang="en-US" altLang="ko-KR" sz="2000" dirty="0"/>
              <a:t>("./</a:t>
            </a:r>
            <a:r>
              <a:rPr lang="en-US" altLang="ko-KR" sz="2000" dirty="0" err="1"/>
              <a:t>Rdata</a:t>
            </a:r>
            <a:r>
              <a:rPr lang="en-US" altLang="ko-KR" sz="2000" dirty="0"/>
              <a:t>",</a:t>
            </a:r>
            <a:r>
              <a:rPr lang="en-US" altLang="ko-KR" sz="2000" dirty="0" err="1"/>
              <a:t>showWarnings</a:t>
            </a:r>
            <a:r>
              <a:rPr lang="en-US" altLang="ko-KR" sz="2000" dirty="0"/>
              <a:t> = F) 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r>
              <a:rPr lang="en-US" altLang="ko-KR" sz="2000" dirty="0"/>
              <a:t>write.csv(</a:t>
            </a:r>
            <a:r>
              <a:rPr lang="en-US" altLang="ko-KR" sz="2000" dirty="0" err="1"/>
              <a:t>wordurl,file</a:t>
            </a:r>
            <a:r>
              <a:rPr lang="en-US" altLang="ko-KR" sz="2000" dirty="0"/>
              <a:t>=paste0("./</a:t>
            </a:r>
            <a:r>
              <a:rPr lang="en-US" altLang="ko-KR" sz="2000" dirty="0" err="1"/>
              <a:t>Rdata</a:t>
            </a:r>
            <a:r>
              <a:rPr lang="en-US" altLang="ko-KR" sz="2000" dirty="0"/>
              <a:t>/</a:t>
            </a:r>
            <a:r>
              <a:rPr lang="en-US" altLang="ko-KR" sz="2000" dirty="0" err="1"/>
              <a:t>wordurl</a:t>
            </a:r>
            <a:r>
              <a:rPr lang="en-US" altLang="ko-KR" sz="2000" dirty="0"/>
              <a:t>",".csv"),</a:t>
            </a:r>
            <a:r>
              <a:rPr lang="en-US" altLang="ko-KR" sz="2000" dirty="0" err="1"/>
              <a:t>row.names</a:t>
            </a:r>
            <a:r>
              <a:rPr lang="en-US" altLang="ko-KR" sz="2000" dirty="0"/>
              <a:t> = F)</a:t>
            </a:r>
          </a:p>
          <a:p>
            <a:r>
              <a:rPr lang="en-US" altLang="ko-KR" sz="2000" dirty="0" err="1"/>
              <a:t>write.table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keywords,file</a:t>
            </a:r>
            <a:r>
              <a:rPr lang="en-US" altLang="ko-KR" sz="2000" dirty="0"/>
              <a:t>=paste0("./</a:t>
            </a:r>
            <a:r>
              <a:rPr lang="en-US" altLang="ko-KR" sz="2000" dirty="0" err="1"/>
              <a:t>Rdata</a:t>
            </a:r>
            <a:r>
              <a:rPr lang="en-US" altLang="ko-KR" sz="2000" dirty="0"/>
              <a:t>/</a:t>
            </a:r>
            <a:r>
              <a:rPr lang="en-US" altLang="ko-KR" sz="2000" dirty="0" err="1"/>
              <a:t>keywords",".csv</a:t>
            </a:r>
            <a:r>
              <a:rPr lang="en-US" altLang="ko-KR" sz="2000" dirty="0"/>
              <a:t>"),</a:t>
            </a:r>
            <a:r>
              <a:rPr lang="en-US" altLang="ko-KR" sz="2000" dirty="0" err="1"/>
              <a:t>row.names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F,col.names</a:t>
            </a:r>
            <a:r>
              <a:rPr lang="en-US" altLang="ko-KR" sz="2000" dirty="0"/>
              <a:t> = F)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7F1561-CB88-4871-9B71-DE22FA022D93}"/>
              </a:ext>
            </a:extLst>
          </p:cNvPr>
          <p:cNvGrpSpPr/>
          <p:nvPr/>
        </p:nvGrpSpPr>
        <p:grpSpPr>
          <a:xfrm>
            <a:off x="2595074" y="1663262"/>
            <a:ext cx="460546" cy="3106858"/>
            <a:chOff x="2612571" y="2676037"/>
            <a:chExt cx="754744" cy="217173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E0BD4EC-733C-4701-8C6D-6FF5261EDD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1149A93-E72C-458D-8627-38F402201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F7E8EB1-A0CD-4485-B41E-7149724EDA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108257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7841BE-57C1-4F1F-BC74-D3854AA76024}"/>
              </a:ext>
            </a:extLst>
          </p:cNvPr>
          <p:cNvSpPr/>
          <p:nvPr/>
        </p:nvSpPr>
        <p:spPr>
          <a:xfrm>
            <a:off x="3076160" y="1508760"/>
            <a:ext cx="8353840" cy="906942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4DC44D-A823-467F-93D0-3CEB92ED9CCB}"/>
              </a:ext>
            </a:extLst>
          </p:cNvPr>
          <p:cNvSpPr txBox="1"/>
          <p:nvPr/>
        </p:nvSpPr>
        <p:spPr>
          <a:xfrm>
            <a:off x="2688933" y="4557038"/>
            <a:ext cx="9393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Csv</a:t>
            </a:r>
            <a:r>
              <a:rPr lang="ko-KR" altLang="en-US" sz="2000" dirty="0"/>
              <a:t>파일 저장할 </a:t>
            </a:r>
            <a:r>
              <a:rPr lang="en-US" altLang="ko-KR" sz="2000" dirty="0" err="1"/>
              <a:t>Rdata</a:t>
            </a:r>
            <a:r>
              <a:rPr lang="en-US" altLang="ko-KR" sz="2000" dirty="0"/>
              <a:t> </a:t>
            </a:r>
            <a:r>
              <a:rPr lang="ko-KR" altLang="en-US" sz="2000" dirty="0"/>
              <a:t>디렉토리 생성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en-US" altLang="ko-KR" sz="2000" dirty="0" err="1"/>
              <a:t>Wordurl</a:t>
            </a:r>
            <a:r>
              <a:rPr lang="en-US" altLang="ko-KR" sz="2000" dirty="0"/>
              <a:t> </a:t>
            </a:r>
            <a:r>
              <a:rPr lang="ko-KR" altLang="en-US" sz="2000" dirty="0"/>
              <a:t>과 </a:t>
            </a:r>
            <a:r>
              <a:rPr lang="en-US" altLang="ko-KR" sz="2000" dirty="0"/>
              <a:t>keywords</a:t>
            </a:r>
            <a:r>
              <a:rPr lang="ko-KR" altLang="en-US" sz="2000" dirty="0"/>
              <a:t>를 각각의 </a:t>
            </a:r>
            <a:r>
              <a:rPr lang="en-US" altLang="ko-KR" sz="2000" dirty="0"/>
              <a:t>csv</a:t>
            </a:r>
            <a:r>
              <a:rPr lang="ko-KR" altLang="en-US" sz="2000" dirty="0"/>
              <a:t>파일로 저장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8771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5" name="bandicam 2018-04-25 22-39-53-014">
            <a:hlinkClick r:id="" action="ppaction://media"/>
            <a:extLst>
              <a:ext uri="{FF2B5EF4-FFF2-40B4-BE49-F238E27FC236}">
                <a16:creationId xmlns:a16="http://schemas.microsoft.com/office/drawing/2014/main" id="{4599BFA4-680F-4443-A24D-FB6F485EF50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94741" y="968644"/>
            <a:ext cx="9514080" cy="49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향후 개발 목표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689250" y="1838254"/>
            <a:ext cx="93934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JAVA :</a:t>
            </a:r>
            <a:r>
              <a:rPr lang="ko-KR" altLang="en-US" sz="2400" dirty="0"/>
              <a:t> </a:t>
            </a:r>
            <a:r>
              <a:rPr lang="en-US" altLang="ko-KR" sz="2400" dirty="0"/>
              <a:t>GUI </a:t>
            </a:r>
            <a:r>
              <a:rPr lang="ko-KR" altLang="en-US" sz="2400" dirty="0"/>
              <a:t>보완 및 기능 구현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R : </a:t>
            </a:r>
            <a:r>
              <a:rPr lang="ko-KR" altLang="en-US" sz="2400" dirty="0"/>
              <a:t>키워드 별 언론사 추출 기능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- Raspberry pi : </a:t>
            </a:r>
            <a:r>
              <a:rPr lang="ko-KR" altLang="en-US" sz="2400" dirty="0" err="1"/>
              <a:t>라즈베리파이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  <a:r>
              <a:rPr lang="ko-KR" altLang="en-US" sz="2400" dirty="0"/>
              <a:t> </a:t>
            </a:r>
            <a:r>
              <a:rPr lang="en-US" altLang="ko-KR" sz="2400" dirty="0"/>
              <a:t>B</a:t>
            </a:r>
            <a:r>
              <a:rPr lang="ko-KR" altLang="en-US" sz="2400" dirty="0"/>
              <a:t> 활용 클러스터 구축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9103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2A3FC5-B877-43C4-840E-16B18AE133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9762" y="158229"/>
            <a:ext cx="7874166" cy="5939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30B703-D208-45A2-A18C-4F003012C98E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9762" y="6092385"/>
            <a:ext cx="400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http://www.devicemart.co.kr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07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55642" y="3985352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4AD79D-ACFD-4994-A3A2-13AFB5EFD7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0400" y="579120"/>
            <a:ext cx="7132320" cy="585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53CEE7-6A9E-49AA-B41D-668DBCD448E2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6068835"/>
            <a:ext cx="400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http://www.icbanq.com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537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0" y="1718269"/>
            <a:ext cx="12192000" cy="1986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-1176368" y="69381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7F27A22E-9D9E-41D9-86B8-B7FEEA87B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835" y="1281389"/>
            <a:ext cx="12783670" cy="238760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9600" b="1" dirty="0">
                <a:latin typeface="Franklin Gothic Demi Cond" panose="020B0706030402020204" pitchFamily="34" charset="0"/>
              </a:rPr>
              <a:t>THANK YOU!</a:t>
            </a:r>
            <a:endParaRPr lang="ko-KR" altLang="en-US" sz="9600" b="1" dirty="0">
              <a:latin typeface="Franklin Gothic Demi Cond" panose="020B0706030402020204" pitchFamily="34" charset="0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98667F20-D2D7-4986-835E-3F52A86DDF1E}"/>
              </a:ext>
            </a:extLst>
          </p:cNvPr>
          <p:cNvSpPr txBox="1">
            <a:spLocks/>
          </p:cNvSpPr>
          <p:nvPr/>
        </p:nvSpPr>
        <p:spPr>
          <a:xfrm>
            <a:off x="-295835" y="4451419"/>
            <a:ext cx="12783670" cy="6787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7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-5080" y="0"/>
            <a:ext cx="12197080" cy="1280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4DBB5E-1030-4B8A-816E-D324A672D8BF}"/>
              </a:ext>
            </a:extLst>
          </p:cNvPr>
          <p:cNvSpPr txBox="1"/>
          <p:nvPr/>
        </p:nvSpPr>
        <p:spPr>
          <a:xfrm>
            <a:off x="0" y="352529"/>
            <a:ext cx="238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Franklin Gothic Demi Cond" panose="020B0706030402020204" pitchFamily="34" charset="0"/>
                <a:ea typeface="+mj-ea"/>
                <a:cs typeface="+mj-cs"/>
              </a:rPr>
              <a:t>목차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19DB5-DB44-4A63-9973-F7272A16E283}"/>
              </a:ext>
            </a:extLst>
          </p:cNvPr>
          <p:cNvSpPr txBox="1"/>
          <p:nvPr/>
        </p:nvSpPr>
        <p:spPr>
          <a:xfrm>
            <a:off x="694614" y="1605802"/>
            <a:ext cx="11430330" cy="502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조원 소개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실시간 국내 인터넷 뉴스 빅데이터 수집 개발 흐름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실시간 국내 인터넷 뉴스 빅데이터 수집 개발 일정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</a:rPr>
              <a:t>실시간 국내 인터넷 뉴스 빅데이터 수집 </a:t>
            </a: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지난주 질문 내역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en-US" altLang="ko-KR" sz="2400" b="1" dirty="0">
                <a:latin typeface="Franklin Gothic Demi Cond" panose="020B0706030402020204" pitchFamily="34" charset="0"/>
                <a:ea typeface="+mj-ea"/>
                <a:cs typeface="+mj-cs"/>
              </a:rPr>
              <a:t>9</a:t>
            </a: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주차 개발 내역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향후 개발 목표</a:t>
            </a: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</p:spTree>
    <p:extLst>
      <p:ext uri="{BB962C8B-B14F-4D97-AF65-F5344CB8AC3E}">
        <p14:creationId xmlns:p14="http://schemas.microsoft.com/office/powerpoint/2010/main" val="145809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9179A-0019-4FCD-A66D-E07927569483}"/>
              </a:ext>
            </a:extLst>
          </p:cNvPr>
          <p:cNvSpPr txBox="1"/>
          <p:nvPr/>
        </p:nvSpPr>
        <p:spPr>
          <a:xfrm>
            <a:off x="-537480" y="508318"/>
            <a:ext cx="334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조원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493117-2B19-436C-AAA5-1941E91A6D3A}"/>
              </a:ext>
            </a:extLst>
          </p:cNvPr>
          <p:cNvSpPr txBox="1"/>
          <p:nvPr/>
        </p:nvSpPr>
        <p:spPr>
          <a:xfrm>
            <a:off x="3748374" y="306629"/>
            <a:ext cx="8443626" cy="789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임가득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(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조장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) – R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을 이용한 데이터 수집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이행석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R, Java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연동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GUI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설계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전  준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</a:t>
            </a: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라즈베리파이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클러스터 제작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GUI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설계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위종영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R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로 수집된 데이터를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Java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로 가공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신태영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Java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지원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형상관리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BF63CC-B0DA-43EE-BD40-1B8F9EDBAC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8119" y="602354"/>
            <a:ext cx="650783" cy="8870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756B9F-8136-4589-8E86-7362ECE37B0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8119" y="4415834"/>
            <a:ext cx="651600" cy="885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6D727E-FF21-45BE-BFEF-3AA17F7489F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8119" y="1874502"/>
            <a:ext cx="651600" cy="885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7C9CB4-7754-4A51-A3DF-999B1510367C}"/>
              </a:ext>
            </a:extLst>
          </p:cNvPr>
          <p:cNvPicPr preferRelativeResize="0">
            <a:picLocks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8119" y="3145168"/>
            <a:ext cx="651600" cy="885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8251AE-9B4E-4237-A79B-191B11E979C7}"/>
              </a:ext>
            </a:extLst>
          </p:cNvPr>
          <p:cNvSpPr txBox="1"/>
          <p:nvPr/>
        </p:nvSpPr>
        <p:spPr>
          <a:xfrm>
            <a:off x="3789679" y="901282"/>
            <a:ext cx="506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full7002@naver.com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6"/>
              </a:rPr>
              <a:t>https://github.com/LimFull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C8025-7859-4B20-8F0E-11F2995AAB2E}"/>
              </a:ext>
            </a:extLst>
          </p:cNvPr>
          <p:cNvSpPr txBox="1"/>
          <p:nvPr/>
        </p:nvSpPr>
        <p:spPr>
          <a:xfrm>
            <a:off x="3789680" y="2182357"/>
            <a:ext cx="584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myidlhs@naver.com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7"/>
              </a:rPr>
              <a:t>https://github.com/LeeHangseok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DCF9F9-AB85-4CBE-8B81-3E4716DC9143}"/>
              </a:ext>
            </a:extLst>
          </p:cNvPr>
          <p:cNvSpPr txBox="1"/>
          <p:nvPr/>
        </p:nvSpPr>
        <p:spPr>
          <a:xfrm>
            <a:off x="3789680" y="3463432"/>
            <a:ext cx="420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lsktm575@naver.com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8"/>
              </a:rPr>
              <a:t>https://github.com/Joon4518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F8A26-3E5D-4DCA-A2E4-0795AC70095B}"/>
              </a:ext>
            </a:extLst>
          </p:cNvPr>
          <p:cNvSpPr txBox="1"/>
          <p:nvPr/>
        </p:nvSpPr>
        <p:spPr>
          <a:xfrm>
            <a:off x="3789680" y="4744507"/>
            <a:ext cx="466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droid44@naver.com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9"/>
              </a:rPr>
              <a:t>https://github.com/WiJongYeong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E0AD5-3E01-40D8-8B8B-4D159E46FF58}"/>
              </a:ext>
            </a:extLst>
          </p:cNvPr>
          <p:cNvSpPr txBox="1"/>
          <p:nvPr/>
        </p:nvSpPr>
        <p:spPr>
          <a:xfrm>
            <a:off x="3789680" y="6025583"/>
            <a:ext cx="456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sty2623@naver.com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10"/>
              </a:rPr>
              <a:t>https://github.com/sty2623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3FF3A83-8B96-4C9A-BA32-285A0E864F09}"/>
              </a:ext>
            </a:extLst>
          </p:cNvPr>
          <p:cNvPicPr preferRelativeResize="0">
            <a:picLocks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8119" y="5686501"/>
            <a:ext cx="651600" cy="885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A94A120-0F3E-4587-8629-47F4ACEE0AE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E0DA80-73A3-4F64-BAF9-0BEA40EA6B11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6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일정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B64EC6-5AD6-4287-82FB-340F69D456ED}"/>
              </a:ext>
            </a:extLst>
          </p:cNvPr>
          <p:cNvSpPr txBox="1"/>
          <p:nvPr/>
        </p:nvSpPr>
        <p:spPr>
          <a:xfrm>
            <a:off x="4300764" y="1500260"/>
            <a:ext cx="682443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endParaRPr lang="ko-KR" altLang="en-US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F72794-B3DD-4D0A-AE9D-537AB294E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76297"/>
              </p:ext>
            </p:extLst>
          </p:nvPr>
        </p:nvGraphicFramePr>
        <p:xfrm>
          <a:off x="2916806" y="1140638"/>
          <a:ext cx="9248174" cy="3786331"/>
        </p:xfrm>
        <a:graphic>
          <a:graphicData uri="http://schemas.openxmlformats.org/drawingml/2006/table">
            <a:tbl>
              <a:tblPr/>
              <a:tblGrid>
                <a:gridCol w="2984594">
                  <a:extLst>
                    <a:ext uri="{9D8B030D-6E8A-4147-A177-3AD203B41FA5}">
                      <a16:colId xmlns:a16="http://schemas.microsoft.com/office/drawing/2014/main" val="1715612190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345944295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826050547"/>
                    </a:ext>
                  </a:extLst>
                </a:gridCol>
                <a:gridCol w="447552">
                  <a:extLst>
                    <a:ext uri="{9D8B030D-6E8A-4147-A177-3AD203B41FA5}">
                      <a16:colId xmlns:a16="http://schemas.microsoft.com/office/drawing/2014/main" val="361535775"/>
                    </a:ext>
                  </a:extLst>
                </a:gridCol>
                <a:gridCol w="447552">
                  <a:extLst>
                    <a:ext uri="{9D8B030D-6E8A-4147-A177-3AD203B41FA5}">
                      <a16:colId xmlns:a16="http://schemas.microsoft.com/office/drawing/2014/main" val="319168782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271383624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925482171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1503335732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3568311126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589539319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3568881853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2653004802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2410372587"/>
                    </a:ext>
                  </a:extLst>
                </a:gridCol>
                <a:gridCol w="428119">
                  <a:extLst>
                    <a:ext uri="{9D8B030D-6E8A-4147-A177-3AD203B41FA5}">
                      <a16:colId xmlns:a16="http://schemas.microsoft.com/office/drawing/2014/main" val="740343249"/>
                    </a:ext>
                  </a:extLst>
                </a:gridCol>
                <a:gridCol w="725577">
                  <a:extLst>
                    <a:ext uri="{9D8B030D-6E8A-4147-A177-3AD203B41FA5}">
                      <a16:colId xmlns:a16="http://schemas.microsoft.com/office/drawing/2014/main" val="1292635697"/>
                    </a:ext>
                  </a:extLst>
                </a:gridCol>
              </a:tblGrid>
              <a:tr h="29374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추진 내용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수행기간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(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) (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계획표시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: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■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)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875881"/>
                  </a:ext>
                </a:extLst>
              </a:tr>
              <a:tr h="293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5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6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0" marR="0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3547919"/>
                  </a:ext>
                </a:extLst>
              </a:tr>
              <a:tr h="398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2223189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아이디어 도출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160304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자바와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R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연동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486054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크롤링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관련 기법 구축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623638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단어 필터링 기법 구축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080511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라즈베리파이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클러스터 구축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+mn-ea"/>
                        <a:cs typeface="+mn-cs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51922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언론사별 뉴스 열람 구현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451080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자바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GUI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구현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870259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테스트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388512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유지보수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7858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752675D-22EC-45F9-9940-58BDCDF8E82A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7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241365" y="3316297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B64EC6-5AD6-4287-82FB-340F69D456ED}"/>
              </a:ext>
            </a:extLst>
          </p:cNvPr>
          <p:cNvSpPr txBox="1"/>
          <p:nvPr/>
        </p:nvSpPr>
        <p:spPr>
          <a:xfrm>
            <a:off x="4300764" y="1500260"/>
            <a:ext cx="682443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endParaRPr lang="ko-KR" altLang="en-US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88F187-A7CF-453B-991B-F2B7DA79F3C8}"/>
              </a:ext>
            </a:extLst>
          </p:cNvPr>
          <p:cNvSpPr txBox="1"/>
          <p:nvPr/>
        </p:nvSpPr>
        <p:spPr>
          <a:xfrm>
            <a:off x="2829996" y="670811"/>
            <a:ext cx="7910321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dirty="0">
                <a:solidFill>
                  <a:schemeClr val="tx1"/>
                </a:solidFill>
              </a:rPr>
              <a:t>Linux Ubuntu</a:t>
            </a:r>
            <a:r>
              <a:rPr lang="ko-KR" altLang="en-US" sz="2400" b="0" dirty="0">
                <a:solidFill>
                  <a:schemeClr val="tx1"/>
                </a:solidFill>
              </a:rPr>
              <a:t> </a:t>
            </a:r>
            <a:r>
              <a:rPr lang="en-US" altLang="ko-KR" sz="2400" b="0" dirty="0">
                <a:solidFill>
                  <a:schemeClr val="tx1"/>
                </a:solidFill>
              </a:rPr>
              <a:t>17.10</a:t>
            </a:r>
          </a:p>
          <a:p>
            <a:pPr>
              <a:lnSpc>
                <a:spcPct val="170000"/>
              </a:lnSpc>
            </a:pPr>
            <a:r>
              <a:rPr lang="en-US" altLang="ko-KR" sz="2000" dirty="0"/>
              <a:t>- </a:t>
            </a:r>
            <a:r>
              <a:rPr lang="ko-KR" altLang="en-US" sz="2000" dirty="0" err="1"/>
              <a:t>라즈베리파이가</a:t>
            </a:r>
            <a:r>
              <a:rPr lang="ko-KR" altLang="en-US" sz="2000" dirty="0"/>
              <a:t> 리눅스 기반의 운영체제인 </a:t>
            </a:r>
            <a:r>
              <a:rPr lang="ko-KR" altLang="en-US" sz="2000" dirty="0" err="1"/>
              <a:t>라즈비안을</a:t>
            </a:r>
            <a:r>
              <a:rPr lang="ko-KR" altLang="en-US" sz="2000" dirty="0"/>
              <a:t> 사용하기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 때문에 하드웨어가 </a:t>
            </a:r>
            <a:r>
              <a:rPr lang="ko-KR" altLang="en-US" sz="2000" dirty="0" err="1"/>
              <a:t>준비됐을때</a:t>
            </a:r>
            <a:r>
              <a:rPr lang="ko-KR" altLang="en-US" sz="2000" dirty="0"/>
              <a:t> 바로 사용할 수 있도록 리눅스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 계열인 우분투를 사용하여 개발</a:t>
            </a:r>
            <a:endParaRPr lang="en-US" altLang="ko-KR" sz="2000" b="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8008BB-0EDE-488D-8A2E-633D9CB7AA29}"/>
              </a:ext>
            </a:extLst>
          </p:cNvPr>
          <p:cNvSpPr txBox="1"/>
          <p:nvPr/>
        </p:nvSpPr>
        <p:spPr>
          <a:xfrm>
            <a:off x="2829996" y="3145087"/>
            <a:ext cx="7910321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spc="-100" dirty="0">
                <a:solidFill>
                  <a:schemeClr val="tx1"/>
                </a:solidFill>
              </a:rPr>
              <a:t>Java JDK 10, </a:t>
            </a:r>
            <a:r>
              <a:rPr lang="en-US" altLang="ko-KR" sz="2400" b="0" dirty="0">
                <a:solidFill>
                  <a:schemeClr val="tx1"/>
                </a:solidFill>
              </a:rPr>
              <a:t>Eclipse Java Oxygen 4.7.2</a:t>
            </a:r>
            <a:endParaRPr lang="en-US" altLang="ko-KR" sz="2400" b="0" spc="-100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조원들에게 가장 익숙한 개발 툴과 언어인 이클립스와 자바 사용</a:t>
            </a:r>
            <a:endParaRPr lang="en-US" altLang="ko-KR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54EC6C-BE8D-43EC-861C-1E8985FCE61A}"/>
              </a:ext>
            </a:extLst>
          </p:cNvPr>
          <p:cNvSpPr txBox="1"/>
          <p:nvPr/>
        </p:nvSpPr>
        <p:spPr>
          <a:xfrm>
            <a:off x="2829996" y="4498029"/>
            <a:ext cx="936200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spc="-100" dirty="0">
                <a:solidFill>
                  <a:schemeClr val="tx1"/>
                </a:solidFill>
              </a:rPr>
              <a:t>R Version 3.4.4</a:t>
            </a:r>
            <a:r>
              <a:rPr lang="en-US" altLang="ko-KR" spc="-100" dirty="0"/>
              <a:t> </a:t>
            </a:r>
          </a:p>
          <a:p>
            <a:pPr>
              <a:lnSpc>
                <a:spcPct val="170000"/>
              </a:lnSpc>
            </a:pPr>
            <a:r>
              <a:rPr lang="en-US" altLang="ko-KR" sz="2000" spc="-100" dirty="0"/>
              <a:t>- </a:t>
            </a:r>
            <a:r>
              <a:rPr lang="ko-KR" altLang="en-US" sz="2000" dirty="0"/>
              <a:t>국내</a:t>
            </a:r>
            <a:r>
              <a:rPr lang="en-US" altLang="ko-KR" sz="2000" dirty="0"/>
              <a:t> </a:t>
            </a:r>
            <a:r>
              <a:rPr lang="ko-KR" altLang="en-US" sz="2000" dirty="0"/>
              <a:t>뉴스 데이터를 수집하고 가공하는데 필요한 통계 프로그램인 </a:t>
            </a:r>
            <a:r>
              <a:rPr lang="en-US" altLang="ko-KR" sz="2000" dirty="0"/>
              <a:t>R </a:t>
            </a:r>
            <a:r>
              <a:rPr lang="ko-KR" altLang="en-US" sz="2000" dirty="0"/>
              <a:t>사용</a:t>
            </a:r>
            <a:endParaRPr lang="en-US" altLang="ko-KR" sz="20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0BD0531-4C50-4D3A-88DE-E1D1584C0DE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4625" y="3299088"/>
            <a:ext cx="551251" cy="55125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7D3F8F7-D738-496B-A616-83D64F7A64A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2430" y="4613823"/>
            <a:ext cx="557870" cy="55926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5D20E89-DAF2-40B1-A6E8-9EA4AC4E1D0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5876" y="3334234"/>
            <a:ext cx="700933" cy="46832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C924AC3-70CF-4A80-8F6D-8296767E3B7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1041" y="822032"/>
            <a:ext cx="589280" cy="4938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FA668D-D0F2-4D11-A71C-BB9A4DC0A773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3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42C80B5-4611-4831-87BF-B44737013C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2386" y="3156247"/>
            <a:ext cx="908315" cy="171650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2482387" y="4899047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9179A-0019-4FCD-A66D-E07927569483}"/>
              </a:ext>
            </a:extLst>
          </p:cNvPr>
          <p:cNvSpPr txBox="1"/>
          <p:nvPr/>
        </p:nvSpPr>
        <p:spPr>
          <a:xfrm>
            <a:off x="-583754" y="500678"/>
            <a:ext cx="334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흐름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94A120-0F3E-4587-8629-47F4ACEE0AE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E0DA80-73A3-4F64-BAF9-0BEA40EA6B11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0E347E6-64F5-4707-8395-912E7F03900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3209" y="3409515"/>
            <a:ext cx="1360411" cy="1363820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4DA3B92-C419-4B09-9794-A63CB81325B3}"/>
              </a:ext>
            </a:extLst>
          </p:cNvPr>
          <p:cNvSpPr/>
          <p:nvPr/>
        </p:nvSpPr>
        <p:spPr>
          <a:xfrm>
            <a:off x="4522660" y="3816560"/>
            <a:ext cx="4901793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DA091A-1BB9-4773-9662-A9C02E02C4D2}"/>
              </a:ext>
            </a:extLst>
          </p:cNvPr>
          <p:cNvSpPr txBox="1"/>
          <p:nvPr/>
        </p:nvSpPr>
        <p:spPr>
          <a:xfrm>
            <a:off x="8704337" y="1831108"/>
            <a:ext cx="302081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latin typeface="Franklin Gothic Demi Cond" panose="020B0706030402020204" pitchFamily="34" charset="0"/>
                <a:ea typeface="+mj-ea"/>
                <a:cs typeface="+mj-cs"/>
              </a:defRPr>
            </a:lvl1pPr>
          </a:lstStyle>
          <a:p>
            <a:pPr marL="357188" algn="l"/>
            <a:r>
              <a:rPr lang="ko-KR" altLang="en-US" dirty="0"/>
              <a:t>기사 제목을 선택하면</a:t>
            </a:r>
            <a:endParaRPr lang="en-US" altLang="ko-KR" dirty="0"/>
          </a:p>
          <a:p>
            <a:pPr marL="357188" algn="l"/>
            <a:r>
              <a:rPr lang="ko-KR" altLang="en-US" dirty="0"/>
              <a:t>링크를 걸어 기사 조회 가능</a:t>
            </a:r>
            <a:endParaRPr lang="en-US" altLang="ko-KR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224E4B2-0372-4223-A895-E80A24DA713A}"/>
              </a:ext>
            </a:extLst>
          </p:cNvPr>
          <p:cNvSpPr/>
          <p:nvPr/>
        </p:nvSpPr>
        <p:spPr>
          <a:xfrm>
            <a:off x="8704337" y="1829211"/>
            <a:ext cx="359718" cy="3597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54E833D-9256-4BC1-B7D8-9F7ED08F98C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7338" y="706869"/>
            <a:ext cx="1637166" cy="1135784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00CC739-53C7-46CF-90D0-18F4E733D7C0}"/>
              </a:ext>
            </a:extLst>
          </p:cNvPr>
          <p:cNvSpPr/>
          <p:nvPr/>
        </p:nvSpPr>
        <p:spPr>
          <a:xfrm rot="8230406">
            <a:off x="3886383" y="2375660"/>
            <a:ext cx="2694585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7A765C5-6694-4C26-9CAC-A77E700978EF}"/>
              </a:ext>
            </a:extLst>
          </p:cNvPr>
          <p:cNvSpPr/>
          <p:nvPr/>
        </p:nvSpPr>
        <p:spPr>
          <a:xfrm rot="13240438">
            <a:off x="7187118" y="2366885"/>
            <a:ext cx="2694585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70A044-3134-479D-A5C7-9957229BA479}"/>
              </a:ext>
            </a:extLst>
          </p:cNvPr>
          <p:cNvSpPr txBox="1"/>
          <p:nvPr/>
        </p:nvSpPr>
        <p:spPr>
          <a:xfrm>
            <a:off x="3491594" y="1703862"/>
            <a:ext cx="169237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Franklin Gothic Demi Cond" panose="020B0706030402020204" pitchFamily="34" charset="0"/>
                <a:ea typeface="+mj-ea"/>
                <a:cs typeface="+mj-cs"/>
              </a:rPr>
              <a:t>       인터넷에서 </a:t>
            </a:r>
            <a:endParaRPr lang="en-US" altLang="ko-KR" sz="16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r>
              <a:rPr lang="ko-KR" altLang="en-US" sz="1600" b="1" dirty="0">
                <a:latin typeface="Franklin Gothic Demi Cond" panose="020B0706030402020204" pitchFamily="34" charset="0"/>
                <a:ea typeface="+mj-ea"/>
                <a:cs typeface="+mj-cs"/>
              </a:rPr>
              <a:t>       카테고리별로 </a:t>
            </a:r>
            <a:endParaRPr lang="en-US" altLang="ko-KR" sz="16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r>
              <a:rPr lang="ko-KR" altLang="en-US" sz="1600" b="1" dirty="0">
                <a:latin typeface="Franklin Gothic Demi Cond" panose="020B0706030402020204" pitchFamily="34" charset="0"/>
                <a:ea typeface="+mj-ea"/>
                <a:cs typeface="+mj-cs"/>
              </a:rPr>
              <a:t>       뉴스 수집</a:t>
            </a:r>
            <a:endParaRPr lang="en-US" altLang="ko-KR" sz="16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EA0C870-8CCC-447C-833A-FCFB1C010853}"/>
              </a:ext>
            </a:extLst>
          </p:cNvPr>
          <p:cNvSpPr/>
          <p:nvPr/>
        </p:nvSpPr>
        <p:spPr>
          <a:xfrm>
            <a:off x="3491594" y="1714880"/>
            <a:ext cx="359718" cy="3597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A417EB-2C4F-45D9-BB55-9127106D032E}"/>
              </a:ext>
            </a:extLst>
          </p:cNvPr>
          <p:cNvGrpSpPr/>
          <p:nvPr/>
        </p:nvGrpSpPr>
        <p:grpSpPr>
          <a:xfrm>
            <a:off x="4412157" y="4271433"/>
            <a:ext cx="3137331" cy="2062103"/>
            <a:chOff x="5102949" y="4330663"/>
            <a:chExt cx="3152112" cy="207822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2E0CBE-8D6B-4EB8-80E0-0D669E7BDBE4}"/>
                </a:ext>
              </a:extLst>
            </p:cNvPr>
            <p:cNvSpPr txBox="1"/>
            <p:nvPr/>
          </p:nvSpPr>
          <p:spPr>
            <a:xfrm>
              <a:off x="5102949" y="4330663"/>
              <a:ext cx="3152112" cy="2078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79388"/>
              <a:r>
                <a:rPr lang="ko-KR" altLang="en-US" sz="16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문장을 형태소별로 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쪼갠 후 명사만 추출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en-US" altLang="ko-KR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명사 등장 회수 카운트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많이 등장한 순으로 </a:t>
              </a:r>
              <a:r>
                <a:rPr lang="en-US" altLang="ko-KR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30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위까지 나열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나열된 명사들을 기준으로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</a:t>
              </a:r>
              <a:r>
                <a:rPr lang="ko-KR" altLang="en-US" sz="1400" b="1" dirty="0" err="1">
                  <a:latin typeface="Franklin Gothic Demi Cond" panose="020B0706030402020204" pitchFamily="34" charset="0"/>
                  <a:ea typeface="+mj-ea"/>
                  <a:cs typeface="+mj-cs"/>
                </a:rPr>
                <a:t>워드클라우드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생성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10B0EFD-ACC3-4F5D-AC97-1EA0AFE6AFD1}"/>
                </a:ext>
              </a:extLst>
            </p:cNvPr>
            <p:cNvSpPr/>
            <p:nvPr/>
          </p:nvSpPr>
          <p:spPr>
            <a:xfrm>
              <a:off x="5114579" y="4359124"/>
              <a:ext cx="359718" cy="35971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9AFD9F1-A0E8-4827-B9B8-763325851EF1}"/>
              </a:ext>
            </a:extLst>
          </p:cNvPr>
          <p:cNvSpPr txBox="1"/>
          <p:nvPr/>
        </p:nvSpPr>
        <p:spPr>
          <a:xfrm>
            <a:off x="7688092" y="4907357"/>
            <a:ext cx="349802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latin typeface="Franklin Gothic Demi Cond" panose="020B0706030402020204" pitchFamily="34" charset="0"/>
                <a:ea typeface="+mj-ea"/>
                <a:cs typeface="+mj-cs"/>
              </a:defRPr>
            </a:lvl1pPr>
          </a:lstStyle>
          <a:p>
            <a:pPr marL="452438" indent="-188913" algn="l">
              <a:tabLst>
                <a:tab pos="452438" algn="l"/>
              </a:tabLst>
            </a:pPr>
            <a:r>
              <a:rPr lang="en-US" altLang="ko-KR" dirty="0"/>
              <a:t>R</a:t>
            </a:r>
            <a:r>
              <a:rPr lang="ko-KR" altLang="en-US" dirty="0"/>
              <a:t>에서 만들어진 </a:t>
            </a:r>
            <a:r>
              <a:rPr lang="ko-KR" altLang="en-US" dirty="0" err="1"/>
              <a:t>워드클라우드를</a:t>
            </a:r>
            <a:r>
              <a:rPr lang="ko-KR" altLang="en-US" dirty="0"/>
              <a:t> </a:t>
            </a: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r>
              <a:rPr lang="ko-KR" altLang="en-US" dirty="0"/>
              <a:t>자바로 가져와서 출력</a:t>
            </a: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r>
              <a:rPr lang="ko-KR" altLang="en-US" dirty="0"/>
              <a:t>각 키워드 선택 시 해당 기사들을</a:t>
            </a: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r>
              <a:rPr lang="ko-KR" altLang="en-US" dirty="0"/>
              <a:t>언론사 별로 보여줌</a:t>
            </a:r>
            <a:endParaRPr lang="en-US" altLang="ko-KR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DB9797C-867C-4423-939E-3ABA2068FFB6}"/>
              </a:ext>
            </a:extLst>
          </p:cNvPr>
          <p:cNvSpPr/>
          <p:nvPr/>
        </p:nvSpPr>
        <p:spPr>
          <a:xfrm>
            <a:off x="7691275" y="4915918"/>
            <a:ext cx="359718" cy="3597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7853" y="652495"/>
            <a:ext cx="6296025" cy="387260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FA668D-D0F2-4D11-A71C-BB9A4DC0A773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8F187-A7CF-453B-991B-F2B7DA79F3C8}"/>
              </a:ext>
            </a:extLst>
          </p:cNvPr>
          <p:cNvSpPr txBox="1"/>
          <p:nvPr/>
        </p:nvSpPr>
        <p:spPr>
          <a:xfrm>
            <a:off x="3160196" y="4684011"/>
            <a:ext cx="9476304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dirty="0" err="1"/>
              <a:t>깃허브</a:t>
            </a:r>
            <a:r>
              <a:rPr lang="ko-KR" altLang="en-US" dirty="0"/>
              <a:t> 서버 </a:t>
            </a:r>
            <a:r>
              <a:rPr lang="en-US" altLang="ko-KR" dirty="0"/>
              <a:t>: </a:t>
            </a:r>
            <a:r>
              <a:rPr lang="ko-KR" altLang="en-US" dirty="0" err="1"/>
              <a:t>임가득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콜라보레이터 </a:t>
            </a:r>
            <a:r>
              <a:rPr lang="en-US" altLang="ko-KR" dirty="0"/>
              <a:t>: </a:t>
            </a:r>
            <a:r>
              <a:rPr lang="ko-KR" altLang="en-US" dirty="0"/>
              <a:t>전준</a:t>
            </a:r>
            <a:r>
              <a:rPr lang="en-US" altLang="ko-KR" dirty="0"/>
              <a:t>, </a:t>
            </a:r>
            <a:r>
              <a:rPr lang="ko-KR" altLang="en-US" dirty="0" err="1"/>
              <a:t>위종영</a:t>
            </a:r>
            <a:r>
              <a:rPr lang="en-US" altLang="ko-KR" dirty="0"/>
              <a:t>, </a:t>
            </a:r>
            <a:r>
              <a:rPr lang="ko-KR" altLang="en-US" dirty="0" err="1"/>
              <a:t>이행석</a:t>
            </a:r>
            <a:r>
              <a:rPr lang="en-US" altLang="ko-KR" dirty="0"/>
              <a:t>, </a:t>
            </a:r>
            <a:r>
              <a:rPr lang="ko-KR" altLang="en-US" dirty="0"/>
              <a:t>신태영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Bash </a:t>
            </a:r>
            <a:r>
              <a:rPr lang="ko-KR" altLang="en-US" dirty="0"/>
              <a:t>환경에서 마스터 </a:t>
            </a:r>
            <a:r>
              <a:rPr lang="ko-KR" altLang="en-US" dirty="0" err="1"/>
              <a:t>브랜치와</a:t>
            </a:r>
            <a:r>
              <a:rPr lang="ko-KR" altLang="en-US" dirty="0"/>
              <a:t> 각자 </a:t>
            </a:r>
            <a:r>
              <a:rPr lang="en-US" altLang="ko-KR" dirty="0"/>
              <a:t>1</a:t>
            </a:r>
            <a:r>
              <a:rPr lang="ko-KR" altLang="en-US" dirty="0"/>
              <a:t>개씩 만든 </a:t>
            </a:r>
            <a:r>
              <a:rPr lang="ko-KR" altLang="en-US" dirty="0" err="1"/>
              <a:t>브랜치를</a:t>
            </a:r>
            <a:r>
              <a:rPr lang="ko-KR" altLang="en-US" dirty="0"/>
              <a:t> 가지고 협업 중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160196" y="6171168"/>
            <a:ext cx="750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https://github.com/LimFull/Internet-News-Collector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2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Franklin Gothic Demi Cond" panose="020B0706030402020204" pitchFamily="34" charset="0"/>
                <a:ea typeface="+mj-ea"/>
                <a:cs typeface="+mj-cs"/>
              </a:rPr>
              <a:t>지난주 질문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1A9AF10-57D0-4D0C-AA8A-A370F236187F}"/>
              </a:ext>
            </a:extLst>
          </p:cNvPr>
          <p:cNvSpPr txBox="1"/>
          <p:nvPr/>
        </p:nvSpPr>
        <p:spPr>
          <a:xfrm>
            <a:off x="2626580" y="1095634"/>
            <a:ext cx="96513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노트북이나 데스크톱 대신 </a:t>
            </a:r>
            <a:r>
              <a:rPr lang="ko-KR" altLang="en-US" dirty="0" err="1"/>
              <a:t>라즈베리파이를</a:t>
            </a:r>
            <a:r>
              <a:rPr lang="ko-KR" altLang="en-US" dirty="0"/>
              <a:t> 선택한 이유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상대적으로 가격이 매우 저렴한 </a:t>
            </a:r>
            <a:r>
              <a:rPr lang="ko-KR" altLang="en-US" dirty="0" err="1"/>
              <a:t>라즈베리파이를</a:t>
            </a:r>
            <a:r>
              <a:rPr lang="ko-KR" altLang="en-US" dirty="0"/>
              <a:t> 여러 대 구매하여 </a:t>
            </a:r>
            <a:r>
              <a:rPr lang="ko-KR" altLang="en-US" dirty="0" err="1"/>
              <a:t>가성비</a:t>
            </a:r>
            <a:r>
              <a:rPr lang="ko-KR" altLang="en-US" dirty="0"/>
              <a:t> 추구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적용할 데이터의 범위 계획</a:t>
            </a:r>
            <a:endParaRPr lang="en-US" altLang="ko-KR" dirty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날짜를 선택해 사용할 수 있도록 할 계획이며</a:t>
            </a:r>
            <a:r>
              <a:rPr lang="en-US" altLang="ko-KR" dirty="0"/>
              <a:t>, </a:t>
            </a:r>
            <a:r>
              <a:rPr lang="ko-KR" altLang="en-US" dirty="0"/>
              <a:t>기본적으로는 실시간으로 최신 정보를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명사형 외에 동사형 단어들이 </a:t>
            </a:r>
            <a:r>
              <a:rPr lang="ko-KR" altLang="en-US" dirty="0" err="1"/>
              <a:t>워드클라우드에</a:t>
            </a:r>
            <a:r>
              <a:rPr lang="ko-KR" altLang="en-US" dirty="0"/>
              <a:t> 보여지는 개선할 생각은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매일 각 카테고리별로 필터링할 단어를 추가하여 업데이트 하는 중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212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ABD80E3-D16B-4218-8C1E-3389BBCCC72D}"/>
              </a:ext>
            </a:extLst>
          </p:cNvPr>
          <p:cNvSpPr txBox="1"/>
          <p:nvPr/>
        </p:nvSpPr>
        <p:spPr>
          <a:xfrm>
            <a:off x="2782275" y="5089220"/>
            <a:ext cx="939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많이 나온 단어들의 링크 추출</a:t>
            </a:r>
            <a:endParaRPr lang="en-US" altLang="ko-KR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A9AF10-57D0-4D0C-AA8A-A370F236187F}"/>
              </a:ext>
            </a:extLst>
          </p:cNvPr>
          <p:cNvSpPr txBox="1"/>
          <p:nvPr/>
        </p:nvSpPr>
        <p:spPr>
          <a:xfrm>
            <a:off x="2626580" y="1095634"/>
            <a:ext cx="9393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wordurl</a:t>
            </a:r>
            <a:r>
              <a:rPr lang="en-US" altLang="ko-KR" dirty="0"/>
              <a:t> &lt;- matrix(</a:t>
            </a:r>
            <a:r>
              <a:rPr lang="en-US" altLang="ko-KR" dirty="0" err="1"/>
              <a:t>nrow</a:t>
            </a:r>
            <a:r>
              <a:rPr lang="en-US" altLang="ko-KR" dirty="0"/>
              <a:t>=3, </a:t>
            </a:r>
            <a:r>
              <a:rPr lang="en-US" altLang="ko-KR" dirty="0" err="1"/>
              <a:t>ncol</a:t>
            </a:r>
            <a:r>
              <a:rPr lang="en-US" altLang="ko-KR" dirty="0"/>
              <a:t>=20)       </a:t>
            </a:r>
          </a:p>
          <a:p>
            <a:r>
              <a:rPr lang="en-US" altLang="ko-KR" dirty="0" err="1"/>
              <a:t>sortedword</a:t>
            </a:r>
            <a:r>
              <a:rPr lang="en-US" altLang="ko-KR" dirty="0"/>
              <a:t> &lt;- doc[rev(order(</a:t>
            </a:r>
            <a:r>
              <a:rPr lang="en-US" altLang="ko-KR" dirty="0" err="1"/>
              <a:t>rowSums</a:t>
            </a:r>
            <a:r>
              <a:rPr lang="en-US" altLang="ko-KR" dirty="0"/>
              <a:t>(doc))),]           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1:3){                      </a:t>
            </a:r>
          </a:p>
          <a:p>
            <a:r>
              <a:rPr lang="en-US" altLang="ko-KR" dirty="0"/>
              <a:t>  k &lt;- 0                               </a:t>
            </a:r>
          </a:p>
          <a:p>
            <a:r>
              <a:rPr lang="en-US" altLang="ko-KR" dirty="0"/>
              <a:t>  for (j in 1:20){                      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sortedword</a:t>
            </a:r>
            <a:r>
              <a:rPr lang="en-US" altLang="ko-KR" dirty="0"/>
              <a:t>[</a:t>
            </a:r>
            <a:r>
              <a:rPr lang="en-US" altLang="ko-KR" dirty="0" err="1"/>
              <a:t>i,j</a:t>
            </a:r>
            <a:r>
              <a:rPr lang="en-US" altLang="ko-KR" dirty="0"/>
              <a:t>] != 0) {            </a:t>
            </a:r>
          </a:p>
          <a:p>
            <a:r>
              <a:rPr lang="en-US" altLang="ko-KR" dirty="0"/>
              <a:t>      k &lt;- k+1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wordurl</a:t>
            </a:r>
            <a:r>
              <a:rPr lang="en-US" altLang="ko-KR" dirty="0"/>
              <a:t>[</a:t>
            </a:r>
            <a:r>
              <a:rPr lang="en-US" altLang="ko-KR" dirty="0" err="1"/>
              <a:t>i,k</a:t>
            </a:r>
            <a:r>
              <a:rPr lang="en-US" altLang="ko-KR" dirty="0"/>
              <a:t>] &lt;- c(</a:t>
            </a:r>
            <a:r>
              <a:rPr lang="en-US" altLang="ko-KR" dirty="0" err="1"/>
              <a:t>news_url</a:t>
            </a:r>
            <a:r>
              <a:rPr lang="en-US" altLang="ko-KR" dirty="0"/>
              <a:t>[j])}}}        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doc &lt;- </a:t>
            </a:r>
            <a:r>
              <a:rPr lang="en-US" altLang="ko-KR" dirty="0" err="1"/>
              <a:t>rowSums</a:t>
            </a:r>
            <a:r>
              <a:rPr lang="en-US" altLang="ko-KR" dirty="0"/>
              <a:t>(doc) </a:t>
            </a:r>
          </a:p>
          <a:p>
            <a:r>
              <a:rPr lang="en-US" altLang="ko-KR" dirty="0"/>
              <a:t>doc &lt;- doc[order(</a:t>
            </a:r>
            <a:r>
              <a:rPr lang="en-US" altLang="ko-KR" dirty="0" err="1"/>
              <a:t>doc,decreasing</a:t>
            </a:r>
            <a:r>
              <a:rPr lang="en-US" altLang="ko-KR" dirty="0"/>
              <a:t>=T)] </a:t>
            </a:r>
          </a:p>
          <a:p>
            <a:r>
              <a:rPr lang="en-US" altLang="ko-KR" dirty="0"/>
              <a:t>doc &lt;- </a:t>
            </a:r>
            <a:r>
              <a:rPr lang="en-US" altLang="ko-KR" dirty="0" err="1"/>
              <a:t>as.data.frame</a:t>
            </a:r>
            <a:r>
              <a:rPr lang="en-US" altLang="ko-KR" dirty="0"/>
              <a:t>(doc[1:30])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3A79C-6129-4340-B38B-B65801425C54}"/>
              </a:ext>
            </a:extLst>
          </p:cNvPr>
          <p:cNvSpPr txBox="1"/>
          <p:nvPr/>
        </p:nvSpPr>
        <p:spPr>
          <a:xfrm>
            <a:off x="7651262" y="1095634"/>
            <a:ext cx="4106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핫 키워드가 있는 기사의 </a:t>
            </a:r>
            <a:r>
              <a:rPr lang="en-US" altLang="ko-KR" sz="1400" dirty="0" err="1">
                <a:solidFill>
                  <a:srgbClr val="FF0000"/>
                </a:solidFill>
              </a:rPr>
              <a:t>url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담을 행렬 생성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41F5D-4120-4338-840D-FDF9C00D93B4}"/>
              </a:ext>
            </a:extLst>
          </p:cNvPr>
          <p:cNvSpPr txBox="1"/>
          <p:nvPr/>
        </p:nvSpPr>
        <p:spPr>
          <a:xfrm>
            <a:off x="7651262" y="2021264"/>
            <a:ext cx="4306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 추출할 키워드의 수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, j :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검사할 기사의 수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81F756-DF6A-4601-ACE8-AE4671BFC9B3}"/>
              </a:ext>
            </a:extLst>
          </p:cNvPr>
          <p:cNvSpPr/>
          <p:nvPr/>
        </p:nvSpPr>
        <p:spPr>
          <a:xfrm>
            <a:off x="2567778" y="1145148"/>
            <a:ext cx="3958067" cy="320508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F649DCF-AC39-4499-B3F6-B4897A02E2E6}"/>
              </a:ext>
            </a:extLst>
          </p:cNvPr>
          <p:cNvCxnSpPr>
            <a:cxnSpLocks/>
          </p:cNvCxnSpPr>
          <p:nvPr/>
        </p:nvCxnSpPr>
        <p:spPr>
          <a:xfrm>
            <a:off x="6525845" y="1287551"/>
            <a:ext cx="1016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65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1442</Words>
  <Application>Microsoft Office PowerPoint</Application>
  <PresentationFormat>와이드스크린</PresentationFormat>
  <Paragraphs>268</Paragraphs>
  <Slides>18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함초롬바탕</vt:lpstr>
      <vt:lpstr>Algerian</vt:lpstr>
      <vt:lpstr>Arial</vt:lpstr>
      <vt:lpstr>Franklin Gothic Demi Cond</vt:lpstr>
      <vt:lpstr>Office 테마</vt:lpstr>
      <vt:lpstr>  4조  오픈아이즈  2018. 5. 9. 정현숙   IT멀티미디어실습실(10221)   임가득, 전준, 위종영, 이행석, 신태영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발표조 : 4조 팀명 : 오픈아이즈 발표일자 : 2018. 3. 28 담당교수 : 정현숙 발표 장소 : IT멀티미디어실습실(10221) 조원 : 임가득, 전준, 위종영, 이행석, 신태영 발표자 : 전준</dc:title>
  <dc:creator>전준</dc:creator>
  <cp:lastModifiedBy>lhs</cp:lastModifiedBy>
  <cp:revision>100</cp:revision>
  <dcterms:created xsi:type="dcterms:W3CDTF">2018-04-02T06:41:44Z</dcterms:created>
  <dcterms:modified xsi:type="dcterms:W3CDTF">2018-05-05T08:59:11Z</dcterms:modified>
</cp:coreProperties>
</file>