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7" r:id="rId2"/>
    <p:sldId id="257" r:id="rId3"/>
    <p:sldId id="258" r:id="rId4"/>
    <p:sldId id="288" r:id="rId5"/>
    <p:sldId id="260" r:id="rId6"/>
    <p:sldId id="259" r:id="rId7"/>
    <p:sldId id="278" r:id="rId8"/>
    <p:sldId id="261" r:id="rId9"/>
    <p:sldId id="280" r:id="rId10"/>
    <p:sldId id="281" r:id="rId11"/>
    <p:sldId id="279" r:id="rId12"/>
    <p:sldId id="283" r:id="rId13"/>
    <p:sldId id="282" r:id="rId14"/>
    <p:sldId id="284" r:id="rId15"/>
    <p:sldId id="285" r:id="rId16"/>
    <p:sldId id="286" r:id="rId17"/>
    <p:sldId id="287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3553" autoAdjust="0"/>
  </p:normalViewPr>
  <p:slideViewPr>
    <p:cSldViewPr snapToGrid="0">
      <p:cViewPr varScale="1">
        <p:scale>
          <a:sx n="74" d="100"/>
          <a:sy n="74" d="100"/>
        </p:scale>
        <p:origin x="16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48A42-5AC0-43F1-9088-00E5A5ACAF6A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94DB0-3610-454E-B20E-78D8E591F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2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94DB0-3610-454E-B20E-78D8E591F3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32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94DB0-3610-454E-B20E-78D8E591F3F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7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5DF0-59F9-43DB-9669-43A773931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FD141-97A8-4552-8084-D0DA55070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2F15C-10AD-4374-B93C-2FE9F3E3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1A7B0-3E24-471D-A456-7DCD1788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94D58-6D31-4BC4-967C-84F9E465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90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0C474-E422-4315-8893-F3667FE2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A5F895-9485-4CA6-AF0D-F71AEBF53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66FB5-2369-4A99-8039-20F2B812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A2E41-003C-4B2D-90F6-492C3B07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36024-B0A7-4C2E-BFB3-0D1100D6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1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7C9346-D78B-4C0D-AAE8-EF09ECBD0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6D82BD-5E2D-4F70-AAF3-951EF3039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8829F-6630-419A-8706-87DCF989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BFF06-34B7-49BD-B6AF-06DEC53A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1A9A1-3197-444A-9E20-8CD1CE55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4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D8D94-3B7F-4DCD-A063-A73F966F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55DA7-D626-4DD6-ADC6-42C36DE1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4AEA6-E18A-4CEF-B75C-438B8F5E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98E0B-4C36-4977-8529-7DB3DDAD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4B666-1F88-432D-A111-84CB3095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6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DEE46-B572-42FC-B055-E79E9BE1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6B3368-D130-4489-A8B2-D30061BCD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3ED43-7558-4DA1-AD38-3F2DD45C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1B435-748E-483D-8F83-D59113E7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89CF4-A78E-4EE3-B1F5-F14D1E1F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6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A1221-3A83-4933-B201-ECADFAC4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55596-9CAA-415F-A018-E9465B25A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0EAB-90E1-4AB5-87EA-C705C64C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05696-E8AB-4DE1-A246-21B65AAD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CA3436-51DB-4450-A5A5-869A148E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E41494-3530-4623-AF26-D7EAE2D2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9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6D1A9-BC2F-4599-930B-1E4B1F7A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A9CE7-F003-438B-835A-41D3F408B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778AC7-2FC1-498A-BC6E-FD630167D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3F27B2-5804-46F6-BF45-5B71F6D2C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B1A6AA-73A3-4AB5-A303-7C87B4F8D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814D21-7258-43B0-80BA-DABAA2C1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3EBBB0-D95B-4A14-BDB3-8D295B28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F98B47-3E3D-4D9C-8308-75A4253E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5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45F58-3EB3-4EBE-92F9-0CFEC2B1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B43239-4B7C-4298-BE3E-735EA6F5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3DCE96-0D8A-48D1-ADB1-AA62DA28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C22C18-DA7F-4F59-84E9-192B25F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2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2EDF05-8F7C-4379-9468-591EE87E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320A2-E520-43C3-A5E7-F81C40C9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2CA389-2F1F-42BE-B116-1584F075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3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7206B-6796-4540-BE10-BE1BAD3A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0150-CBD3-47C8-8E30-4F445AA4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D3E168-2CF1-40F1-8FFB-275D156CE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CE58F-2F31-4EF6-B426-B9AA5484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1B499-CAF8-47B8-BECA-778CBB5C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77C23-06AE-42C5-A26D-5A2F9B4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7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0CDDA-CD73-437E-B8A6-A93E0845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2C8C9D-2E0D-4196-AF65-CA6FF7965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D4702-7519-4F87-BD50-D460481E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2093E8-FADF-42EC-8EE1-ACD5D549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9AE00-EE53-49E7-ADF9-60B9AD01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8058B-D102-4F01-A585-055FABF4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3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8A07A0-96AC-4EEC-9E62-1997A4E9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E74B80-ABDC-4674-9A46-666B1DE55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C5ECD-6433-473C-8E6F-C1EC0951B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4F654-82A4-44DD-8F43-7F67817BA705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E7438-6E28-45B8-BB4B-4213F48D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86B5D-E762-4610-8EA6-B2908A951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4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icemart.co.kr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cbanq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oon4518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LeeHangseo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LimFull" TargetMode="External"/><Relationship Id="rId11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hyperlink" Target="https://github.com/sty2623" TargetMode="External"/><Relationship Id="rId4" Type="http://schemas.openxmlformats.org/officeDocument/2006/relationships/image" Target="../media/image3.jpeg"/><Relationship Id="rId9" Type="http://schemas.openxmlformats.org/officeDocument/2006/relationships/hyperlink" Target="https://github.com/WiJongYeo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mFull/Internet-News-Collecto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0" y="995680"/>
            <a:ext cx="12192000" cy="1463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D794808-F425-4C7E-B4DB-C66988790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3440" y="3888822"/>
            <a:ext cx="4139702" cy="2387600"/>
          </a:xfrm>
        </p:spPr>
        <p:txBody>
          <a:bodyPr wrap="none">
            <a:noAutofit/>
          </a:bodyPr>
          <a:lstStyle/>
          <a:p>
            <a:pPr algn="r">
              <a:lnSpc>
                <a:spcPct val="142000"/>
              </a:lnSpc>
            </a:pPr>
            <a:r>
              <a:rPr lang="en-US" altLang="ko-KR" sz="1400" b="1" dirty="0">
                <a:latin typeface="Franklin Gothic Demi Cond" panose="020B0706030402020204" pitchFamily="34" charset="0"/>
              </a:rPr>
              <a:t>  4</a:t>
            </a:r>
            <a:r>
              <a:rPr lang="ko-KR" altLang="en-US" sz="1400" b="1" dirty="0">
                <a:latin typeface="Franklin Gothic Demi Cond" panose="020B0706030402020204" pitchFamily="34" charset="0"/>
              </a:rPr>
              <a:t>조</a:t>
            </a:r>
            <a:br>
              <a:rPr lang="en-US" altLang="ko-KR" sz="1400" b="1" dirty="0">
                <a:latin typeface="Franklin Gothic Demi Cond" panose="020B0706030402020204" pitchFamily="34" charset="0"/>
              </a:rPr>
            </a:br>
            <a:r>
              <a:rPr lang="en-US" altLang="ko-KR" sz="1400" b="1" dirty="0">
                <a:latin typeface="+mj-ea"/>
              </a:rPr>
              <a:t> </a:t>
            </a:r>
            <a:r>
              <a:rPr lang="ko-KR" altLang="en-US" sz="1400" b="1" dirty="0" err="1">
                <a:latin typeface="+mj-ea"/>
              </a:rPr>
              <a:t>오픈아이즈</a:t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2018. 4. 11</a:t>
            </a:r>
            <a:br>
              <a:rPr lang="en-US" altLang="ko-KR" sz="1400" b="1" dirty="0">
                <a:latin typeface="+mj-ea"/>
              </a:rPr>
            </a:br>
            <a:r>
              <a:rPr lang="ko-KR" altLang="en-US" sz="1400" b="1" dirty="0">
                <a:latin typeface="+mj-ea"/>
              </a:rPr>
              <a:t>정현숙</a:t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 IT</a:t>
            </a:r>
            <a:r>
              <a:rPr lang="ko-KR" altLang="en-US" sz="1400" b="1" dirty="0">
                <a:latin typeface="+mj-ea"/>
              </a:rPr>
              <a:t>멀티미디어실습실</a:t>
            </a:r>
            <a:r>
              <a:rPr lang="en-US" altLang="ko-KR" sz="1400" b="1" dirty="0">
                <a:latin typeface="+mj-ea"/>
              </a:rPr>
              <a:t>(10221)</a:t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 </a:t>
            </a:r>
            <a:r>
              <a:rPr lang="ko-KR" altLang="en-US" sz="1400" b="1" dirty="0" err="1">
                <a:latin typeface="+mj-ea"/>
              </a:rPr>
              <a:t>임가득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>
                <a:latin typeface="+mj-ea"/>
              </a:rPr>
              <a:t>전준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 err="1">
                <a:latin typeface="+mj-ea"/>
              </a:rPr>
              <a:t>위종영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 err="1">
                <a:latin typeface="+mj-ea"/>
              </a:rPr>
              <a:t>이행석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>
                <a:latin typeface="+mj-ea"/>
              </a:rPr>
              <a:t>신태영</a:t>
            </a:r>
            <a:br>
              <a:rPr lang="en-US" altLang="ko-KR" sz="1800" b="1" dirty="0">
                <a:latin typeface="+mj-ea"/>
              </a:rPr>
            </a:br>
            <a:r>
              <a:rPr lang="en-US" altLang="ko-KR" sz="2200" b="1" dirty="0">
                <a:latin typeface="+mj-ea"/>
              </a:rPr>
              <a:t> </a:t>
            </a:r>
            <a:endParaRPr lang="ko-KR" altLang="en-US" sz="5300" b="1" dirty="0">
              <a:latin typeface="+mj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869A649-1719-42C6-A57B-E4256FD51BFF}"/>
              </a:ext>
            </a:extLst>
          </p:cNvPr>
          <p:cNvSpPr txBox="1">
            <a:spLocks/>
          </p:cNvSpPr>
          <p:nvPr/>
        </p:nvSpPr>
        <p:spPr>
          <a:xfrm>
            <a:off x="-285675" y="263843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ko-KR" altLang="en-US" sz="4800" b="1" dirty="0">
                <a:latin typeface="Franklin Gothic Demi Cond" panose="020B0706030402020204" pitchFamily="34" charset="0"/>
              </a:rPr>
              <a:t>실시간 국내 인터넷 뉴스 빅데이터 수집</a:t>
            </a:r>
            <a:br>
              <a:rPr lang="en-US" altLang="ko-KR" sz="4800" b="1" dirty="0">
                <a:latin typeface="Franklin Gothic Demi Cond" panose="020B0706030402020204" pitchFamily="34" charset="0"/>
              </a:rPr>
            </a:br>
            <a:r>
              <a:rPr lang="en-US" altLang="ko-KR" sz="1800" b="1" dirty="0">
                <a:latin typeface="Franklin Gothic Demi Cond" panose="020B0706030402020204" pitchFamily="34" charset="0"/>
              </a:rPr>
              <a:t> </a:t>
            </a:r>
            <a:endParaRPr lang="ko-KR" altLang="en-US" sz="4400" b="1" dirty="0">
              <a:latin typeface="Franklin Gothic Demi Cond" panose="020B07060304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-1176368" y="69381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4D252C-A733-46E9-82A4-D4C6C5C3B8B1}"/>
              </a:ext>
            </a:extLst>
          </p:cNvPr>
          <p:cNvCxnSpPr>
            <a:cxnSpLocks/>
          </p:cNvCxnSpPr>
          <p:nvPr/>
        </p:nvCxnSpPr>
        <p:spPr>
          <a:xfrm>
            <a:off x="6471920" y="6259799"/>
            <a:ext cx="4840742" cy="0"/>
          </a:xfrm>
          <a:prstGeom prst="line">
            <a:avLst/>
          </a:prstGeom>
          <a:ln w="476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1B50B592-9EA0-4ED8-8F82-64F207920A6D}"/>
              </a:ext>
            </a:extLst>
          </p:cNvPr>
          <p:cNvSpPr txBox="1">
            <a:spLocks/>
          </p:cNvSpPr>
          <p:nvPr/>
        </p:nvSpPr>
        <p:spPr>
          <a:xfrm>
            <a:off x="-4025151" y="-173490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000" b="1" dirty="0">
                <a:latin typeface="Franklin Gothic Demi Cond" panose="020B0706030402020204" pitchFamily="34" charset="0"/>
              </a:rPr>
              <a:t>[ 2018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산학 </a:t>
            </a:r>
            <a:r>
              <a:rPr lang="ko-KR" altLang="en-US" sz="2000" b="1" dirty="0" err="1">
                <a:latin typeface="Franklin Gothic Demi Cond" panose="020B0706030402020204" pitchFamily="34" charset="0"/>
              </a:rPr>
              <a:t>캡스톤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디자인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1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 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02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분반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]</a:t>
            </a:r>
            <a:endParaRPr lang="ko-KR" altLang="en-US" sz="1800" b="1" dirty="0">
              <a:latin typeface="Franklin Gothic Demi Cond" panose="020B0706030402020204" pitchFamily="34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3353CF6-EFB9-4CE3-83D8-FDEE45377B73}"/>
              </a:ext>
            </a:extLst>
          </p:cNvPr>
          <p:cNvSpPr txBox="1">
            <a:spLocks/>
          </p:cNvSpPr>
          <p:nvPr/>
        </p:nvSpPr>
        <p:spPr>
          <a:xfrm>
            <a:off x="6406925" y="3817702"/>
            <a:ext cx="989556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1600" b="1" dirty="0" err="1">
                <a:latin typeface="+mj-ea"/>
              </a:rPr>
              <a:t>발표조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 err="1">
                <a:latin typeface="+mj-ea"/>
              </a:rPr>
              <a:t>팀명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발표일자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담당교수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발표장소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조원</a:t>
            </a:r>
            <a:br>
              <a:rPr lang="en-US" altLang="ko-KR" sz="1600" b="1" dirty="0">
                <a:latin typeface="+mj-ea"/>
              </a:rPr>
            </a:br>
            <a:endParaRPr lang="ko-KR" altLang="en-US" sz="1900" b="1" spc="260" dirty="0">
              <a:latin typeface="+mj-ea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7A2629CD-D3A1-499F-A85B-643EB997B853}"/>
              </a:ext>
            </a:extLst>
          </p:cNvPr>
          <p:cNvSpPr txBox="1">
            <a:spLocks/>
          </p:cNvSpPr>
          <p:nvPr/>
        </p:nvSpPr>
        <p:spPr>
          <a:xfrm>
            <a:off x="3638674" y="3766902"/>
            <a:ext cx="413970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2100" b="1" dirty="0">
                <a:latin typeface="+mj-ea"/>
              </a:rPr>
              <a:t>:</a:t>
            </a:r>
            <a:endParaRPr lang="ko-KR" altLang="en-US" sz="2100" b="1" dirty="0">
              <a:latin typeface="+mj-ea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F71A8D0A-422E-4F70-BD9C-C9B87AC6416B}"/>
              </a:ext>
            </a:extLst>
          </p:cNvPr>
          <p:cNvSpPr txBox="1">
            <a:spLocks/>
          </p:cNvSpPr>
          <p:nvPr/>
        </p:nvSpPr>
        <p:spPr>
          <a:xfrm>
            <a:off x="6396764" y="5862319"/>
            <a:ext cx="1030195" cy="369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2000" b="1" dirty="0">
                <a:latin typeface="+mj-ea"/>
              </a:rPr>
              <a:t>발표자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C69F1E00-A541-4DF4-B8F3-92820EE11DB1}"/>
              </a:ext>
            </a:extLst>
          </p:cNvPr>
          <p:cNvSpPr txBox="1">
            <a:spLocks/>
          </p:cNvSpPr>
          <p:nvPr/>
        </p:nvSpPr>
        <p:spPr>
          <a:xfrm>
            <a:off x="10326255" y="5862319"/>
            <a:ext cx="1016887" cy="369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2000" b="1" dirty="0" err="1">
                <a:latin typeface="+mj-ea"/>
              </a:rPr>
              <a:t>위종영</a:t>
            </a:r>
            <a:endParaRPr lang="ko-KR" altLang="en-US" sz="2000" b="1" dirty="0">
              <a:latin typeface="+mj-ea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765C6235-099F-4D02-9C2B-F914A3A2DEB8}"/>
              </a:ext>
            </a:extLst>
          </p:cNvPr>
          <p:cNvSpPr txBox="1">
            <a:spLocks/>
          </p:cNvSpPr>
          <p:nvPr/>
        </p:nvSpPr>
        <p:spPr>
          <a:xfrm>
            <a:off x="-23150" y="374407"/>
            <a:ext cx="5468112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4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경향신문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국민일보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동아일보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문화일보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서울신문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세계일보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중앙일보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한겨레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1,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뉴시스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TV,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채널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A,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TV, JTBC,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KBC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MBC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MBN, SBS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CNBC, SBS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TV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YTN,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매일경제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머니투데이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서울경제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아시아경제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이데일리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조선비즈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조세일보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파이낸셜뉴스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헤럴드경제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노컷뉴스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데일리안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머니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s,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미디어오늘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오마이뉴스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프레시안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디지털데일리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디지털타임스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블로터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아이뉴스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24,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전자신문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ZDNet Korea,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로이터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신화사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AP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EPA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뉴스위크 한국판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매경이코노미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시사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IN,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시사저널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신동아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월간 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이코노미스트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주간경향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주간동아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중앙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SUNDAY,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한겨레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21,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한경비즈니스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기자협회보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동아사이언스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여성신문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일다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참세상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코리아헤럴드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코메디닷컴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헬스조선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강원일보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매일신문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부산일보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정책브리핑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코리아넷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 -4.81481E-6 L -3.32097 0.00093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5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0" y="3882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" b="4478"/>
          <a:stretch/>
        </p:blipFill>
        <p:spPr>
          <a:xfrm>
            <a:off x="2642151" y="586288"/>
            <a:ext cx="9336490" cy="398571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39440" y="3495554"/>
            <a:ext cx="2479040" cy="108660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3335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2384696" y="3789680"/>
            <a:ext cx="754744" cy="1923172"/>
            <a:chOff x="2612571" y="2676037"/>
            <a:chExt cx="754744" cy="2171734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3139440" y="3692325"/>
            <a:ext cx="2479040" cy="14815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798517" y="4846320"/>
            <a:ext cx="93934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err="1"/>
              <a:t>KoNLP</a:t>
            </a:r>
            <a:r>
              <a:rPr lang="en-US" altLang="ko-KR" sz="2000" dirty="0"/>
              <a:t>, tm, </a:t>
            </a:r>
            <a:r>
              <a:rPr lang="en-US" altLang="ko-KR" sz="2000" dirty="0" err="1"/>
              <a:t>wordcloud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stringr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 추가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문장을 쪼개기 위한 함수 정의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추출한 내용을 </a:t>
            </a:r>
            <a:r>
              <a:rPr lang="en-US" altLang="ko-KR" sz="2000" dirty="0"/>
              <a:t>character</a:t>
            </a:r>
            <a:r>
              <a:rPr lang="ko-KR" altLang="en-US" sz="2000" dirty="0"/>
              <a:t>형으로 전환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명사만 추출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명사를 추출하고 남은 배열의 빈 공간 제거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2082157" y="3606800"/>
            <a:ext cx="1057283" cy="1778611"/>
            <a:chOff x="2612571" y="2676037"/>
            <a:chExt cx="754744" cy="2171734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2574" y="4838665"/>
              <a:ext cx="407127" cy="9106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314711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" b="4478"/>
          <a:stretch/>
        </p:blipFill>
        <p:spPr>
          <a:xfrm>
            <a:off x="2642151" y="586288"/>
            <a:ext cx="9336490" cy="398571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39440" y="3495554"/>
            <a:ext cx="2479040" cy="108660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3335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2384696" y="3905578"/>
            <a:ext cx="754744" cy="2114333"/>
            <a:chOff x="2612571" y="2676037"/>
            <a:chExt cx="754744" cy="2171734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3139440" y="3806625"/>
            <a:ext cx="2479040" cy="34627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798517" y="4846320"/>
            <a:ext cx="93934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err="1"/>
              <a:t>KoNLP</a:t>
            </a:r>
            <a:r>
              <a:rPr lang="en-US" altLang="ko-KR" sz="2000" dirty="0"/>
              <a:t>, tm, </a:t>
            </a:r>
            <a:r>
              <a:rPr lang="en-US" altLang="ko-KR" sz="2000" dirty="0" err="1"/>
              <a:t>wordcloud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stringr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 추가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문장을 쪼개기 위한 함수 정의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추출한 내용을 </a:t>
            </a:r>
            <a:r>
              <a:rPr lang="en-US" altLang="ko-KR" sz="2000" dirty="0"/>
              <a:t>character</a:t>
            </a:r>
            <a:r>
              <a:rPr lang="ko-KR" altLang="en-US" sz="2000" dirty="0"/>
              <a:t>형으로 전환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명사만 추출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명사를 추출하고 남은 배열의 빈 공간 제거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2082157" y="3606800"/>
            <a:ext cx="1057283" cy="1778611"/>
            <a:chOff x="2612571" y="2676037"/>
            <a:chExt cx="754744" cy="2171734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2574" y="4838665"/>
              <a:ext cx="407127" cy="9106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81443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" b="4478"/>
          <a:stretch/>
        </p:blipFill>
        <p:spPr>
          <a:xfrm>
            <a:off x="2642151" y="586288"/>
            <a:ext cx="9336490" cy="398571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39440" y="3495554"/>
            <a:ext cx="2479040" cy="108660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3335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2384696" y="4267199"/>
            <a:ext cx="754744" cy="2014771"/>
            <a:chOff x="2612571" y="2676037"/>
            <a:chExt cx="754744" cy="2171734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3139440" y="4111425"/>
            <a:ext cx="2479040" cy="34627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798517" y="4846320"/>
            <a:ext cx="93934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err="1"/>
              <a:t>KoNLP</a:t>
            </a:r>
            <a:r>
              <a:rPr lang="en-US" altLang="ko-KR" sz="2000" dirty="0"/>
              <a:t>, tm, </a:t>
            </a:r>
            <a:r>
              <a:rPr lang="en-US" altLang="ko-KR" sz="2000" dirty="0" err="1"/>
              <a:t>wordcloud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stringr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 추가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문장을 쪼개기 위한 함수 정의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추출한 내용을 </a:t>
            </a:r>
            <a:r>
              <a:rPr lang="en-US" altLang="ko-KR" sz="2000" dirty="0"/>
              <a:t>character</a:t>
            </a:r>
            <a:r>
              <a:rPr lang="ko-KR" altLang="en-US" sz="2000" dirty="0"/>
              <a:t>형으로 전환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명사만 추출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명사를 추출하고 남은 배열의 빈 공간 제거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2082157" y="3606800"/>
            <a:ext cx="1057283" cy="1778611"/>
            <a:chOff x="2612571" y="2676037"/>
            <a:chExt cx="754744" cy="2171734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2574" y="4838665"/>
              <a:ext cx="407127" cy="9106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34312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3818" t="18642" r="45739" b="41140"/>
          <a:stretch/>
        </p:blipFill>
        <p:spPr>
          <a:xfrm>
            <a:off x="2527956" y="644950"/>
            <a:ext cx="9225023" cy="413730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96381" y="-3287079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2956560" y="604126"/>
            <a:ext cx="2997200" cy="2362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201816" y="1660451"/>
            <a:ext cx="754744" cy="3480510"/>
            <a:chOff x="2612571" y="2676037"/>
            <a:chExt cx="754744" cy="217173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549307" y="4903529"/>
            <a:ext cx="9439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기사 내용과 관계없는 글자 제거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함수를 이용해 명사 추출</a:t>
            </a:r>
            <a:r>
              <a:rPr lang="en-US" altLang="ko-KR" dirty="0"/>
              <a:t>, </a:t>
            </a:r>
            <a:r>
              <a:rPr lang="ko-KR" altLang="en-US" dirty="0"/>
              <a:t>숫자 제거</a:t>
            </a:r>
            <a:r>
              <a:rPr lang="en-US" altLang="ko-KR" dirty="0"/>
              <a:t>, </a:t>
            </a:r>
            <a:r>
              <a:rPr lang="ko-KR" altLang="en-US" dirty="0"/>
              <a:t>문장부호 제거</a:t>
            </a:r>
            <a:r>
              <a:rPr lang="en-US" altLang="ko-KR" dirty="0"/>
              <a:t>, </a:t>
            </a:r>
            <a:r>
              <a:rPr lang="ko-KR" altLang="en-US" dirty="0"/>
              <a:t>카운트 하지 않을 단어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많이 사용된 단어 순으로 </a:t>
            </a:r>
            <a:r>
              <a:rPr lang="en-US" altLang="ko-KR" dirty="0"/>
              <a:t>30</a:t>
            </a:r>
            <a:r>
              <a:rPr lang="ko-KR" altLang="en-US" dirty="0"/>
              <a:t>위까지 정렬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워드클라우드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229509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3818" t="18642" r="45739" b="41140"/>
          <a:stretch/>
        </p:blipFill>
        <p:spPr>
          <a:xfrm>
            <a:off x="2527956" y="644950"/>
            <a:ext cx="9225023" cy="413730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96381" y="-3287079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2956559" y="3044142"/>
            <a:ext cx="8796419" cy="674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201816" y="3359976"/>
            <a:ext cx="754744" cy="2056976"/>
            <a:chOff x="2612571" y="2676037"/>
            <a:chExt cx="754744" cy="217173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549307" y="4903529"/>
            <a:ext cx="9439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기사 내용과 관계없는 글자 제거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함수를 이용해 명사 추출</a:t>
            </a:r>
            <a:r>
              <a:rPr lang="en-US" altLang="ko-KR" dirty="0"/>
              <a:t>, </a:t>
            </a:r>
            <a:r>
              <a:rPr lang="ko-KR" altLang="en-US" dirty="0"/>
              <a:t>숫자 제거</a:t>
            </a:r>
            <a:r>
              <a:rPr lang="en-US" altLang="ko-KR" dirty="0"/>
              <a:t>, </a:t>
            </a:r>
            <a:r>
              <a:rPr lang="ko-KR" altLang="en-US" dirty="0"/>
              <a:t>문장부호 제거</a:t>
            </a:r>
            <a:r>
              <a:rPr lang="en-US" altLang="ko-KR" dirty="0"/>
              <a:t>, </a:t>
            </a:r>
            <a:r>
              <a:rPr lang="ko-KR" altLang="en-US" dirty="0"/>
              <a:t>카운트 하지 않을 단어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많이 사용된 단어 순으로 </a:t>
            </a:r>
            <a:r>
              <a:rPr lang="en-US" altLang="ko-KR" dirty="0"/>
              <a:t>30</a:t>
            </a:r>
            <a:r>
              <a:rPr lang="ko-KR" altLang="en-US" dirty="0"/>
              <a:t>위까지 정렬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워드클라우드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2681036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3818" t="18642" r="45739" b="41140"/>
          <a:stretch/>
        </p:blipFill>
        <p:spPr>
          <a:xfrm>
            <a:off x="2527956" y="644950"/>
            <a:ext cx="9225023" cy="413730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96381" y="-3287079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2956560" y="3646025"/>
            <a:ext cx="2483542" cy="674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201816" y="3977640"/>
            <a:ext cx="754744" cy="1670806"/>
            <a:chOff x="2612571" y="2676037"/>
            <a:chExt cx="754744" cy="217173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549307" y="4903529"/>
            <a:ext cx="9439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기사 내용과 관계없는 글자 제거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함수를 이용해 명사 추출</a:t>
            </a:r>
            <a:r>
              <a:rPr lang="en-US" altLang="ko-KR" dirty="0"/>
              <a:t>, </a:t>
            </a:r>
            <a:r>
              <a:rPr lang="ko-KR" altLang="en-US" dirty="0"/>
              <a:t>숫자 제거</a:t>
            </a:r>
            <a:r>
              <a:rPr lang="en-US" altLang="ko-KR" dirty="0"/>
              <a:t>, </a:t>
            </a:r>
            <a:r>
              <a:rPr lang="ko-KR" altLang="en-US" dirty="0"/>
              <a:t>문장부호 제거</a:t>
            </a:r>
            <a:r>
              <a:rPr lang="en-US" altLang="ko-KR" dirty="0"/>
              <a:t>, </a:t>
            </a:r>
            <a:r>
              <a:rPr lang="ko-KR" altLang="en-US" dirty="0"/>
              <a:t>카운트 하지 않을 단어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많이 사용된 단어 순으로 </a:t>
            </a:r>
            <a:r>
              <a:rPr lang="en-US" altLang="ko-KR" dirty="0"/>
              <a:t>30</a:t>
            </a:r>
            <a:r>
              <a:rPr lang="ko-KR" altLang="en-US" dirty="0"/>
              <a:t>위까지 정렬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워드클라우드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264542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3818" t="18642" r="45739" b="41140"/>
          <a:stretch/>
        </p:blipFill>
        <p:spPr>
          <a:xfrm>
            <a:off x="2527956" y="644950"/>
            <a:ext cx="9225023" cy="413730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96381" y="-3287079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2956560" y="4402766"/>
            <a:ext cx="7203440" cy="343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201816" y="4581235"/>
            <a:ext cx="754744" cy="1376219"/>
            <a:chOff x="2612571" y="2676037"/>
            <a:chExt cx="754744" cy="217173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549307" y="4903529"/>
            <a:ext cx="9439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기사 내용과 관계없는 글자 제거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함수를 이용해 명사 추출</a:t>
            </a:r>
            <a:r>
              <a:rPr lang="en-US" altLang="ko-KR" dirty="0"/>
              <a:t>, </a:t>
            </a:r>
            <a:r>
              <a:rPr lang="ko-KR" altLang="en-US" dirty="0"/>
              <a:t>숫자 제거</a:t>
            </a:r>
            <a:r>
              <a:rPr lang="en-US" altLang="ko-KR" dirty="0"/>
              <a:t>, </a:t>
            </a:r>
            <a:r>
              <a:rPr lang="ko-KR" altLang="en-US" dirty="0"/>
              <a:t>문장부호 제거</a:t>
            </a:r>
            <a:r>
              <a:rPr lang="en-US" altLang="ko-KR" dirty="0"/>
              <a:t>, </a:t>
            </a:r>
            <a:r>
              <a:rPr lang="ko-KR" altLang="en-US" dirty="0"/>
              <a:t>카운트 하지 않을 단어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많이 사용된 단어 순으로 </a:t>
            </a:r>
            <a:r>
              <a:rPr lang="en-US" altLang="ko-KR" dirty="0"/>
              <a:t>30</a:t>
            </a:r>
            <a:r>
              <a:rPr lang="ko-KR" altLang="en-US" dirty="0"/>
              <a:t>위까지 정렬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워드클라우드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204145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pic>
        <p:nvPicPr>
          <p:cNvPr id="2" name="bandicam 2018-04-09 18-49-13-15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26920" y="653144"/>
            <a:ext cx="9326864" cy="44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2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2A3FC5-B877-43C4-840E-16B18AE13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4" t="11984" r="13187" b="6222"/>
          <a:stretch/>
        </p:blipFill>
        <p:spPr>
          <a:xfrm>
            <a:off x="2979762" y="158229"/>
            <a:ext cx="7874166" cy="5939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30B703-D208-45A2-A18C-4F003012C98E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9762" y="6092385"/>
            <a:ext cx="400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http://www.devicemart.co.kr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076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55642" y="3985352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4AD79D-ACFD-4994-A3A2-13AFB5EFD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09" t="12151" r="18454" b="5027"/>
          <a:stretch/>
        </p:blipFill>
        <p:spPr>
          <a:xfrm>
            <a:off x="3200400" y="579120"/>
            <a:ext cx="7132320" cy="585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53CEE7-6A9E-49AA-B41D-668DBCD448E2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0" y="6068835"/>
            <a:ext cx="400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http://www.icbanq.com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53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-5080" y="0"/>
            <a:ext cx="12197080" cy="1280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4DBB5E-1030-4B8A-816E-D324A672D8BF}"/>
              </a:ext>
            </a:extLst>
          </p:cNvPr>
          <p:cNvSpPr txBox="1"/>
          <p:nvPr/>
        </p:nvSpPr>
        <p:spPr>
          <a:xfrm>
            <a:off x="0" y="352529"/>
            <a:ext cx="238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Franklin Gothic Demi Cond" panose="020B0706030402020204" pitchFamily="34" charset="0"/>
                <a:ea typeface="+mj-ea"/>
                <a:cs typeface="+mj-cs"/>
              </a:rPr>
              <a:t>목차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19DB5-DB44-4A63-9973-F7272A16E283}"/>
              </a:ext>
            </a:extLst>
          </p:cNvPr>
          <p:cNvSpPr txBox="1"/>
          <p:nvPr/>
        </p:nvSpPr>
        <p:spPr>
          <a:xfrm>
            <a:off x="694614" y="1605802"/>
            <a:ext cx="11430330" cy="499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조원 소개</a:t>
            </a:r>
            <a:endParaRPr lang="en-US" altLang="ko-KR" sz="32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실시간 국내 인터넷 뉴스 빅데이터 수집 개발 흐름</a:t>
            </a:r>
            <a:endParaRPr lang="en-US" altLang="ko-KR" sz="32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실시간 국내 인터넷 뉴스 빅데이터 수집 개발 일정</a:t>
            </a:r>
            <a:endParaRPr lang="en-US" altLang="ko-KR" sz="32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200" b="1" dirty="0">
                <a:latin typeface="Franklin Gothic Demi Cond" panose="020B0706030402020204" pitchFamily="34" charset="0"/>
              </a:rPr>
              <a:t>실시간 국내 인터넷 뉴스 빅데이터 수집 </a:t>
            </a: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  <a:endParaRPr lang="en-US" altLang="ko-KR" sz="32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en-US" altLang="ko-KR" sz="3200" b="1" dirty="0">
                <a:latin typeface="Franklin Gothic Demi Cond" panose="020B0706030402020204" pitchFamily="34" charset="0"/>
                <a:ea typeface="+mj-ea"/>
                <a:cs typeface="+mj-cs"/>
              </a:rPr>
              <a:t>5</a:t>
            </a: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주차 개발 내역</a:t>
            </a:r>
            <a:endParaRPr lang="en-US" altLang="ko-KR" sz="32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</a:p>
        </p:txBody>
      </p:sp>
    </p:spTree>
    <p:extLst>
      <p:ext uri="{BB962C8B-B14F-4D97-AF65-F5344CB8AC3E}">
        <p14:creationId xmlns:p14="http://schemas.microsoft.com/office/powerpoint/2010/main" val="1458092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0" y="1718269"/>
            <a:ext cx="12192000" cy="1986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-1176368" y="69381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7F27A22E-9D9E-41D9-86B8-B7FEEA87B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835" y="1281389"/>
            <a:ext cx="12783670" cy="238760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9600" b="1" dirty="0">
                <a:latin typeface="Franklin Gothic Demi Cond" panose="020B0706030402020204" pitchFamily="34" charset="0"/>
              </a:rPr>
              <a:t>THANK YOU!</a:t>
            </a:r>
            <a:endParaRPr lang="ko-KR" altLang="en-US" sz="9600" b="1" dirty="0">
              <a:latin typeface="Franklin Gothic Demi Cond" panose="020B0706030402020204" pitchFamily="34" charset="0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98667F20-D2D7-4986-835E-3F52A86DDF1E}"/>
              </a:ext>
            </a:extLst>
          </p:cNvPr>
          <p:cNvSpPr txBox="1">
            <a:spLocks/>
          </p:cNvSpPr>
          <p:nvPr/>
        </p:nvSpPr>
        <p:spPr>
          <a:xfrm>
            <a:off x="-295835" y="4451419"/>
            <a:ext cx="12783670" cy="6787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7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9179A-0019-4FCD-A66D-E07927569483}"/>
              </a:ext>
            </a:extLst>
          </p:cNvPr>
          <p:cNvSpPr txBox="1"/>
          <p:nvPr/>
        </p:nvSpPr>
        <p:spPr>
          <a:xfrm>
            <a:off x="-537480" y="508318"/>
            <a:ext cx="334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조원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493117-2B19-436C-AAA5-1941E91A6D3A}"/>
              </a:ext>
            </a:extLst>
          </p:cNvPr>
          <p:cNvSpPr txBox="1"/>
          <p:nvPr/>
        </p:nvSpPr>
        <p:spPr>
          <a:xfrm>
            <a:off x="3748374" y="306629"/>
            <a:ext cx="8443626" cy="7899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임가득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(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조장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) – R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을 이용한 데이터 수집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이행석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R, Java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연동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GUI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설계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전  준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</a:t>
            </a: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라즈베리파이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클러스터 제작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GUI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설계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위종영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R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로 수집된 데이터를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Java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로 가공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신태영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Java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지원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형상관리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BF63CC-B0DA-43EE-BD40-1B8F9EDBAC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8119" y="602354"/>
            <a:ext cx="650783" cy="8870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756B9F-8136-4589-8E86-7362ECE37B0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8119" y="4415834"/>
            <a:ext cx="651600" cy="885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6D727E-FF21-45BE-BFEF-3AA17F7489F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8119" y="1874502"/>
            <a:ext cx="651600" cy="885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67C9CB4-7754-4A51-A3DF-999B1510367C}"/>
              </a:ext>
            </a:extLst>
          </p:cNvPr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19" y="3145168"/>
            <a:ext cx="651600" cy="885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8251AE-9B4E-4237-A79B-191B11E979C7}"/>
              </a:ext>
            </a:extLst>
          </p:cNvPr>
          <p:cNvSpPr txBox="1"/>
          <p:nvPr/>
        </p:nvSpPr>
        <p:spPr>
          <a:xfrm>
            <a:off x="3789679" y="901282"/>
            <a:ext cx="506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full7002@naver.com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6"/>
              </a:rPr>
              <a:t>https://github.com/LimFull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C8025-7859-4B20-8F0E-11F2995AAB2E}"/>
              </a:ext>
            </a:extLst>
          </p:cNvPr>
          <p:cNvSpPr txBox="1"/>
          <p:nvPr/>
        </p:nvSpPr>
        <p:spPr>
          <a:xfrm>
            <a:off x="3789680" y="2182357"/>
            <a:ext cx="584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myidlhs@naver.com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7"/>
              </a:rPr>
              <a:t>https://github.com/LeeHangseok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DCF9F9-AB85-4CBE-8B81-3E4716DC9143}"/>
              </a:ext>
            </a:extLst>
          </p:cNvPr>
          <p:cNvSpPr txBox="1"/>
          <p:nvPr/>
        </p:nvSpPr>
        <p:spPr>
          <a:xfrm>
            <a:off x="3789680" y="3463432"/>
            <a:ext cx="420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lsktm575@naver.com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8"/>
              </a:rPr>
              <a:t>https://github.com/Joon4518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F8A26-3E5D-4DCA-A2E4-0795AC70095B}"/>
              </a:ext>
            </a:extLst>
          </p:cNvPr>
          <p:cNvSpPr txBox="1"/>
          <p:nvPr/>
        </p:nvSpPr>
        <p:spPr>
          <a:xfrm>
            <a:off x="3789680" y="4744507"/>
            <a:ext cx="466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droid44@naver.com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9"/>
              </a:rPr>
              <a:t>https://github.com/WiJongYeong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0E0AD5-3E01-40D8-8B8B-4D159E46FF58}"/>
              </a:ext>
            </a:extLst>
          </p:cNvPr>
          <p:cNvSpPr txBox="1"/>
          <p:nvPr/>
        </p:nvSpPr>
        <p:spPr>
          <a:xfrm>
            <a:off x="3789680" y="6025583"/>
            <a:ext cx="456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sty2623@naver.com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10"/>
              </a:rPr>
              <a:t>https://github.com/sty2623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3FF3A83-8B96-4C9A-BA32-285A0E864F09}"/>
              </a:ext>
            </a:extLst>
          </p:cNvPr>
          <p:cNvPicPr preferRelativeResize="0"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19" y="5686501"/>
            <a:ext cx="651600" cy="885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A94A120-0F3E-4587-8629-47F4ACEE0AE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E0DA80-73A3-4F64-BAF9-0BEA40EA6B11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6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9179A-0019-4FCD-A66D-E07927569483}"/>
              </a:ext>
            </a:extLst>
          </p:cNvPr>
          <p:cNvSpPr txBox="1"/>
          <p:nvPr/>
        </p:nvSpPr>
        <p:spPr>
          <a:xfrm>
            <a:off x="-583754" y="500678"/>
            <a:ext cx="334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흐름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94A120-0F3E-4587-8629-47F4ACEE0AE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E0DA80-73A3-4F64-BAF9-0BEA40EA6B11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0E347E6-64F5-4707-8395-912E7F039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638" y="4876763"/>
            <a:ext cx="1360411" cy="136382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8BFEEAB-93F6-4E43-8987-DAB50D49D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143" y="807890"/>
            <a:ext cx="1709280" cy="114204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0EB3866-5736-4C46-9443-038B0B36F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62" y="807890"/>
            <a:ext cx="1437006" cy="120419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4DA3B92-C419-4B09-9794-A63CB81325B3}"/>
              </a:ext>
            </a:extLst>
          </p:cNvPr>
          <p:cNvSpPr/>
          <p:nvPr/>
        </p:nvSpPr>
        <p:spPr>
          <a:xfrm rot="19462989">
            <a:off x="4363795" y="3234140"/>
            <a:ext cx="5544724" cy="632597"/>
          </a:xfrm>
          <a:prstGeom prst="rightArrow">
            <a:avLst>
              <a:gd name="adj1" fmla="val 27291"/>
              <a:gd name="adj2" fmla="val 102291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0338C3FC-F972-4EB3-9CD1-63305B32C5AA}"/>
              </a:ext>
            </a:extLst>
          </p:cNvPr>
          <p:cNvSpPr/>
          <p:nvPr/>
        </p:nvSpPr>
        <p:spPr>
          <a:xfrm>
            <a:off x="4939470" y="852322"/>
            <a:ext cx="4350003" cy="632597"/>
          </a:xfrm>
          <a:prstGeom prst="rightArrow">
            <a:avLst>
              <a:gd name="adj1" fmla="val 27291"/>
              <a:gd name="adj2" fmla="val 102291"/>
            </a:avLst>
          </a:prstGeom>
          <a:solidFill>
            <a:schemeClr val="bg1"/>
          </a:solidFill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60F8DD4A-B7AE-48C3-9CAB-B817ED24C8F1}"/>
              </a:ext>
            </a:extLst>
          </p:cNvPr>
          <p:cNvSpPr/>
          <p:nvPr/>
        </p:nvSpPr>
        <p:spPr>
          <a:xfrm rot="5242504">
            <a:off x="2755718" y="3184371"/>
            <a:ext cx="2929381" cy="632597"/>
          </a:xfrm>
          <a:prstGeom prst="rightArrow">
            <a:avLst>
              <a:gd name="adj1" fmla="val 27291"/>
              <a:gd name="adj2" fmla="val 102291"/>
            </a:avLst>
          </a:prstGeom>
          <a:solidFill>
            <a:schemeClr val="bg1"/>
          </a:solidFill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313172B-F90A-4A8E-8CF2-96C7BE5AE8F2}"/>
              </a:ext>
            </a:extLst>
          </p:cNvPr>
          <p:cNvGrpSpPr/>
          <p:nvPr/>
        </p:nvGrpSpPr>
        <p:grpSpPr>
          <a:xfrm>
            <a:off x="10233878" y="4677316"/>
            <a:ext cx="835811" cy="1199794"/>
            <a:chOff x="10151917" y="4570976"/>
            <a:chExt cx="835811" cy="119979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47DE70F0-F2AD-48DA-BB1B-5EE0F6D593A8}"/>
                </a:ext>
              </a:extLst>
            </p:cNvPr>
            <p:cNvSpPr/>
            <p:nvPr/>
          </p:nvSpPr>
          <p:spPr>
            <a:xfrm rot="16200000">
              <a:off x="10098933" y="4983581"/>
              <a:ext cx="941780" cy="632597"/>
            </a:xfrm>
            <a:prstGeom prst="rightArrow">
              <a:avLst>
                <a:gd name="adj1" fmla="val 40432"/>
                <a:gd name="adj2" fmla="val 102291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834D870-4143-41A1-A441-423C1A4A9CA8}"/>
                </a:ext>
              </a:extLst>
            </p:cNvPr>
            <p:cNvSpPr/>
            <p:nvPr/>
          </p:nvSpPr>
          <p:spPr>
            <a:xfrm>
              <a:off x="10151917" y="4570976"/>
              <a:ext cx="835811" cy="83581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사용자</a:t>
              </a:r>
            </a:p>
          </p:txBody>
        </p:sp>
      </p:grp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FE13882-B444-4EA4-A831-3994D4AED953}"/>
              </a:ext>
            </a:extLst>
          </p:cNvPr>
          <p:cNvSpPr/>
          <p:nvPr/>
        </p:nvSpPr>
        <p:spPr>
          <a:xfrm rot="1952901">
            <a:off x="4623200" y="3234140"/>
            <a:ext cx="5735111" cy="632597"/>
          </a:xfrm>
          <a:prstGeom prst="rightArrow">
            <a:avLst>
              <a:gd name="adj1" fmla="val 27291"/>
              <a:gd name="adj2" fmla="val 102291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91AA06CD-A719-4551-8C27-5C68FA1EAC86}"/>
              </a:ext>
            </a:extLst>
          </p:cNvPr>
          <p:cNvSpPr/>
          <p:nvPr/>
        </p:nvSpPr>
        <p:spPr>
          <a:xfrm rot="10800000">
            <a:off x="4901736" y="1287794"/>
            <a:ext cx="4086400" cy="632597"/>
          </a:xfrm>
          <a:prstGeom prst="rightArrow">
            <a:avLst>
              <a:gd name="adj1" fmla="val 27291"/>
              <a:gd name="adj2" fmla="val 102291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64D52A-EE36-4FCA-AECB-F4F43E8FFF3B}"/>
              </a:ext>
            </a:extLst>
          </p:cNvPr>
          <p:cNvSpPr txBox="1"/>
          <p:nvPr/>
        </p:nvSpPr>
        <p:spPr>
          <a:xfrm>
            <a:off x="5102950" y="685344"/>
            <a:ext cx="334924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latin typeface="Franklin Gothic Demi Cond" panose="020B0706030402020204" pitchFamily="34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우분투에서 </a:t>
            </a:r>
            <a:r>
              <a:rPr lang="en-US" altLang="ko-KR" dirty="0"/>
              <a:t> </a:t>
            </a:r>
            <a:r>
              <a:rPr lang="ko-KR" altLang="en-US" dirty="0"/>
              <a:t>이클립스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28A4CF-A47A-4480-B68B-DF6AAA2064E6}"/>
              </a:ext>
            </a:extLst>
          </p:cNvPr>
          <p:cNvSpPr txBox="1"/>
          <p:nvPr/>
        </p:nvSpPr>
        <p:spPr>
          <a:xfrm>
            <a:off x="3131060" y="3000224"/>
            <a:ext cx="217869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Franklin Gothic Demi Cond" panose="020B0706030402020204" pitchFamily="34" charset="0"/>
                <a:ea typeface="+mj-ea"/>
                <a:cs typeface="+mj-cs"/>
              </a:rPr>
              <a:t>우분투에서 </a:t>
            </a:r>
            <a:r>
              <a:rPr lang="en-US" altLang="ko-KR" sz="1600" b="1" dirty="0">
                <a:latin typeface="Franklin Gothic Demi Cond" panose="020B0706030402020204" pitchFamily="34" charset="0"/>
                <a:ea typeface="+mj-ea"/>
                <a:cs typeface="+mj-cs"/>
              </a:rPr>
              <a:t> R </a:t>
            </a:r>
            <a:r>
              <a:rPr lang="ko-KR" altLang="en-US" sz="1600" b="1" dirty="0">
                <a:latin typeface="Franklin Gothic Demi Cond" panose="020B0706030402020204" pitchFamily="34" charset="0"/>
                <a:ea typeface="+mj-ea"/>
                <a:cs typeface="+mj-cs"/>
              </a:rPr>
              <a:t>사용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DA091A-1BB9-4773-9662-A9C02E02C4D2}"/>
              </a:ext>
            </a:extLst>
          </p:cNvPr>
          <p:cNvSpPr txBox="1"/>
          <p:nvPr/>
        </p:nvSpPr>
        <p:spPr>
          <a:xfrm>
            <a:off x="6240401" y="1743758"/>
            <a:ext cx="190607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latin typeface="Franklin Gothic Demi Cond" panose="020B0706030402020204" pitchFamily="34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자바 코드 작성 후</a:t>
            </a:r>
            <a:endParaRPr lang="en-US" altLang="ko-KR" dirty="0"/>
          </a:p>
          <a:p>
            <a:r>
              <a:rPr lang="ko-KR" altLang="en-US" dirty="0"/>
              <a:t> 실행파일 생성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5ED48A-B369-4318-AC73-1EF678CB21FF}"/>
              </a:ext>
            </a:extLst>
          </p:cNvPr>
          <p:cNvSpPr txBox="1"/>
          <p:nvPr/>
        </p:nvSpPr>
        <p:spPr>
          <a:xfrm>
            <a:off x="5102950" y="4450074"/>
            <a:ext cx="259187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latin typeface="Franklin Gothic Demi Cond" panose="020B0706030402020204" pitchFamily="34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정보 수집</a:t>
            </a:r>
            <a:r>
              <a:rPr lang="en-US" altLang="ko-KR" dirty="0"/>
              <a:t>, </a:t>
            </a:r>
            <a:r>
              <a:rPr lang="ko-KR" altLang="en-US" dirty="0"/>
              <a:t>가공 후 전달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729B68-DE38-43F1-ACED-3A3EE8545819}"/>
              </a:ext>
            </a:extLst>
          </p:cNvPr>
          <p:cNvSpPr txBox="1"/>
          <p:nvPr/>
        </p:nvSpPr>
        <p:spPr>
          <a:xfrm>
            <a:off x="8125691" y="3742893"/>
            <a:ext cx="206178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latin typeface="Franklin Gothic Demi Cond" panose="020B0706030402020204" pitchFamily="34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사용자가 사용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04E5BB-09E5-4AE6-8A42-C9FA491DA67A}"/>
              </a:ext>
            </a:extLst>
          </p:cNvPr>
          <p:cNvSpPr/>
          <p:nvPr/>
        </p:nvSpPr>
        <p:spPr>
          <a:xfrm>
            <a:off x="5081154" y="685344"/>
            <a:ext cx="359718" cy="359718"/>
          </a:xfrm>
          <a:prstGeom prst="ellipse">
            <a:avLst/>
          </a:prstGeom>
          <a:solidFill>
            <a:srgbClr val="FFFF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B855392-68D8-434B-8010-A6DDF9CC90A0}"/>
              </a:ext>
            </a:extLst>
          </p:cNvPr>
          <p:cNvSpPr/>
          <p:nvPr/>
        </p:nvSpPr>
        <p:spPr>
          <a:xfrm>
            <a:off x="3007324" y="2976459"/>
            <a:ext cx="359718" cy="359718"/>
          </a:xfrm>
          <a:prstGeom prst="ellipse">
            <a:avLst/>
          </a:prstGeom>
          <a:solidFill>
            <a:srgbClr val="FFFF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11BAB4D-DBC9-4AE2-B8CF-EF999D982DA8}"/>
              </a:ext>
            </a:extLst>
          </p:cNvPr>
          <p:cNvSpPr/>
          <p:nvPr/>
        </p:nvSpPr>
        <p:spPr>
          <a:xfrm>
            <a:off x="4975736" y="4423044"/>
            <a:ext cx="359718" cy="359718"/>
          </a:xfrm>
          <a:prstGeom prst="ellipse">
            <a:avLst/>
          </a:prstGeom>
          <a:solidFill>
            <a:srgbClr val="FFFF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224E4B2-0372-4223-A895-E80A24DA713A}"/>
              </a:ext>
            </a:extLst>
          </p:cNvPr>
          <p:cNvSpPr/>
          <p:nvPr/>
        </p:nvSpPr>
        <p:spPr>
          <a:xfrm>
            <a:off x="6004447" y="1778686"/>
            <a:ext cx="359718" cy="359718"/>
          </a:xfrm>
          <a:prstGeom prst="ellipse">
            <a:avLst/>
          </a:prstGeom>
          <a:solidFill>
            <a:srgbClr val="FFFF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5519D8F-888E-4F66-B8FA-55B8556B65B1}"/>
              </a:ext>
            </a:extLst>
          </p:cNvPr>
          <p:cNvSpPr/>
          <p:nvPr/>
        </p:nvSpPr>
        <p:spPr>
          <a:xfrm>
            <a:off x="8087590" y="3731277"/>
            <a:ext cx="359718" cy="359718"/>
          </a:xfrm>
          <a:prstGeom prst="ellipse">
            <a:avLst/>
          </a:prstGeom>
          <a:solidFill>
            <a:srgbClr val="FFFF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1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057885" y="3120900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일정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B64EC6-5AD6-4287-82FB-340F69D456ED}"/>
              </a:ext>
            </a:extLst>
          </p:cNvPr>
          <p:cNvSpPr txBox="1"/>
          <p:nvPr/>
        </p:nvSpPr>
        <p:spPr>
          <a:xfrm>
            <a:off x="4300764" y="1500260"/>
            <a:ext cx="6824436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endParaRPr lang="ko-KR" altLang="en-US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F72794-B3DD-4D0A-AE9D-537AB294E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222545"/>
              </p:ext>
            </p:extLst>
          </p:nvPr>
        </p:nvGraphicFramePr>
        <p:xfrm>
          <a:off x="2916806" y="1140638"/>
          <a:ext cx="9248174" cy="3786331"/>
        </p:xfrm>
        <a:graphic>
          <a:graphicData uri="http://schemas.openxmlformats.org/drawingml/2006/table">
            <a:tbl>
              <a:tblPr/>
              <a:tblGrid>
                <a:gridCol w="2984594">
                  <a:extLst>
                    <a:ext uri="{9D8B030D-6E8A-4147-A177-3AD203B41FA5}">
                      <a16:colId xmlns:a16="http://schemas.microsoft.com/office/drawing/2014/main" val="1715612190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345944295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826050547"/>
                    </a:ext>
                  </a:extLst>
                </a:gridCol>
                <a:gridCol w="447552">
                  <a:extLst>
                    <a:ext uri="{9D8B030D-6E8A-4147-A177-3AD203B41FA5}">
                      <a16:colId xmlns:a16="http://schemas.microsoft.com/office/drawing/2014/main" val="361535775"/>
                    </a:ext>
                  </a:extLst>
                </a:gridCol>
                <a:gridCol w="447552">
                  <a:extLst>
                    <a:ext uri="{9D8B030D-6E8A-4147-A177-3AD203B41FA5}">
                      <a16:colId xmlns:a16="http://schemas.microsoft.com/office/drawing/2014/main" val="319168782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271383624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925482171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1503335732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3568311126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589539319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3568881853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2653004802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2410372587"/>
                    </a:ext>
                  </a:extLst>
                </a:gridCol>
                <a:gridCol w="428119">
                  <a:extLst>
                    <a:ext uri="{9D8B030D-6E8A-4147-A177-3AD203B41FA5}">
                      <a16:colId xmlns:a16="http://schemas.microsoft.com/office/drawing/2014/main" val="740343249"/>
                    </a:ext>
                  </a:extLst>
                </a:gridCol>
                <a:gridCol w="725577">
                  <a:extLst>
                    <a:ext uri="{9D8B030D-6E8A-4147-A177-3AD203B41FA5}">
                      <a16:colId xmlns:a16="http://schemas.microsoft.com/office/drawing/2014/main" val="1292635697"/>
                    </a:ext>
                  </a:extLst>
                </a:gridCol>
              </a:tblGrid>
              <a:tr h="29374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추진 내용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수행기간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(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) (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계획표시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: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■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)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875881"/>
                  </a:ext>
                </a:extLst>
              </a:tr>
              <a:tr h="293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5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6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0" marR="0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3547919"/>
                  </a:ext>
                </a:extLst>
              </a:tr>
              <a:tr h="398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2223189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아이디어 도출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160304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자바와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R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연동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486054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크롤링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관련 기법 구축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623638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단어 필터링 기법 구축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080511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라즈베리파이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클러스터 구축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51922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언론사별 뉴스 열람 구현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451080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자바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GUI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구현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870259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테스트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388512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유지보수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7858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752675D-22EC-45F9-9940-58BDCDF8E82A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7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241365" y="3316297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B64EC6-5AD6-4287-82FB-340F69D456ED}"/>
              </a:ext>
            </a:extLst>
          </p:cNvPr>
          <p:cNvSpPr txBox="1"/>
          <p:nvPr/>
        </p:nvSpPr>
        <p:spPr>
          <a:xfrm>
            <a:off x="4300764" y="1500260"/>
            <a:ext cx="6824436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endParaRPr lang="ko-KR" altLang="en-US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88F187-A7CF-453B-991B-F2B7DA79F3C8}"/>
              </a:ext>
            </a:extLst>
          </p:cNvPr>
          <p:cNvSpPr txBox="1"/>
          <p:nvPr/>
        </p:nvSpPr>
        <p:spPr>
          <a:xfrm>
            <a:off x="2829996" y="670811"/>
            <a:ext cx="7910321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dirty="0">
                <a:solidFill>
                  <a:schemeClr val="tx1"/>
                </a:solidFill>
              </a:rPr>
              <a:t>Linux Ubuntu</a:t>
            </a:r>
            <a:r>
              <a:rPr lang="ko-KR" altLang="en-US" sz="2400" b="0" dirty="0">
                <a:solidFill>
                  <a:schemeClr val="tx1"/>
                </a:solidFill>
              </a:rPr>
              <a:t> </a:t>
            </a:r>
            <a:r>
              <a:rPr lang="en-US" altLang="ko-KR" sz="2400" b="0" dirty="0">
                <a:solidFill>
                  <a:schemeClr val="tx1"/>
                </a:solidFill>
              </a:rPr>
              <a:t>17.10</a:t>
            </a:r>
          </a:p>
          <a:p>
            <a:pPr>
              <a:lnSpc>
                <a:spcPct val="170000"/>
              </a:lnSpc>
            </a:pPr>
            <a:r>
              <a:rPr lang="en-US" altLang="ko-KR" sz="2000" dirty="0"/>
              <a:t>- </a:t>
            </a:r>
            <a:r>
              <a:rPr lang="ko-KR" altLang="en-US" sz="2000" dirty="0" err="1"/>
              <a:t>라즈베리파이가</a:t>
            </a:r>
            <a:r>
              <a:rPr lang="ko-KR" altLang="en-US" sz="2000" dirty="0"/>
              <a:t> 리눅스 기반의 운영체제인 </a:t>
            </a:r>
            <a:r>
              <a:rPr lang="ko-KR" altLang="en-US" sz="2000" dirty="0" err="1"/>
              <a:t>라즈비안을</a:t>
            </a:r>
            <a:r>
              <a:rPr lang="ko-KR" altLang="en-US" sz="2000" dirty="0"/>
              <a:t> 사용하기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 때문에 하드웨어가 </a:t>
            </a:r>
            <a:r>
              <a:rPr lang="ko-KR" altLang="en-US" sz="2000" dirty="0" err="1"/>
              <a:t>준비됐을때</a:t>
            </a:r>
            <a:r>
              <a:rPr lang="ko-KR" altLang="en-US" sz="2000" dirty="0"/>
              <a:t> 바로 사용할 수 있도록 리눅스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 계열인 우분투를 사용하여 개발</a:t>
            </a:r>
            <a:endParaRPr lang="en-US" altLang="ko-KR" sz="2000" b="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8008BB-0EDE-488D-8A2E-633D9CB7AA29}"/>
              </a:ext>
            </a:extLst>
          </p:cNvPr>
          <p:cNvSpPr txBox="1"/>
          <p:nvPr/>
        </p:nvSpPr>
        <p:spPr>
          <a:xfrm>
            <a:off x="2829996" y="3145087"/>
            <a:ext cx="7910321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spc="-100" dirty="0">
                <a:solidFill>
                  <a:schemeClr val="tx1"/>
                </a:solidFill>
              </a:rPr>
              <a:t>Java JDK 10, </a:t>
            </a:r>
            <a:r>
              <a:rPr lang="en-US" altLang="ko-KR" sz="2400" b="0" dirty="0">
                <a:solidFill>
                  <a:schemeClr val="tx1"/>
                </a:solidFill>
              </a:rPr>
              <a:t>Eclipse Java Oxygen 4.7.2</a:t>
            </a:r>
            <a:endParaRPr lang="en-US" altLang="ko-KR" sz="2400" b="0" spc="-100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조원들에게 가장 익숙한 개발 툴과 언어인 이클립스와 자바 사용</a:t>
            </a:r>
            <a:endParaRPr lang="en-US" altLang="ko-KR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54EC6C-BE8D-43EC-861C-1E8985FCE61A}"/>
              </a:ext>
            </a:extLst>
          </p:cNvPr>
          <p:cNvSpPr txBox="1"/>
          <p:nvPr/>
        </p:nvSpPr>
        <p:spPr>
          <a:xfrm>
            <a:off x="2829996" y="4498029"/>
            <a:ext cx="936200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spc="-100" dirty="0">
                <a:solidFill>
                  <a:schemeClr val="tx1"/>
                </a:solidFill>
              </a:rPr>
              <a:t>R Version 3.4.4</a:t>
            </a:r>
            <a:r>
              <a:rPr lang="en-US" altLang="ko-KR" spc="-100" dirty="0"/>
              <a:t> </a:t>
            </a:r>
          </a:p>
          <a:p>
            <a:pPr>
              <a:lnSpc>
                <a:spcPct val="170000"/>
              </a:lnSpc>
            </a:pPr>
            <a:r>
              <a:rPr lang="en-US" altLang="ko-KR" sz="2000" spc="-100" dirty="0"/>
              <a:t>- </a:t>
            </a:r>
            <a:r>
              <a:rPr lang="ko-KR" altLang="en-US" sz="2000" dirty="0"/>
              <a:t>국내</a:t>
            </a:r>
            <a:r>
              <a:rPr lang="en-US" altLang="ko-KR" sz="2000" dirty="0"/>
              <a:t> </a:t>
            </a:r>
            <a:r>
              <a:rPr lang="ko-KR" altLang="en-US" sz="2000" dirty="0"/>
              <a:t>뉴스 데이터를 수집하고 가공하는데 필요한 통계 프로그램인 </a:t>
            </a:r>
            <a:r>
              <a:rPr lang="en-US" altLang="ko-KR" sz="2000" dirty="0"/>
              <a:t>R </a:t>
            </a:r>
            <a:r>
              <a:rPr lang="ko-KR" altLang="en-US" sz="2000" dirty="0"/>
              <a:t>사용</a:t>
            </a:r>
            <a:endParaRPr lang="en-US" altLang="ko-KR" sz="20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0BD0531-4C50-4D3A-88DE-E1D1584C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625" y="3299088"/>
            <a:ext cx="551251" cy="55125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7D3F8F7-D738-496B-A616-83D64F7A6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430" y="4613823"/>
            <a:ext cx="557870" cy="55926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5D20E89-DAF2-40B1-A6E8-9EA4AC4E1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876" y="3334234"/>
            <a:ext cx="700933" cy="46832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C924AC3-70CF-4A80-8F6D-8296767E3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041" y="822032"/>
            <a:ext cx="589280" cy="4938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FA668D-D0F2-4D11-A71C-BB9A4DC0A773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3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2844" t="7534" r="23609" b="33914"/>
          <a:stretch/>
        </p:blipFill>
        <p:spPr>
          <a:xfrm>
            <a:off x="3937853" y="652495"/>
            <a:ext cx="6296025" cy="387260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FA668D-D0F2-4D11-A71C-BB9A4DC0A773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8F187-A7CF-453B-991B-F2B7DA79F3C8}"/>
              </a:ext>
            </a:extLst>
          </p:cNvPr>
          <p:cNvSpPr txBox="1"/>
          <p:nvPr/>
        </p:nvSpPr>
        <p:spPr>
          <a:xfrm>
            <a:off x="3160196" y="4684011"/>
            <a:ext cx="9476304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dirty="0" err="1"/>
              <a:t>깃허브</a:t>
            </a:r>
            <a:r>
              <a:rPr lang="ko-KR" altLang="en-US" dirty="0"/>
              <a:t> 서버 </a:t>
            </a:r>
            <a:r>
              <a:rPr lang="en-US" altLang="ko-KR" dirty="0"/>
              <a:t>: </a:t>
            </a:r>
            <a:r>
              <a:rPr lang="ko-KR" altLang="en-US" dirty="0" err="1"/>
              <a:t>임가득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콜라보레이터 </a:t>
            </a:r>
            <a:r>
              <a:rPr lang="en-US" altLang="ko-KR" dirty="0"/>
              <a:t>: </a:t>
            </a:r>
            <a:r>
              <a:rPr lang="ko-KR" altLang="en-US" dirty="0"/>
              <a:t>전준</a:t>
            </a:r>
            <a:r>
              <a:rPr lang="en-US" altLang="ko-KR" dirty="0"/>
              <a:t>, </a:t>
            </a:r>
            <a:r>
              <a:rPr lang="ko-KR" altLang="en-US" dirty="0" err="1"/>
              <a:t>위종영</a:t>
            </a:r>
            <a:r>
              <a:rPr lang="en-US" altLang="ko-KR" dirty="0"/>
              <a:t>, </a:t>
            </a:r>
            <a:r>
              <a:rPr lang="ko-KR" altLang="en-US" dirty="0" err="1"/>
              <a:t>이행석</a:t>
            </a:r>
            <a:r>
              <a:rPr lang="en-US" altLang="ko-KR" dirty="0"/>
              <a:t>, </a:t>
            </a:r>
            <a:r>
              <a:rPr lang="ko-KR" altLang="en-US" dirty="0"/>
              <a:t>신태영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Bash </a:t>
            </a:r>
            <a:r>
              <a:rPr lang="ko-KR" altLang="en-US" dirty="0"/>
              <a:t>환경에서 마스터 </a:t>
            </a:r>
            <a:r>
              <a:rPr lang="ko-KR" altLang="en-US" dirty="0" err="1"/>
              <a:t>브랜치와</a:t>
            </a:r>
            <a:r>
              <a:rPr lang="ko-KR" altLang="en-US" dirty="0"/>
              <a:t> 각자 </a:t>
            </a:r>
            <a:r>
              <a:rPr lang="en-US" altLang="ko-KR" dirty="0"/>
              <a:t>1</a:t>
            </a:r>
            <a:r>
              <a:rPr lang="ko-KR" altLang="en-US" dirty="0"/>
              <a:t>개씩 만든 </a:t>
            </a:r>
            <a:r>
              <a:rPr lang="ko-KR" altLang="en-US" dirty="0" err="1"/>
              <a:t>브랜치를</a:t>
            </a:r>
            <a:r>
              <a:rPr lang="ko-KR" altLang="en-US" dirty="0"/>
              <a:t> 가지고 협업 중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3160196" y="6171168"/>
            <a:ext cx="750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https://github.com/LimFull/Internet-News-Collector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2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" b="4478"/>
          <a:stretch/>
        </p:blipFill>
        <p:spPr>
          <a:xfrm>
            <a:off x="2642151" y="586288"/>
            <a:ext cx="9336490" cy="398571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39440" y="586288"/>
            <a:ext cx="2479040" cy="251251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3335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2384696" y="1803994"/>
            <a:ext cx="754744" cy="3306485"/>
            <a:chOff x="2612571" y="2676037"/>
            <a:chExt cx="754744" cy="2171734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798517" y="4846320"/>
            <a:ext cx="93934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err="1"/>
              <a:t>KoNLP</a:t>
            </a:r>
            <a:r>
              <a:rPr lang="en-US" altLang="ko-KR" sz="2000" dirty="0"/>
              <a:t>, tm, </a:t>
            </a:r>
            <a:r>
              <a:rPr lang="en-US" altLang="ko-KR" sz="2000" dirty="0" err="1"/>
              <a:t>wordcloud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stringr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 추가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문장을 쪼개기 위한 함수 정의 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추출한 내용을 </a:t>
            </a:r>
            <a:r>
              <a:rPr lang="en-US" altLang="ko-KR" sz="2000" dirty="0"/>
              <a:t>character</a:t>
            </a:r>
            <a:r>
              <a:rPr lang="ko-KR" altLang="en-US" sz="2000" dirty="0"/>
              <a:t>형으로 전환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명사만 추출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명사를 추출하고 남은 배열의 빈 공간 제거 </a:t>
            </a:r>
          </a:p>
        </p:txBody>
      </p:sp>
    </p:spTree>
    <p:extLst>
      <p:ext uri="{BB962C8B-B14F-4D97-AF65-F5344CB8AC3E}">
        <p14:creationId xmlns:p14="http://schemas.microsoft.com/office/powerpoint/2010/main" val="296076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" b="4478"/>
          <a:stretch/>
        </p:blipFill>
        <p:spPr>
          <a:xfrm>
            <a:off x="2642151" y="586288"/>
            <a:ext cx="9336490" cy="398571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39440" y="3495554"/>
            <a:ext cx="2479040" cy="108660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3335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798517" y="4846320"/>
            <a:ext cx="93934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err="1"/>
              <a:t>KoNLP</a:t>
            </a:r>
            <a:r>
              <a:rPr lang="en-US" altLang="ko-KR" sz="2000" dirty="0"/>
              <a:t>, tm, </a:t>
            </a:r>
            <a:r>
              <a:rPr lang="en-US" altLang="ko-KR" sz="2000" dirty="0" err="1"/>
              <a:t>wordcloud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stringr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 추가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문장을 쪼개기 위한 함수 정의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추출한 내용을 </a:t>
            </a:r>
            <a:r>
              <a:rPr lang="en-US" altLang="ko-KR" sz="2000" dirty="0"/>
              <a:t>character</a:t>
            </a:r>
            <a:r>
              <a:rPr lang="ko-KR" altLang="en-US" sz="2000" dirty="0"/>
              <a:t>형으로 전환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명사만 추출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명사를 추출하고 남은 배열의 빈 공간 제거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2082157" y="3606800"/>
            <a:ext cx="1057283" cy="1778611"/>
            <a:chOff x="2612571" y="2676037"/>
            <a:chExt cx="754744" cy="217173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2574" y="4838665"/>
              <a:ext cx="407127" cy="9106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3304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992</Words>
  <Application>Microsoft Office PowerPoint</Application>
  <PresentationFormat>와이드스크린</PresentationFormat>
  <Paragraphs>224</Paragraphs>
  <Slides>20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함초롬바탕</vt:lpstr>
      <vt:lpstr>Algerian</vt:lpstr>
      <vt:lpstr>Arial</vt:lpstr>
      <vt:lpstr>Franklin Gothic Demi Cond</vt:lpstr>
      <vt:lpstr>Office 테마</vt:lpstr>
      <vt:lpstr>  4조  오픈아이즈  2018. 4. 11 정현숙   IT멀티미디어실습실(10221)   임가득, 전준, 위종영, 이행석, 신태영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발표조 : 4조 팀명 : 오픈아이즈 발표일자 : 2018. 3. 28 담당교수 : 정현숙 발표 장소 : IT멀티미디어실습실(10221) 조원 : 임가득, 전준, 위종영, 이행석, 신태영 발표자 : 전준</dc:title>
  <dc:creator>전준</dc:creator>
  <cp:lastModifiedBy>lhs</cp:lastModifiedBy>
  <cp:revision>46</cp:revision>
  <dcterms:created xsi:type="dcterms:W3CDTF">2018-04-02T06:41:44Z</dcterms:created>
  <dcterms:modified xsi:type="dcterms:W3CDTF">2018-04-11T06:49:29Z</dcterms:modified>
</cp:coreProperties>
</file>