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7" r:id="rId3"/>
    <p:sldId id="258" r:id="rId4"/>
    <p:sldId id="260" r:id="rId5"/>
    <p:sldId id="259" r:id="rId6"/>
    <p:sldId id="289" r:id="rId7"/>
    <p:sldId id="278" r:id="rId8"/>
    <p:sldId id="311" r:id="rId9"/>
    <p:sldId id="303" r:id="rId10"/>
    <p:sldId id="307" r:id="rId11"/>
    <p:sldId id="308" r:id="rId12"/>
    <p:sldId id="309" r:id="rId13"/>
    <p:sldId id="301" r:id="rId14"/>
    <p:sldId id="306" r:id="rId15"/>
    <p:sldId id="310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553" autoAdjust="0"/>
  </p:normalViewPr>
  <p:slideViewPr>
    <p:cSldViewPr snapToGrid="0">
      <p:cViewPr varScale="1">
        <p:scale>
          <a:sx n="98" d="100"/>
          <a:sy n="98" d="100"/>
        </p:scale>
        <p:origin x="20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8A42-5AC0-43F1-9088-00E5A5ACAF6A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4DB0-3610-454E-B20E-78D8E591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5DF0-59F9-43DB-9669-43A77393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FD141-97A8-4552-8084-D0DA5507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2F15C-10AD-4374-B93C-2FE9F3E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1A7B0-3E24-471D-A456-7DCD178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94D58-6D31-4BC4-967C-84F9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C474-E422-4315-8893-F3667FE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5F895-9485-4CA6-AF0D-F71AEBF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6FB5-2369-4A99-8039-20F2B812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A2E41-003C-4B2D-90F6-492C3B0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6024-B0A7-4C2E-BFB3-0D1100D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C9346-D78B-4C0D-AAE8-EF09ECBD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D82BD-5E2D-4F70-AAF3-951EF303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8829F-6630-419A-8706-87DCF98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FF06-34B7-49BD-B6AF-06DEC53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A9A1-3197-444A-9E20-8CD1CE5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8D94-3B7F-4DCD-A063-A73F966F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5DA7-D626-4DD6-ADC6-42C36DE1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4AEA6-E18A-4CEF-B75C-438B8F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98E0B-4C36-4977-8529-7DB3DDA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4B666-1F88-432D-A111-84CB309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EE46-B572-42FC-B055-E79E9BE1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B3368-D130-4489-A8B2-D30061B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3ED43-7558-4DA1-AD38-3F2DD45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1B435-748E-483D-8F83-D59113E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9CF4-A78E-4EE3-B1F5-F14D1E1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1221-3A83-4933-B201-ECADFAC4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5596-9CAA-415F-A018-E9465B25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0EAB-90E1-4AB5-87EA-C705C64C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05696-E8AB-4DE1-A246-21B65AA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3436-51DB-4450-A5A5-869A148E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41494-3530-4623-AF26-D7EAE2D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D1A9-BC2F-4599-930B-1E4B1F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A9CE7-F003-438B-835A-41D3F4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78AC7-2FC1-498A-BC6E-FD630167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F27B2-5804-46F6-BF45-5B71F6D2C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1A6AA-73A3-4AB5-A303-7C87B4F8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14D21-7258-43B0-80BA-DABAA2C1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3EBBB0-D95B-4A14-BDB3-8D295B2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98B47-3E3D-4D9C-8308-75A4253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5F58-3EB3-4EBE-92F9-0CFEC2B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43239-4B7C-4298-BE3E-735EA6F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DCE96-0D8A-48D1-ADB1-AA62DA2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22C18-DA7F-4F59-84E9-192B25F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EDF05-8F7C-4379-9468-591EE87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320A2-E520-43C3-A5E7-F81C40C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CA389-2F1F-42BE-B116-1584F07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206B-6796-4540-BE10-BE1BAD3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0150-CBD3-47C8-8E30-4F445AA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3E168-2CF1-40F1-8FFB-275D156C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E58F-2F31-4EF6-B426-B9AA54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B499-CAF8-47B8-BECA-778CBB5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7C23-06AE-42C5-A26D-5A2F9B4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CDDA-CD73-437E-B8A6-A93E084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C8C9D-2E0D-4196-AF65-CA6FF796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D4702-7519-4F87-BD50-D460481E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093E8-FADF-42EC-8EE1-ACD5D54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9AE00-EE53-49E7-ADF9-60B9AD0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058B-D102-4F01-A585-055FABF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A07A0-96AC-4EEC-9E62-1997A4E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74B80-ABDC-4674-9A46-666B1DE5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C5ECD-6433-473C-8E6F-C1EC0951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E7438-6E28-45B8-BB4B-4213F48D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86B5D-E762-4610-8EA6-B2908A95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cbanq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n4518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LeeHangseo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mFul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github.com/sty2623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github.com/WiJongYeo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Full/Internet-News-Collecto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995680"/>
            <a:ext cx="1219200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794808-F425-4C7E-B4DB-C6698879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440" y="3888822"/>
            <a:ext cx="4139702" cy="2387600"/>
          </a:xfrm>
        </p:spPr>
        <p:txBody>
          <a:bodyPr wrap="none">
            <a:noAutofit/>
          </a:bodyPr>
          <a:lstStyle/>
          <a:p>
            <a:pPr algn="r">
              <a:lnSpc>
                <a:spcPct val="142000"/>
              </a:lnSpc>
            </a:pPr>
            <a:r>
              <a:rPr lang="en-US" altLang="ko-KR" sz="1400" b="1" dirty="0">
                <a:latin typeface="Franklin Gothic Demi Cond" panose="020B0706030402020204" pitchFamily="34" charset="0"/>
              </a:rPr>
              <a:t>  4</a:t>
            </a:r>
            <a:r>
              <a:rPr lang="ko-KR" altLang="en-US" sz="1400" b="1" dirty="0">
                <a:latin typeface="Franklin Gothic Demi Cond" panose="020B0706030402020204" pitchFamily="34" charset="0"/>
              </a:rPr>
              <a:t>조</a:t>
            </a:r>
            <a:br>
              <a:rPr lang="en-US" altLang="ko-KR" sz="1400" b="1" dirty="0">
                <a:latin typeface="Franklin Gothic Demi Cond" panose="020B0706030402020204" pitchFamily="34" charset="0"/>
              </a:rPr>
            </a:b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 err="1">
                <a:latin typeface="+mj-ea"/>
              </a:rPr>
              <a:t>오픈아이즈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2018. 5. 9.</a:t>
            </a:r>
            <a:br>
              <a:rPr lang="en-US" altLang="ko-KR" sz="1400" b="1" dirty="0">
                <a:latin typeface="+mj-ea"/>
              </a:rPr>
            </a:br>
            <a:r>
              <a:rPr lang="ko-KR" altLang="en-US" sz="1400" b="1" dirty="0">
                <a:latin typeface="+mj-ea"/>
              </a:rPr>
              <a:t>정현숙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IT</a:t>
            </a:r>
            <a:r>
              <a:rPr lang="ko-KR" altLang="en-US" sz="1400" b="1" dirty="0">
                <a:latin typeface="+mj-ea"/>
              </a:rPr>
              <a:t>멀티미디어실습실</a:t>
            </a:r>
            <a:r>
              <a:rPr lang="en-US" altLang="ko-KR" sz="1400" b="1" dirty="0">
                <a:latin typeface="+mj-ea"/>
              </a:rPr>
              <a:t>(10221)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</a:t>
            </a:r>
            <a:r>
              <a:rPr lang="ko-KR" altLang="en-US" sz="1400" b="1" dirty="0" err="1">
                <a:latin typeface="+mj-ea"/>
              </a:rPr>
              <a:t>임가득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전준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위종영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이행석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신태영</a:t>
            </a:r>
            <a:br>
              <a:rPr lang="en-US" altLang="ko-KR" sz="1800" b="1" dirty="0">
                <a:latin typeface="+mj-ea"/>
              </a:rPr>
            </a:br>
            <a:r>
              <a:rPr lang="en-US" altLang="ko-KR" sz="2200" b="1" dirty="0">
                <a:latin typeface="+mj-ea"/>
              </a:rPr>
              <a:t> 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69A649-1719-42C6-A57B-E4256FD51BFF}"/>
              </a:ext>
            </a:extLst>
          </p:cNvPr>
          <p:cNvSpPr txBox="1">
            <a:spLocks/>
          </p:cNvSpPr>
          <p:nvPr/>
        </p:nvSpPr>
        <p:spPr>
          <a:xfrm>
            <a:off x="-285675" y="263843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4D252C-A733-46E9-82A4-D4C6C5C3B8B1}"/>
              </a:ext>
            </a:extLst>
          </p:cNvPr>
          <p:cNvCxnSpPr>
            <a:cxnSpLocks/>
          </p:cNvCxnSpPr>
          <p:nvPr/>
        </p:nvCxnSpPr>
        <p:spPr>
          <a:xfrm>
            <a:off x="6471920" y="6259799"/>
            <a:ext cx="4840742" cy="0"/>
          </a:xfrm>
          <a:prstGeom prst="line">
            <a:avLst/>
          </a:prstGeom>
          <a:ln w="476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50B592-9EA0-4ED8-8F82-64F207920A6D}"/>
              </a:ext>
            </a:extLst>
          </p:cNvPr>
          <p:cNvSpPr txBox="1">
            <a:spLocks/>
          </p:cNvSpPr>
          <p:nvPr/>
        </p:nvSpPr>
        <p:spPr>
          <a:xfrm>
            <a:off x="-40251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02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분반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3353CF6-EFB9-4CE3-83D8-FDEE45377B73}"/>
              </a:ext>
            </a:extLst>
          </p:cNvPr>
          <p:cNvSpPr txBox="1">
            <a:spLocks/>
          </p:cNvSpPr>
          <p:nvPr/>
        </p:nvSpPr>
        <p:spPr>
          <a:xfrm>
            <a:off x="6406925" y="3817702"/>
            <a:ext cx="9895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1600" b="1" dirty="0" err="1">
                <a:latin typeface="+mj-ea"/>
              </a:rPr>
              <a:t>발표조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 err="1">
                <a:latin typeface="+mj-ea"/>
              </a:rPr>
              <a:t>팀명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발표일자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담당교수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발표장소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조원</a:t>
            </a:r>
            <a:br>
              <a:rPr lang="en-US" altLang="ko-KR" sz="1600" b="1" dirty="0">
                <a:latin typeface="+mj-ea"/>
              </a:rPr>
            </a:br>
            <a:endParaRPr lang="ko-KR" altLang="en-US" sz="1900" b="1" spc="260" dirty="0"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2629CD-D3A1-499F-A85B-643EB997B853}"/>
              </a:ext>
            </a:extLst>
          </p:cNvPr>
          <p:cNvSpPr txBox="1">
            <a:spLocks/>
          </p:cNvSpPr>
          <p:nvPr/>
        </p:nvSpPr>
        <p:spPr>
          <a:xfrm>
            <a:off x="3638674" y="3766902"/>
            <a:ext cx="41397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2100" b="1" dirty="0">
                <a:latin typeface="+mj-ea"/>
              </a:rPr>
              <a:t>: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71A8D0A-422E-4F70-BD9C-C9B87AC6416B}"/>
              </a:ext>
            </a:extLst>
          </p:cNvPr>
          <p:cNvSpPr txBox="1">
            <a:spLocks/>
          </p:cNvSpPr>
          <p:nvPr/>
        </p:nvSpPr>
        <p:spPr>
          <a:xfrm>
            <a:off x="6396764" y="5862319"/>
            <a:ext cx="1030195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>
                <a:latin typeface="+mj-ea"/>
              </a:rPr>
              <a:t>발표자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69F1E00-A541-4DF4-B8F3-92820EE11DB1}"/>
              </a:ext>
            </a:extLst>
          </p:cNvPr>
          <p:cNvSpPr txBox="1">
            <a:spLocks/>
          </p:cNvSpPr>
          <p:nvPr/>
        </p:nvSpPr>
        <p:spPr>
          <a:xfrm>
            <a:off x="10326255" y="5862319"/>
            <a:ext cx="1016887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 err="1">
                <a:latin typeface="+mj-ea"/>
              </a:rPr>
              <a:t>이행석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65C6235-099F-4D02-9C2B-F914A3A2DEB8}"/>
              </a:ext>
            </a:extLst>
          </p:cNvPr>
          <p:cNvSpPr txBox="1">
            <a:spLocks/>
          </p:cNvSpPr>
          <p:nvPr/>
        </p:nvSpPr>
        <p:spPr>
          <a:xfrm>
            <a:off x="-23150" y="374407"/>
            <a:ext cx="54681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경향신문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국민일보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문화일보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세계일보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1,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뉴시스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채널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JTBC,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KBC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MBN,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CNBC,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TV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YTN,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머니투데이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아시아경제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조선비즈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조세일보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파이낸셜뉴스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헤럴드경제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노컷뉴스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데일리안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미디어오늘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오마이뉴스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프레시안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디지털타임스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블로터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24,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전자신문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ZDNet Korea,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로이터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신화사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EPA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뉴스위크 한국판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매경이코노미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IN,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시사저널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월간 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이코노미스트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주간경향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SUNDAY,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21,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한경비즈니스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기자협회보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동아사이언스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여성신문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일다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참세상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코리아헤럴드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코메디닷컴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헬스조선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강원일보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부산일보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정책브리핑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코리아넷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 -4.81481E-6 L -3.32097 0.00093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5E0249-17CF-45EC-BEC7-C6BCA4D82845}"/>
              </a:ext>
            </a:extLst>
          </p:cNvPr>
          <p:cNvSpPr txBox="1"/>
          <p:nvPr/>
        </p:nvSpPr>
        <p:spPr>
          <a:xfrm>
            <a:off x="7651262" y="1332943"/>
            <a:ext cx="41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총 등장 횟수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행의 합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를 기준으로 정렬한 </a:t>
            </a:r>
            <a:r>
              <a:rPr lang="en-US" altLang="ko-KR" sz="1400" dirty="0" err="1">
                <a:solidFill>
                  <a:srgbClr val="FF0000"/>
                </a:solidFill>
              </a:rPr>
              <a:t>sortedword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벡터생성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1396578"/>
            <a:ext cx="4915266" cy="32050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41846" y="1498569"/>
            <a:ext cx="3307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651262" y="2021264"/>
            <a:ext cx="430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추출할 키워드의 수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j :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검사할 기사의 수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1700755"/>
            <a:ext cx="4915266" cy="1697927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41846" y="2175152"/>
            <a:ext cx="377677" cy="3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C1ACF9-09BC-4834-AE35-6FEC628D8B18}"/>
              </a:ext>
            </a:extLst>
          </p:cNvPr>
          <p:cNvSpPr txBox="1"/>
          <p:nvPr/>
        </p:nvSpPr>
        <p:spPr>
          <a:xfrm>
            <a:off x="7502462" y="2432845"/>
            <a:ext cx="451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사이에 공백이 끼어들지 않도록 </a:t>
            </a:r>
            <a:r>
              <a:rPr lang="en-US" altLang="ko-KR" sz="1400" dirty="0">
                <a:solidFill>
                  <a:srgbClr val="FF0000"/>
                </a:solidFill>
              </a:rPr>
              <a:t>k</a:t>
            </a:r>
            <a:r>
              <a:rPr lang="ko-KR" altLang="en-US" sz="1400" dirty="0">
                <a:solidFill>
                  <a:srgbClr val="FF0000"/>
                </a:solidFill>
              </a:rPr>
              <a:t>사용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새로운 행에 대한 루프를 돌 때마다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으로 초기화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3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872630" y="2718436"/>
            <a:ext cx="430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번째 순위 키워드가 </a:t>
            </a:r>
            <a:r>
              <a:rPr lang="en-US" altLang="ko-KR" sz="1400" dirty="0">
                <a:solidFill>
                  <a:srgbClr val="FF0000"/>
                </a:solidFill>
              </a:rPr>
              <a:t>j</a:t>
            </a:r>
            <a:r>
              <a:rPr lang="ko-KR" altLang="en-US" sz="1400" dirty="0">
                <a:solidFill>
                  <a:srgbClr val="FF0000"/>
                </a:solidFill>
              </a:rPr>
              <a:t>번째 기사에 포함 될 경우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→ </a:t>
            </a:r>
            <a:r>
              <a:rPr lang="en-US" altLang="ko-KR" sz="1400" dirty="0" err="1">
                <a:solidFill>
                  <a:srgbClr val="FF0000"/>
                </a:solidFill>
              </a:rPr>
              <a:t>Wordurl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</a:t>
            </a:r>
            <a:r>
              <a:rPr lang="ko-KR" altLang="en-US" sz="1400" dirty="0">
                <a:solidFill>
                  <a:srgbClr val="FF0000"/>
                </a:solidFill>
              </a:rPr>
              <a:t>에 기사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2547694"/>
            <a:ext cx="4915266" cy="85098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18092" y="2791804"/>
            <a:ext cx="377677" cy="3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5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18690" y="847654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dir.create</a:t>
            </a:r>
            <a:r>
              <a:rPr lang="en-US" altLang="ko-KR" sz="2000" dirty="0"/>
              <a:t>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",</a:t>
            </a:r>
            <a:r>
              <a:rPr lang="en-US" altLang="ko-KR" sz="2000" dirty="0" err="1"/>
              <a:t>showWarnings</a:t>
            </a:r>
            <a:r>
              <a:rPr lang="en-US" altLang="ko-KR" sz="2000" dirty="0"/>
              <a:t> = F) 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write.csv(</a:t>
            </a:r>
            <a:r>
              <a:rPr lang="en-US" altLang="ko-KR" sz="2000" dirty="0" err="1"/>
              <a:t>wordurl,file</a:t>
            </a:r>
            <a:r>
              <a:rPr lang="en-US" altLang="ko-KR" sz="2000" dirty="0"/>
              <a:t>=paste0("./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wordurl</a:t>
            </a:r>
            <a:r>
              <a:rPr lang="en-US" altLang="ko-KR" sz="2000" dirty="0"/>
              <a:t>",".csv"),</a:t>
            </a:r>
            <a:r>
              <a:rPr lang="en-US" altLang="ko-KR" sz="2000" dirty="0" err="1"/>
              <a:t>row.names</a:t>
            </a:r>
            <a:r>
              <a:rPr lang="en-US" altLang="ko-KR" sz="2000" dirty="0"/>
              <a:t> = F)</a:t>
            </a:r>
          </a:p>
          <a:p>
            <a:r>
              <a:rPr lang="en-US" altLang="ko-KR" sz="2000" dirty="0" err="1"/>
              <a:t>write.table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keywords,file</a:t>
            </a:r>
            <a:r>
              <a:rPr lang="en-US" altLang="ko-KR" sz="2000" dirty="0"/>
              <a:t>=paste0("./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/</a:t>
            </a:r>
            <a:r>
              <a:rPr lang="en-US" altLang="ko-KR" sz="2000" dirty="0" err="1"/>
              <a:t>keywords",".csv</a:t>
            </a:r>
            <a:r>
              <a:rPr lang="en-US" altLang="ko-KR" sz="2000" dirty="0"/>
              <a:t>"),</a:t>
            </a:r>
            <a:r>
              <a:rPr lang="en-US" altLang="ko-KR" sz="2000" dirty="0" err="1"/>
              <a:t>row.names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F,col.names</a:t>
            </a:r>
            <a:r>
              <a:rPr lang="en-US" altLang="ko-KR" sz="2000" dirty="0"/>
              <a:t> = F)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7F1561-CB88-4871-9B71-DE22FA022D93}"/>
              </a:ext>
            </a:extLst>
          </p:cNvPr>
          <p:cNvGrpSpPr/>
          <p:nvPr/>
        </p:nvGrpSpPr>
        <p:grpSpPr>
          <a:xfrm>
            <a:off x="2595074" y="1663262"/>
            <a:ext cx="460546" cy="3106858"/>
            <a:chOff x="2612571" y="2676037"/>
            <a:chExt cx="754744" cy="217173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E0BD4EC-733C-4701-8C6D-6FF5261ED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1149A93-E72C-458D-8627-38F40220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F7E8EB1-A0CD-4485-B41E-7149724ED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108257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7841BE-57C1-4F1F-BC74-D3854AA76024}"/>
              </a:ext>
            </a:extLst>
          </p:cNvPr>
          <p:cNvSpPr/>
          <p:nvPr/>
        </p:nvSpPr>
        <p:spPr>
          <a:xfrm>
            <a:off x="3076160" y="1508760"/>
            <a:ext cx="8353840" cy="906942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DC44D-A823-467F-93D0-3CEB92ED9CCB}"/>
              </a:ext>
            </a:extLst>
          </p:cNvPr>
          <p:cNvSpPr txBox="1"/>
          <p:nvPr/>
        </p:nvSpPr>
        <p:spPr>
          <a:xfrm>
            <a:off x="2688933" y="4557038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Csv</a:t>
            </a:r>
            <a:r>
              <a:rPr lang="ko-KR" altLang="en-US" sz="2000" dirty="0"/>
              <a:t>파일 저장할 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 </a:t>
            </a:r>
            <a:r>
              <a:rPr lang="ko-KR" altLang="en-US" sz="2000" dirty="0"/>
              <a:t>디렉토리 생성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Wordurl</a:t>
            </a:r>
            <a:r>
              <a:rPr lang="en-US" altLang="ko-KR" sz="2000" dirty="0"/>
              <a:t> </a:t>
            </a:r>
            <a:r>
              <a:rPr lang="ko-KR" altLang="en-US" sz="2000" dirty="0"/>
              <a:t>과 </a:t>
            </a:r>
            <a:r>
              <a:rPr lang="en-US" altLang="ko-KR" sz="2000" dirty="0"/>
              <a:t>keywords</a:t>
            </a:r>
            <a:r>
              <a:rPr lang="ko-KR" altLang="en-US" sz="2000" dirty="0"/>
              <a:t>를 각각의 </a:t>
            </a:r>
            <a:r>
              <a:rPr lang="en-US" altLang="ko-KR" sz="2000" dirty="0"/>
              <a:t>csv</a:t>
            </a:r>
            <a:r>
              <a:rPr lang="ko-KR" altLang="en-US" sz="2000" dirty="0"/>
              <a:t>파일로 저장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771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bandicam 2018-04-25 22-39-53-014">
            <a:hlinkClick r:id="" action="ppaction://media"/>
            <a:extLst>
              <a:ext uri="{FF2B5EF4-FFF2-40B4-BE49-F238E27FC236}">
                <a16:creationId xmlns:a16="http://schemas.microsoft.com/office/drawing/2014/main" id="{4599BFA4-680F-4443-A24D-FB6F485EF5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4741" y="968644"/>
            <a:ext cx="9514080" cy="49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향후 개발 목표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89250" y="1838254"/>
            <a:ext cx="9393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JAVA :</a:t>
            </a:r>
            <a:r>
              <a:rPr lang="ko-KR" altLang="en-US" sz="2400" dirty="0"/>
              <a:t> </a:t>
            </a:r>
            <a:r>
              <a:rPr lang="en-US" altLang="ko-KR" sz="2400" dirty="0"/>
              <a:t>GUI </a:t>
            </a:r>
            <a:r>
              <a:rPr lang="ko-KR" altLang="en-US" sz="2400" dirty="0"/>
              <a:t>보완 및 기능 구현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R : </a:t>
            </a:r>
            <a:r>
              <a:rPr lang="ko-KR" altLang="en-US" sz="2400" dirty="0"/>
              <a:t>키워드 별 언론사 추출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Raspberry pi : </a:t>
            </a: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 </a:t>
            </a:r>
            <a:r>
              <a:rPr lang="en-US" altLang="ko-KR" sz="2400" dirty="0"/>
              <a:t>B</a:t>
            </a:r>
            <a:r>
              <a:rPr lang="ko-KR" altLang="en-US" sz="2400" dirty="0"/>
              <a:t> 활용 클러스터 구축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9103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A3FC5-B877-43C4-840E-16B18AE1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762" y="158229"/>
            <a:ext cx="7874166" cy="59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0B703-D208-45A2-A18C-4F003012C98E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762" y="609238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http://www.devicemart.co.kr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7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55642" y="3985352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4AD79D-ACFD-4994-A3A2-13AFB5EF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579120"/>
            <a:ext cx="7132320" cy="58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3CEE7-6A9E-49AA-B41D-668DBCD448E2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6883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http://www.icbanq.com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3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1718269"/>
            <a:ext cx="12192000" cy="198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F27A22E-9D9E-41D9-86B8-B7FEEA87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8667F20-D2D7-4986-835E-3F52A86DDF1E}"/>
              </a:ext>
            </a:extLst>
          </p:cNvPr>
          <p:cNvSpPr txBox="1">
            <a:spLocks/>
          </p:cNvSpPr>
          <p:nvPr/>
        </p:nvSpPr>
        <p:spPr>
          <a:xfrm>
            <a:off x="-295835" y="4451419"/>
            <a:ext cx="12783670" cy="67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-5080" y="0"/>
            <a:ext cx="12197080" cy="128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DBB5E-1030-4B8A-816E-D324A672D8BF}"/>
              </a:ext>
            </a:extLst>
          </p:cNvPr>
          <p:cNvSpPr txBox="1"/>
          <p:nvPr/>
        </p:nvSpPr>
        <p:spPr>
          <a:xfrm>
            <a:off x="0" y="352529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19DB5-DB44-4A63-9973-F7272A16E283}"/>
              </a:ext>
            </a:extLst>
          </p:cNvPr>
          <p:cNvSpPr txBox="1"/>
          <p:nvPr/>
        </p:nvSpPr>
        <p:spPr>
          <a:xfrm>
            <a:off x="694614" y="1605802"/>
            <a:ext cx="11430330" cy="502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흐름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일정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</a:rPr>
              <a:t>실시간 국내 인터넷 뉴스 빅데이터 수집 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지난주 질문 내역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2400" b="1" dirty="0">
                <a:latin typeface="Franklin Gothic Demi Cond" panose="020B0706030402020204" pitchFamily="34" charset="0"/>
                <a:ea typeface="+mj-ea"/>
                <a:cs typeface="+mj-cs"/>
              </a:rPr>
              <a:t>9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주차 개발 내역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향후 개발 목표</a:t>
            </a: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</p:spTree>
    <p:extLst>
      <p:ext uri="{BB962C8B-B14F-4D97-AF65-F5344CB8AC3E}">
        <p14:creationId xmlns:p14="http://schemas.microsoft.com/office/powerpoint/2010/main" val="14580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37480" y="50831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93117-2B19-436C-AAA5-1941E91A6D3A}"/>
              </a:ext>
            </a:extLst>
          </p:cNvPr>
          <p:cNvSpPr txBox="1"/>
          <p:nvPr/>
        </p:nvSpPr>
        <p:spPr>
          <a:xfrm>
            <a:off x="3748374" y="306629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BF63CC-B0DA-43EE-BD40-1B8F9EDB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602354"/>
            <a:ext cx="650783" cy="887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56B9F-8136-4589-8E86-7362ECE37B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4415834"/>
            <a:ext cx="651600" cy="885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D727E-FF21-45BE-BFEF-3AA17F7489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1874502"/>
            <a:ext cx="651600" cy="88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7C9CB4-7754-4A51-A3DF-999B1510367C}"/>
              </a:ext>
            </a:extLst>
          </p:cNvPr>
          <p:cNvPicPr preferRelativeResize="0"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3145168"/>
            <a:ext cx="651600" cy="88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251AE-9B4E-4237-A79B-191B11E979C7}"/>
              </a:ext>
            </a:extLst>
          </p:cNvPr>
          <p:cNvSpPr txBox="1"/>
          <p:nvPr/>
        </p:nvSpPr>
        <p:spPr>
          <a:xfrm>
            <a:off x="3789679" y="901282"/>
            <a:ext cx="506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full7002@naver.com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6"/>
              </a:rPr>
              <a:t>https://github.com/LimFull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8025-7859-4B20-8F0E-11F2995AAB2E}"/>
              </a:ext>
            </a:extLst>
          </p:cNvPr>
          <p:cNvSpPr txBox="1"/>
          <p:nvPr/>
        </p:nvSpPr>
        <p:spPr>
          <a:xfrm>
            <a:off x="3789680" y="2182357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myidlhs@naver.com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7"/>
              </a:rPr>
              <a:t>https://github.com/LeeHangseok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CF9F9-AB85-4CBE-8B81-3E4716DC9143}"/>
              </a:ext>
            </a:extLst>
          </p:cNvPr>
          <p:cNvSpPr txBox="1"/>
          <p:nvPr/>
        </p:nvSpPr>
        <p:spPr>
          <a:xfrm>
            <a:off x="3789680" y="3463432"/>
            <a:ext cx="4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lsktm575@naver.com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https://github.com/Joon4518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8A26-3E5D-4DCA-A2E4-0795AC70095B}"/>
              </a:ext>
            </a:extLst>
          </p:cNvPr>
          <p:cNvSpPr txBox="1"/>
          <p:nvPr/>
        </p:nvSpPr>
        <p:spPr>
          <a:xfrm>
            <a:off x="3789680" y="474450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droid44@naver.com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https://github.com/WiJongYeong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0AD5-3E01-40D8-8B8B-4D159E46FF58}"/>
              </a:ext>
            </a:extLst>
          </p:cNvPr>
          <p:cNvSpPr txBox="1"/>
          <p:nvPr/>
        </p:nvSpPr>
        <p:spPr>
          <a:xfrm>
            <a:off x="3789680" y="6025583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sty2623@naver.com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10"/>
              </a:rPr>
              <a:t>https://github.com/sty2623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FF3A83-8B96-4C9A-BA32-285A0E864F09}"/>
              </a:ext>
            </a:extLst>
          </p:cNvPr>
          <p:cNvPicPr preferRelativeResize="0"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5686501"/>
            <a:ext cx="651600" cy="88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72794-B3DD-4D0A-AE9D-537AB294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76297"/>
              </p:ext>
            </p:extLst>
          </p:nvPr>
        </p:nvGraphicFramePr>
        <p:xfrm>
          <a:off x="2916806" y="1140638"/>
          <a:ext cx="9248174" cy="3786331"/>
        </p:xfrm>
        <a:graphic>
          <a:graphicData uri="http://schemas.openxmlformats.org/drawingml/2006/table">
            <a:tbl>
              <a:tblPr/>
              <a:tblGrid>
                <a:gridCol w="2984594">
                  <a:extLst>
                    <a:ext uri="{9D8B030D-6E8A-4147-A177-3AD203B41FA5}">
                      <a16:colId xmlns:a16="http://schemas.microsoft.com/office/drawing/2014/main" val="1715612190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45944295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826050547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61535775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19168782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271383624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925482171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150333573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3568311126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589539319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568881853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65300480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410372587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740343249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0" marR="0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547919"/>
                  </a:ext>
                </a:extLst>
              </a:tr>
              <a:tr h="398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관련 기법 구축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필터링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  <a:cs typeface="+mn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858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52675D-22EC-45F9-9940-58BDCDF8E82A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241365" y="331629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2829996" y="670811"/>
            <a:ext cx="791032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dirty="0">
                <a:solidFill>
                  <a:schemeClr val="tx1"/>
                </a:solidFill>
              </a:rPr>
              <a:t>Linux Ubuntu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17.10</a:t>
            </a: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라즈베리파이가</a:t>
            </a:r>
            <a:r>
              <a:rPr lang="ko-KR" altLang="en-US" sz="2000" dirty="0"/>
              <a:t> 리눅스 기반의 운영체제인 </a:t>
            </a:r>
            <a:r>
              <a:rPr lang="ko-KR" altLang="en-US" sz="2000" dirty="0" err="1"/>
              <a:t>라즈비안을</a:t>
            </a:r>
            <a:r>
              <a:rPr lang="ko-KR" altLang="en-US" sz="2000" dirty="0"/>
              <a:t> 사용하기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때문에 하드웨어가 </a:t>
            </a:r>
            <a:r>
              <a:rPr lang="ko-KR" altLang="en-US" sz="2000" dirty="0" err="1"/>
              <a:t>준비됐을때</a:t>
            </a:r>
            <a:r>
              <a:rPr lang="ko-KR" altLang="en-US" sz="2000" dirty="0"/>
              <a:t> 바로 사용할 수 있도록 리눅스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계열인 우분투를 사용하여 개발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008BB-0EDE-488D-8A2E-633D9CB7AA29}"/>
              </a:ext>
            </a:extLst>
          </p:cNvPr>
          <p:cNvSpPr txBox="1"/>
          <p:nvPr/>
        </p:nvSpPr>
        <p:spPr>
          <a:xfrm>
            <a:off x="2829996" y="3145087"/>
            <a:ext cx="791032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Java JDK 10, </a:t>
            </a:r>
            <a:r>
              <a:rPr lang="en-US" altLang="ko-KR" sz="2400" b="0" dirty="0">
                <a:solidFill>
                  <a:schemeClr val="tx1"/>
                </a:solidFill>
              </a:rPr>
              <a:t>Eclipse Java Oxygen 4.7.2</a:t>
            </a:r>
            <a:endParaRPr lang="en-US" altLang="ko-KR" sz="2400" b="0" spc="-1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조원들에게 가장 익숙한 개발 툴과 언어인 이클립스와 자바 사용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4EC6C-BE8D-43EC-861C-1E8985FCE61A}"/>
              </a:ext>
            </a:extLst>
          </p:cNvPr>
          <p:cNvSpPr txBox="1"/>
          <p:nvPr/>
        </p:nvSpPr>
        <p:spPr>
          <a:xfrm>
            <a:off x="2829996" y="4498029"/>
            <a:ext cx="936200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R Version 3.4.4</a:t>
            </a:r>
            <a:r>
              <a:rPr lang="en-US" altLang="ko-KR" spc="-1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000" spc="-100" dirty="0"/>
              <a:t>- </a:t>
            </a:r>
            <a:r>
              <a:rPr lang="ko-KR" altLang="en-US" sz="2000" dirty="0"/>
              <a:t>국내</a:t>
            </a:r>
            <a:r>
              <a:rPr lang="en-US" altLang="ko-KR" sz="2000" dirty="0"/>
              <a:t> </a:t>
            </a:r>
            <a:r>
              <a:rPr lang="ko-KR" altLang="en-US" sz="2000" dirty="0"/>
              <a:t>뉴스 데이터를 수집하고 가공하는데 필요한 통계 프로그램인 </a:t>
            </a:r>
            <a:r>
              <a:rPr lang="en-US" altLang="ko-KR" sz="2000" dirty="0"/>
              <a:t>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BD0531-4C50-4D3A-88DE-E1D1584C0D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4625" y="3299088"/>
            <a:ext cx="551251" cy="551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7D3F8F7-D738-496B-A616-83D64F7A64A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430" y="4613823"/>
            <a:ext cx="557870" cy="559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5D20E89-DAF2-40B1-A6E8-9EA4AC4E1D0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876" y="3334234"/>
            <a:ext cx="700933" cy="4683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C924AC3-70CF-4A80-8F6D-8296767E3B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1041" y="822032"/>
            <a:ext cx="589280" cy="493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2C80B5-4611-4831-87BF-B4473701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2386" y="3156247"/>
            <a:ext cx="908315" cy="17165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2482387" y="489904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83754" y="50067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흐름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E347E6-64F5-4707-8395-912E7F0390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209" y="3409515"/>
            <a:ext cx="1360411" cy="136382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DA3B92-C419-4B09-9794-A63CB81325B3}"/>
              </a:ext>
            </a:extLst>
          </p:cNvPr>
          <p:cNvSpPr/>
          <p:nvPr/>
        </p:nvSpPr>
        <p:spPr>
          <a:xfrm>
            <a:off x="4522660" y="3816560"/>
            <a:ext cx="4901793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DA091A-1BB9-4773-9662-A9C02E02C4D2}"/>
              </a:ext>
            </a:extLst>
          </p:cNvPr>
          <p:cNvSpPr txBox="1"/>
          <p:nvPr/>
        </p:nvSpPr>
        <p:spPr>
          <a:xfrm>
            <a:off x="8704337" y="1831108"/>
            <a:ext cx="30208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357188" algn="l"/>
            <a:r>
              <a:rPr lang="ko-KR" altLang="en-US" dirty="0"/>
              <a:t>기사 제목을 선택하면</a:t>
            </a:r>
            <a:endParaRPr lang="en-US" altLang="ko-KR" dirty="0"/>
          </a:p>
          <a:p>
            <a:pPr marL="357188" algn="l"/>
            <a:r>
              <a:rPr lang="ko-KR" altLang="en-US" dirty="0"/>
              <a:t>링크를 걸어 기사 조회 가능</a:t>
            </a:r>
            <a:endParaRPr lang="en-US" altLang="ko-KR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224E4B2-0372-4223-A895-E80A24DA713A}"/>
              </a:ext>
            </a:extLst>
          </p:cNvPr>
          <p:cNvSpPr/>
          <p:nvPr/>
        </p:nvSpPr>
        <p:spPr>
          <a:xfrm>
            <a:off x="8704337" y="1829211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4E833D-9256-4BC1-B7D8-9F7ED08F98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7338" y="706869"/>
            <a:ext cx="1637166" cy="113578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00CC739-53C7-46CF-90D0-18F4E733D7C0}"/>
              </a:ext>
            </a:extLst>
          </p:cNvPr>
          <p:cNvSpPr/>
          <p:nvPr/>
        </p:nvSpPr>
        <p:spPr>
          <a:xfrm rot="8230406">
            <a:off x="3886383" y="2375660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7A765C5-6694-4C26-9CAC-A77E700978EF}"/>
              </a:ext>
            </a:extLst>
          </p:cNvPr>
          <p:cNvSpPr/>
          <p:nvPr/>
        </p:nvSpPr>
        <p:spPr>
          <a:xfrm rot="13240438">
            <a:off x="7187118" y="2366885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70A044-3134-479D-A5C7-9957229BA479}"/>
              </a:ext>
            </a:extLst>
          </p:cNvPr>
          <p:cNvSpPr txBox="1"/>
          <p:nvPr/>
        </p:nvSpPr>
        <p:spPr>
          <a:xfrm>
            <a:off x="3491594" y="1703862"/>
            <a:ext cx="169237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인터넷에서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카테고리별로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뉴스 수집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EA0C870-8CCC-447C-833A-FCFB1C010853}"/>
              </a:ext>
            </a:extLst>
          </p:cNvPr>
          <p:cNvSpPr/>
          <p:nvPr/>
        </p:nvSpPr>
        <p:spPr>
          <a:xfrm>
            <a:off x="3491594" y="1714880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A417EB-2C4F-45D9-BB55-9127106D032E}"/>
              </a:ext>
            </a:extLst>
          </p:cNvPr>
          <p:cNvGrpSpPr/>
          <p:nvPr/>
        </p:nvGrpSpPr>
        <p:grpSpPr>
          <a:xfrm>
            <a:off x="4412157" y="4271433"/>
            <a:ext cx="3137331" cy="2062103"/>
            <a:chOff x="5102949" y="4330663"/>
            <a:chExt cx="3152112" cy="20782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2E0CBE-8D6B-4EB8-80E0-0D669E7BDBE4}"/>
                </a:ext>
              </a:extLst>
            </p:cNvPr>
            <p:cNvSpPr txBox="1"/>
            <p:nvPr/>
          </p:nvSpPr>
          <p:spPr>
            <a:xfrm>
              <a:off x="5102949" y="4330663"/>
              <a:ext cx="3152112" cy="207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9388"/>
              <a:r>
                <a:rPr lang="ko-KR" altLang="en-US" sz="16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문장을 형태소별로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쪼갠 후 명사만 추출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명사 등장 회수 카운트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많이 등장한 순으로 </a:t>
              </a:r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30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위까지 나열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나열된 명사들을 기준으로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 err="1">
                  <a:latin typeface="Franklin Gothic Demi Cond" panose="020B0706030402020204" pitchFamily="34" charset="0"/>
                  <a:ea typeface="+mj-ea"/>
                  <a:cs typeface="+mj-cs"/>
                </a:rPr>
                <a:t>워드클라우드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생성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10B0EFD-ACC3-4F5D-AC97-1EA0AFE6AFD1}"/>
                </a:ext>
              </a:extLst>
            </p:cNvPr>
            <p:cNvSpPr/>
            <p:nvPr/>
          </p:nvSpPr>
          <p:spPr>
            <a:xfrm>
              <a:off x="5114579" y="4359124"/>
              <a:ext cx="359718" cy="35971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AFD9F1-A0E8-4827-B9B8-763325851EF1}"/>
              </a:ext>
            </a:extLst>
          </p:cNvPr>
          <p:cNvSpPr txBox="1"/>
          <p:nvPr/>
        </p:nvSpPr>
        <p:spPr>
          <a:xfrm>
            <a:off x="7688092" y="4907357"/>
            <a:ext cx="349802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452438" indent="-188913" algn="l">
              <a:tabLst>
                <a:tab pos="452438" algn="l"/>
              </a:tabLst>
            </a:pPr>
            <a:r>
              <a:rPr lang="en-US" altLang="ko-KR" dirty="0"/>
              <a:t>R</a:t>
            </a:r>
            <a:r>
              <a:rPr lang="ko-KR" altLang="en-US" dirty="0"/>
              <a:t>에서 만들어진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자바로 가져와서 출력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각 키워드 선택 시 해당 기사들을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언론사 별로 보여줌</a:t>
            </a:r>
            <a:endParaRPr lang="en-US" altLang="ko-KR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B9797C-867C-4423-939E-3ABA2068FFB6}"/>
              </a:ext>
            </a:extLst>
          </p:cNvPr>
          <p:cNvSpPr/>
          <p:nvPr/>
        </p:nvSpPr>
        <p:spPr>
          <a:xfrm>
            <a:off x="7691275" y="4915918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7853" y="652495"/>
            <a:ext cx="6296025" cy="387260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3160196" y="4684011"/>
            <a:ext cx="94763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깃허브</a:t>
            </a:r>
            <a:r>
              <a:rPr lang="ko-KR" altLang="en-US" dirty="0"/>
              <a:t> 서버 </a:t>
            </a:r>
            <a:r>
              <a:rPr lang="en-US" altLang="ko-KR" dirty="0"/>
              <a:t>: </a:t>
            </a:r>
            <a:r>
              <a:rPr lang="ko-KR" altLang="en-US" dirty="0" err="1"/>
              <a:t>임가득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콜라보레이터 </a:t>
            </a:r>
            <a:r>
              <a:rPr lang="en-US" altLang="ko-KR" dirty="0"/>
              <a:t>: </a:t>
            </a:r>
            <a:r>
              <a:rPr lang="ko-KR" altLang="en-US" dirty="0"/>
              <a:t>전준</a:t>
            </a:r>
            <a:r>
              <a:rPr lang="en-US" altLang="ko-KR" dirty="0"/>
              <a:t>, </a:t>
            </a:r>
            <a:r>
              <a:rPr lang="ko-KR" altLang="en-US" dirty="0" err="1"/>
              <a:t>위종영</a:t>
            </a:r>
            <a:r>
              <a:rPr lang="en-US" altLang="ko-KR" dirty="0"/>
              <a:t>, </a:t>
            </a:r>
            <a:r>
              <a:rPr lang="ko-KR" altLang="en-US" dirty="0" err="1"/>
              <a:t>이행석</a:t>
            </a:r>
            <a:r>
              <a:rPr lang="en-US" altLang="ko-KR" dirty="0"/>
              <a:t>, </a:t>
            </a:r>
            <a:r>
              <a:rPr lang="ko-KR" altLang="en-US" dirty="0"/>
              <a:t>신태영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환경에서 마스터 </a:t>
            </a:r>
            <a:r>
              <a:rPr lang="ko-KR" altLang="en-US" dirty="0" err="1"/>
              <a:t>브랜치와</a:t>
            </a:r>
            <a:r>
              <a:rPr lang="ko-KR" altLang="en-US" dirty="0"/>
              <a:t> 각자 </a:t>
            </a:r>
            <a:r>
              <a:rPr lang="en-US" altLang="ko-KR" dirty="0"/>
              <a:t>1</a:t>
            </a:r>
            <a:r>
              <a:rPr lang="ko-KR" altLang="en-US" dirty="0"/>
              <a:t>개씩 만든 </a:t>
            </a:r>
            <a:r>
              <a:rPr lang="ko-KR" altLang="en-US" dirty="0" err="1"/>
              <a:t>브랜치를</a:t>
            </a:r>
            <a:r>
              <a:rPr lang="ko-KR" altLang="en-US" dirty="0"/>
              <a:t> 가지고 협업 중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160196" y="6171168"/>
            <a:ext cx="750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https://github.com/LimFull/Internet-News-Collector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Franklin Gothic Demi Cond" panose="020B0706030402020204" pitchFamily="34" charset="0"/>
                <a:ea typeface="+mj-ea"/>
                <a:cs typeface="+mj-cs"/>
              </a:rPr>
              <a:t>지난주 질문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651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노트북이나 데스크톱 대신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선택한 이유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상대적으로 가격이 매우 저렴한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여러 대 구매하여 </a:t>
            </a:r>
            <a:r>
              <a:rPr lang="ko-KR" altLang="en-US" dirty="0" err="1"/>
              <a:t>가성비</a:t>
            </a:r>
            <a:r>
              <a:rPr lang="ko-KR" altLang="en-US" dirty="0"/>
              <a:t> 추구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적용할 데이터의 범위 계획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날짜를 선택해 사용할 수 있도록 할 계획이며</a:t>
            </a:r>
            <a:r>
              <a:rPr lang="en-US" altLang="ko-KR" dirty="0"/>
              <a:t>, </a:t>
            </a:r>
            <a:r>
              <a:rPr lang="ko-KR" altLang="en-US" dirty="0"/>
              <a:t>기본적으로는 실시간으로 최신 정보를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명사형 외에 동사형 단어들이 </a:t>
            </a:r>
            <a:r>
              <a:rPr lang="ko-KR" altLang="en-US" dirty="0" err="1"/>
              <a:t>워드클라우드에</a:t>
            </a:r>
            <a:r>
              <a:rPr lang="ko-KR" altLang="en-US" dirty="0"/>
              <a:t> 보여지는 개선할 생각은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꼭 명사형이 아니더라도 중요한 키워드일 때 존재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자주 등장하는 </a:t>
            </a:r>
            <a:r>
              <a:rPr lang="ko-KR" altLang="en-US"/>
              <a:t>불필요한 단어만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12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3A79C-6129-4340-B38B-B65801425C54}"/>
              </a:ext>
            </a:extLst>
          </p:cNvPr>
          <p:cNvSpPr txBox="1"/>
          <p:nvPr/>
        </p:nvSpPr>
        <p:spPr>
          <a:xfrm>
            <a:off x="7651262" y="1095634"/>
            <a:ext cx="41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핫 키워드가 있는 기사의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담을 행렬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567778" y="1145148"/>
            <a:ext cx="3958067" cy="32050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6525845" y="1287551"/>
            <a:ext cx="1016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5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1435</Words>
  <Application>Microsoft Office PowerPoint</Application>
  <PresentationFormat>와이드스크린</PresentationFormat>
  <Paragraphs>268</Paragraphs>
  <Slides>18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Algerian</vt:lpstr>
      <vt:lpstr>Arial</vt:lpstr>
      <vt:lpstr>Franklin Gothic Demi Cond</vt:lpstr>
      <vt:lpstr>Office 테마</vt:lpstr>
      <vt:lpstr>  4조  오픈아이즈  2018. 5. 9. 정현숙   IT멀티미디어실습실(10221)   임가득, 전준, 위종영, 이행석, 신태영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발표조 : 4조 팀명 : 오픈아이즈 발표일자 : 2018. 3. 28 담당교수 : 정현숙 발표 장소 : IT멀티미디어실습실(10221) 조원 : 임가득, 전준, 위종영, 이행석, 신태영 발표자 : 전준</dc:title>
  <dc:creator>전준</dc:creator>
  <cp:lastModifiedBy>lhs</cp:lastModifiedBy>
  <cp:revision>102</cp:revision>
  <dcterms:created xsi:type="dcterms:W3CDTF">2018-04-02T06:41:44Z</dcterms:created>
  <dcterms:modified xsi:type="dcterms:W3CDTF">2018-05-05T10:07:29Z</dcterms:modified>
</cp:coreProperties>
</file>