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Franklin Gothic Demi Cond" panose="020B0706030402020204" pitchFamily="34" charset="0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E82"/>
    <a:srgbClr val="FF4343"/>
    <a:srgbClr val="BFD630"/>
    <a:srgbClr val="BAB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4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0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3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5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3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6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2C34-9725-487A-90C0-C57166C03DA0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kc-global.co.kr/product/detail.html?product_no=636504&amp;cate_no=1160&amp;display_group=1&amp;cafe_mkt=naver_ks&amp;mkt_in=Y&amp;ghost_mall_id=naver&amp;ref=naver_open&amp;NaPm=ct%3Djf0wfp54|ci%3Da26389f583b6ac47c58146ff681fd0e2c7e9a5b8|tr%3Dsls|sn%3D256786|hk%3D1203c0e93ed754f06496f9d7e8829eb49305f591" TargetMode="External"/><Relationship Id="rId3" Type="http://schemas.openxmlformats.org/officeDocument/2006/relationships/hyperlink" Target="http://item.gmarket.co.kr/Item?goodscode=1121497413&amp;pos_shop_cd=SH&amp;pos_class_cd=111111111&amp;pos_class_kind=T&amp;keyword_seqno=14170738937&amp;search_keyword=%bb%f7%b5%f0%bd%ba%c5%a9%c0%cd%bd%ba%c6%ae%b8%b2sd" TargetMode="External"/><Relationship Id="rId7" Type="http://schemas.openxmlformats.org/officeDocument/2006/relationships/hyperlink" Target="http://www.icbanq.com/P005716590" TargetMode="External"/><Relationship Id="rId2" Type="http://schemas.openxmlformats.org/officeDocument/2006/relationships/hyperlink" Target="http://www.icbanq.com/P0071152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em.gmarket.co.kr/DetailView/Item.asp?goodscode=1168842772&amp;GoodsSale=Y&amp;jaehuid=200001169&amp;NaPm=ct%3Djf0wb2h4|ci%3D714673229af20770bcc23820d6275889f443f6d6|tr%3Dslsl|sn%3D24|hk%3D69096db350106e4b3fe835901c6a6be75c81e616" TargetMode="External"/><Relationship Id="rId5" Type="http://schemas.openxmlformats.org/officeDocument/2006/relationships/hyperlink" Target="http://itempage3.auction.co.kr/DetailView.aspx?ItemNo=A857300679&amp;frm3=V2" TargetMode="External"/><Relationship Id="rId4" Type="http://schemas.openxmlformats.org/officeDocument/2006/relationships/hyperlink" Target="http://shopping.interpark.com/product/productInfo.do?prdNo=5335355765&amp;dispNo=016001&amp;NaPm=ct%3Djf0w7jxk|ci%3Df8968cbcd60610e9ad85029b55102623d7a3847e|tr%3Dslsl|sn%3D3|hk%3D38f23a6b402545b8647a63b4422b439dff549dc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ealthy25.tistory.com/5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m.blog.naver.com/PostView.nhn?blogId=inmaczone&amp;logNo=80206329885&amp;proxyReferer=http%3A%2F%2Fwww.google.co.kr%2Furl%3Fsa%3Di%26rct%3Dj%26q%3D%26esrc%3Ds%26source%3Dimages%26cd%3D%26ved%3D2ahUKEwjO397alP3ZAhUBxJQKHcG-C54Qjhx6BAgAEAM%26url%3Dhttp%253A%252F%252Fm.blog.naver.com%252Finmaczone%252F80206329885%26psig%3DAOvVaw0XyxX6dDoTibW_Ubi-eiEl%26ust%3D15217129661999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ws.naver.com/main/main.nhn?mode=LSD&amp;mid=shm&amp;sid1=105" TargetMode="External"/><Relationship Id="rId4" Type="http://schemas.openxmlformats.org/officeDocument/2006/relationships/hyperlink" Target="http://www.bloter.net/archives/26991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812306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8812306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46142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346142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-160667"/>
            <a:ext cx="12477508" cy="49192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176368" y="2191879"/>
            <a:ext cx="12783670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40000"/>
              </a:lnSpc>
            </a:pPr>
            <a:r>
              <a:rPr lang="en-US" altLang="ko-KR" sz="4800" b="1" dirty="0" smtClean="0">
                <a:latin typeface="Franklin Gothic Demi Cond" panose="020B0706030402020204" pitchFamily="34" charset="0"/>
              </a:rPr>
              <a:t> 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/>
            </a:r>
            <a:br>
              <a:rPr lang="en-US" altLang="ko-KR" sz="1800" b="1" dirty="0" smtClean="0">
                <a:latin typeface="Franklin Gothic Demi Cond" panose="020B0706030402020204" pitchFamily="34" charset="0"/>
              </a:rPr>
            </a:br>
            <a:r>
              <a:rPr lang="ko-KR" altLang="en-US" sz="1800" b="1" dirty="0" err="1" smtClean="0">
                <a:latin typeface="Franklin Gothic Demi Cond" panose="020B0706030402020204" pitchFamily="34" charset="0"/>
              </a:rPr>
              <a:t>팀명</a:t>
            </a:r>
            <a:r>
              <a:rPr lang="ko-KR" altLang="en-US" sz="1800" b="1" dirty="0" smtClean="0">
                <a:latin typeface="Franklin Gothic Demi Cond" panose="020B0706030402020204" pitchFamily="34" charset="0"/>
              </a:rPr>
              <a:t> 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>: </a:t>
            </a:r>
            <a:r>
              <a:rPr lang="ko-KR" altLang="en-US" sz="1800" b="1" dirty="0" err="1" smtClean="0">
                <a:latin typeface="Franklin Gothic Demi Cond" panose="020B0706030402020204" pitchFamily="34" charset="0"/>
              </a:rPr>
              <a:t>오픈아이즈</a:t>
            </a:r>
            <a:r>
              <a:rPr lang="en-US" altLang="ko-KR" sz="4800" b="1" dirty="0" smtClean="0">
                <a:latin typeface="Franklin Gothic Demi Cond" panose="020B0706030402020204" pitchFamily="34" charset="0"/>
              </a:rPr>
              <a:t/>
            </a:r>
            <a:br>
              <a:rPr lang="en-US" altLang="ko-KR" sz="4800" b="1" dirty="0" smtClean="0">
                <a:latin typeface="Franklin Gothic Demi Cond" panose="020B0706030402020204" pitchFamily="34" charset="0"/>
              </a:rPr>
            </a:br>
            <a:r>
              <a:rPr lang="ko-KR" altLang="en-US" sz="1800" b="1" dirty="0" err="1" smtClean="0">
                <a:latin typeface="Franklin Gothic Demi Cond" panose="020B0706030402020204" pitchFamily="34" charset="0"/>
              </a:rPr>
              <a:t>발표일자</a:t>
            </a:r>
            <a:r>
              <a:rPr lang="ko-KR" altLang="en-US" sz="1800" b="1" dirty="0" smtClean="0">
                <a:latin typeface="Franklin Gothic Demi Cond" panose="020B0706030402020204" pitchFamily="34" charset="0"/>
              </a:rPr>
              <a:t> 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>: 2018. 3. 21.</a:t>
            </a:r>
            <a:br>
              <a:rPr lang="en-US" altLang="ko-KR" sz="1800" b="1" dirty="0" smtClean="0">
                <a:latin typeface="Franklin Gothic Demi Cond" panose="020B0706030402020204" pitchFamily="34" charset="0"/>
              </a:rPr>
            </a:br>
            <a:r>
              <a:rPr lang="ko-KR" altLang="en-US" sz="1800" b="1" dirty="0" smtClean="0">
                <a:latin typeface="Franklin Gothic Demi Cond" panose="020B0706030402020204" pitchFamily="34" charset="0"/>
              </a:rPr>
              <a:t>담당교수 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>:</a:t>
            </a:r>
            <a:r>
              <a:rPr lang="ko-KR" altLang="en-US" sz="1800" b="1" dirty="0">
                <a:latin typeface="Franklin Gothic Demi Cond" panose="020B0706030402020204" pitchFamily="34" charset="0"/>
              </a:rPr>
              <a:t> </a:t>
            </a:r>
            <a:r>
              <a:rPr lang="ko-KR" altLang="en-US" sz="1800" b="1" dirty="0" smtClean="0">
                <a:latin typeface="Franklin Gothic Demi Cond" panose="020B0706030402020204" pitchFamily="34" charset="0"/>
              </a:rPr>
              <a:t>정현숙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/>
            </a:r>
            <a:br>
              <a:rPr lang="en-US" altLang="ko-KR" sz="1800" b="1" dirty="0" smtClean="0">
                <a:latin typeface="Franklin Gothic Demi Cond" panose="020B0706030402020204" pitchFamily="34" charset="0"/>
              </a:rPr>
            </a:br>
            <a:r>
              <a:rPr lang="ko-KR" altLang="en-US" sz="1800" b="1" dirty="0" smtClean="0">
                <a:latin typeface="Franklin Gothic Demi Cond" panose="020B0706030402020204" pitchFamily="34" charset="0"/>
              </a:rPr>
              <a:t>조원 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>: </a:t>
            </a:r>
            <a:r>
              <a:rPr lang="ko-KR" altLang="en-US" sz="1800" b="1" dirty="0" err="1" smtClean="0">
                <a:latin typeface="Franklin Gothic Demi Cond" panose="020B0706030402020204" pitchFamily="34" charset="0"/>
              </a:rPr>
              <a:t>임가득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>, </a:t>
            </a:r>
            <a:r>
              <a:rPr lang="ko-KR" altLang="en-US" sz="1800" b="1" dirty="0" smtClean="0">
                <a:latin typeface="Franklin Gothic Demi Cond" panose="020B0706030402020204" pitchFamily="34" charset="0"/>
              </a:rPr>
              <a:t>전준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>, </a:t>
            </a:r>
            <a:r>
              <a:rPr lang="ko-KR" altLang="en-US" sz="1800" b="1" dirty="0" err="1" smtClean="0">
                <a:latin typeface="Franklin Gothic Demi Cond" panose="020B0706030402020204" pitchFamily="34" charset="0"/>
              </a:rPr>
              <a:t>위종영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>, </a:t>
            </a:r>
            <a:r>
              <a:rPr lang="ko-KR" altLang="en-US" sz="1800" b="1" dirty="0" err="1" smtClean="0">
                <a:latin typeface="Franklin Gothic Demi Cond" panose="020B0706030402020204" pitchFamily="34" charset="0"/>
              </a:rPr>
              <a:t>이행석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>, </a:t>
            </a:r>
            <a:r>
              <a:rPr lang="ko-KR" altLang="en-US" sz="1800" b="1" dirty="0" smtClean="0">
                <a:latin typeface="Franklin Gothic Demi Cond" panose="020B0706030402020204" pitchFamily="34" charset="0"/>
              </a:rPr>
              <a:t>신태영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/>
            </a:r>
            <a:br>
              <a:rPr lang="en-US" altLang="ko-KR" sz="1800" b="1" dirty="0" smtClean="0">
                <a:latin typeface="Franklin Gothic Demi Cond" panose="020B0706030402020204" pitchFamily="34" charset="0"/>
              </a:rPr>
            </a:br>
            <a:r>
              <a:rPr lang="ko-KR" altLang="en-US" sz="1800" b="1" dirty="0" smtClean="0">
                <a:latin typeface="Franklin Gothic Demi Cond" panose="020B0706030402020204" pitchFamily="34" charset="0"/>
              </a:rPr>
              <a:t>발표자 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>: </a:t>
            </a:r>
            <a:r>
              <a:rPr lang="ko-KR" altLang="en-US" sz="1800" b="1" dirty="0" err="1" smtClean="0">
                <a:latin typeface="Franklin Gothic Demi Cond" panose="020B0706030402020204" pitchFamily="34" charset="0"/>
              </a:rPr>
              <a:t>임가득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5012634" y="-1705436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</a:rPr>
              <a:t>[ </a:t>
            </a:r>
            <a:r>
              <a:rPr lang="ko-KR" altLang="en-US" sz="2000" b="1" dirty="0" err="1">
                <a:latin typeface="Franklin Gothic Demi Cond" panose="020B0706030402020204" pitchFamily="34" charset="0"/>
              </a:rPr>
              <a:t>캡스톤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디자인 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]</a:t>
            </a:r>
            <a:endParaRPr lang="ko-KR" altLang="en-US" sz="1800" b="1" dirty="0">
              <a:latin typeface="Franklin Gothic Demi Cond" panose="020B0706030402020204" pitchFamily="34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-295835" y="-7143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4800" b="1" dirty="0" smtClean="0">
                <a:latin typeface="Franklin Gothic Demi Cond" panose="020B0706030402020204" pitchFamily="34" charset="0"/>
              </a:rPr>
              <a:t>실시간 인터넷 뉴스 빅데이터 수집</a:t>
            </a:r>
            <a:r>
              <a:rPr lang="en-US" altLang="ko-KR" sz="4800" b="1" dirty="0" smtClean="0">
                <a:latin typeface="Franklin Gothic Demi Cond" panose="020B0706030402020204" pitchFamily="34" charset="0"/>
              </a:rPr>
              <a:t/>
            </a:r>
            <a:br>
              <a:rPr lang="en-US" altLang="ko-KR" sz="4800" b="1" dirty="0" smtClean="0">
                <a:latin typeface="Franklin Gothic Demi Cond" panose="020B0706030402020204" pitchFamily="34" charset="0"/>
              </a:rPr>
            </a:br>
            <a:r>
              <a:rPr lang="en-US" altLang="ko-KR" sz="1800" b="1" dirty="0" smtClean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-1176368" y="1066989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4800" b="1" dirty="0" smtClean="0">
                <a:latin typeface="Franklin Gothic Demi Cond" panose="020B0706030402020204" pitchFamily="34" charset="0"/>
              </a:rPr>
              <a:t> </a:t>
            </a:r>
            <a:r>
              <a:rPr lang="ko-KR" altLang="en-US" sz="1800" b="1" dirty="0" smtClean="0">
                <a:latin typeface="Franklin Gothic Demi Cond" panose="020B0706030402020204" pitchFamily="34" charset="0"/>
              </a:rPr>
              <a:t>발표 조 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>: 4</a:t>
            </a:r>
            <a:r>
              <a:rPr lang="ko-KR" altLang="en-US" sz="1800" b="1" dirty="0" smtClean="0">
                <a:latin typeface="Franklin Gothic Demi Cond" panose="020B0706030402020204" pitchFamily="34" charset="0"/>
              </a:rPr>
              <a:t>조</a:t>
            </a:r>
            <a:r>
              <a:rPr lang="en-US" altLang="ko-KR" sz="1800" b="1" dirty="0" smtClean="0">
                <a:latin typeface="Franklin Gothic Demi Cond" panose="020B0706030402020204" pitchFamily="34" charset="0"/>
              </a:rPr>
              <a:t/>
            </a:r>
            <a:br>
              <a:rPr lang="en-US" altLang="ko-KR" sz="1800" b="1" dirty="0" smtClean="0">
                <a:latin typeface="Franklin Gothic Demi Cond" panose="020B0706030402020204" pitchFamily="34" charset="0"/>
              </a:rPr>
            </a:br>
            <a:r>
              <a:rPr lang="en-US" altLang="ko-KR" sz="1800" b="1" dirty="0" smtClean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개발비용</a:t>
            </a:r>
            <a:endParaRPr lang="ko-KR" altLang="en-US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3281" y="241300"/>
            <a:ext cx="838733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2400" b="1" dirty="0" err="1" smtClean="0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3 b  8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개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– 328,000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원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050" b="1" dirty="0">
                <a:latin typeface="Franklin Gothic Demi Cond" panose="020B0706030402020204" pitchFamily="34" charset="0"/>
                <a:ea typeface="+mj-ea"/>
                <a:cs typeface="+mj-cs"/>
                <a:hlinkClick r:id="rId2"/>
              </a:rPr>
              <a:t>http://</a:t>
            </a:r>
            <a:r>
              <a:rPr lang="en-US" altLang="ko-KR" sz="1050" b="1" dirty="0" smtClean="0">
                <a:latin typeface="Franklin Gothic Demi Cond" panose="020B0706030402020204" pitchFamily="34" charset="0"/>
                <a:ea typeface="+mj-ea"/>
                <a:cs typeface="+mj-cs"/>
                <a:hlinkClick r:id="rId2"/>
              </a:rPr>
              <a:t>www.icbanq.com/P007115245</a:t>
            </a:r>
            <a:r>
              <a:rPr lang="en-US" altLang="ko-KR" sz="105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sz="2400" b="1" dirty="0" err="1" smtClean="0">
                <a:latin typeface="Franklin Gothic Demi Cond" panose="020B0706030402020204" pitchFamily="34" charset="0"/>
                <a:ea typeface="+mj-ea"/>
                <a:cs typeface="+mj-cs"/>
              </a:rPr>
              <a:t>샌디스크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ko-KR" altLang="en-US" sz="2400" b="1" dirty="0" err="1" smtClean="0">
                <a:latin typeface="Franklin Gothic Demi Cond" panose="020B0706030402020204" pitchFamily="34" charset="0"/>
                <a:ea typeface="+mj-ea"/>
                <a:cs typeface="+mj-cs"/>
              </a:rPr>
              <a:t>익스트림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마이크로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SD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카드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64GB 8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개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– 311,000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원</a:t>
            </a:r>
            <a:endParaRPr lang="en-US" altLang="ko-KR" sz="24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r>
              <a:rPr lang="en-US" altLang="ko-KR" sz="800" b="1" dirty="0">
                <a:latin typeface="Franklin Gothic Demi Cond" panose="020B0706030402020204" pitchFamily="34" charset="0"/>
                <a:ea typeface="+mj-ea"/>
                <a:cs typeface="+mj-cs"/>
                <a:hlinkClick r:id="rId3"/>
              </a:rPr>
              <a:t>http://item.gmarket.co.kr/Item?goodscode=1121497413&amp;pos_shop_cd=SH&amp;pos_class_cd=111111111&amp;pos_class_kind=T&amp;keyword_seqno=14170738937&amp;search_keyword=%</a:t>
            </a:r>
            <a:r>
              <a:rPr lang="en-US" altLang="ko-KR" sz="800" b="1" dirty="0" smtClean="0">
                <a:latin typeface="Franklin Gothic Demi Cond" panose="020B0706030402020204" pitchFamily="34" charset="0"/>
                <a:ea typeface="+mj-ea"/>
                <a:cs typeface="+mj-cs"/>
                <a:hlinkClick r:id="rId3"/>
              </a:rPr>
              <a:t>bb%f7%b5%f0%bd%ba%c5%a9%c0%cd%bd%ba%c6%ae%b8%b2sd</a:t>
            </a:r>
            <a:endParaRPr lang="en-US" altLang="ko-KR" sz="24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마이크로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USB 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케이블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8</a:t>
            </a: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개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-  10,420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원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r>
              <a:rPr lang="en-US" altLang="ko-KR" sz="800" b="1" dirty="0">
                <a:latin typeface="Franklin Gothic Demi Cond" panose="020B0706030402020204" pitchFamily="34" charset="0"/>
                <a:ea typeface="+mj-ea"/>
                <a:cs typeface="+mj-cs"/>
                <a:hlinkClick r:id="rId4"/>
              </a:rPr>
              <a:t>http://</a:t>
            </a:r>
            <a:r>
              <a:rPr lang="en-US" altLang="ko-KR" sz="800" b="1" dirty="0" smtClean="0">
                <a:latin typeface="Franklin Gothic Demi Cond" panose="020B0706030402020204" pitchFamily="34" charset="0"/>
                <a:ea typeface="+mj-ea"/>
                <a:cs typeface="+mj-cs"/>
                <a:hlinkClick r:id="rId4"/>
              </a:rPr>
              <a:t>shopping.interpark.com/product/productInfo.do?prdNo=5335355765&amp;dispNo=016001&amp;NaPm=ct%3Djf0w7jxk%7Cci%3Df8968cbcd60610e9ad85029b55102623d7a3847e%7Ctr%3Dslsl%7Csn%3D3%7Chk%3D38f23a6b402545b8647a63b4422b439dff549dc4</a:t>
            </a:r>
            <a:r>
              <a:rPr lang="en-US" altLang="ko-KR" sz="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IPTIME 8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포트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USB 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허브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– 27,610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원</a:t>
            </a:r>
            <a:endParaRPr lang="en-US" altLang="ko-KR" sz="24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r>
              <a:rPr lang="en-US" altLang="ko-KR" sz="1000" b="1" dirty="0" smtClean="0">
                <a:latin typeface="Franklin Gothic Demi Cond" panose="020B0706030402020204" pitchFamily="34" charset="0"/>
                <a:ea typeface="+mj-ea"/>
                <a:cs typeface="+mj-cs"/>
                <a:hlinkClick r:id="rId5"/>
              </a:rPr>
              <a:t>http://itempage3.auction.co.kr/DetailView.aspx?ItemNo=A857300679&amp;frm3=V2</a:t>
            </a:r>
            <a:r>
              <a:rPr lang="en-US" altLang="ko-KR" sz="10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IPTIME 8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포트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유선 공유기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– 43,780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원</a:t>
            </a:r>
            <a:endParaRPr lang="en-US" altLang="ko-KR" sz="24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latin typeface="Franklin Gothic Demi Cond" panose="020B0706030402020204" pitchFamily="34" charset="0"/>
                <a:ea typeface="+mj-ea"/>
                <a:cs typeface="+mj-cs"/>
                <a:hlinkClick r:id="rId6"/>
              </a:rPr>
              <a:t>http://</a:t>
            </a:r>
            <a:r>
              <a:rPr lang="en-US" altLang="ko-KR" sz="1000" b="1" dirty="0" smtClean="0">
                <a:latin typeface="Franklin Gothic Demi Cond" panose="020B0706030402020204" pitchFamily="34" charset="0"/>
                <a:ea typeface="+mj-ea"/>
                <a:cs typeface="+mj-cs"/>
                <a:hlinkClick r:id="rId6"/>
              </a:rPr>
              <a:t>item.gmarket.co.kr/DetailView/Item.asp?goodscode=1168842772&amp;GoodsSale=Y&amp;jaehuid=200001169&amp;NaPm=ct%3Djf0wb2h4%7Cci%3D714673229af20770bcc23820d6275889f443f6d6%7Ctr%3Dslsl%7Csn%3D24%7Chk%3D69096db350106e4b3fe835901c6a6be75c81e616</a:t>
            </a:r>
            <a:r>
              <a:rPr lang="en-US" altLang="ko-KR" sz="10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sz="2400" b="1" dirty="0" err="1" smtClean="0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ko-KR" altLang="en-US" sz="2400" b="1" dirty="0" err="1" smtClean="0">
                <a:latin typeface="Franklin Gothic Demi Cond" panose="020B0706030402020204" pitchFamily="34" charset="0"/>
                <a:ea typeface="+mj-ea"/>
                <a:cs typeface="+mj-cs"/>
              </a:rPr>
              <a:t>정전식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7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인치 터치스크린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– 86,000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원</a:t>
            </a:r>
            <a:endParaRPr lang="en-US" altLang="ko-KR" sz="24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r>
              <a:rPr lang="en-US" altLang="ko-KR" sz="1200" b="1" dirty="0" smtClean="0">
                <a:latin typeface="Franklin Gothic Demi Cond" panose="020B0706030402020204" pitchFamily="34" charset="0"/>
                <a:ea typeface="+mj-ea"/>
                <a:cs typeface="+mj-cs"/>
                <a:hlinkClick r:id="rId7"/>
              </a:rPr>
              <a:t>http</a:t>
            </a:r>
            <a:r>
              <a:rPr lang="en-US" altLang="ko-KR" sz="1200" b="1" dirty="0">
                <a:latin typeface="Franklin Gothic Demi Cond" panose="020B0706030402020204" pitchFamily="34" charset="0"/>
                <a:ea typeface="+mj-ea"/>
                <a:cs typeface="+mj-cs"/>
                <a:hlinkClick r:id="rId7"/>
              </a:rPr>
              <a:t>://</a:t>
            </a:r>
            <a:r>
              <a:rPr lang="en-US" altLang="ko-KR" sz="1200" b="1" dirty="0" smtClean="0">
                <a:latin typeface="Franklin Gothic Demi Cond" panose="020B0706030402020204" pitchFamily="34" charset="0"/>
                <a:ea typeface="+mj-ea"/>
                <a:cs typeface="+mj-cs"/>
                <a:hlinkClick r:id="rId7"/>
              </a:rPr>
              <a:t>www.icbanq.com/P005716590</a:t>
            </a:r>
            <a:r>
              <a:rPr lang="en-US" altLang="ko-KR" sz="12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sz="2400" b="1" dirty="0" err="1" smtClean="0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클러스터 케이스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2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개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– 46,820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원</a:t>
            </a:r>
            <a:endParaRPr lang="en-US" altLang="ko-KR" sz="24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latin typeface="Franklin Gothic Demi Cond" panose="020B0706030402020204" pitchFamily="34" charset="0"/>
                <a:ea typeface="+mj-ea"/>
                <a:cs typeface="+mj-cs"/>
                <a:hlinkClick r:id="rId8"/>
              </a:rPr>
              <a:t>http://</a:t>
            </a:r>
            <a:r>
              <a:rPr lang="en-US" altLang="ko-KR" sz="1000" b="1" dirty="0" smtClean="0">
                <a:latin typeface="Franklin Gothic Demi Cond" panose="020B0706030402020204" pitchFamily="34" charset="0"/>
                <a:ea typeface="+mj-ea"/>
                <a:cs typeface="+mj-cs"/>
                <a:hlinkClick r:id="rId8"/>
              </a:rPr>
              <a:t>kc-global.co.kr/product/detail.html?product_no=636504&amp;cate_no=1160&amp;display_group=1&amp;cafe_mkt=naver_ks&amp;mkt_in=Y&amp;ghost_mall_id=naver&amp;ref=naver_open&amp;NaPm=ct%3Djf0wfp54%7Cci%3Da26389f583b6ac47c58146ff681fd0e2c7e9a5b8%7Ctr%3Dsls%7Csn%3D256786%7Chk%3D1203c0e93ed754f06496f9d7e8829eb49305f591 </a:t>
            </a:r>
            <a:r>
              <a:rPr lang="en-US" altLang="ko-KR" sz="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    </a:t>
            </a:r>
          </a:p>
          <a:p>
            <a:pPr>
              <a:lnSpc>
                <a:spcPct val="170000"/>
              </a:lnSpc>
            </a:pP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            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총 </a:t>
            </a:r>
            <a:r>
              <a:rPr lang="en-US" altLang="ko-KR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853,630</a:t>
            </a:r>
            <a:r>
              <a:rPr lang="ko-KR" altLang="en-US" sz="24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원</a:t>
            </a:r>
            <a:endParaRPr lang="ko-KR" altLang="en-US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00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812306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8812306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46142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346142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95835" y="1281389"/>
            <a:ext cx="12783670" cy="2387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9600" b="1" dirty="0">
                <a:latin typeface="Franklin Gothic Demi Cond" panose="020B0706030402020204" pitchFamily="34" charset="0"/>
              </a:rPr>
              <a:t>THANK YOU!</a:t>
            </a:r>
            <a:endParaRPr lang="ko-KR" altLang="en-US" sz="9600" b="1" dirty="0">
              <a:latin typeface="Franklin Gothic Demi Cond" panose="020B0706030402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0933" y="1399611"/>
            <a:ext cx="6824436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600" b="1" dirty="0" err="1" smtClean="0">
                <a:latin typeface="Franklin Gothic Demi Cond" panose="020B0706030402020204" pitchFamily="34" charset="0"/>
                <a:ea typeface="+mj-ea"/>
                <a:cs typeface="+mj-cs"/>
              </a:rPr>
              <a:t>개발동기</a:t>
            </a:r>
            <a:endParaRPr lang="en-US" altLang="ko-KR" sz="36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6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프로젝트 소개</a:t>
            </a:r>
            <a:r>
              <a:rPr lang="en-US" altLang="ko-KR" sz="36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6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개발환경</a:t>
            </a:r>
            <a:endParaRPr lang="en-US" altLang="ko-KR" sz="36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6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개발비용</a:t>
            </a:r>
            <a:endParaRPr lang="ko-KR" altLang="en-US" sz="36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169" y="462987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latin typeface="Franklin Gothic Demi Cond" panose="020B0706030402020204" pitchFamily="34" charset="0"/>
                <a:ea typeface="+mj-ea"/>
                <a:cs typeface="+mj-cs"/>
              </a:rPr>
              <a:t>목차</a:t>
            </a:r>
            <a:endParaRPr lang="ko-KR" altLang="en-US" sz="36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02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462987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latin typeface="Franklin Gothic Demi Cond" panose="020B0706030402020204" pitchFamily="34" charset="0"/>
                <a:ea typeface="+mj-ea"/>
                <a:cs typeface="+mj-cs"/>
              </a:rPr>
              <a:t>개발동기</a:t>
            </a:r>
            <a:endParaRPr lang="ko-KR" altLang="en-US" sz="36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8056" t="37728" r="39444" b="30271"/>
          <a:stretch/>
        </p:blipFill>
        <p:spPr>
          <a:xfrm>
            <a:off x="2981498" y="1278939"/>
            <a:ext cx="3078480" cy="4227781"/>
          </a:xfrm>
          <a:prstGeom prst="rect">
            <a:avLst/>
          </a:prstGeom>
          <a:ln w="31750" cmpd="sng">
            <a:solidFill>
              <a:srgbClr val="92D05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873284" y="1369131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 smtClean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4874" y="6099016"/>
            <a:ext cx="238438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Franklin Gothic Demi Cond" panose="020B0706030402020204" pitchFamily="34" charset="0"/>
                <a:ea typeface="+mj-ea"/>
                <a:cs typeface="+mj-cs"/>
                <a:hlinkClick r:id="rId3"/>
              </a:rPr>
              <a:t>http://</a:t>
            </a:r>
            <a:r>
              <a:rPr lang="en-US" altLang="ko-KR" sz="1200" b="1" dirty="0" smtClean="0">
                <a:latin typeface="Franklin Gothic Demi Cond" panose="020B0706030402020204" pitchFamily="34" charset="0"/>
                <a:ea typeface="+mj-ea"/>
                <a:cs typeface="+mj-cs"/>
                <a:hlinkClick r:id="rId3"/>
              </a:rPr>
              <a:t>healthy25.tistory.com/51</a:t>
            </a:r>
            <a:endParaRPr lang="en-US" altLang="ko-KR" sz="12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algn="ctr"/>
            <a:r>
              <a:rPr lang="en-US" altLang="ko-KR" sz="11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endParaRPr lang="ko-KR" altLang="en-US" sz="11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59978" y="6374761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700" dirty="0" smtClean="0">
                <a:hlinkClick r:id="rId4"/>
              </a:rPr>
              <a:t>https://m.blog.naver.com/PostView.nhn?blogId=inmaczone&amp;logNo=80206329885&amp;proxyReferer=http%3A%2F%2Fwww.google.co.kr%2Furl%3Fsa%3Di%26rct%3Dj%26q%3D%26esrc%3Ds%26source%3Dimages%26cd%3D%26ved%3D2ahUKEwjO397alP3ZAhUBxJQKHcG-C54Qjhx6BAgAEAM%26url%3Dhttp%253A%252F%252Fm.blog.naver.com%252Finmaczone%252F80206329885%26psig%3DAOvVaw0XyxX6dDoTibW_Ubi-eiEl%26ust%3D1521712966199902 </a:t>
            </a:r>
            <a:endParaRPr lang="en-US" altLang="ko-KR" sz="700" dirty="0" smtClean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/>
          <a:stretch/>
        </p:blipFill>
        <p:spPr>
          <a:xfrm>
            <a:off x="6409113" y="1224126"/>
            <a:ext cx="5467927" cy="4282594"/>
          </a:xfrm>
          <a:prstGeom prst="rect">
            <a:avLst/>
          </a:prstGeom>
          <a:ln w="31750" cmpd="sng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1637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소개</a:t>
            </a:r>
            <a:endParaRPr lang="ko-KR" altLang="en-US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3604" y="1419931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 smtClean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6" y="1419931"/>
            <a:ext cx="1417319" cy="9496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6" y="2370535"/>
            <a:ext cx="1417319" cy="9496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6" y="3321139"/>
            <a:ext cx="1417319" cy="9496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6" y="4271742"/>
            <a:ext cx="1417319" cy="9496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5750" t="27786" r="37583"/>
          <a:stretch/>
        </p:blipFill>
        <p:spPr>
          <a:xfrm>
            <a:off x="3269167" y="1112492"/>
            <a:ext cx="4250584" cy="4490886"/>
          </a:xfrm>
          <a:prstGeom prst="rect">
            <a:avLst/>
          </a:prstGeom>
          <a:ln w="31750" cmpd="sng">
            <a:solidFill>
              <a:srgbClr val="92D05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0001250" y="1190625"/>
            <a:ext cx="1952625" cy="4229100"/>
          </a:xfrm>
          <a:prstGeom prst="rect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374264" y="6477980"/>
            <a:ext cx="270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http://</a:t>
            </a:r>
            <a:r>
              <a:rPr lang="ko-KR" altLang="en-US" sz="1200" dirty="0" smtClean="0">
                <a:hlinkClick r:id="rId4"/>
              </a:rPr>
              <a:t>www.bloter.net/archives/269918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564284" y="62157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hlinkClick r:id="rId5"/>
              </a:rPr>
              <a:t>http://</a:t>
            </a:r>
            <a:r>
              <a:rPr lang="ko-KR" altLang="en-US" sz="1400" dirty="0" smtClean="0">
                <a:hlinkClick r:id="rId5"/>
              </a:rPr>
              <a:t>news.naver.com/main/main.nhn?mode=LSD&amp;mid=shm&amp;sid1=105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14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소개</a:t>
            </a:r>
            <a:endParaRPr lang="ko-KR" altLang="en-US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3604" y="1419931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 smtClean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750" t="27786" r="37583"/>
          <a:stretch/>
        </p:blipFill>
        <p:spPr>
          <a:xfrm>
            <a:off x="3269167" y="1112492"/>
            <a:ext cx="4250584" cy="4490886"/>
          </a:xfrm>
          <a:prstGeom prst="rect">
            <a:avLst/>
          </a:prstGeom>
          <a:ln w="31750" cmpd="sng">
            <a:solidFill>
              <a:srgbClr val="92D050"/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7755640" y="1760167"/>
            <a:ext cx="2094480" cy="269133"/>
          </a:xfrm>
          <a:prstGeom prst="rightArrow">
            <a:avLst>
              <a:gd name="adj1" fmla="val 37037"/>
              <a:gd name="adj2" fmla="val 67592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55640" y="2710771"/>
            <a:ext cx="2094480" cy="269133"/>
          </a:xfrm>
          <a:prstGeom prst="rightArrow">
            <a:avLst>
              <a:gd name="adj1" fmla="val 37037"/>
              <a:gd name="adj2" fmla="val 67592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755640" y="3661375"/>
            <a:ext cx="2094480" cy="269133"/>
          </a:xfrm>
          <a:prstGeom prst="rightArrow">
            <a:avLst>
              <a:gd name="adj1" fmla="val 37037"/>
              <a:gd name="adj2" fmla="val 67592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755640" y="4611978"/>
            <a:ext cx="2094480" cy="269133"/>
          </a:xfrm>
          <a:prstGeom prst="rightArrow">
            <a:avLst>
              <a:gd name="adj1" fmla="val 37037"/>
              <a:gd name="adj2" fmla="val 67592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161545" y="1221088"/>
            <a:ext cx="128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2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수집</a:t>
            </a:r>
            <a:endParaRPr lang="ko-KR" altLang="en-US" sz="2400" b="1" dirty="0">
              <a:solidFill>
                <a:schemeClr val="accent2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001250" y="1190625"/>
            <a:ext cx="1952625" cy="4229100"/>
            <a:chOff x="10001250" y="1190625"/>
            <a:chExt cx="1952625" cy="42291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1419931"/>
              <a:ext cx="1417319" cy="94960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2370535"/>
              <a:ext cx="1417319" cy="94960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3321139"/>
              <a:ext cx="1417319" cy="94960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4271742"/>
              <a:ext cx="1417319" cy="94960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0001250" y="1190625"/>
              <a:ext cx="1952625" cy="4229100"/>
            </a:xfrm>
            <a:prstGeom prst="rect">
              <a:avLst/>
            </a:prstGeom>
            <a:noFill/>
            <a:ln w="317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1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소개</a:t>
            </a:r>
            <a:endParaRPr lang="ko-KR" altLang="en-US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3604" y="1419931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 smtClean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001250" y="1190625"/>
            <a:ext cx="1952625" cy="4229100"/>
            <a:chOff x="10001250" y="1190625"/>
            <a:chExt cx="1952625" cy="42291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1419931"/>
              <a:ext cx="1417319" cy="94960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2370535"/>
              <a:ext cx="1417319" cy="94960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3321139"/>
              <a:ext cx="1417319" cy="94960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4271742"/>
              <a:ext cx="1417319" cy="94960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0001250" y="1190625"/>
              <a:ext cx="1952625" cy="4229100"/>
            </a:xfrm>
            <a:prstGeom prst="rect">
              <a:avLst/>
            </a:prstGeom>
            <a:noFill/>
            <a:ln w="317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12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5293 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7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소개</a:t>
            </a:r>
            <a:endParaRPr lang="ko-KR" altLang="en-US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3604" y="1419931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 smtClean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43300" y="1209675"/>
            <a:ext cx="1952625" cy="4229100"/>
            <a:chOff x="10001250" y="1190625"/>
            <a:chExt cx="1952625" cy="422910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1419931"/>
              <a:ext cx="1417319" cy="94960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2370535"/>
              <a:ext cx="1417319" cy="94960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3321139"/>
              <a:ext cx="1417319" cy="94960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4271742"/>
              <a:ext cx="1417319" cy="949604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10001250" y="1190625"/>
              <a:ext cx="1952625" cy="4229100"/>
            </a:xfrm>
            <a:prstGeom prst="rect">
              <a:avLst/>
            </a:prstGeom>
            <a:noFill/>
            <a:ln w="317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71920" y="1616693"/>
            <a:ext cx="5305969" cy="3297734"/>
            <a:chOff x="6848475" y="1619250"/>
            <a:chExt cx="4781550" cy="2971800"/>
          </a:xfrm>
        </p:grpSpPr>
        <p:sp>
          <p:nvSpPr>
            <p:cNvPr id="3" name="직사각형 2"/>
            <p:cNvSpPr/>
            <p:nvPr/>
          </p:nvSpPr>
          <p:spPr>
            <a:xfrm>
              <a:off x="6848475" y="1619250"/>
              <a:ext cx="4781550" cy="2971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67575" y="1879726"/>
              <a:ext cx="3943350" cy="24508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5580922" y="3130994"/>
            <a:ext cx="797017" cy="269133"/>
          </a:xfrm>
          <a:prstGeom prst="rightArrow">
            <a:avLst>
              <a:gd name="adj1" fmla="val 37037"/>
              <a:gd name="adj2" fmla="val 67592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56695" y="3007262"/>
            <a:ext cx="3478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4343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기가인터넷</a:t>
            </a:r>
            <a:endParaRPr lang="ko-KR" altLang="en-US" sz="3200" b="1" dirty="0">
              <a:solidFill>
                <a:srgbClr val="FF4343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6435" y="2479772"/>
            <a:ext cx="220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유플러스</a:t>
            </a:r>
            <a:endParaRPr lang="ko-KR" altLang="en-US" b="1" dirty="0">
              <a:solidFill>
                <a:schemeClr val="accent1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38007" y="2241647"/>
            <a:ext cx="220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SK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7446" y="3814991"/>
            <a:ext cx="220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상용화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54715" y="4042480"/>
            <a:ext cx="220165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신태영</a:t>
            </a:r>
            <a:endParaRPr lang="ko-KR" altLang="en-US" sz="1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62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소개</a:t>
            </a:r>
            <a:endParaRPr lang="ko-KR" altLang="en-US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3604" y="1419931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 smtClean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43300" y="1209675"/>
            <a:ext cx="1952625" cy="4229100"/>
            <a:chOff x="10001250" y="1190625"/>
            <a:chExt cx="1952625" cy="422910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1419931"/>
              <a:ext cx="1417319" cy="94960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2370535"/>
              <a:ext cx="1417319" cy="94960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3321139"/>
              <a:ext cx="1417319" cy="94960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76" y="4271742"/>
              <a:ext cx="1417319" cy="949604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10001250" y="1190625"/>
              <a:ext cx="1952625" cy="4229100"/>
            </a:xfrm>
            <a:prstGeom prst="rect">
              <a:avLst/>
            </a:prstGeom>
            <a:noFill/>
            <a:ln w="317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71920" y="1616693"/>
            <a:ext cx="5305969" cy="3297734"/>
            <a:chOff x="6848475" y="1619250"/>
            <a:chExt cx="4781550" cy="2971800"/>
          </a:xfrm>
        </p:grpSpPr>
        <p:sp>
          <p:nvSpPr>
            <p:cNvPr id="3" name="직사각형 2"/>
            <p:cNvSpPr/>
            <p:nvPr/>
          </p:nvSpPr>
          <p:spPr>
            <a:xfrm>
              <a:off x="6848475" y="1619250"/>
              <a:ext cx="4781550" cy="2971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67575" y="1879726"/>
              <a:ext cx="3943350" cy="24508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5580922" y="3130994"/>
            <a:ext cx="797017" cy="269133"/>
          </a:xfrm>
          <a:prstGeom prst="rightArrow">
            <a:avLst>
              <a:gd name="adj1" fmla="val 37037"/>
              <a:gd name="adj2" fmla="val 67592"/>
            </a:avLst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56695" y="3007262"/>
            <a:ext cx="3478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FF4343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기가인터넷</a:t>
            </a:r>
            <a:endParaRPr lang="ko-KR" altLang="en-US" sz="3200" b="1" dirty="0">
              <a:solidFill>
                <a:srgbClr val="FF4343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6435" y="2479772"/>
            <a:ext cx="220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유플러스</a:t>
            </a:r>
            <a:endParaRPr lang="ko-KR" altLang="en-US" b="1" dirty="0">
              <a:solidFill>
                <a:schemeClr val="accent1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38007" y="2241647"/>
            <a:ext cx="220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SK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7446" y="3814991"/>
            <a:ext cx="220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상용화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54715" y="4042480"/>
            <a:ext cx="220165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신태영</a:t>
            </a:r>
            <a:endParaRPr lang="ko-KR" altLang="en-US" sz="1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1098" t="12390" r="45425" b="36503"/>
          <a:stretch/>
        </p:blipFill>
        <p:spPr>
          <a:xfrm>
            <a:off x="6936985" y="1905737"/>
            <a:ext cx="4375839" cy="2719646"/>
          </a:xfrm>
          <a:prstGeom prst="rect">
            <a:avLst/>
          </a:prstGeom>
          <a:ln w="31750" cmpd="sng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40661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개발환경</a:t>
            </a:r>
            <a:endParaRPr lang="ko-KR" altLang="en-US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04" y="467468"/>
            <a:ext cx="945496" cy="118788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575181" y="2022865"/>
            <a:ext cx="1820494" cy="1533135"/>
            <a:chOff x="5076825" y="1026847"/>
            <a:chExt cx="3810000" cy="320860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028"/>
            <a:stretch/>
          </p:blipFill>
          <p:spPr>
            <a:xfrm>
              <a:off x="5076825" y="3567430"/>
              <a:ext cx="3810000" cy="66802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5" b="29544"/>
            <a:stretch/>
          </p:blipFill>
          <p:spPr>
            <a:xfrm>
              <a:off x="5924550" y="1026847"/>
              <a:ext cx="2962275" cy="2482858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51" y="5397758"/>
            <a:ext cx="2043964" cy="110464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79" y="4028843"/>
            <a:ext cx="1156221" cy="8960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48928" y="476656"/>
            <a:ext cx="7243072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하드웨어 </a:t>
            </a:r>
            <a:r>
              <a:rPr lang="en-US" altLang="ko-KR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: </a:t>
            </a:r>
            <a:r>
              <a:rPr lang="ko-KR" altLang="en-US" sz="2800" b="1" dirty="0" err="1" smtClean="0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3 B</a:t>
            </a:r>
            <a:endParaRPr lang="en-US" altLang="ko-KR" sz="28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r>
              <a:rPr lang="ko-KR" altLang="en-US" sz="2000" b="1" dirty="0" err="1" smtClean="0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0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내에서 모든 소프트웨어 구동 및 모니터로 출력</a:t>
            </a:r>
            <a:endParaRPr lang="ko-KR" altLang="en-US" sz="20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8928" y="2137814"/>
            <a:ext cx="6824436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운영체제 </a:t>
            </a:r>
            <a:r>
              <a:rPr lang="en-US" altLang="ko-KR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: </a:t>
            </a:r>
            <a:r>
              <a:rPr lang="ko-KR" altLang="en-US" sz="2800" b="1" dirty="0" err="1" smtClean="0">
                <a:latin typeface="Franklin Gothic Demi Cond" panose="020B0706030402020204" pitchFamily="34" charset="0"/>
                <a:ea typeface="+mj-ea"/>
                <a:cs typeface="+mj-cs"/>
              </a:rPr>
              <a:t>라즈비안</a:t>
            </a:r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4.9</a:t>
            </a:r>
            <a:endParaRPr lang="en-US" altLang="ko-KR" sz="28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r>
              <a:rPr lang="ko-KR" altLang="en-US" sz="2000" b="1" dirty="0" err="1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000" b="1" dirty="0">
                <a:latin typeface="Franklin Gothic Demi Cond" panose="020B0706030402020204" pitchFamily="34" charset="0"/>
                <a:ea typeface="+mj-ea"/>
                <a:cs typeface="+mj-cs"/>
              </a:rPr>
              <a:t> 작동 시 필요한 운영체제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8928" y="3767786"/>
            <a:ext cx="6824436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통계프로그램 </a:t>
            </a:r>
            <a:r>
              <a:rPr lang="en-US" altLang="ko-KR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: </a:t>
            </a:r>
            <a:r>
              <a:rPr lang="en-US" altLang="ko-KR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R 3.5.0</a:t>
            </a:r>
            <a:endParaRPr lang="en-US" altLang="ko-KR" sz="28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r>
              <a:rPr lang="ko-KR" altLang="en-US" sz="2000" b="1" dirty="0">
                <a:latin typeface="Franklin Gothic Demi Cond" panose="020B0706030402020204" pitchFamily="34" charset="0"/>
                <a:ea typeface="+mj-ea"/>
                <a:cs typeface="+mj-cs"/>
              </a:rPr>
              <a:t>뉴스 수집 및 분석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48928" y="5280483"/>
            <a:ext cx="6824436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언어 </a:t>
            </a:r>
            <a:r>
              <a:rPr lang="en-US" altLang="ko-KR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: </a:t>
            </a:r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자바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jdk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-</a:t>
            </a:r>
            <a:r>
              <a:rPr lang="en-US" altLang="ko-KR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8u161-linux-i586</a:t>
            </a:r>
            <a:endParaRPr lang="en-US" altLang="ko-KR" sz="2800" b="1" dirty="0" smtClean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  <a:ea typeface="+mj-ea"/>
                <a:cs typeface="+mj-cs"/>
              </a:rPr>
              <a:t>R</a:t>
            </a:r>
            <a:r>
              <a:rPr lang="ko-KR" altLang="en-US" sz="2000" b="1" dirty="0">
                <a:latin typeface="Franklin Gothic Demi Cond" panose="020B0706030402020204" pitchFamily="34" charset="0"/>
                <a:ea typeface="+mj-ea"/>
                <a:cs typeface="+mj-cs"/>
              </a:rPr>
              <a:t>로 수집한 </a:t>
            </a:r>
            <a:r>
              <a:rPr lang="ko-KR" altLang="en-US" sz="20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데이터를 모니터로 </a:t>
            </a:r>
            <a:r>
              <a:rPr lang="ko-KR" altLang="en-US" sz="2000" b="1" dirty="0">
                <a:latin typeface="Franklin Gothic Demi Cond" panose="020B0706030402020204" pitchFamily="34" charset="0"/>
                <a:ea typeface="+mj-ea"/>
                <a:cs typeface="+mj-cs"/>
              </a:rPr>
              <a:t>출력해주는 역할</a:t>
            </a:r>
          </a:p>
        </p:txBody>
      </p:sp>
    </p:spTree>
    <p:extLst>
      <p:ext uri="{BB962C8B-B14F-4D97-AF65-F5344CB8AC3E}">
        <p14:creationId xmlns:p14="http://schemas.microsoft.com/office/powerpoint/2010/main" val="22328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190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Algerian</vt:lpstr>
      <vt:lpstr>Franklin Gothic Demi Cond</vt:lpstr>
      <vt:lpstr>맑은 고딕</vt:lpstr>
      <vt:lpstr>Calibri</vt:lpstr>
      <vt:lpstr>Calibri Light</vt:lpstr>
      <vt:lpstr>Arial</vt:lpstr>
      <vt:lpstr>Office 테마</vt:lpstr>
      <vt:lpstr>  팀명 : 오픈아이즈 발표일자 : 2018. 3. 21. 담당교수 : 정현숙 조원 : 임가득, 전준, 위종영, 이행석, 신태영 발표자 : 임가득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캡스톤 디자인 ] 실시간 인터넷 뉴스 빅데이터 수집</dc:title>
  <dc:creator>jong yeong Wi</dc:creator>
  <cp:lastModifiedBy>Windows 사용자</cp:lastModifiedBy>
  <cp:revision>34</cp:revision>
  <dcterms:created xsi:type="dcterms:W3CDTF">2018-03-18T06:55:19Z</dcterms:created>
  <dcterms:modified xsi:type="dcterms:W3CDTF">2018-03-21T07:19:33Z</dcterms:modified>
</cp:coreProperties>
</file>