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  <p:sldId id="259" r:id="rId3"/>
    <p:sldId id="273" r:id="rId4"/>
    <p:sldId id="258" r:id="rId5"/>
    <p:sldId id="261" r:id="rId6"/>
    <p:sldId id="260" r:id="rId7"/>
    <p:sldId id="262" r:id="rId8"/>
    <p:sldId id="264" r:id="rId9"/>
    <p:sldId id="265" r:id="rId10"/>
    <p:sldId id="266" r:id="rId11"/>
    <p:sldId id="269" r:id="rId12"/>
    <p:sldId id="270" r:id="rId13"/>
    <p:sldId id="271" r:id="rId14"/>
    <p:sldId id="272" r:id="rId15"/>
    <p:sldId id="268" r:id="rId16"/>
    <p:sldId id="267" r:id="rId17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함초롬바탕" panose="02030604000101010101" pitchFamily="18" charset="-127"/>
      <p:regular r:id="rId22"/>
      <p:bold r:id="rId23"/>
    </p:embeddedFont>
    <p:embeddedFont>
      <p:font typeface="Algerian" panose="04020705040A02060702" pitchFamily="82" charset="0"/>
      <p:regular r:id="rId24"/>
    </p:embeddedFont>
    <p:embeddedFont>
      <p:font typeface="Franklin Gothic Demi Cond" panose="020B0706030402020204" pitchFamily="34" charset="0"/>
      <p:regular r:id="rId25"/>
    </p:embeddedFont>
    <p:embeddedFont>
      <p:font typeface="Calibri Light" panose="020F0302020204030204" pitchFamily="34" charset="0"/>
      <p:regular r:id="rId26"/>
      <p:italic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4343"/>
    <a:srgbClr val="E4EBF2"/>
    <a:srgbClr val="B2DE82"/>
    <a:srgbClr val="BFD630"/>
    <a:srgbClr val="BABE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72C34-9725-487A-90C0-C57166C03DA0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E9B1-F944-4553-AB2F-4314B5203C4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00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72C34-9725-487A-90C0-C57166C03DA0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E9B1-F944-4553-AB2F-4314B5203C4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91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72C34-9725-487A-90C0-C57166C03DA0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E9B1-F944-4553-AB2F-4314B5203C4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41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72C34-9725-487A-90C0-C57166C03DA0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E9B1-F944-4553-AB2F-4314B5203C4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9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72C34-9725-487A-90C0-C57166C03DA0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E9B1-F944-4553-AB2F-4314B5203C4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09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72C34-9725-487A-90C0-C57166C03DA0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E9B1-F944-4553-AB2F-4314B5203C4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4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72C34-9725-487A-90C0-C57166C03DA0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E9B1-F944-4553-AB2F-4314B5203C4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43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72C34-9725-487A-90C0-C57166C03DA0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E9B1-F944-4553-AB2F-4314B5203C4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5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72C34-9725-487A-90C0-C57166C03DA0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E9B1-F944-4553-AB2F-4314B5203C4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138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72C34-9725-487A-90C0-C57166C03DA0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E9B1-F944-4553-AB2F-4314B5203C4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90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72C34-9725-487A-90C0-C57166C03DA0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E9B1-F944-4553-AB2F-4314B5203C4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26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72C34-9725-487A-90C0-C57166C03DA0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6E9B1-F944-4553-AB2F-4314B5203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7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qhuj0614/20181449172" TargetMode="External"/><Relationship Id="rId2" Type="http://schemas.openxmlformats.org/officeDocument/2006/relationships/hyperlink" Target="http://terms.naver.com/entry.nhn?docId=3576047&amp;cid=59088&amp;categoryId=5909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.blog.naver.com/PostView.nhn?blogId=protosi&amp;logNo=220030677605&amp;proxyReferer=https://www.google.co.kr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812306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8812306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46142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8346142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`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0327" y="-143457"/>
            <a:ext cx="12477508" cy="491924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176368" y="2408694"/>
            <a:ext cx="12783670" cy="2387600"/>
          </a:xfrm>
        </p:spPr>
        <p:txBody>
          <a:bodyPr>
            <a:normAutofit fontScale="90000"/>
          </a:bodyPr>
          <a:lstStyle/>
          <a:p>
            <a:pPr algn="r">
              <a:lnSpc>
                <a:spcPct val="140000"/>
              </a:lnSpc>
            </a:pPr>
            <a:r>
              <a:rPr lang="en-US" altLang="ko-KR" sz="4800" b="1" dirty="0">
                <a:latin typeface="Franklin Gothic Demi Cond" panose="020B0706030402020204" pitchFamily="34" charset="0"/>
              </a:rPr>
              <a:t> </a:t>
            </a:r>
            <a:br>
              <a:rPr lang="en-US" altLang="ko-KR" sz="1800" b="1" dirty="0">
                <a:latin typeface="Franklin Gothic Demi Cond" panose="020B0706030402020204" pitchFamily="34" charset="0"/>
              </a:rPr>
            </a:br>
            <a:r>
              <a:rPr lang="ko-KR" altLang="en-US" sz="1800" b="1" dirty="0" err="1">
                <a:latin typeface="+mj-ea"/>
              </a:rPr>
              <a:t>팀명</a:t>
            </a:r>
            <a:r>
              <a:rPr lang="ko-KR" altLang="en-US" sz="1800" b="1" dirty="0">
                <a:latin typeface="+mj-ea"/>
              </a:rPr>
              <a:t> </a:t>
            </a:r>
            <a:r>
              <a:rPr lang="en-US" altLang="ko-KR" sz="1800" b="1" dirty="0">
                <a:latin typeface="+mj-ea"/>
              </a:rPr>
              <a:t>: </a:t>
            </a:r>
            <a:r>
              <a:rPr lang="ko-KR" altLang="en-US" sz="1800" b="1" dirty="0" err="1">
                <a:latin typeface="+mj-ea"/>
              </a:rPr>
              <a:t>오픈아이즈</a:t>
            </a:r>
            <a:br>
              <a:rPr lang="en-US" altLang="ko-KR" sz="4800" b="1" dirty="0">
                <a:latin typeface="+mj-ea"/>
              </a:rPr>
            </a:br>
            <a:r>
              <a:rPr lang="ko-KR" altLang="en-US" sz="1800" b="1" dirty="0" err="1">
                <a:latin typeface="+mj-ea"/>
              </a:rPr>
              <a:t>발표일자</a:t>
            </a:r>
            <a:r>
              <a:rPr lang="ko-KR" altLang="en-US" sz="1800" b="1" dirty="0">
                <a:latin typeface="+mj-ea"/>
              </a:rPr>
              <a:t> </a:t>
            </a:r>
            <a:r>
              <a:rPr lang="en-US" altLang="ko-KR" sz="1800" b="1" dirty="0">
                <a:latin typeface="+mj-ea"/>
              </a:rPr>
              <a:t>: 2018. 3. 28</a:t>
            </a:r>
            <a:br>
              <a:rPr lang="en-US" altLang="ko-KR" sz="1800" b="1" dirty="0">
                <a:latin typeface="+mj-ea"/>
              </a:rPr>
            </a:br>
            <a:r>
              <a:rPr lang="ko-KR" altLang="en-US" sz="1800" b="1" dirty="0">
                <a:latin typeface="+mj-ea"/>
              </a:rPr>
              <a:t>발표 장소 </a:t>
            </a:r>
            <a:r>
              <a:rPr lang="en-US" altLang="ko-KR" sz="1800" b="1" dirty="0">
                <a:latin typeface="+mj-ea"/>
              </a:rPr>
              <a:t>: IT</a:t>
            </a:r>
            <a:r>
              <a:rPr lang="ko-KR" altLang="en-US" sz="1800" b="1" dirty="0">
                <a:latin typeface="+mj-ea"/>
              </a:rPr>
              <a:t>멀티미디어실습실</a:t>
            </a:r>
            <a:r>
              <a:rPr lang="en-US" altLang="ko-KR" sz="1800" b="1" dirty="0">
                <a:latin typeface="+mj-ea"/>
              </a:rPr>
              <a:t>(10221)</a:t>
            </a:r>
            <a:br>
              <a:rPr lang="en-US" altLang="ko-KR" sz="1800" b="1" dirty="0">
                <a:latin typeface="+mj-ea"/>
              </a:rPr>
            </a:br>
            <a:r>
              <a:rPr lang="ko-KR" altLang="en-US" sz="1800" b="1" dirty="0">
                <a:latin typeface="+mj-ea"/>
              </a:rPr>
              <a:t>담당교수 </a:t>
            </a:r>
            <a:r>
              <a:rPr lang="en-US" altLang="ko-KR" sz="1800" b="1" dirty="0">
                <a:latin typeface="+mj-ea"/>
              </a:rPr>
              <a:t>:</a:t>
            </a:r>
            <a:r>
              <a:rPr lang="ko-KR" altLang="en-US" sz="1800" b="1" dirty="0">
                <a:latin typeface="+mj-ea"/>
              </a:rPr>
              <a:t> 정현숙</a:t>
            </a:r>
            <a:br>
              <a:rPr lang="en-US" altLang="ko-KR" sz="1800" b="1" dirty="0">
                <a:latin typeface="+mj-ea"/>
              </a:rPr>
            </a:br>
            <a:r>
              <a:rPr lang="ko-KR" altLang="en-US" sz="1800" b="1" dirty="0">
                <a:latin typeface="+mj-ea"/>
              </a:rPr>
              <a:t>조원 </a:t>
            </a:r>
            <a:r>
              <a:rPr lang="en-US" altLang="ko-KR" sz="1800" b="1" dirty="0">
                <a:latin typeface="+mj-ea"/>
              </a:rPr>
              <a:t>: </a:t>
            </a:r>
            <a:r>
              <a:rPr lang="ko-KR" altLang="en-US" sz="1800" b="1" dirty="0" err="1">
                <a:latin typeface="+mj-ea"/>
              </a:rPr>
              <a:t>임가득</a:t>
            </a:r>
            <a:r>
              <a:rPr lang="en-US" altLang="ko-KR" sz="1800" b="1" dirty="0">
                <a:latin typeface="+mj-ea"/>
              </a:rPr>
              <a:t>, </a:t>
            </a:r>
            <a:r>
              <a:rPr lang="ko-KR" altLang="en-US" sz="1800" b="1" dirty="0">
                <a:latin typeface="+mj-ea"/>
              </a:rPr>
              <a:t>전준</a:t>
            </a:r>
            <a:r>
              <a:rPr lang="en-US" altLang="ko-KR" sz="1800" b="1" dirty="0">
                <a:latin typeface="+mj-ea"/>
              </a:rPr>
              <a:t>, </a:t>
            </a:r>
            <a:r>
              <a:rPr lang="ko-KR" altLang="en-US" sz="1800" b="1" dirty="0" err="1">
                <a:latin typeface="+mj-ea"/>
              </a:rPr>
              <a:t>위종영</a:t>
            </a:r>
            <a:r>
              <a:rPr lang="en-US" altLang="ko-KR" sz="1800" b="1" dirty="0">
                <a:latin typeface="+mj-ea"/>
              </a:rPr>
              <a:t>, </a:t>
            </a:r>
            <a:r>
              <a:rPr lang="ko-KR" altLang="en-US" sz="1800" b="1" dirty="0" err="1">
                <a:latin typeface="+mj-ea"/>
              </a:rPr>
              <a:t>이행석</a:t>
            </a:r>
            <a:r>
              <a:rPr lang="en-US" altLang="ko-KR" sz="1800" b="1" dirty="0">
                <a:latin typeface="+mj-ea"/>
              </a:rPr>
              <a:t>, </a:t>
            </a:r>
            <a:r>
              <a:rPr lang="ko-KR" altLang="en-US" sz="1800" b="1" dirty="0">
                <a:latin typeface="+mj-ea"/>
              </a:rPr>
              <a:t>신태영</a:t>
            </a:r>
            <a:br>
              <a:rPr lang="en-US" altLang="ko-KR" sz="1800" b="1" dirty="0">
                <a:latin typeface="+mj-ea"/>
              </a:rPr>
            </a:br>
            <a:r>
              <a:rPr lang="ko-KR" altLang="en-US" sz="2200" b="1" dirty="0">
                <a:latin typeface="+mj-ea"/>
              </a:rPr>
              <a:t>발표자 </a:t>
            </a:r>
            <a:r>
              <a:rPr lang="en-US" altLang="ko-KR" sz="2200" b="1" dirty="0">
                <a:latin typeface="+mj-ea"/>
              </a:rPr>
              <a:t>: </a:t>
            </a:r>
            <a:r>
              <a:rPr lang="ko-KR" altLang="en-US" sz="2200" b="1" dirty="0" err="1">
                <a:latin typeface="+mj-ea"/>
              </a:rPr>
              <a:t>이행석</a:t>
            </a:r>
            <a:endParaRPr lang="ko-KR" altLang="en-US" sz="5300" b="1" dirty="0">
              <a:latin typeface="+mj-ea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-295835" y="4034757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-4482351" y="-173490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000" b="1" dirty="0">
                <a:latin typeface="Franklin Gothic Demi Cond" panose="020B0706030402020204" pitchFamily="34" charset="0"/>
              </a:rPr>
              <a:t>[ 2018</a:t>
            </a:r>
            <a:r>
              <a:rPr lang="ko-KR" altLang="en-US" sz="2000" b="1" dirty="0">
                <a:latin typeface="Franklin Gothic Demi Cond" panose="020B0706030402020204" pitchFamily="34" charset="0"/>
              </a:rPr>
              <a:t> 산학 </a:t>
            </a:r>
            <a:r>
              <a:rPr lang="ko-KR" altLang="en-US" sz="2000" b="1" dirty="0" err="1">
                <a:latin typeface="Franklin Gothic Demi Cond" panose="020B0706030402020204" pitchFamily="34" charset="0"/>
              </a:rPr>
              <a:t>캡스톤</a:t>
            </a:r>
            <a:r>
              <a:rPr lang="ko-KR" altLang="en-US" sz="2000" b="1" dirty="0">
                <a:latin typeface="Franklin Gothic Demi Cond" panose="020B0706030402020204" pitchFamily="34" charset="0"/>
              </a:rPr>
              <a:t> 디자인</a:t>
            </a:r>
            <a:r>
              <a:rPr lang="en-US" altLang="ko-KR" sz="2000" b="1" dirty="0">
                <a:latin typeface="Franklin Gothic Demi Cond" panose="020B0706030402020204" pitchFamily="34" charset="0"/>
              </a:rPr>
              <a:t>1</a:t>
            </a:r>
            <a:r>
              <a:rPr lang="ko-KR" altLang="en-US" sz="2000" b="1" dirty="0">
                <a:latin typeface="Franklin Gothic Demi Cond" panose="020B0706030402020204" pitchFamily="34" charset="0"/>
              </a:rPr>
              <a:t> </a:t>
            </a:r>
            <a:r>
              <a:rPr lang="en-US" altLang="ko-KR" sz="2000" b="1" dirty="0">
                <a:latin typeface="Franklin Gothic Demi Cond" panose="020B0706030402020204" pitchFamily="34" charset="0"/>
              </a:rPr>
              <a:t>]</a:t>
            </a:r>
            <a:endParaRPr lang="ko-KR" altLang="en-US" sz="1800" b="1" dirty="0">
              <a:latin typeface="Franklin Gothic Demi Cond" panose="020B0706030402020204" pitchFamily="34" charset="0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-295835" y="-71437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ko-KR" altLang="en-US" sz="4800" b="1" dirty="0">
                <a:latin typeface="Franklin Gothic Demi Cond" panose="020B0706030402020204" pitchFamily="34" charset="0"/>
              </a:rPr>
              <a:t>실시간 국내 인터넷 뉴스 빅데이터 수집</a:t>
            </a:r>
            <a:br>
              <a:rPr lang="en-US" altLang="ko-KR" sz="4800" b="1" dirty="0">
                <a:latin typeface="Franklin Gothic Demi Cond" panose="020B0706030402020204" pitchFamily="34" charset="0"/>
              </a:rPr>
            </a:br>
            <a:r>
              <a:rPr lang="en-US" altLang="ko-KR" sz="1800" b="1" dirty="0">
                <a:latin typeface="Franklin Gothic Demi Cond" panose="020B0706030402020204" pitchFamily="34" charset="0"/>
              </a:rPr>
              <a:t> </a:t>
            </a:r>
            <a:endParaRPr lang="ko-KR" altLang="en-US" sz="4400" b="1" dirty="0">
              <a:latin typeface="Franklin Gothic Demi Cond" panose="020B0706030402020204" pitchFamily="34" charset="0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-1176368" y="69381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r>
              <a:rPr lang="en-US" altLang="ko-KR" sz="1600" b="1" dirty="0">
                <a:latin typeface="+mj-ea"/>
              </a:rPr>
              <a:t> </a:t>
            </a:r>
            <a:r>
              <a:rPr lang="ko-KR" altLang="en-US" sz="1600" b="1" dirty="0">
                <a:latin typeface="+mj-ea"/>
              </a:rPr>
              <a:t>발표 조 </a:t>
            </a:r>
            <a:r>
              <a:rPr lang="en-US" altLang="ko-KR" sz="1600" b="1" dirty="0">
                <a:latin typeface="+mj-ea"/>
              </a:rPr>
              <a:t>: 4</a:t>
            </a:r>
            <a:r>
              <a:rPr lang="ko-KR" altLang="en-US" sz="1600" b="1" dirty="0">
                <a:latin typeface="+mj-ea"/>
              </a:rPr>
              <a:t>조</a:t>
            </a: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2504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69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환경변수 설정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D3A699-ECF3-490A-A7EA-A7948ECB0F60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04BDDD8-28DA-4C0D-B2BB-E93C48538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078" y="765236"/>
            <a:ext cx="3718421" cy="14916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B72E7BE-DB15-4B48-933E-F388D4DA7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078" y="1185446"/>
            <a:ext cx="6991350" cy="41719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F45A16B-4468-411F-966A-91EEF6F2E5B0}"/>
              </a:ext>
            </a:extLst>
          </p:cNvPr>
          <p:cNvSpPr/>
          <p:nvPr/>
        </p:nvSpPr>
        <p:spPr>
          <a:xfrm>
            <a:off x="2933078" y="4820478"/>
            <a:ext cx="2692470" cy="46589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785316" y="5403028"/>
            <a:ext cx="8501656" cy="450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latin typeface="Franklin Gothic Demi Cond" panose="020B0706030402020204" pitchFamily="34" charset="0"/>
                <a:ea typeface="+mj-ea"/>
                <a:cs typeface="+mj-cs"/>
              </a:rPr>
              <a:t>위치에 관계없이 </a:t>
            </a:r>
            <a:r>
              <a:rPr lang="en-US" altLang="ko-KR" sz="2000" dirty="0">
                <a:latin typeface="Franklin Gothic Demi Cond" panose="020B0706030402020204" pitchFamily="34" charset="0"/>
                <a:ea typeface="+mj-ea"/>
                <a:cs typeface="+mj-cs"/>
              </a:rPr>
              <a:t>R</a:t>
            </a:r>
            <a:r>
              <a:rPr lang="ko-KR" altLang="en-US" sz="2000" dirty="0" err="1">
                <a:latin typeface="Franklin Gothic Demi Cond" panose="020B0706030402020204" pitchFamily="34" charset="0"/>
                <a:ea typeface="+mj-ea"/>
                <a:cs typeface="+mj-cs"/>
              </a:rPr>
              <a:t>을실행할</a:t>
            </a:r>
            <a:r>
              <a:rPr lang="ko-KR" altLang="en-US" sz="2000" dirty="0">
                <a:latin typeface="Franklin Gothic Demi Cond" panose="020B0706030402020204" pitchFamily="34" charset="0"/>
                <a:ea typeface="+mj-ea"/>
                <a:cs typeface="+mj-cs"/>
              </a:rPr>
              <a:t> 수 있도록 마지막 줄에 환경변수를 추가한다</a:t>
            </a:r>
            <a:r>
              <a:rPr lang="en-US" altLang="ko-KR" sz="2000" dirty="0">
                <a:latin typeface="Franklin Gothic Demi Cond" panose="020B0706030402020204" pitchFamily="34" charset="0"/>
                <a:ea typeface="+mj-ea"/>
                <a:cs typeface="+mj-cs"/>
              </a:rPr>
              <a:t>.</a:t>
            </a:r>
            <a:endParaRPr lang="ko-KR" altLang="en-US" sz="2000" dirty="0"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B30F73-64D1-4822-A01C-10C92D32B173}"/>
              </a:ext>
            </a:extLst>
          </p:cNvPr>
          <p:cNvSpPr/>
          <p:nvPr/>
        </p:nvSpPr>
        <p:spPr>
          <a:xfrm>
            <a:off x="2933078" y="4820478"/>
            <a:ext cx="2692470" cy="524224"/>
          </a:xfrm>
          <a:prstGeom prst="rect">
            <a:avLst/>
          </a:prstGeom>
          <a:ln w="53975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849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FD3A699-ECF3-490A-A7EA-A7948ECB0F60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6C65D-ADD9-4E90-8919-2C17860D9558}"/>
              </a:ext>
            </a:extLst>
          </p:cNvPr>
          <p:cNvSpPr txBox="1"/>
          <p:nvPr/>
        </p:nvSpPr>
        <p:spPr>
          <a:xfrm>
            <a:off x="1" y="503627"/>
            <a:ext cx="24768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Franklin Gothic Demi Cond" panose="020B0706030402020204" pitchFamily="34" charset="0"/>
                <a:ea typeface="+mj-ea"/>
                <a:cs typeface="+mj-cs"/>
              </a:rPr>
              <a:t>프로젝트에</a:t>
            </a:r>
            <a:endParaRPr lang="en-US" altLang="ko-KR" sz="24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algn="ctr"/>
            <a:r>
              <a:rPr lang="en-US" altLang="ko-KR" sz="2400" b="1" dirty="0" err="1">
                <a:latin typeface="Franklin Gothic Demi Cond" panose="020B0706030402020204" pitchFamily="34" charset="0"/>
                <a:ea typeface="+mj-ea"/>
                <a:cs typeface="+mj-cs"/>
              </a:rPr>
              <a:t>JRI,JRIEngine</a:t>
            </a:r>
            <a:r>
              <a:rPr lang="en-US" altLang="ko-KR" sz="2400" b="1" dirty="0">
                <a:latin typeface="Franklin Gothic Demi Cond" panose="020B0706030402020204" pitchFamily="34" charset="0"/>
                <a:ea typeface="+mj-ea"/>
                <a:cs typeface="+mj-cs"/>
              </a:rPr>
              <a:t>,</a:t>
            </a:r>
          </a:p>
          <a:p>
            <a:pPr algn="ctr"/>
            <a:r>
              <a:rPr lang="en-US" altLang="ko-KR" sz="2400" b="1" dirty="0" err="1">
                <a:latin typeface="Franklin Gothic Demi Cond" panose="020B0706030402020204" pitchFamily="34" charset="0"/>
                <a:ea typeface="+mj-ea"/>
                <a:cs typeface="+mj-cs"/>
              </a:rPr>
              <a:t>Rengine</a:t>
            </a:r>
            <a:endParaRPr lang="en-US" altLang="ko-KR" sz="24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algn="ctr"/>
            <a:r>
              <a:rPr lang="ko-KR" altLang="en-US" sz="2400" b="1" dirty="0">
                <a:latin typeface="Franklin Gothic Demi Cond" panose="020B0706030402020204" pitchFamily="34" charset="0"/>
                <a:ea typeface="+mj-ea"/>
                <a:cs typeface="+mj-cs"/>
              </a:rPr>
              <a:t>라이브러리 추가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A48DF24-F23B-4B3F-8E2C-EF5B98B59375}"/>
              </a:ext>
            </a:extLst>
          </p:cNvPr>
          <p:cNvGrpSpPr/>
          <p:nvPr/>
        </p:nvGrpSpPr>
        <p:grpSpPr>
          <a:xfrm>
            <a:off x="2476870" y="395108"/>
            <a:ext cx="8199902" cy="4666024"/>
            <a:chOff x="2223396" y="1157108"/>
            <a:chExt cx="8199902" cy="466602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D029B60-D3E2-44EC-8E60-72313E3DD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8147" y="1220635"/>
              <a:ext cx="7060923" cy="4602497"/>
            </a:xfrm>
            <a:prstGeom prst="rect">
              <a:avLst/>
            </a:prstGeom>
          </p:spPr>
        </p:pic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8B3D0E2D-139B-411A-BF0A-85CEB9E4BF29}"/>
                </a:ext>
              </a:extLst>
            </p:cNvPr>
            <p:cNvGrpSpPr/>
            <p:nvPr/>
          </p:nvGrpSpPr>
          <p:grpSpPr>
            <a:xfrm>
              <a:off x="2223396" y="1157108"/>
              <a:ext cx="8199902" cy="1670068"/>
              <a:chOff x="2223396" y="1157108"/>
              <a:chExt cx="8199902" cy="1670068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655834" y="1157108"/>
                <a:ext cx="395316" cy="395316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rgbClr val="FF000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3170446" y="1220635"/>
                <a:ext cx="1680755" cy="268263"/>
              </a:xfrm>
              <a:prstGeom prst="rect">
                <a:avLst/>
              </a:prstGeom>
              <a:ln w="53975">
                <a:solidFill>
                  <a:srgbClr val="FF000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E93FF89-16C1-400F-A50E-45CC3D82678E}"/>
                  </a:ext>
                </a:extLst>
              </p:cNvPr>
              <p:cNvSpPr/>
              <p:nvPr/>
            </p:nvSpPr>
            <p:spPr>
              <a:xfrm>
                <a:off x="8268315" y="2489599"/>
                <a:ext cx="1680755" cy="268263"/>
              </a:xfrm>
              <a:prstGeom prst="rect">
                <a:avLst/>
              </a:prstGeom>
              <a:ln w="53975">
                <a:solidFill>
                  <a:srgbClr val="FF000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617174B9-BF40-4682-8813-67A79C0E5AED}"/>
                  </a:ext>
                </a:extLst>
              </p:cNvPr>
              <p:cNvSpPr/>
              <p:nvPr/>
            </p:nvSpPr>
            <p:spPr>
              <a:xfrm>
                <a:off x="2223396" y="2167252"/>
                <a:ext cx="395316" cy="395316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rgbClr val="FF000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6F3B103-B76B-4FF2-95F6-BB96F9979297}"/>
                  </a:ext>
                </a:extLst>
              </p:cNvPr>
              <p:cNvSpPr/>
              <p:nvPr/>
            </p:nvSpPr>
            <p:spPr>
              <a:xfrm>
                <a:off x="4415245" y="2221336"/>
                <a:ext cx="3853070" cy="605840"/>
              </a:xfrm>
              <a:prstGeom prst="rect">
                <a:avLst/>
              </a:prstGeom>
              <a:ln w="53975">
                <a:solidFill>
                  <a:srgbClr val="FF000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ECE5D8EE-FA12-49E1-A6D6-225C13944530}"/>
                  </a:ext>
                </a:extLst>
              </p:cNvPr>
              <p:cNvSpPr/>
              <p:nvPr/>
            </p:nvSpPr>
            <p:spPr>
              <a:xfrm>
                <a:off x="10027982" y="2137586"/>
                <a:ext cx="395316" cy="395316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rgbClr val="FF000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B48C946E-5C84-4169-BB95-C7EBD2CAED04}"/>
                  </a:ext>
                </a:extLst>
              </p:cNvPr>
              <p:cNvSpPr/>
              <p:nvPr/>
            </p:nvSpPr>
            <p:spPr>
              <a:xfrm>
                <a:off x="8268315" y="2489599"/>
                <a:ext cx="1680755" cy="268263"/>
              </a:xfrm>
              <a:prstGeom prst="rect">
                <a:avLst/>
              </a:prstGeom>
              <a:ln w="53975">
                <a:solidFill>
                  <a:srgbClr val="FF000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861D074-8B72-449D-82D8-41E8170B8ACA}"/>
              </a:ext>
            </a:extLst>
          </p:cNvPr>
          <p:cNvSpPr txBox="1"/>
          <p:nvPr/>
        </p:nvSpPr>
        <p:spPr>
          <a:xfrm>
            <a:off x="2909308" y="5427774"/>
            <a:ext cx="6984696" cy="85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latin typeface="Franklin Gothic Demi Cond" panose="020B0706030402020204" pitchFamily="34" charset="0"/>
                <a:ea typeface="+mj-ea"/>
                <a:cs typeface="+mj-cs"/>
              </a:rPr>
              <a:t>프로젝트 속성 창 통해 </a:t>
            </a:r>
            <a:r>
              <a:rPr lang="en-US" altLang="ko-KR" sz="2000" dirty="0">
                <a:latin typeface="Franklin Gothic Demi Cond" panose="020B0706030402020204" pitchFamily="34" charset="0"/>
                <a:ea typeface="+mj-ea"/>
                <a:cs typeface="+mj-cs"/>
              </a:rPr>
              <a:t>Java Build Path </a:t>
            </a:r>
            <a:r>
              <a:rPr lang="ko-KR" altLang="en-US" sz="2000" dirty="0" err="1">
                <a:latin typeface="Franklin Gothic Demi Cond" panose="020B0706030402020204" pitchFamily="34" charset="0"/>
                <a:ea typeface="+mj-ea"/>
                <a:cs typeface="+mj-cs"/>
              </a:rPr>
              <a:t>선택후</a:t>
            </a:r>
            <a:endParaRPr lang="en-US" altLang="ko-KR" sz="2000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Franklin Gothic Demi Cond" panose="020B0706030402020204" pitchFamily="34" charset="0"/>
                <a:ea typeface="+mj-ea"/>
                <a:cs typeface="+mj-cs"/>
              </a:rPr>
              <a:t>Library</a:t>
            </a:r>
            <a:r>
              <a:rPr lang="ko-KR" altLang="en-US" sz="2000" dirty="0">
                <a:latin typeface="Franklin Gothic Demi Cond" panose="020B0706030402020204" pitchFamily="34" charset="0"/>
                <a:ea typeface="+mj-ea"/>
                <a:cs typeface="+mj-cs"/>
              </a:rPr>
              <a:t>에 외부 </a:t>
            </a:r>
            <a:r>
              <a:rPr lang="en-US" altLang="ko-KR" sz="2000" dirty="0">
                <a:latin typeface="Franklin Gothic Demi Cond" panose="020B0706030402020204" pitchFamily="34" charset="0"/>
                <a:ea typeface="+mj-ea"/>
                <a:cs typeface="+mj-cs"/>
              </a:rPr>
              <a:t>JAR </a:t>
            </a:r>
            <a:r>
              <a:rPr lang="ko-KR" altLang="en-US" sz="2000" dirty="0">
                <a:latin typeface="Franklin Gothic Demi Cond" panose="020B0706030402020204" pitchFamily="34" charset="0"/>
                <a:ea typeface="+mj-ea"/>
                <a:cs typeface="+mj-cs"/>
              </a:rPr>
              <a:t>파일 </a:t>
            </a:r>
            <a:r>
              <a:rPr lang="en-US" altLang="ko-KR" sz="2000" dirty="0">
                <a:latin typeface="Franklin Gothic Demi Cond" panose="020B0706030402020204" pitchFamily="34" charset="0"/>
                <a:ea typeface="+mj-ea"/>
                <a:cs typeface="+mj-cs"/>
              </a:rPr>
              <a:t>JRI.jar, </a:t>
            </a:r>
            <a:r>
              <a:rPr lang="en-US" altLang="ko-KR" sz="2000" dirty="0" err="1">
                <a:latin typeface="Franklin Gothic Demi Cond" panose="020B0706030402020204" pitchFamily="34" charset="0"/>
                <a:ea typeface="+mj-ea"/>
                <a:cs typeface="+mj-cs"/>
              </a:rPr>
              <a:t>JREngine.jr</a:t>
            </a:r>
            <a:r>
              <a:rPr lang="en-US" altLang="ko-KR" sz="2000" dirty="0">
                <a:latin typeface="Franklin Gothic Demi Cond" panose="020B0706030402020204" pitchFamily="34" charset="0"/>
                <a:ea typeface="+mj-ea"/>
                <a:cs typeface="+mj-cs"/>
              </a:rPr>
              <a:t>, Rengine.jar </a:t>
            </a:r>
            <a:r>
              <a:rPr lang="ko-KR" altLang="en-US" sz="2000" dirty="0">
                <a:latin typeface="Franklin Gothic Demi Cond" panose="020B0706030402020204" pitchFamily="34" charset="0"/>
                <a:ea typeface="+mj-ea"/>
                <a:cs typeface="+mj-cs"/>
              </a:rPr>
              <a:t>추가 </a:t>
            </a:r>
          </a:p>
        </p:txBody>
      </p:sp>
    </p:spTree>
    <p:extLst>
      <p:ext uri="{BB962C8B-B14F-4D97-AF65-F5344CB8AC3E}">
        <p14:creationId xmlns:p14="http://schemas.microsoft.com/office/powerpoint/2010/main" val="407399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FD3A699-ECF3-490A-A7EA-A7948ECB0F60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6C65D-ADD9-4E90-8919-2C17860D9558}"/>
              </a:ext>
            </a:extLst>
          </p:cNvPr>
          <p:cNvSpPr txBox="1"/>
          <p:nvPr/>
        </p:nvSpPr>
        <p:spPr>
          <a:xfrm>
            <a:off x="1" y="503627"/>
            <a:ext cx="2476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Franklin Gothic Demi Cond" panose="020B0706030402020204" pitchFamily="34" charset="0"/>
                <a:ea typeface="+mj-ea"/>
                <a:cs typeface="+mj-cs"/>
              </a:rPr>
              <a:t>이클립스 내</a:t>
            </a:r>
            <a:endParaRPr lang="en-US" altLang="ko-KR" sz="24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algn="ctr"/>
            <a:r>
              <a:rPr lang="en-US" altLang="ko-KR" sz="2400" b="1" dirty="0">
                <a:latin typeface="Franklin Gothic Demi Cond" panose="020B0706030402020204" pitchFamily="34" charset="0"/>
                <a:ea typeface="+mj-ea"/>
                <a:cs typeface="+mj-cs"/>
              </a:rPr>
              <a:t>R </a:t>
            </a:r>
            <a:r>
              <a:rPr lang="ko-KR" altLang="en-US" sz="2400" b="1" dirty="0">
                <a:latin typeface="Franklin Gothic Demi Cond" panose="020B0706030402020204" pitchFamily="34" charset="0"/>
                <a:ea typeface="+mj-ea"/>
                <a:cs typeface="+mj-cs"/>
              </a:rPr>
              <a:t>환경변수 추가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CA4A6FB-473C-4531-832F-D1D3636FFCE6}"/>
              </a:ext>
            </a:extLst>
          </p:cNvPr>
          <p:cNvGrpSpPr/>
          <p:nvPr/>
        </p:nvGrpSpPr>
        <p:grpSpPr>
          <a:xfrm>
            <a:off x="2894248" y="503627"/>
            <a:ext cx="7299158" cy="4802322"/>
            <a:chOff x="2341798" y="1157995"/>
            <a:chExt cx="7299158" cy="480232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BF5A0C9B-EADD-4356-91E0-F1BFF009A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18997" y="1221522"/>
              <a:ext cx="6721959" cy="4738795"/>
            </a:xfrm>
            <a:prstGeom prst="rect">
              <a:avLst/>
            </a:prstGeom>
          </p:spPr>
        </p:pic>
        <p:sp>
          <p:nvSpPr>
            <p:cNvPr id="3" name="타원 2"/>
            <p:cNvSpPr/>
            <p:nvPr/>
          </p:nvSpPr>
          <p:spPr>
            <a:xfrm>
              <a:off x="2341798" y="1157995"/>
              <a:ext cx="395316" cy="395316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856410" y="1221522"/>
              <a:ext cx="1680755" cy="268263"/>
            </a:xfrm>
            <a:prstGeom prst="rect">
              <a:avLst/>
            </a:prstGeom>
            <a:ln w="53975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2341798" y="3051449"/>
              <a:ext cx="395316" cy="395316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856410" y="3114976"/>
              <a:ext cx="1680755" cy="268263"/>
            </a:xfrm>
            <a:prstGeom prst="rect">
              <a:avLst/>
            </a:prstGeom>
            <a:ln w="53975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6747543" y="2229412"/>
              <a:ext cx="395316" cy="395316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262155" y="2292939"/>
              <a:ext cx="1170645" cy="268263"/>
            </a:xfrm>
            <a:prstGeom prst="rect">
              <a:avLst/>
            </a:prstGeom>
            <a:ln w="53975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147595" y="2665369"/>
              <a:ext cx="395316" cy="395316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662208" y="2728896"/>
              <a:ext cx="823538" cy="268263"/>
            </a:xfrm>
            <a:prstGeom prst="rect">
              <a:avLst/>
            </a:prstGeom>
            <a:ln w="53975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537164" y="2895313"/>
              <a:ext cx="2066835" cy="268263"/>
            </a:xfrm>
            <a:prstGeom prst="rect">
              <a:avLst/>
            </a:prstGeom>
            <a:ln w="53975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 flipH="1">
              <a:off x="6666784" y="3102370"/>
              <a:ext cx="2209361" cy="0"/>
            </a:xfrm>
            <a:prstGeom prst="straightConnector1">
              <a:avLst/>
            </a:prstGeom>
            <a:ln w="539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8876145" y="3019161"/>
              <a:ext cx="0" cy="95815"/>
            </a:xfrm>
            <a:prstGeom prst="line">
              <a:avLst/>
            </a:prstGeom>
            <a:ln w="53975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B62516E-070E-49D6-837D-969890A35E82}"/>
              </a:ext>
            </a:extLst>
          </p:cNvPr>
          <p:cNvSpPr txBox="1"/>
          <p:nvPr/>
        </p:nvSpPr>
        <p:spPr>
          <a:xfrm>
            <a:off x="2759379" y="5147533"/>
            <a:ext cx="8501656" cy="85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latin typeface="Franklin Gothic Demi Cond" panose="020B0706030402020204" pitchFamily="34" charset="0"/>
                <a:ea typeface="+mj-ea"/>
                <a:cs typeface="+mj-cs"/>
              </a:rPr>
              <a:t>실행 전</a:t>
            </a:r>
            <a:r>
              <a:rPr lang="en-US" altLang="ko-KR" sz="2000" dirty="0">
                <a:latin typeface="Franklin Gothic Demi Cond" panose="020B0706030402020204" pitchFamily="34" charset="0"/>
                <a:ea typeface="+mj-ea"/>
                <a:cs typeface="+mj-cs"/>
              </a:rPr>
              <a:t>, Run Configurations</a:t>
            </a:r>
            <a:r>
              <a:rPr lang="ko-KR" altLang="en-US" sz="2000" dirty="0">
                <a:latin typeface="Franklin Gothic Demi Cond" panose="020B0706030402020204" pitchFamily="34" charset="0"/>
                <a:ea typeface="+mj-ea"/>
                <a:cs typeface="+mj-cs"/>
              </a:rPr>
              <a:t>를 통해 </a:t>
            </a:r>
            <a:r>
              <a:rPr lang="en-US" altLang="ko-KR" sz="2000" dirty="0">
                <a:latin typeface="Franklin Gothic Demi Cond" panose="020B0706030402020204" pitchFamily="34" charset="0"/>
                <a:ea typeface="+mj-ea"/>
                <a:cs typeface="+mj-cs"/>
              </a:rPr>
              <a:t>R</a:t>
            </a:r>
            <a:r>
              <a:rPr lang="ko-KR" altLang="en-US" sz="2000" dirty="0">
                <a:latin typeface="Franklin Gothic Demi Cond" panose="020B0706030402020204" pitchFamily="34" charset="0"/>
                <a:ea typeface="+mj-ea"/>
                <a:cs typeface="+mj-cs"/>
              </a:rPr>
              <a:t>을 함께 사용할 클래스 선택 후</a:t>
            </a:r>
            <a:r>
              <a:rPr lang="en-US" altLang="ko-KR" sz="2000" dirty="0">
                <a:latin typeface="Franklin Gothic Demi Cond" panose="020B0706030402020204" pitchFamily="34" charset="0"/>
                <a:ea typeface="+mj-ea"/>
                <a:cs typeface="+mj-cs"/>
              </a:rPr>
              <a:t>,</a:t>
            </a:r>
          </a:p>
          <a:p>
            <a:pPr>
              <a:lnSpc>
                <a:spcPct val="130000"/>
              </a:lnSpc>
            </a:pPr>
            <a:r>
              <a:rPr lang="ko-KR" altLang="en-US" sz="2000" dirty="0">
                <a:latin typeface="Franklin Gothic Demi Cond" panose="020B0706030402020204" pitchFamily="34" charset="0"/>
                <a:ea typeface="+mj-ea"/>
                <a:cs typeface="+mj-cs"/>
              </a:rPr>
              <a:t>환경에 </a:t>
            </a:r>
            <a:r>
              <a:rPr lang="en-US" altLang="ko-KR" sz="2000" dirty="0">
                <a:latin typeface="Franklin Gothic Demi Cond" panose="020B0706030402020204" pitchFamily="34" charset="0"/>
                <a:ea typeface="+mj-ea"/>
                <a:cs typeface="+mj-cs"/>
              </a:rPr>
              <a:t>R_HOME </a:t>
            </a:r>
            <a:r>
              <a:rPr lang="ko-KR" altLang="en-US" sz="2000">
                <a:latin typeface="Franklin Gothic Demi Cond" panose="020B0706030402020204" pitchFamily="34" charset="0"/>
                <a:ea typeface="+mj-ea"/>
                <a:cs typeface="+mj-cs"/>
              </a:rPr>
              <a:t>환경변수 추가</a:t>
            </a:r>
            <a:endParaRPr lang="ko-KR" altLang="en-US" sz="2000" dirty="0"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42384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FD3A699-ECF3-490A-A7EA-A7948ECB0F60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6C65D-ADD9-4E90-8919-2C17860D9558}"/>
              </a:ext>
            </a:extLst>
          </p:cNvPr>
          <p:cNvSpPr txBox="1"/>
          <p:nvPr/>
        </p:nvSpPr>
        <p:spPr>
          <a:xfrm>
            <a:off x="1" y="503627"/>
            <a:ext cx="2476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Franklin Gothic Demi Cond" panose="020B0706030402020204" pitchFamily="34" charset="0"/>
                <a:ea typeface="+mj-ea"/>
                <a:cs typeface="+mj-cs"/>
              </a:rPr>
              <a:t>구현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36D3D2-D12D-45E7-88E8-52B856D7E2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144" b="11015"/>
          <a:stretch/>
        </p:blipFill>
        <p:spPr>
          <a:xfrm>
            <a:off x="2907634" y="4210489"/>
            <a:ext cx="6812956" cy="4508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59379" y="5147533"/>
            <a:ext cx="850165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 err="1">
                <a:latin typeface="Franklin Gothic Demi Cond" panose="020B0706030402020204" pitchFamily="34" charset="0"/>
                <a:ea typeface="+mj-ea"/>
                <a:cs typeface="+mj-cs"/>
              </a:rPr>
              <a:t>Rengine</a:t>
            </a:r>
            <a:r>
              <a:rPr lang="en-US" altLang="ko-KR" sz="2000" dirty="0">
                <a:latin typeface="Franklin Gothic Demi Cond" panose="020B0706030402020204" pitchFamily="34" charset="0"/>
                <a:ea typeface="+mj-ea"/>
                <a:cs typeface="+mj-cs"/>
              </a:rPr>
              <a:t> </a:t>
            </a:r>
            <a:r>
              <a:rPr lang="ko-KR" altLang="en-US" sz="2000" dirty="0">
                <a:latin typeface="Franklin Gothic Demi Cond" panose="020B0706030402020204" pitchFamily="34" charset="0"/>
                <a:ea typeface="+mj-ea"/>
                <a:cs typeface="+mj-cs"/>
              </a:rPr>
              <a:t>패키지를 통해 연결</a:t>
            </a:r>
            <a:r>
              <a:rPr lang="en-US" altLang="ko-KR" sz="2000" dirty="0">
                <a:latin typeface="Franklin Gothic Demi Cond" panose="020B0706030402020204" pitchFamily="34" charset="0"/>
                <a:ea typeface="+mj-ea"/>
                <a:cs typeface="+mj-cs"/>
              </a:rPr>
              <a:t>, </a:t>
            </a:r>
            <a:r>
              <a:rPr lang="ko-KR" altLang="en-US" sz="2000" dirty="0">
                <a:latin typeface="Franklin Gothic Demi Cond" panose="020B0706030402020204" pitchFamily="34" charset="0"/>
                <a:ea typeface="+mj-ea"/>
                <a:cs typeface="+mj-cs"/>
              </a:rPr>
              <a:t>결과 값 </a:t>
            </a:r>
            <a:r>
              <a:rPr lang="en-US" altLang="ko-KR" sz="2000" dirty="0">
                <a:latin typeface="Franklin Gothic Demi Cond" panose="020B0706030402020204" pitchFamily="34" charset="0"/>
                <a:ea typeface="+mj-ea"/>
                <a:cs typeface="+mj-cs"/>
              </a:rPr>
              <a:t>10.0 </a:t>
            </a:r>
            <a:r>
              <a:rPr lang="ko-KR" altLang="en-US" sz="2000" dirty="0">
                <a:latin typeface="Franklin Gothic Demi Cond" panose="020B0706030402020204" pitchFamily="34" charset="0"/>
                <a:ea typeface="+mj-ea"/>
                <a:cs typeface="+mj-cs"/>
              </a:rPr>
              <a:t>확인</a:t>
            </a:r>
            <a:endParaRPr lang="en-US" altLang="ko-KR" sz="2000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30000"/>
              </a:lnSpc>
            </a:pPr>
            <a:endParaRPr lang="en-US" altLang="ko-KR" sz="2000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30000"/>
              </a:lnSpc>
            </a:pPr>
            <a:endParaRPr lang="ko-KR" altLang="en-US" sz="2000" dirty="0"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EA757D-2C68-456E-9D92-B4A47DBC9D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51" b="44864"/>
          <a:stretch/>
        </p:blipFill>
        <p:spPr>
          <a:xfrm>
            <a:off x="2907634" y="858952"/>
            <a:ext cx="8013599" cy="32451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4D75F3-348F-4197-972A-7DFF54971DC1}"/>
              </a:ext>
            </a:extLst>
          </p:cNvPr>
          <p:cNvSpPr txBox="1"/>
          <p:nvPr/>
        </p:nvSpPr>
        <p:spPr>
          <a:xfrm>
            <a:off x="5980922" y="3244334"/>
            <a:ext cx="404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변수 </a:t>
            </a:r>
            <a:r>
              <a:rPr lang="en-US" altLang="ko-KR" dirty="0"/>
              <a:t>a</a:t>
            </a:r>
            <a:r>
              <a:rPr lang="ko-KR" altLang="en-US" dirty="0"/>
              <a:t>에 </a:t>
            </a:r>
            <a:r>
              <a:rPr lang="en-US" altLang="ko-KR" dirty="0"/>
              <a:t>10 </a:t>
            </a:r>
            <a:r>
              <a:rPr lang="ko-KR" altLang="en-US" dirty="0" err="1"/>
              <a:t>저장후</a:t>
            </a:r>
            <a:r>
              <a:rPr lang="ko-KR" altLang="en-US" dirty="0"/>
              <a:t> </a:t>
            </a:r>
            <a:r>
              <a:rPr lang="en-US" altLang="ko-KR" dirty="0"/>
              <a:t>Double</a:t>
            </a:r>
            <a:r>
              <a:rPr lang="ko-KR" altLang="en-US" dirty="0"/>
              <a:t>형 출력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D075A39-7534-452F-BECD-7DAFD2E51039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691673" y="3429000"/>
            <a:ext cx="2892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461B6B-E602-4C7D-80D1-C056DE28A0F3}"/>
              </a:ext>
            </a:extLst>
          </p:cNvPr>
          <p:cNvSpPr/>
          <p:nvPr/>
        </p:nvSpPr>
        <p:spPr>
          <a:xfrm>
            <a:off x="2907634" y="4223446"/>
            <a:ext cx="2188241" cy="450830"/>
          </a:xfrm>
          <a:prstGeom prst="rect">
            <a:avLst/>
          </a:prstGeom>
          <a:ln w="53975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203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FD3A699-ECF3-490A-A7EA-A7948ECB0F60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6C65D-ADD9-4E90-8919-2C17860D9558}"/>
              </a:ext>
            </a:extLst>
          </p:cNvPr>
          <p:cNvSpPr txBox="1"/>
          <p:nvPr/>
        </p:nvSpPr>
        <p:spPr>
          <a:xfrm>
            <a:off x="1" y="503627"/>
            <a:ext cx="2476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Franklin Gothic Demi Cond" panose="020B0706030402020204" pitchFamily="34" charset="0"/>
                <a:ea typeface="+mj-ea"/>
                <a:cs typeface="+mj-cs"/>
              </a:rPr>
              <a:t>다음개발 목표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A2EB3D5-E8F2-4962-9684-9ECDC43B56E6}"/>
              </a:ext>
            </a:extLst>
          </p:cNvPr>
          <p:cNvSpPr txBox="1">
            <a:spLocks/>
          </p:cNvSpPr>
          <p:nvPr/>
        </p:nvSpPr>
        <p:spPr>
          <a:xfrm>
            <a:off x="3240349" y="1559507"/>
            <a:ext cx="6383046" cy="2968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lnSpc>
                <a:spcPct val="140000"/>
              </a:lnSpc>
              <a:buFontTx/>
              <a:buChar char="-"/>
            </a:pPr>
            <a:r>
              <a:rPr lang="ko-KR" altLang="en-US" sz="2000" b="1" dirty="0" err="1">
                <a:latin typeface="+mj-ea"/>
              </a:rPr>
              <a:t>라즈베리파이</a:t>
            </a:r>
            <a:r>
              <a:rPr lang="ko-KR" altLang="en-US" sz="2000" b="1" dirty="0">
                <a:latin typeface="+mj-ea"/>
              </a:rPr>
              <a:t> 클러스터 구축</a:t>
            </a:r>
            <a:endParaRPr lang="en-US" altLang="ko-KR" sz="2000" b="1" dirty="0">
              <a:latin typeface="+mj-ea"/>
            </a:endParaRPr>
          </a:p>
          <a:p>
            <a:pPr marL="171450" indent="-171450">
              <a:lnSpc>
                <a:spcPct val="140000"/>
              </a:lnSpc>
              <a:buFontTx/>
              <a:buChar char="-"/>
            </a:pPr>
            <a:endParaRPr lang="en-US" altLang="ko-KR" sz="2000" b="1" dirty="0">
              <a:latin typeface="+mj-ea"/>
            </a:endParaRPr>
          </a:p>
          <a:p>
            <a:pPr marL="171450" indent="-171450">
              <a:lnSpc>
                <a:spcPct val="140000"/>
              </a:lnSpc>
              <a:buFontTx/>
              <a:buChar char="-"/>
            </a:pPr>
            <a:r>
              <a:rPr lang="ko-KR" altLang="en-US" sz="2000" b="1" dirty="0" err="1">
                <a:latin typeface="+mj-ea"/>
              </a:rPr>
              <a:t>크롤링</a:t>
            </a:r>
            <a:r>
              <a:rPr lang="ko-KR" altLang="en-US" sz="2000" b="1" dirty="0">
                <a:latin typeface="+mj-ea"/>
              </a:rPr>
              <a:t> 관련 기법 검색 및 활용</a:t>
            </a:r>
          </a:p>
        </p:txBody>
      </p:sp>
    </p:spTree>
    <p:extLst>
      <p:ext uri="{BB962C8B-B14F-4D97-AF65-F5344CB8AC3E}">
        <p14:creationId xmlns:p14="http://schemas.microsoft.com/office/powerpoint/2010/main" val="1589812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503627"/>
            <a:ext cx="2476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Franklin Gothic Demi Cond" panose="020B0706030402020204" pitchFamily="34" charset="0"/>
                <a:ea typeface="+mj-ea"/>
                <a:cs typeface="+mj-cs"/>
              </a:rPr>
              <a:t>참고 웹사이트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BC7C061-01C9-4862-9B5D-8CE5B18EDE02}"/>
              </a:ext>
            </a:extLst>
          </p:cNvPr>
          <p:cNvSpPr txBox="1">
            <a:spLocks/>
          </p:cNvSpPr>
          <p:nvPr/>
        </p:nvSpPr>
        <p:spPr>
          <a:xfrm>
            <a:off x="2707688" y="1026847"/>
            <a:ext cx="8899613" cy="5302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1200" b="1" dirty="0">
                <a:latin typeface="+mj-ea"/>
              </a:rPr>
              <a:t>p.2</a:t>
            </a:r>
          </a:p>
          <a:p>
            <a:pPr>
              <a:lnSpc>
                <a:spcPct val="140000"/>
              </a:lnSpc>
            </a:pPr>
            <a:r>
              <a:rPr lang="en-US" altLang="ko-KR" sz="1200" b="1" dirty="0">
                <a:latin typeface="+mj-ea"/>
              </a:rPr>
              <a:t> - </a:t>
            </a:r>
            <a:r>
              <a:rPr lang="ko-KR" altLang="en-US" sz="1200" b="1" dirty="0">
                <a:latin typeface="+mj-ea"/>
              </a:rPr>
              <a:t>우분투 이미지 </a:t>
            </a:r>
            <a:r>
              <a:rPr lang="en-US" altLang="ko-KR" sz="1200" b="1" dirty="0">
                <a:latin typeface="+mj-ea"/>
              </a:rPr>
              <a:t>(</a:t>
            </a:r>
            <a:r>
              <a:rPr lang="en-US" altLang="ko-KR" sz="1200" b="1" dirty="0">
                <a:latin typeface="+mj-ea"/>
                <a:hlinkClick r:id="rId2"/>
              </a:rPr>
              <a:t>http://terms.naver.com/entry.nhn?docId=3576047&amp;cid=59088&amp;categoryId=59096</a:t>
            </a:r>
            <a:r>
              <a:rPr lang="en-US" altLang="ko-KR" sz="1200" b="1" dirty="0">
                <a:latin typeface="+mj-ea"/>
              </a:rPr>
              <a:t>)</a:t>
            </a:r>
          </a:p>
          <a:p>
            <a:pPr>
              <a:lnSpc>
                <a:spcPct val="140000"/>
              </a:lnSpc>
            </a:pPr>
            <a:r>
              <a:rPr lang="en-US" altLang="ko-KR" sz="1200" b="1" dirty="0">
                <a:latin typeface="+mj-ea"/>
              </a:rPr>
              <a:t> - </a:t>
            </a:r>
            <a:r>
              <a:rPr lang="ko-KR" altLang="en-US" sz="1200" b="1" dirty="0">
                <a:latin typeface="+mj-ea"/>
              </a:rPr>
              <a:t>자바 이미지 </a:t>
            </a:r>
            <a:r>
              <a:rPr lang="en-US" altLang="ko-KR" sz="1200" b="1" dirty="0">
                <a:latin typeface="+mj-ea"/>
              </a:rPr>
              <a:t>(</a:t>
            </a:r>
            <a:r>
              <a:rPr lang="en-US" altLang="ko-KR" sz="1200" b="1" dirty="0">
                <a:latin typeface="+mj-ea"/>
                <a:hlinkClick r:id="rId3"/>
              </a:rPr>
              <a:t>https://blog.naver.com/qhuj0614/20181449172</a:t>
            </a:r>
            <a:r>
              <a:rPr lang="en-US" altLang="ko-KR" sz="1200" b="1" dirty="0">
                <a:latin typeface="+mj-ea"/>
              </a:rPr>
              <a:t>)</a:t>
            </a:r>
          </a:p>
          <a:p>
            <a:pPr>
              <a:lnSpc>
                <a:spcPct val="140000"/>
              </a:lnSpc>
            </a:pPr>
            <a:r>
              <a:rPr lang="en-US" altLang="ko-KR" sz="1200" b="1" dirty="0">
                <a:latin typeface="+mj-ea"/>
              </a:rPr>
              <a:t> - R </a:t>
            </a:r>
            <a:r>
              <a:rPr lang="ko-KR" altLang="en-US" sz="1200" b="1" dirty="0">
                <a:latin typeface="+mj-ea"/>
              </a:rPr>
              <a:t>이미지 </a:t>
            </a:r>
            <a:r>
              <a:rPr lang="en-US" altLang="ko-KR" sz="1200" b="1" dirty="0">
                <a:latin typeface="+mj-ea"/>
              </a:rPr>
              <a:t>(https://blog.naver.com/zo_toki/221070408401) </a:t>
            </a:r>
          </a:p>
          <a:p>
            <a:pPr>
              <a:lnSpc>
                <a:spcPct val="140000"/>
              </a:lnSpc>
            </a:pPr>
            <a:r>
              <a:rPr lang="en-US" altLang="ko-KR" sz="1200" b="1" dirty="0">
                <a:latin typeface="+mj-ea"/>
              </a:rPr>
              <a:t> - Eclipse Oxygen </a:t>
            </a:r>
            <a:r>
              <a:rPr lang="ko-KR" altLang="en-US" sz="1200" b="1" dirty="0">
                <a:latin typeface="+mj-ea"/>
              </a:rPr>
              <a:t>이미지 </a:t>
            </a:r>
            <a:r>
              <a:rPr lang="en-US" altLang="ko-KR" sz="1200" b="1" dirty="0">
                <a:latin typeface="+mj-ea"/>
              </a:rPr>
              <a:t>(http://gigong.cf/69) </a:t>
            </a:r>
          </a:p>
          <a:p>
            <a:pPr>
              <a:lnSpc>
                <a:spcPct val="140000"/>
              </a:lnSpc>
            </a:pPr>
            <a:endParaRPr lang="en-US" altLang="ko-KR" sz="1200" b="1" dirty="0">
              <a:latin typeface="+mj-ea"/>
            </a:endParaRPr>
          </a:p>
          <a:p>
            <a:pPr>
              <a:lnSpc>
                <a:spcPct val="140000"/>
              </a:lnSpc>
            </a:pPr>
            <a:r>
              <a:rPr lang="en-US" altLang="ko-KR" sz="1200" b="1" dirty="0">
                <a:latin typeface="+mj-ea"/>
              </a:rPr>
              <a:t>R &amp; Java </a:t>
            </a:r>
            <a:r>
              <a:rPr lang="ko-KR" altLang="en-US" sz="1200" b="1" dirty="0">
                <a:latin typeface="+mj-ea"/>
              </a:rPr>
              <a:t>연동</a:t>
            </a:r>
            <a:endParaRPr lang="en-US" altLang="ko-KR" sz="1200" b="1" dirty="0">
              <a:latin typeface="+mj-ea"/>
            </a:endParaRPr>
          </a:p>
          <a:p>
            <a:pPr>
              <a:lnSpc>
                <a:spcPct val="140000"/>
              </a:lnSpc>
            </a:pPr>
            <a:r>
              <a:rPr lang="en-US" altLang="ko-KR" sz="1200" b="1" dirty="0">
                <a:latin typeface="+mj-ea"/>
              </a:rPr>
              <a:t> - R </a:t>
            </a:r>
            <a:r>
              <a:rPr lang="ko-KR" altLang="en-US" sz="1200" b="1" dirty="0">
                <a:latin typeface="+mj-ea"/>
              </a:rPr>
              <a:t>설치 및 </a:t>
            </a:r>
            <a:r>
              <a:rPr lang="en-US" altLang="ko-KR" sz="1200" b="1" dirty="0">
                <a:latin typeface="+mj-ea"/>
              </a:rPr>
              <a:t>Eclipse </a:t>
            </a:r>
            <a:r>
              <a:rPr lang="ko-KR" altLang="en-US" sz="1200" b="1" dirty="0">
                <a:latin typeface="+mj-ea"/>
              </a:rPr>
              <a:t>세팅 </a:t>
            </a:r>
            <a:r>
              <a:rPr lang="en-US" altLang="ko-KR" sz="1200" b="1" dirty="0">
                <a:latin typeface="+mj-ea"/>
              </a:rPr>
              <a:t>(http://using.tistory.com/55)</a:t>
            </a:r>
          </a:p>
          <a:p>
            <a:pPr>
              <a:lnSpc>
                <a:spcPct val="140000"/>
              </a:lnSpc>
            </a:pPr>
            <a:r>
              <a:rPr lang="en-US" altLang="ko-KR" sz="1200" b="1" dirty="0">
                <a:latin typeface="+mj-ea"/>
              </a:rPr>
              <a:t> - </a:t>
            </a:r>
            <a:r>
              <a:rPr lang="en-US" altLang="ko-KR" sz="1200" b="1" dirty="0" err="1">
                <a:latin typeface="+mj-ea"/>
              </a:rPr>
              <a:t>Rjava</a:t>
            </a:r>
            <a:r>
              <a:rPr lang="en-US" altLang="ko-KR" sz="1200" b="1" dirty="0">
                <a:latin typeface="+mj-ea"/>
              </a:rPr>
              <a:t> </a:t>
            </a:r>
            <a:r>
              <a:rPr lang="ko-KR" altLang="en-US" sz="1200" b="1" dirty="0">
                <a:latin typeface="+mj-ea"/>
              </a:rPr>
              <a:t>설치 및 환경변수 설정 </a:t>
            </a:r>
            <a:r>
              <a:rPr lang="en-US" altLang="ko-KR" sz="1200" b="1" dirty="0">
                <a:latin typeface="+mj-ea"/>
              </a:rPr>
              <a:t>(</a:t>
            </a:r>
            <a:r>
              <a:rPr lang="en-US" altLang="ko-KR" sz="1200" b="1" dirty="0">
                <a:latin typeface="+mj-ea"/>
                <a:hlinkClick r:id="rId4"/>
              </a:rPr>
              <a:t>https://m.blog.naver.com/PostView.nhn?blogId=protosi&amp;logNo=220030677605&amp;proxyReferer=https%3A%2F%2Fwww.google.co.kr%2F</a:t>
            </a:r>
            <a:r>
              <a:rPr lang="en-US" altLang="ko-KR" sz="1200" b="1" dirty="0">
                <a:latin typeface="+mj-ea"/>
              </a:rPr>
              <a:t>)</a:t>
            </a:r>
          </a:p>
          <a:p>
            <a:pPr>
              <a:lnSpc>
                <a:spcPct val="140000"/>
              </a:lnSpc>
            </a:pPr>
            <a:r>
              <a:rPr lang="en-US" altLang="ko-KR" sz="1200" b="1" dirty="0">
                <a:latin typeface="+mj-ea"/>
              </a:rPr>
              <a:t> - </a:t>
            </a:r>
            <a:r>
              <a:rPr lang="ko-KR" altLang="en-US" sz="1200" b="1" dirty="0">
                <a:latin typeface="+mj-ea"/>
              </a:rPr>
              <a:t>예제 </a:t>
            </a:r>
            <a:r>
              <a:rPr lang="en-US" altLang="ko-KR" sz="1200" b="1" dirty="0">
                <a:latin typeface="+mj-ea"/>
              </a:rPr>
              <a:t>(http://ssoonidev.tistory.com/10)</a:t>
            </a:r>
            <a:endParaRPr lang="ko-KR" altLang="en-US" sz="1200" b="1" dirty="0"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2C114-8D6C-441F-9868-221B53321EE4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0016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812306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8812306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46142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8346142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`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46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295835" y="1281389"/>
            <a:ext cx="12783670" cy="2387600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9600" b="1" dirty="0">
                <a:latin typeface="Franklin Gothic Demi Cond" panose="020B0706030402020204" pitchFamily="34" charset="0"/>
              </a:rPr>
              <a:t>THANK YOU!</a:t>
            </a:r>
            <a:endParaRPr lang="ko-KR" altLang="en-US" sz="9600" b="1" dirty="0">
              <a:latin typeface="Franklin Gothic Demi Cond" panose="020B0706030402020204" pitchFamily="34" charset="0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-295835" y="4034757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62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40933" y="991238"/>
            <a:ext cx="68244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70000"/>
              </a:lnSpc>
              <a:buAutoNum type="arabicPeriod"/>
            </a:pPr>
            <a:r>
              <a:rPr lang="ko-KR" altLang="en-US" sz="3600" b="1" dirty="0">
                <a:latin typeface="Franklin Gothic Demi Cond" panose="020B0706030402020204" pitchFamily="34" charset="0"/>
                <a:ea typeface="+mj-ea"/>
                <a:cs typeface="+mj-cs"/>
              </a:rPr>
              <a:t>조원 소개</a:t>
            </a:r>
            <a:endParaRPr lang="en-US" altLang="ko-KR" sz="36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r>
              <a:rPr lang="ko-KR" altLang="en-US" sz="3600" b="1" dirty="0">
                <a:latin typeface="Franklin Gothic Demi Cond" panose="020B0706030402020204" pitchFamily="34" charset="0"/>
                <a:ea typeface="+mj-ea"/>
                <a:cs typeface="+mj-cs"/>
              </a:rPr>
              <a:t>개발 일정 계획</a:t>
            </a:r>
            <a:endParaRPr lang="en-US" altLang="ko-KR" sz="36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r>
              <a:rPr lang="ko-KR" altLang="en-US" sz="3600" b="1" dirty="0">
                <a:latin typeface="Franklin Gothic Demi Cond" panose="020B0706030402020204" pitchFamily="34" charset="0"/>
                <a:ea typeface="+mj-ea"/>
                <a:cs typeface="+mj-cs"/>
              </a:rPr>
              <a:t>개발 환경</a:t>
            </a:r>
            <a:endParaRPr lang="en-US" altLang="ko-KR" sz="36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r>
              <a:rPr lang="en-US" altLang="ko-KR" sz="3600" b="1" dirty="0">
                <a:latin typeface="Franklin Gothic Demi Cond" panose="020B0706030402020204" pitchFamily="34" charset="0"/>
                <a:ea typeface="+mj-ea"/>
                <a:cs typeface="+mj-cs"/>
              </a:rPr>
              <a:t>3</a:t>
            </a:r>
            <a:r>
              <a:rPr lang="ko-KR" altLang="en-US" sz="3600" b="1" dirty="0">
                <a:latin typeface="Franklin Gothic Demi Cond" panose="020B0706030402020204" pitchFamily="34" charset="0"/>
                <a:ea typeface="+mj-ea"/>
                <a:cs typeface="+mj-cs"/>
              </a:rPr>
              <a:t>주차 개발 내역</a:t>
            </a:r>
            <a:endParaRPr lang="en-US" altLang="ko-KR" sz="36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r>
              <a:rPr lang="ko-KR" altLang="en-US" sz="3600" b="1" dirty="0">
                <a:latin typeface="Franklin Gothic Demi Cond" panose="020B0706030402020204" pitchFamily="34" charset="0"/>
                <a:ea typeface="+mj-ea"/>
                <a:cs typeface="+mj-cs"/>
              </a:rPr>
              <a:t>다음 개발 목표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4169" y="462987"/>
            <a:ext cx="2384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Franklin Gothic Demi Cond" panose="020B0706030402020204" pitchFamily="34" charset="0"/>
                <a:ea typeface="+mj-ea"/>
                <a:cs typeface="+mj-cs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2830217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95326" y="391966"/>
            <a:ext cx="3349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조원 소개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48374" y="302634"/>
            <a:ext cx="8443626" cy="7899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1000"/>
              </a:lnSpc>
            </a:pPr>
            <a:r>
              <a:rPr lang="ko-KR" altLang="en-US" sz="2800" b="1" dirty="0" err="1">
                <a:latin typeface="Franklin Gothic Demi Cond" panose="020B0706030402020204" pitchFamily="34" charset="0"/>
                <a:ea typeface="+mj-ea"/>
                <a:cs typeface="+mj-cs"/>
              </a:rPr>
              <a:t>임가득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(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조장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) – R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을 이용한 데이터 수집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 </a:t>
            </a:r>
          </a:p>
          <a:p>
            <a:pPr>
              <a:lnSpc>
                <a:spcPct val="151000"/>
              </a:lnSpc>
            </a:pP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r>
              <a:rPr lang="ko-KR" altLang="en-US" sz="2800" b="1" dirty="0" err="1">
                <a:latin typeface="Franklin Gothic Demi Cond" panose="020B0706030402020204" pitchFamily="34" charset="0"/>
                <a:ea typeface="+mj-ea"/>
                <a:cs typeface="+mj-cs"/>
              </a:rPr>
              <a:t>이행석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 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– R, Java 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연동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, GUI 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설계</a:t>
            </a: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전  준 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– </a:t>
            </a:r>
            <a:r>
              <a:rPr lang="ko-KR" altLang="en-US" sz="2800" b="1" dirty="0" err="1">
                <a:latin typeface="Franklin Gothic Demi Cond" panose="020B0706030402020204" pitchFamily="34" charset="0"/>
                <a:ea typeface="+mj-ea"/>
                <a:cs typeface="+mj-cs"/>
              </a:rPr>
              <a:t>라즈베리파이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 클러스터 제작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, GUI 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설계</a:t>
            </a: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r>
              <a:rPr lang="ko-KR" altLang="en-US" sz="2800" b="1" dirty="0" err="1">
                <a:latin typeface="Franklin Gothic Demi Cond" panose="020B0706030402020204" pitchFamily="34" charset="0"/>
                <a:ea typeface="+mj-ea"/>
                <a:cs typeface="+mj-cs"/>
              </a:rPr>
              <a:t>위종영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 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– R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로 수집된 데이터를 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Java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로 가공</a:t>
            </a: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신태영 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– Java 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지원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, 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형상관리</a:t>
            </a: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28119" y="465194"/>
            <a:ext cx="650783" cy="887082"/>
          </a:xfrm>
          <a:prstGeom prst="rect">
            <a:avLst/>
          </a:prstGeom>
        </p:spPr>
      </p:pic>
      <p:pic>
        <p:nvPicPr>
          <p:cNvPr id="9" name="그림 8"/>
          <p:cNvPicPr preferRelativeResize="0"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8119" y="4278674"/>
            <a:ext cx="651600" cy="885600"/>
          </a:xfrm>
          <a:prstGeom prst="rect">
            <a:avLst/>
          </a:prstGeom>
        </p:spPr>
      </p:pic>
      <p:pic>
        <p:nvPicPr>
          <p:cNvPr id="10" name="그림 9"/>
          <p:cNvPicPr preferRelativeResize="0"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8119" y="1737342"/>
            <a:ext cx="651600" cy="885600"/>
          </a:xfrm>
          <a:prstGeom prst="rect">
            <a:avLst/>
          </a:prstGeom>
        </p:spPr>
      </p:pic>
      <p:pic>
        <p:nvPicPr>
          <p:cNvPr id="11" name="그림 10"/>
          <p:cNvPicPr preferRelativeResize="0"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119" y="3008008"/>
            <a:ext cx="651600" cy="885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89680" y="944880"/>
            <a:ext cx="275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full7002@naver.com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89680" y="2225955"/>
            <a:ext cx="275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myidlhs@naver.com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89680" y="3507030"/>
            <a:ext cx="275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lsktm575@naver.com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89680" y="4788105"/>
            <a:ext cx="275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droid44@naver.com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89680" y="6069181"/>
            <a:ext cx="275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sty2623@naver.com</a:t>
            </a:r>
            <a:endParaRPr lang="ko-KR" altLang="en-US" dirty="0"/>
          </a:p>
        </p:txBody>
      </p:sp>
      <p:pic>
        <p:nvPicPr>
          <p:cNvPr id="18" name="그림 17"/>
          <p:cNvPicPr preferRelativeResize="0"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119" y="5549341"/>
            <a:ext cx="651600" cy="8856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C77FC7-49ED-4E88-838D-D45EF43C0B51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045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95326" y="391966"/>
            <a:ext cx="3349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일정 계획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C77FC7-49ED-4E88-838D-D45EF43C0B51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929601"/>
              </p:ext>
            </p:extLst>
          </p:nvPr>
        </p:nvGraphicFramePr>
        <p:xfrm>
          <a:off x="2675470" y="1528429"/>
          <a:ext cx="9281550" cy="3687417"/>
        </p:xfrm>
        <a:graphic>
          <a:graphicData uri="http://schemas.openxmlformats.org/drawingml/2006/table">
            <a:tbl>
              <a:tblPr/>
              <a:tblGrid>
                <a:gridCol w="3216146">
                  <a:extLst>
                    <a:ext uri="{9D8B030D-6E8A-4147-A177-3AD203B41FA5}">
                      <a16:colId xmlns:a16="http://schemas.microsoft.com/office/drawing/2014/main" val="1715612190"/>
                    </a:ext>
                  </a:extLst>
                </a:gridCol>
                <a:gridCol w="320901">
                  <a:extLst>
                    <a:ext uri="{9D8B030D-6E8A-4147-A177-3AD203B41FA5}">
                      <a16:colId xmlns:a16="http://schemas.microsoft.com/office/drawing/2014/main" val="3459442955"/>
                    </a:ext>
                  </a:extLst>
                </a:gridCol>
                <a:gridCol w="320901">
                  <a:extLst>
                    <a:ext uri="{9D8B030D-6E8A-4147-A177-3AD203B41FA5}">
                      <a16:colId xmlns:a16="http://schemas.microsoft.com/office/drawing/2014/main" val="826050547"/>
                    </a:ext>
                  </a:extLst>
                </a:gridCol>
                <a:gridCol w="340920">
                  <a:extLst>
                    <a:ext uri="{9D8B030D-6E8A-4147-A177-3AD203B41FA5}">
                      <a16:colId xmlns:a16="http://schemas.microsoft.com/office/drawing/2014/main" val="361535775"/>
                    </a:ext>
                  </a:extLst>
                </a:gridCol>
                <a:gridCol w="340920">
                  <a:extLst>
                    <a:ext uri="{9D8B030D-6E8A-4147-A177-3AD203B41FA5}">
                      <a16:colId xmlns:a16="http://schemas.microsoft.com/office/drawing/2014/main" val="3191687825"/>
                    </a:ext>
                  </a:extLst>
                </a:gridCol>
                <a:gridCol w="320901">
                  <a:extLst>
                    <a:ext uri="{9D8B030D-6E8A-4147-A177-3AD203B41FA5}">
                      <a16:colId xmlns:a16="http://schemas.microsoft.com/office/drawing/2014/main" val="2713836245"/>
                    </a:ext>
                  </a:extLst>
                </a:gridCol>
                <a:gridCol w="320901">
                  <a:extLst>
                    <a:ext uri="{9D8B030D-6E8A-4147-A177-3AD203B41FA5}">
                      <a16:colId xmlns:a16="http://schemas.microsoft.com/office/drawing/2014/main" val="925482171"/>
                    </a:ext>
                  </a:extLst>
                </a:gridCol>
                <a:gridCol w="321297">
                  <a:extLst>
                    <a:ext uri="{9D8B030D-6E8A-4147-A177-3AD203B41FA5}">
                      <a16:colId xmlns:a16="http://schemas.microsoft.com/office/drawing/2014/main" val="1503335732"/>
                    </a:ext>
                  </a:extLst>
                </a:gridCol>
                <a:gridCol w="321297">
                  <a:extLst>
                    <a:ext uri="{9D8B030D-6E8A-4147-A177-3AD203B41FA5}">
                      <a16:colId xmlns:a16="http://schemas.microsoft.com/office/drawing/2014/main" val="3568311126"/>
                    </a:ext>
                  </a:extLst>
                </a:gridCol>
                <a:gridCol w="320901">
                  <a:extLst>
                    <a:ext uri="{9D8B030D-6E8A-4147-A177-3AD203B41FA5}">
                      <a16:colId xmlns:a16="http://schemas.microsoft.com/office/drawing/2014/main" val="589539319"/>
                    </a:ext>
                  </a:extLst>
                </a:gridCol>
                <a:gridCol w="320901">
                  <a:extLst>
                    <a:ext uri="{9D8B030D-6E8A-4147-A177-3AD203B41FA5}">
                      <a16:colId xmlns:a16="http://schemas.microsoft.com/office/drawing/2014/main" val="3568881853"/>
                    </a:ext>
                  </a:extLst>
                </a:gridCol>
                <a:gridCol w="321297">
                  <a:extLst>
                    <a:ext uri="{9D8B030D-6E8A-4147-A177-3AD203B41FA5}">
                      <a16:colId xmlns:a16="http://schemas.microsoft.com/office/drawing/2014/main" val="2653004802"/>
                    </a:ext>
                  </a:extLst>
                </a:gridCol>
                <a:gridCol w="321297">
                  <a:extLst>
                    <a:ext uri="{9D8B030D-6E8A-4147-A177-3AD203B41FA5}">
                      <a16:colId xmlns:a16="http://schemas.microsoft.com/office/drawing/2014/main" val="2410372587"/>
                    </a:ext>
                  </a:extLst>
                </a:gridCol>
                <a:gridCol w="320901">
                  <a:extLst>
                    <a:ext uri="{9D8B030D-6E8A-4147-A177-3AD203B41FA5}">
                      <a16:colId xmlns:a16="http://schemas.microsoft.com/office/drawing/2014/main" val="740343249"/>
                    </a:ext>
                  </a:extLst>
                </a:gridCol>
                <a:gridCol w="320901">
                  <a:extLst>
                    <a:ext uri="{9D8B030D-6E8A-4147-A177-3AD203B41FA5}">
                      <a16:colId xmlns:a16="http://schemas.microsoft.com/office/drawing/2014/main" val="1955601294"/>
                    </a:ext>
                  </a:extLst>
                </a:gridCol>
                <a:gridCol w="320901">
                  <a:extLst>
                    <a:ext uri="{9D8B030D-6E8A-4147-A177-3AD203B41FA5}">
                      <a16:colId xmlns:a16="http://schemas.microsoft.com/office/drawing/2014/main" val="1410895512"/>
                    </a:ext>
                  </a:extLst>
                </a:gridCol>
                <a:gridCol w="320108">
                  <a:extLst>
                    <a:ext uri="{9D8B030D-6E8A-4147-A177-3AD203B41FA5}">
                      <a16:colId xmlns:a16="http://schemas.microsoft.com/office/drawing/2014/main" val="3475134668"/>
                    </a:ext>
                  </a:extLst>
                </a:gridCol>
                <a:gridCol w="890159">
                  <a:extLst>
                    <a:ext uri="{9D8B030D-6E8A-4147-A177-3AD203B41FA5}">
                      <a16:colId xmlns:a16="http://schemas.microsoft.com/office/drawing/2014/main" val="1292635697"/>
                    </a:ext>
                  </a:extLst>
                </a:gridCol>
              </a:tblGrid>
              <a:tr h="293746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추진 내용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1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수행기간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(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월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) (</a:t>
                      </a: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계획표시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: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■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)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cs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비고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875881"/>
                  </a:ext>
                </a:extLst>
              </a:tr>
              <a:tr h="2937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3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월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4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월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5 </a:t>
                      </a:r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월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6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월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547919"/>
                  </a:ext>
                </a:extLst>
              </a:tr>
              <a:tr h="2937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1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2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3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4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1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2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3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4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1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2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3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4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1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2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3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4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223189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아이디어 도출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1160304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자바와 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R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연동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486054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라즈베리파이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 클러스터 구축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623638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크롤링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 관련 기법 구축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080511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단어 </a:t>
                      </a: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필터링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 기법 구축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51922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언론사별 뉴스 열람 구현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451080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자바 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GUI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구현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870259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테스트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388512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유지보수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785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70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69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환경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00764" y="1500260"/>
            <a:ext cx="6824436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endParaRPr lang="en-US" altLang="ko-KR" sz="3600" b="1" dirty="0">
              <a:solidFill>
                <a:srgbClr val="92D050"/>
              </a:solidFill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endParaRPr lang="ko-KR" altLang="en-US" sz="3600" b="1" dirty="0">
              <a:solidFill>
                <a:srgbClr val="92D050"/>
              </a:solidFill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EC385D-8FF0-4EFC-AD14-2760B7E7B2F6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485272"/>
              </p:ext>
            </p:extLst>
          </p:nvPr>
        </p:nvGraphicFramePr>
        <p:xfrm>
          <a:off x="3228096" y="1603849"/>
          <a:ext cx="6600826" cy="3486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424">
                  <a:extLst>
                    <a:ext uri="{9D8B030D-6E8A-4147-A177-3AD203B41FA5}">
                      <a16:colId xmlns:a16="http://schemas.microsoft.com/office/drawing/2014/main" val="3984364534"/>
                    </a:ext>
                  </a:extLst>
                </a:gridCol>
                <a:gridCol w="4525402">
                  <a:extLst>
                    <a:ext uri="{9D8B030D-6E8A-4147-A177-3AD203B41FA5}">
                      <a16:colId xmlns:a16="http://schemas.microsoft.com/office/drawing/2014/main" val="2950061849"/>
                    </a:ext>
                  </a:extLst>
                </a:gridCol>
              </a:tblGrid>
              <a:tr h="9356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0" dirty="0">
                          <a:solidFill>
                            <a:schemeClr val="tx1"/>
                          </a:solidFill>
                        </a:rPr>
                        <a:t>운영체제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Linux Ubuntu</a:t>
                      </a:r>
                      <a:r>
                        <a:rPr lang="ko-KR" alt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17.10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최신버전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071397"/>
                  </a:ext>
                </a:extLst>
              </a:tr>
              <a:tr h="16149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0" dirty="0">
                          <a:solidFill>
                            <a:schemeClr val="tx1"/>
                          </a:solidFill>
                        </a:rPr>
                        <a:t>언어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45000"/>
                        </a:lnSpc>
                      </a:pPr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Java JDK 10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최신버전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2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45000"/>
                        </a:lnSpc>
                      </a:pPr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R Version 3.4.4</a:t>
                      </a:r>
                      <a:r>
                        <a:rPr lang="en-US" altLang="ko-KR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최신버전</a:t>
                      </a:r>
                      <a:r>
                        <a:rPr lang="en-US" altLang="ko-KR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20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451666"/>
                  </a:ext>
                </a:extLst>
              </a:tr>
              <a:tr h="9356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0" dirty="0">
                          <a:solidFill>
                            <a:schemeClr val="tx1"/>
                          </a:solidFill>
                        </a:rPr>
                        <a:t>개발 툴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Eclipse Java Oxygen</a:t>
                      </a:r>
                      <a:r>
                        <a:rPr lang="en-US" altLang="ko-KR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최신버전</a:t>
                      </a:r>
                      <a:r>
                        <a:rPr lang="en-US" altLang="ko-KR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8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433004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A7DEC7E8-ADC2-42B1-812F-E596C2C36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703" y="2485966"/>
            <a:ext cx="814342" cy="81434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3D8DA9D-E991-466D-9407-9E2FBEDF0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9697" y="3406323"/>
            <a:ext cx="800355" cy="80236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EC851A3-6DB5-4855-8208-FFF482E8E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2143" y="4314700"/>
            <a:ext cx="1035462" cy="691835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10112055" y="-1372555"/>
            <a:ext cx="895638" cy="754264"/>
            <a:chOff x="5076825" y="1026847"/>
            <a:chExt cx="3810000" cy="3208603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028"/>
            <a:stretch/>
          </p:blipFill>
          <p:spPr>
            <a:xfrm>
              <a:off x="5076825" y="3567430"/>
              <a:ext cx="3810000" cy="66802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25" b="29544"/>
            <a:stretch/>
          </p:blipFill>
          <p:spPr>
            <a:xfrm>
              <a:off x="5924550" y="1026847"/>
              <a:ext cx="2962275" cy="2482858"/>
            </a:xfrm>
            <a:prstGeom prst="rect">
              <a:avLst/>
            </a:prstGeom>
          </p:spPr>
        </p:pic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9AA7F120-EAE0-454C-9CAF-73308AE980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12055" y="1638076"/>
            <a:ext cx="870521" cy="729487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>
            <a:off x="5611784" y="-1073054"/>
            <a:ext cx="872836" cy="0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640359" y="-1101629"/>
            <a:ext cx="0" cy="473413"/>
          </a:xfrm>
          <a:prstGeom prst="line">
            <a:avLst/>
          </a:prstGeom>
          <a:ln w="53975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47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69" y="503627"/>
            <a:ext cx="23843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Java &amp;</a:t>
            </a:r>
          </a:p>
          <a:p>
            <a:pPr algn="ctr"/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Eclipse 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설치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A1C3A2-41E7-4495-9CC3-E4EDA332B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332" y="934071"/>
            <a:ext cx="4104033" cy="89934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4F60D86-61D2-4F09-821C-50B49386B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452" y="2093222"/>
            <a:ext cx="6981825" cy="9620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9259F7F-2726-4F34-82B7-A2634B0AF0BD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DEE17E2-62F0-4ADA-B390-54DEA0260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308" y="3177493"/>
            <a:ext cx="4753384" cy="354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156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69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R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 설치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9EEE47-56BD-4798-9ACC-40F706F121B6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288D3B-4DC2-4AE7-A15B-7A4D7A015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702" y="308527"/>
            <a:ext cx="5308024" cy="2538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4750671-A4AD-45F3-B4E0-733167D98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702" y="1249845"/>
            <a:ext cx="6924675" cy="3733800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88479943-0AE1-4783-861D-8699351AE75F}"/>
              </a:ext>
            </a:extLst>
          </p:cNvPr>
          <p:cNvSpPr/>
          <p:nvPr/>
        </p:nvSpPr>
        <p:spPr>
          <a:xfrm>
            <a:off x="5505714" y="681659"/>
            <a:ext cx="666486" cy="506895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5611784" y="-1073054"/>
            <a:ext cx="872836" cy="0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640359" y="-1101629"/>
            <a:ext cx="0" cy="473413"/>
          </a:xfrm>
          <a:prstGeom prst="line">
            <a:avLst/>
          </a:prstGeom>
          <a:ln w="53975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59379" y="5294702"/>
            <a:ext cx="7518096" cy="850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latin typeface="Franklin Gothic Demi Cond" panose="020B0706030402020204" pitchFamily="34" charset="0"/>
                <a:ea typeface="+mj-ea"/>
                <a:cs typeface="+mj-cs"/>
              </a:rPr>
              <a:t>사용자 계정에서 </a:t>
            </a:r>
            <a:r>
              <a:rPr lang="en-US" altLang="ko-KR" sz="2000" dirty="0">
                <a:latin typeface="Franklin Gothic Demi Cond" panose="020B0706030402020204" pitchFamily="34" charset="0"/>
                <a:ea typeface="+mj-ea"/>
                <a:cs typeface="+mj-cs"/>
              </a:rPr>
              <a:t>apt –get install r-base </a:t>
            </a:r>
            <a:r>
              <a:rPr lang="ko-KR" altLang="en-US" sz="2000" dirty="0">
                <a:latin typeface="Franklin Gothic Demi Cond" panose="020B0706030402020204" pitchFamily="34" charset="0"/>
                <a:ea typeface="+mj-ea"/>
                <a:cs typeface="+mj-cs"/>
              </a:rPr>
              <a:t>명령어를 사용하여</a:t>
            </a:r>
            <a:endParaRPr lang="en-US" altLang="ko-KR" sz="2000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30000"/>
              </a:lnSpc>
            </a:pPr>
            <a:r>
              <a:rPr lang="ko-KR" altLang="en-US" sz="2000" dirty="0">
                <a:latin typeface="Franklin Gothic Demi Cond" panose="020B0706030402020204" pitchFamily="34" charset="0"/>
                <a:ea typeface="+mj-ea"/>
                <a:cs typeface="+mj-cs"/>
              </a:rPr>
              <a:t> </a:t>
            </a:r>
            <a:r>
              <a:rPr lang="en-US" altLang="ko-KR" sz="2000" dirty="0">
                <a:latin typeface="Franklin Gothic Demi Cond" panose="020B0706030402020204" pitchFamily="34" charset="0"/>
                <a:ea typeface="+mj-ea"/>
                <a:cs typeface="+mj-cs"/>
              </a:rPr>
              <a:t>R</a:t>
            </a:r>
            <a:r>
              <a:rPr lang="ko-KR" altLang="en-US" sz="2000" dirty="0">
                <a:latin typeface="Franklin Gothic Demi Cond" panose="020B0706030402020204" pitchFamily="34" charset="0"/>
                <a:ea typeface="+mj-ea"/>
                <a:cs typeface="+mj-cs"/>
              </a:rPr>
              <a:t>프로그램을 설치한다</a:t>
            </a:r>
          </a:p>
        </p:txBody>
      </p:sp>
    </p:spTree>
    <p:extLst>
      <p:ext uri="{BB962C8B-B14F-4D97-AF65-F5344CB8AC3E}">
        <p14:creationId xmlns:p14="http://schemas.microsoft.com/office/powerpoint/2010/main" val="2133129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69" y="503627"/>
            <a:ext cx="23843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>
                <a:latin typeface="Franklin Gothic Demi Cond" panose="020B0706030402020204" pitchFamily="34" charset="0"/>
                <a:ea typeface="+mj-ea"/>
                <a:cs typeface="+mj-cs"/>
              </a:rPr>
              <a:t>Rjava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 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패키지</a:t>
            </a: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설치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654715" y="4042480"/>
            <a:ext cx="2201655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" b="1" dirty="0">
                <a:latin typeface="Franklin Gothic Demi Cond" panose="020B0706030402020204" pitchFamily="34" charset="0"/>
                <a:ea typeface="+mj-ea"/>
                <a:cs typeface="+mj-cs"/>
              </a:rPr>
              <a:t>신태영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2B6995-D745-4F66-8E1B-ECBECC56E9A5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E70F76A-E897-4BA8-88B8-7562AD613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787" y="879613"/>
            <a:ext cx="6905625" cy="3429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59379" y="5058442"/>
            <a:ext cx="850165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latin typeface="Franklin Gothic Demi Cond" panose="020B0706030402020204" pitchFamily="34" charset="0"/>
                <a:ea typeface="+mj-ea"/>
                <a:cs typeface="+mj-cs"/>
              </a:rPr>
              <a:t>자바에서 </a:t>
            </a:r>
            <a:r>
              <a:rPr lang="en-US" altLang="ko-KR" sz="2000" dirty="0">
                <a:latin typeface="Franklin Gothic Demi Cond" panose="020B0706030402020204" pitchFamily="34" charset="0"/>
                <a:ea typeface="+mj-ea"/>
                <a:cs typeface="+mj-cs"/>
              </a:rPr>
              <a:t>R </a:t>
            </a:r>
            <a:r>
              <a:rPr lang="ko-KR" altLang="en-US" sz="2000" dirty="0">
                <a:latin typeface="Franklin Gothic Demi Cond" panose="020B0706030402020204" pitchFamily="34" charset="0"/>
                <a:ea typeface="+mj-ea"/>
                <a:cs typeface="+mj-cs"/>
              </a:rPr>
              <a:t>명령을 사용할 수 있도록 </a:t>
            </a:r>
            <a:endParaRPr lang="en-US" altLang="ko-KR" sz="2000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Franklin Gothic Demi Cond" panose="020B0706030402020204" pitchFamily="34" charset="0"/>
                <a:ea typeface="+mj-ea"/>
                <a:cs typeface="+mj-cs"/>
              </a:rPr>
              <a:t>R </a:t>
            </a:r>
            <a:r>
              <a:rPr lang="ko-KR" altLang="en-US" sz="2000" dirty="0">
                <a:latin typeface="Franklin Gothic Demi Cond" panose="020B0706030402020204" pitchFamily="34" charset="0"/>
                <a:ea typeface="+mj-ea"/>
                <a:cs typeface="+mj-cs"/>
              </a:rPr>
              <a:t>상에서 </a:t>
            </a:r>
            <a:r>
              <a:rPr lang="en-US" altLang="ko-KR" sz="2000" dirty="0" err="1">
                <a:latin typeface="Franklin Gothic Demi Cond" panose="020B0706030402020204" pitchFamily="34" charset="0"/>
                <a:ea typeface="+mj-ea"/>
                <a:cs typeface="+mj-cs"/>
              </a:rPr>
              <a:t>install.packages</a:t>
            </a:r>
            <a:r>
              <a:rPr lang="en-US" altLang="ko-KR" sz="2000" dirty="0">
                <a:latin typeface="Franklin Gothic Demi Cond" panose="020B0706030402020204" pitchFamily="34" charset="0"/>
                <a:ea typeface="+mj-ea"/>
                <a:cs typeface="+mj-cs"/>
              </a:rPr>
              <a:t>(“</a:t>
            </a:r>
            <a:r>
              <a:rPr lang="en-US" altLang="ko-KR" sz="2000" dirty="0" err="1">
                <a:latin typeface="Franklin Gothic Demi Cond" panose="020B0706030402020204" pitchFamily="34" charset="0"/>
                <a:ea typeface="+mj-ea"/>
                <a:cs typeface="+mj-cs"/>
              </a:rPr>
              <a:t>rJava</a:t>
            </a:r>
            <a:r>
              <a:rPr lang="en-US" altLang="ko-KR" sz="2000" dirty="0">
                <a:latin typeface="Franklin Gothic Demi Cond" panose="020B0706030402020204" pitchFamily="34" charset="0"/>
                <a:ea typeface="+mj-ea"/>
                <a:cs typeface="+mj-cs"/>
              </a:rPr>
              <a:t>”)</a:t>
            </a:r>
            <a:r>
              <a:rPr lang="ko-KR" altLang="en-US" sz="2000" dirty="0">
                <a:latin typeface="Franklin Gothic Demi Cond" panose="020B0706030402020204" pitchFamily="34" charset="0"/>
                <a:ea typeface="+mj-ea"/>
                <a:cs typeface="+mj-cs"/>
              </a:rPr>
              <a:t>를 입력하여 </a:t>
            </a:r>
            <a:r>
              <a:rPr lang="en-US" altLang="ko-KR" sz="2000" dirty="0" err="1">
                <a:latin typeface="Franklin Gothic Demi Cond" panose="020B0706030402020204" pitchFamily="34" charset="0"/>
                <a:ea typeface="+mj-ea"/>
                <a:cs typeface="+mj-cs"/>
              </a:rPr>
              <a:t>rJava</a:t>
            </a:r>
            <a:r>
              <a:rPr lang="ko-KR" altLang="en-US" sz="2000" dirty="0">
                <a:latin typeface="Franklin Gothic Demi Cond" panose="020B0706030402020204" pitchFamily="34" charset="0"/>
                <a:ea typeface="+mj-ea"/>
                <a:cs typeface="+mj-cs"/>
              </a:rPr>
              <a:t> 패키지를 설치한다</a:t>
            </a:r>
            <a:r>
              <a:rPr lang="en-US" altLang="ko-KR" sz="2000" dirty="0">
                <a:latin typeface="Franklin Gothic Demi Cond" panose="020B0706030402020204" pitchFamily="34" charset="0"/>
                <a:ea typeface="+mj-ea"/>
                <a:cs typeface="+mj-cs"/>
              </a:rPr>
              <a:t>.</a:t>
            </a:r>
            <a:r>
              <a:rPr lang="ko-KR" altLang="en-US" sz="2000" dirty="0">
                <a:latin typeface="Franklin Gothic Demi Cond" panose="020B0706030402020204" pitchFamily="34" charset="0"/>
                <a:ea typeface="+mj-ea"/>
                <a:cs typeface="+mj-cs"/>
              </a:rPr>
              <a:t> </a:t>
            </a:r>
            <a:r>
              <a:rPr lang="en-US" altLang="ko-KR" sz="2000" dirty="0">
                <a:latin typeface="Franklin Gothic Demi Cond" panose="020B0706030402020204" pitchFamily="34" charset="0"/>
                <a:ea typeface="+mj-ea"/>
                <a:cs typeface="+mj-cs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Franklin Gothic Demi Cond" panose="020B0706030402020204" pitchFamily="34" charset="0"/>
                <a:ea typeface="+mj-ea"/>
                <a:cs typeface="+mj-cs"/>
              </a:rPr>
              <a:t> </a:t>
            </a:r>
            <a:endParaRPr lang="ko-KR" altLang="en-US" sz="2000" dirty="0"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46232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69" y="503627"/>
            <a:ext cx="23843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libjri.so 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파일 </a:t>
            </a: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algn="ctr"/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Java lib path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로 복사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654715" y="4042480"/>
            <a:ext cx="2201655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" b="1" dirty="0">
                <a:latin typeface="Franklin Gothic Demi Cond" panose="020B0706030402020204" pitchFamily="34" charset="0"/>
                <a:ea typeface="+mj-ea"/>
                <a:cs typeface="+mj-cs"/>
              </a:rPr>
              <a:t>신태영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E2B5FE-6049-4020-87F8-1CD19226D744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07586E-671B-4FA7-81F7-FDDB7228B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307" y="503627"/>
            <a:ext cx="8494272" cy="19511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38B4FC0-3710-428C-9CCC-51D0C7E4EBF9}"/>
              </a:ext>
            </a:extLst>
          </p:cNvPr>
          <p:cNvSpPr/>
          <p:nvPr/>
        </p:nvSpPr>
        <p:spPr>
          <a:xfrm>
            <a:off x="9346602" y="931191"/>
            <a:ext cx="616226" cy="7454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B48850C-464B-43DA-86A2-69F7E38CFC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2707"/>
          <a:stretch/>
        </p:blipFill>
        <p:spPr>
          <a:xfrm>
            <a:off x="2709307" y="2633619"/>
            <a:ext cx="10670809" cy="24195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B48850C-464B-43DA-86A2-69F7E38CFC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212" b="9872"/>
          <a:stretch/>
        </p:blipFill>
        <p:spPr>
          <a:xfrm>
            <a:off x="2709307" y="5535677"/>
            <a:ext cx="10670810" cy="13223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67150" y="4403160"/>
            <a:ext cx="8501656" cy="850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latin typeface="Franklin Gothic Demi Cond" panose="020B0706030402020204" pitchFamily="34" charset="0"/>
                <a:ea typeface="+mj-ea"/>
                <a:cs typeface="+mj-cs"/>
              </a:rPr>
              <a:t>라이브러리를 추가하기 위해 자바 라이브러리 경로를 파악한다</a:t>
            </a:r>
            <a:r>
              <a:rPr lang="en-US" altLang="ko-KR" sz="2000" dirty="0">
                <a:latin typeface="Franklin Gothic Demi Cond" panose="020B0706030402020204" pitchFamily="34" charset="0"/>
                <a:ea typeface="+mj-ea"/>
                <a:cs typeface="+mj-cs"/>
              </a:rPr>
              <a:t>.</a:t>
            </a:r>
          </a:p>
          <a:p>
            <a:pPr>
              <a:lnSpc>
                <a:spcPct val="130000"/>
              </a:lnSpc>
            </a:pPr>
            <a:endParaRPr lang="ko-KR" altLang="en-US" sz="2000" dirty="0"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167150" y="4380411"/>
            <a:ext cx="0" cy="1787214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614057" y="4042480"/>
            <a:ext cx="5138057" cy="337931"/>
          </a:xfrm>
          <a:prstGeom prst="rect">
            <a:avLst/>
          </a:prstGeom>
          <a:ln w="53975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709307" y="6167625"/>
            <a:ext cx="5138057" cy="337931"/>
          </a:xfrm>
          <a:prstGeom prst="rect">
            <a:avLst/>
          </a:prstGeom>
          <a:ln w="53975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112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385</TotalTime>
  <Words>557</Words>
  <Application>Microsoft Office PowerPoint</Application>
  <PresentationFormat>와이드스크린</PresentationFormat>
  <Paragraphs>137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Arial</vt:lpstr>
      <vt:lpstr>Calibri</vt:lpstr>
      <vt:lpstr>함초롬바탕</vt:lpstr>
      <vt:lpstr>Algerian</vt:lpstr>
      <vt:lpstr>Franklin Gothic Demi Cond</vt:lpstr>
      <vt:lpstr>Calibri Light</vt:lpstr>
      <vt:lpstr>맑은 고딕</vt:lpstr>
      <vt:lpstr>Office 테마</vt:lpstr>
      <vt:lpstr>  팀명 : 오픈아이즈 발표일자 : 2018. 3. 28 발표 장소 : IT멀티미디어실습실(10221) 담당교수 : 정현숙 조원 : 임가득, 전준, 위종영, 이행석, 신태영 발표자 : 이행석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 캡스톤 디자인 ] 실시간 인터넷 뉴스 빅데이터 수집</dc:title>
  <dc:creator>jong yeong Wi</dc:creator>
  <cp:lastModifiedBy>lhs</cp:lastModifiedBy>
  <cp:revision>81</cp:revision>
  <dcterms:created xsi:type="dcterms:W3CDTF">2018-03-18T06:55:19Z</dcterms:created>
  <dcterms:modified xsi:type="dcterms:W3CDTF">2018-03-28T10:48:10Z</dcterms:modified>
</cp:coreProperties>
</file>