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42897" y="2428747"/>
            <a:ext cx="8506205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678168"/>
            <a:ext cx="12192000" cy="180340"/>
          </a:xfrm>
          <a:custGeom>
            <a:avLst/>
            <a:gdLst/>
            <a:ahLst/>
            <a:cxnLst/>
            <a:rect l="l" t="t" r="r" b="b"/>
            <a:pathLst>
              <a:path w="12192000" h="180340">
                <a:moveTo>
                  <a:pt x="12192000" y="0"/>
                </a:moveTo>
                <a:lnTo>
                  <a:pt x="0" y="0"/>
                </a:lnTo>
                <a:lnTo>
                  <a:pt x="0" y="179830"/>
                </a:lnTo>
                <a:lnTo>
                  <a:pt x="12192000" y="17983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7638" y="801301"/>
            <a:ext cx="11757664" cy="8884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201929" y="828294"/>
            <a:ext cx="11700510" cy="0"/>
          </a:xfrm>
          <a:custGeom>
            <a:avLst/>
            <a:gdLst/>
            <a:ahLst/>
            <a:cxnLst/>
            <a:rect l="l" t="t" r="r" b="b"/>
            <a:pathLst>
              <a:path w="11700510">
                <a:moveTo>
                  <a:pt x="0" y="0"/>
                </a:moveTo>
                <a:lnTo>
                  <a:pt x="11700510" y="0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24231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997440" y="236219"/>
            <a:ext cx="2194559" cy="301751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392156" y="85343"/>
            <a:ext cx="353568" cy="35356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911" y="71373"/>
            <a:ext cx="11584177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39422" y="6395340"/>
            <a:ext cx="271779" cy="210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4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678168"/>
            <a:ext cx="12192000" cy="180340"/>
          </a:xfrm>
          <a:custGeom>
            <a:avLst/>
            <a:gdLst/>
            <a:ahLst/>
            <a:cxnLst/>
            <a:rect l="l" t="t" r="r" b="b"/>
            <a:pathLst>
              <a:path w="12192000" h="180340">
                <a:moveTo>
                  <a:pt x="12192000" y="0"/>
                </a:moveTo>
                <a:lnTo>
                  <a:pt x="0" y="0"/>
                </a:lnTo>
                <a:lnTo>
                  <a:pt x="0" y="179830"/>
                </a:lnTo>
                <a:lnTo>
                  <a:pt x="12192000" y="17983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2423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347" y="6146291"/>
            <a:ext cx="1856232" cy="4480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72743" y="6195171"/>
            <a:ext cx="286525" cy="39449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949178" y="6244234"/>
            <a:ext cx="1093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Sejong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RCV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842897" y="2428747"/>
            <a:ext cx="85062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5170" marR="5080" indent="-3253104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 </a:t>
            </a:r>
            <a:r>
              <a:rPr dirty="0"/>
              <a:t>to </a:t>
            </a:r>
            <a:r>
              <a:rPr lang="en-US" spc="-5" dirty="0"/>
              <a:t>Backpropagation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069459" y="4495800"/>
            <a:ext cx="405307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888888"/>
                </a:solidFill>
                <a:latin typeface="Tahoma"/>
                <a:cs typeface="Tahoma"/>
              </a:rPr>
              <a:t>Sejong</a:t>
            </a:r>
            <a:r>
              <a:rPr sz="2800" spc="-60" dirty="0">
                <a:solidFill>
                  <a:srgbClr val="888888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888888"/>
                </a:solidFill>
                <a:latin typeface="Tahoma"/>
                <a:cs typeface="Tahoma"/>
              </a:rPr>
              <a:t>RCV</a:t>
            </a:r>
            <a:r>
              <a:rPr lang="en-US" sz="2800" spc="-5" dirty="0">
                <a:solidFill>
                  <a:srgbClr val="888888"/>
                </a:solidFill>
                <a:latin typeface="Tahoma"/>
                <a:cs typeface="Tahoma"/>
              </a:rPr>
              <a:t> – </a:t>
            </a:r>
            <a:r>
              <a:rPr lang="ko-KR" altLang="en-US" sz="2800" spc="-5" dirty="0">
                <a:solidFill>
                  <a:srgbClr val="888888"/>
                </a:solidFill>
                <a:latin typeface="Tahoma"/>
                <a:cs typeface="Tahoma"/>
              </a:rPr>
              <a:t>임근택</a:t>
            </a:r>
            <a:endParaRPr sz="2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94618" y="71373"/>
            <a:ext cx="1093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Sejong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RCV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603" y="304037"/>
            <a:ext cx="6159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Tahoma"/>
                <a:cs typeface="Tahoma"/>
              </a:rPr>
              <a:t>Backward</a:t>
            </a:r>
            <a:r>
              <a:rPr sz="2800" b="1" spc="15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Pass (Backpropagation)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750" y="2430938"/>
            <a:ext cx="5753894" cy="232719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89934" y="1311021"/>
            <a:ext cx="4517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Malgun Gothic"/>
                <a:cs typeface="Malgun Gothic"/>
              </a:rPr>
              <a:t>Let’s</a:t>
            </a:r>
            <a:r>
              <a:rPr sz="1800" b="1" dirty="0">
                <a:latin typeface="Malgun Gothic"/>
                <a:cs typeface="Malgun Gothic"/>
              </a:rPr>
              <a:t> </a:t>
            </a:r>
            <a:r>
              <a:rPr sz="1800" b="1" spc="-10" dirty="0">
                <a:latin typeface="Malgun Gothic"/>
                <a:cs typeface="Malgun Gothic"/>
              </a:rPr>
              <a:t>calculate</a:t>
            </a:r>
            <a:r>
              <a:rPr sz="1800" b="1" spc="10" dirty="0">
                <a:latin typeface="Malgun Gothic"/>
                <a:cs typeface="Malgun Gothic"/>
              </a:rPr>
              <a:t> </a:t>
            </a:r>
            <a:r>
              <a:rPr sz="1800" b="1" spc="-5" dirty="0">
                <a:latin typeface="Malgun Gothic"/>
                <a:cs typeface="Malgun Gothic"/>
              </a:rPr>
              <a:t>gradient</a:t>
            </a:r>
            <a:r>
              <a:rPr sz="1800" b="1" spc="5" dirty="0">
                <a:latin typeface="Malgun Gothic"/>
                <a:cs typeface="Malgun Gothic"/>
              </a:rPr>
              <a:t> </a:t>
            </a:r>
            <a:r>
              <a:rPr sz="1800" b="1" spc="-5" dirty="0">
                <a:latin typeface="Malgun Gothic"/>
                <a:cs typeface="Malgun Gothic"/>
              </a:rPr>
              <a:t>using</a:t>
            </a:r>
            <a:r>
              <a:rPr sz="1800" b="1" spc="20" dirty="0">
                <a:latin typeface="Malgun Gothic"/>
                <a:cs typeface="Malgun Gothic"/>
              </a:rPr>
              <a:t> </a:t>
            </a:r>
            <a:r>
              <a:rPr sz="1800" b="1" spc="-5" dirty="0">
                <a:latin typeface="Malgun Gothic"/>
                <a:cs typeface="Malgun Gothic"/>
              </a:rPr>
              <a:t>chain</a:t>
            </a:r>
            <a:r>
              <a:rPr sz="1800" b="1" dirty="0">
                <a:latin typeface="Malgun Gothic"/>
                <a:cs typeface="Malgun Gothic"/>
              </a:rPr>
              <a:t> rule</a:t>
            </a:r>
            <a:r>
              <a:rPr sz="1800" b="1" spc="1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!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75292" y="2632141"/>
            <a:ext cx="3267275" cy="192217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94618" y="71373"/>
            <a:ext cx="1093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Sejong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RCV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603" y="304037"/>
            <a:ext cx="6159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Tahoma"/>
                <a:cs typeface="Tahoma"/>
              </a:rPr>
              <a:t>Backward</a:t>
            </a:r>
            <a:r>
              <a:rPr sz="2800" b="1" spc="15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Pass (Backpropagation)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89934" y="1311021"/>
            <a:ext cx="4517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Malgun Gothic"/>
                <a:cs typeface="Malgun Gothic"/>
              </a:rPr>
              <a:t>Let’s</a:t>
            </a:r>
            <a:r>
              <a:rPr sz="1800" b="1" dirty="0">
                <a:latin typeface="Malgun Gothic"/>
                <a:cs typeface="Malgun Gothic"/>
              </a:rPr>
              <a:t> </a:t>
            </a:r>
            <a:r>
              <a:rPr sz="1800" b="1" spc="-10" dirty="0">
                <a:latin typeface="Malgun Gothic"/>
                <a:cs typeface="Malgun Gothic"/>
              </a:rPr>
              <a:t>calculate</a:t>
            </a:r>
            <a:r>
              <a:rPr sz="1800" b="1" spc="10" dirty="0">
                <a:latin typeface="Malgun Gothic"/>
                <a:cs typeface="Malgun Gothic"/>
              </a:rPr>
              <a:t> </a:t>
            </a:r>
            <a:r>
              <a:rPr sz="1800" b="1" spc="-5" dirty="0">
                <a:latin typeface="Malgun Gothic"/>
                <a:cs typeface="Malgun Gothic"/>
              </a:rPr>
              <a:t>gradient</a:t>
            </a:r>
            <a:r>
              <a:rPr sz="1800" b="1" spc="5" dirty="0">
                <a:latin typeface="Malgun Gothic"/>
                <a:cs typeface="Malgun Gothic"/>
              </a:rPr>
              <a:t> </a:t>
            </a:r>
            <a:r>
              <a:rPr sz="1800" b="1" spc="-5" dirty="0">
                <a:latin typeface="Malgun Gothic"/>
                <a:cs typeface="Malgun Gothic"/>
              </a:rPr>
              <a:t>using</a:t>
            </a:r>
            <a:r>
              <a:rPr sz="1800" b="1" spc="20" dirty="0">
                <a:latin typeface="Malgun Gothic"/>
                <a:cs typeface="Malgun Gothic"/>
              </a:rPr>
              <a:t> </a:t>
            </a:r>
            <a:r>
              <a:rPr sz="1800" b="1" spc="-5" dirty="0">
                <a:latin typeface="Malgun Gothic"/>
                <a:cs typeface="Malgun Gothic"/>
              </a:rPr>
              <a:t>chain</a:t>
            </a:r>
            <a:r>
              <a:rPr sz="1800" b="1" dirty="0">
                <a:latin typeface="Malgun Gothic"/>
                <a:cs typeface="Malgun Gothic"/>
              </a:rPr>
              <a:t> rule</a:t>
            </a:r>
            <a:r>
              <a:rPr sz="1800" b="1" spc="1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!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83931" y="2321390"/>
            <a:ext cx="2795862" cy="41994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0085" y="3062054"/>
            <a:ext cx="2136617" cy="41994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85050" y="3838871"/>
            <a:ext cx="2995025" cy="41926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79591" y="4588226"/>
            <a:ext cx="2212666" cy="3925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58620" y="5342427"/>
            <a:ext cx="1878753" cy="3613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6750" y="2430938"/>
            <a:ext cx="5753894" cy="232719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94618" y="71373"/>
            <a:ext cx="1093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Sejong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RCV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603" y="304037"/>
            <a:ext cx="6159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Tahoma"/>
                <a:cs typeface="Tahoma"/>
              </a:rPr>
              <a:t>Backward</a:t>
            </a:r>
            <a:r>
              <a:rPr sz="2800" b="1" spc="15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Pass (Backpropagation)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89934" y="1311021"/>
            <a:ext cx="4517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Malgun Gothic"/>
                <a:cs typeface="Malgun Gothic"/>
              </a:rPr>
              <a:t>Let’s</a:t>
            </a:r>
            <a:r>
              <a:rPr sz="1800" b="1" dirty="0">
                <a:latin typeface="Malgun Gothic"/>
                <a:cs typeface="Malgun Gothic"/>
              </a:rPr>
              <a:t> </a:t>
            </a:r>
            <a:r>
              <a:rPr sz="1800" b="1" spc="-10" dirty="0">
                <a:latin typeface="Malgun Gothic"/>
                <a:cs typeface="Malgun Gothic"/>
              </a:rPr>
              <a:t>calculate</a:t>
            </a:r>
            <a:r>
              <a:rPr sz="1800" b="1" spc="10" dirty="0">
                <a:latin typeface="Malgun Gothic"/>
                <a:cs typeface="Malgun Gothic"/>
              </a:rPr>
              <a:t> </a:t>
            </a:r>
            <a:r>
              <a:rPr sz="1800" b="1" spc="-5" dirty="0">
                <a:latin typeface="Malgun Gothic"/>
                <a:cs typeface="Malgun Gothic"/>
              </a:rPr>
              <a:t>gradient</a:t>
            </a:r>
            <a:r>
              <a:rPr sz="1800" b="1" spc="5" dirty="0">
                <a:latin typeface="Malgun Gothic"/>
                <a:cs typeface="Malgun Gothic"/>
              </a:rPr>
              <a:t> </a:t>
            </a:r>
            <a:r>
              <a:rPr sz="1800" b="1" spc="-5" dirty="0">
                <a:latin typeface="Malgun Gothic"/>
                <a:cs typeface="Malgun Gothic"/>
              </a:rPr>
              <a:t>using</a:t>
            </a:r>
            <a:r>
              <a:rPr sz="1800" b="1" spc="20" dirty="0">
                <a:latin typeface="Malgun Gothic"/>
                <a:cs typeface="Malgun Gothic"/>
              </a:rPr>
              <a:t> </a:t>
            </a:r>
            <a:r>
              <a:rPr sz="1800" b="1" spc="-5" dirty="0">
                <a:latin typeface="Malgun Gothic"/>
                <a:cs typeface="Malgun Gothic"/>
              </a:rPr>
              <a:t>chain</a:t>
            </a:r>
            <a:r>
              <a:rPr sz="1800" b="1" dirty="0">
                <a:latin typeface="Malgun Gothic"/>
                <a:cs typeface="Malgun Gothic"/>
              </a:rPr>
              <a:t> rule</a:t>
            </a:r>
            <a:r>
              <a:rPr sz="1800" b="1" spc="1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!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9664" y="2646919"/>
            <a:ext cx="1878753" cy="36201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46750" y="2430938"/>
            <a:ext cx="5840730" cy="2327275"/>
            <a:chOff x="646750" y="2430938"/>
            <a:chExt cx="5840730" cy="23272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750" y="2430938"/>
              <a:ext cx="5753894" cy="232719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953000" y="3189731"/>
              <a:ext cx="1506220" cy="805180"/>
            </a:xfrm>
            <a:custGeom>
              <a:avLst/>
              <a:gdLst/>
              <a:ahLst/>
              <a:cxnLst/>
              <a:rect l="l" t="t" r="r" b="b"/>
              <a:pathLst>
                <a:path w="1506220" h="805179">
                  <a:moveTo>
                    <a:pt x="0" y="804671"/>
                  </a:moveTo>
                  <a:lnTo>
                    <a:pt x="1505712" y="804671"/>
                  </a:lnTo>
                  <a:lnTo>
                    <a:pt x="1505712" y="0"/>
                  </a:lnTo>
                  <a:lnTo>
                    <a:pt x="0" y="0"/>
                  </a:lnTo>
                  <a:lnTo>
                    <a:pt x="0" y="804671"/>
                  </a:lnTo>
                  <a:close/>
                </a:path>
              </a:pathLst>
            </a:custGeom>
            <a:ln w="5715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10292" y="3432349"/>
            <a:ext cx="1659134" cy="48419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88262" y="4303716"/>
            <a:ext cx="1431078" cy="518278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94618" y="71373"/>
            <a:ext cx="1093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Sejong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RCV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603" y="304037"/>
            <a:ext cx="6159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Tahoma"/>
                <a:cs typeface="Tahoma"/>
              </a:rPr>
              <a:t>Backward</a:t>
            </a:r>
            <a:r>
              <a:rPr sz="2800" b="1" spc="15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Pass (Backpropagation)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89934" y="1311021"/>
            <a:ext cx="4517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Malgun Gothic"/>
                <a:cs typeface="Malgun Gothic"/>
              </a:rPr>
              <a:t>Let’s</a:t>
            </a:r>
            <a:r>
              <a:rPr sz="1800" b="1" dirty="0">
                <a:latin typeface="Malgun Gothic"/>
                <a:cs typeface="Malgun Gothic"/>
              </a:rPr>
              <a:t> </a:t>
            </a:r>
            <a:r>
              <a:rPr sz="1800" b="1" spc="-10" dirty="0">
                <a:latin typeface="Malgun Gothic"/>
                <a:cs typeface="Malgun Gothic"/>
              </a:rPr>
              <a:t>calculate</a:t>
            </a:r>
            <a:r>
              <a:rPr sz="1800" b="1" spc="10" dirty="0">
                <a:latin typeface="Malgun Gothic"/>
                <a:cs typeface="Malgun Gothic"/>
              </a:rPr>
              <a:t> </a:t>
            </a:r>
            <a:r>
              <a:rPr sz="1800" b="1" spc="-5" dirty="0">
                <a:latin typeface="Malgun Gothic"/>
                <a:cs typeface="Malgun Gothic"/>
              </a:rPr>
              <a:t>gradient</a:t>
            </a:r>
            <a:r>
              <a:rPr sz="1800" b="1" spc="5" dirty="0">
                <a:latin typeface="Malgun Gothic"/>
                <a:cs typeface="Malgun Gothic"/>
              </a:rPr>
              <a:t> </a:t>
            </a:r>
            <a:r>
              <a:rPr sz="1800" b="1" spc="-5" dirty="0">
                <a:latin typeface="Malgun Gothic"/>
                <a:cs typeface="Malgun Gothic"/>
              </a:rPr>
              <a:t>using</a:t>
            </a:r>
            <a:r>
              <a:rPr sz="1800" b="1" spc="20" dirty="0">
                <a:latin typeface="Malgun Gothic"/>
                <a:cs typeface="Malgun Gothic"/>
              </a:rPr>
              <a:t> </a:t>
            </a:r>
            <a:r>
              <a:rPr sz="1800" b="1" spc="-5" dirty="0">
                <a:latin typeface="Malgun Gothic"/>
                <a:cs typeface="Malgun Gothic"/>
              </a:rPr>
              <a:t>chain</a:t>
            </a:r>
            <a:r>
              <a:rPr sz="1800" b="1" dirty="0">
                <a:latin typeface="Malgun Gothic"/>
                <a:cs typeface="Malgun Gothic"/>
              </a:rPr>
              <a:t> rule</a:t>
            </a:r>
            <a:r>
              <a:rPr sz="1800" b="1" spc="1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!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46750" y="2430938"/>
            <a:ext cx="5754370" cy="2327275"/>
            <a:chOff x="646750" y="2430938"/>
            <a:chExt cx="5754370" cy="23272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750" y="2430938"/>
              <a:ext cx="5753894" cy="232719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90288" y="3189731"/>
              <a:ext cx="756285" cy="832485"/>
            </a:xfrm>
            <a:custGeom>
              <a:avLst/>
              <a:gdLst/>
              <a:ahLst/>
              <a:cxnLst/>
              <a:rect l="l" t="t" r="r" b="b"/>
              <a:pathLst>
                <a:path w="756285" h="832485">
                  <a:moveTo>
                    <a:pt x="0" y="832103"/>
                  </a:moveTo>
                  <a:lnTo>
                    <a:pt x="755903" y="832103"/>
                  </a:lnTo>
                  <a:lnTo>
                    <a:pt x="755903" y="0"/>
                  </a:lnTo>
                  <a:lnTo>
                    <a:pt x="0" y="0"/>
                  </a:lnTo>
                  <a:lnTo>
                    <a:pt x="0" y="832103"/>
                  </a:lnTo>
                  <a:close/>
                </a:path>
              </a:pathLst>
            </a:custGeom>
            <a:ln w="5715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61303" y="2778162"/>
            <a:ext cx="2212666" cy="39321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57440" y="4523360"/>
            <a:ext cx="2124455" cy="5773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27991" y="3623109"/>
            <a:ext cx="1886686" cy="543506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94618" y="71373"/>
            <a:ext cx="1093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Sejong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RCV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603" y="304037"/>
            <a:ext cx="6159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Tahoma"/>
                <a:cs typeface="Tahoma"/>
              </a:rPr>
              <a:t>Backward</a:t>
            </a:r>
            <a:r>
              <a:rPr sz="2800" b="1" spc="15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Pass (Backpropagation)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89934" y="1311021"/>
            <a:ext cx="4517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Malgun Gothic"/>
                <a:cs typeface="Malgun Gothic"/>
              </a:rPr>
              <a:t>Let’s</a:t>
            </a:r>
            <a:r>
              <a:rPr sz="1800" b="1" dirty="0">
                <a:latin typeface="Malgun Gothic"/>
                <a:cs typeface="Malgun Gothic"/>
              </a:rPr>
              <a:t> </a:t>
            </a:r>
            <a:r>
              <a:rPr sz="1800" b="1" spc="-10" dirty="0">
                <a:latin typeface="Malgun Gothic"/>
                <a:cs typeface="Malgun Gothic"/>
              </a:rPr>
              <a:t>calculate</a:t>
            </a:r>
            <a:r>
              <a:rPr sz="1800" b="1" spc="10" dirty="0">
                <a:latin typeface="Malgun Gothic"/>
                <a:cs typeface="Malgun Gothic"/>
              </a:rPr>
              <a:t> </a:t>
            </a:r>
            <a:r>
              <a:rPr sz="1800" b="1" spc="-5" dirty="0">
                <a:latin typeface="Malgun Gothic"/>
                <a:cs typeface="Malgun Gothic"/>
              </a:rPr>
              <a:t>gradient</a:t>
            </a:r>
            <a:r>
              <a:rPr sz="1800" b="1" spc="5" dirty="0">
                <a:latin typeface="Malgun Gothic"/>
                <a:cs typeface="Malgun Gothic"/>
              </a:rPr>
              <a:t> </a:t>
            </a:r>
            <a:r>
              <a:rPr sz="1800" b="1" spc="-5" dirty="0">
                <a:latin typeface="Malgun Gothic"/>
                <a:cs typeface="Malgun Gothic"/>
              </a:rPr>
              <a:t>using</a:t>
            </a:r>
            <a:r>
              <a:rPr sz="1800" b="1" spc="20" dirty="0">
                <a:latin typeface="Malgun Gothic"/>
                <a:cs typeface="Malgun Gothic"/>
              </a:rPr>
              <a:t> </a:t>
            </a:r>
            <a:r>
              <a:rPr sz="1800" b="1" spc="-5" dirty="0">
                <a:latin typeface="Malgun Gothic"/>
                <a:cs typeface="Malgun Gothic"/>
              </a:rPr>
              <a:t>chain</a:t>
            </a:r>
            <a:r>
              <a:rPr sz="1800" b="1" dirty="0">
                <a:latin typeface="Malgun Gothic"/>
                <a:cs typeface="Malgun Gothic"/>
              </a:rPr>
              <a:t> rule</a:t>
            </a:r>
            <a:r>
              <a:rPr sz="1800" b="1" spc="1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!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46750" y="2430938"/>
            <a:ext cx="5754370" cy="2327275"/>
            <a:chOff x="646750" y="2430938"/>
            <a:chExt cx="5754370" cy="23272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750" y="2430938"/>
              <a:ext cx="5753894" cy="232719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07207" y="2492501"/>
              <a:ext cx="2247900" cy="1462405"/>
            </a:xfrm>
            <a:custGeom>
              <a:avLst/>
              <a:gdLst/>
              <a:ahLst/>
              <a:cxnLst/>
              <a:rect l="l" t="t" r="r" b="b"/>
              <a:pathLst>
                <a:path w="2247900" h="1462404">
                  <a:moveTo>
                    <a:pt x="269748" y="0"/>
                  </a:moveTo>
                  <a:lnTo>
                    <a:pt x="2247646" y="763651"/>
                  </a:lnTo>
                  <a:lnTo>
                    <a:pt x="1977897" y="1462405"/>
                  </a:lnTo>
                  <a:lnTo>
                    <a:pt x="0" y="698753"/>
                  </a:lnTo>
                  <a:lnTo>
                    <a:pt x="269748" y="0"/>
                  </a:lnTo>
                  <a:close/>
                </a:path>
              </a:pathLst>
            </a:custGeom>
            <a:ln w="5715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43903" y="2663867"/>
            <a:ext cx="2995025" cy="41926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38643" y="4463055"/>
            <a:ext cx="2810865" cy="58974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84085" y="3521223"/>
            <a:ext cx="970778" cy="58974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94618" y="71373"/>
            <a:ext cx="1093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Sejong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RCV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603" y="304037"/>
            <a:ext cx="6159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Tahoma"/>
                <a:cs typeface="Tahoma"/>
              </a:rPr>
              <a:t>Backward</a:t>
            </a:r>
            <a:r>
              <a:rPr sz="2800" b="1" spc="15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Pass (Backpropagation)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89934" y="1311021"/>
            <a:ext cx="4517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Malgun Gothic"/>
                <a:cs typeface="Malgun Gothic"/>
              </a:rPr>
              <a:t>Let’s</a:t>
            </a:r>
            <a:r>
              <a:rPr sz="1800" b="1" dirty="0">
                <a:latin typeface="Malgun Gothic"/>
                <a:cs typeface="Malgun Gothic"/>
              </a:rPr>
              <a:t> </a:t>
            </a:r>
            <a:r>
              <a:rPr sz="1800" b="1" spc="-10" dirty="0">
                <a:latin typeface="Malgun Gothic"/>
                <a:cs typeface="Malgun Gothic"/>
              </a:rPr>
              <a:t>calculate</a:t>
            </a:r>
            <a:r>
              <a:rPr sz="1800" b="1" spc="10" dirty="0">
                <a:latin typeface="Malgun Gothic"/>
                <a:cs typeface="Malgun Gothic"/>
              </a:rPr>
              <a:t> </a:t>
            </a:r>
            <a:r>
              <a:rPr sz="1800" b="1" spc="-5" dirty="0">
                <a:latin typeface="Malgun Gothic"/>
                <a:cs typeface="Malgun Gothic"/>
              </a:rPr>
              <a:t>gradient</a:t>
            </a:r>
            <a:r>
              <a:rPr sz="1800" b="1" spc="5" dirty="0">
                <a:latin typeface="Malgun Gothic"/>
                <a:cs typeface="Malgun Gothic"/>
              </a:rPr>
              <a:t> </a:t>
            </a:r>
            <a:r>
              <a:rPr sz="1800" b="1" spc="-5" dirty="0">
                <a:latin typeface="Malgun Gothic"/>
                <a:cs typeface="Malgun Gothic"/>
              </a:rPr>
              <a:t>using</a:t>
            </a:r>
            <a:r>
              <a:rPr sz="1800" b="1" spc="20" dirty="0">
                <a:latin typeface="Malgun Gothic"/>
                <a:cs typeface="Malgun Gothic"/>
              </a:rPr>
              <a:t> </a:t>
            </a:r>
            <a:r>
              <a:rPr sz="1800" b="1" spc="-5" dirty="0">
                <a:latin typeface="Malgun Gothic"/>
                <a:cs typeface="Malgun Gothic"/>
              </a:rPr>
              <a:t>chain</a:t>
            </a:r>
            <a:r>
              <a:rPr sz="1800" b="1" dirty="0">
                <a:latin typeface="Malgun Gothic"/>
                <a:cs typeface="Malgun Gothic"/>
              </a:rPr>
              <a:t> rule</a:t>
            </a:r>
            <a:r>
              <a:rPr sz="1800" b="1" spc="1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!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08185" y="2779691"/>
            <a:ext cx="2136617" cy="41926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83108" y="2304288"/>
            <a:ext cx="5975985" cy="2543810"/>
            <a:chOff x="483108" y="2304288"/>
            <a:chExt cx="5975985" cy="254381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108" y="2304288"/>
              <a:ext cx="5975604" cy="254355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714243" y="2476500"/>
              <a:ext cx="757555" cy="879475"/>
            </a:xfrm>
            <a:custGeom>
              <a:avLst/>
              <a:gdLst/>
              <a:ahLst/>
              <a:cxnLst/>
              <a:rect l="l" t="t" r="r" b="b"/>
              <a:pathLst>
                <a:path w="757554" h="879475">
                  <a:moveTo>
                    <a:pt x="0" y="879348"/>
                  </a:moveTo>
                  <a:lnTo>
                    <a:pt x="757428" y="879348"/>
                  </a:lnTo>
                  <a:lnTo>
                    <a:pt x="757428" y="0"/>
                  </a:lnTo>
                  <a:lnTo>
                    <a:pt x="0" y="0"/>
                  </a:lnTo>
                  <a:lnTo>
                    <a:pt x="0" y="879348"/>
                  </a:lnTo>
                  <a:close/>
                </a:path>
              </a:pathLst>
            </a:custGeom>
            <a:ln w="5715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12302" y="4690157"/>
            <a:ext cx="3346858" cy="60340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12055" y="3746801"/>
            <a:ext cx="1649642" cy="603407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94618" y="71373"/>
            <a:ext cx="1093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Sejong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RCV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603" y="304037"/>
            <a:ext cx="6159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Tahoma"/>
                <a:cs typeface="Tahoma"/>
              </a:rPr>
              <a:t>Backward</a:t>
            </a:r>
            <a:r>
              <a:rPr sz="2800" b="1" spc="15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Pass (Backpropagation)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89934" y="1311021"/>
            <a:ext cx="4517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Malgun Gothic"/>
                <a:cs typeface="Malgun Gothic"/>
              </a:rPr>
              <a:t>Let’s</a:t>
            </a:r>
            <a:r>
              <a:rPr sz="1800" b="1" dirty="0">
                <a:latin typeface="Malgun Gothic"/>
                <a:cs typeface="Malgun Gothic"/>
              </a:rPr>
              <a:t> </a:t>
            </a:r>
            <a:r>
              <a:rPr sz="1800" b="1" spc="-10" dirty="0">
                <a:latin typeface="Malgun Gothic"/>
                <a:cs typeface="Malgun Gothic"/>
              </a:rPr>
              <a:t>calculate</a:t>
            </a:r>
            <a:r>
              <a:rPr sz="1800" b="1" spc="10" dirty="0">
                <a:latin typeface="Malgun Gothic"/>
                <a:cs typeface="Malgun Gothic"/>
              </a:rPr>
              <a:t> </a:t>
            </a:r>
            <a:r>
              <a:rPr sz="1800" b="1" spc="-5" dirty="0">
                <a:latin typeface="Malgun Gothic"/>
                <a:cs typeface="Malgun Gothic"/>
              </a:rPr>
              <a:t>gradient</a:t>
            </a:r>
            <a:r>
              <a:rPr sz="1800" b="1" spc="5" dirty="0">
                <a:latin typeface="Malgun Gothic"/>
                <a:cs typeface="Malgun Gothic"/>
              </a:rPr>
              <a:t> </a:t>
            </a:r>
            <a:r>
              <a:rPr sz="1800" b="1" spc="-5" dirty="0">
                <a:latin typeface="Malgun Gothic"/>
                <a:cs typeface="Malgun Gothic"/>
              </a:rPr>
              <a:t>using</a:t>
            </a:r>
            <a:r>
              <a:rPr sz="1800" b="1" spc="20" dirty="0">
                <a:latin typeface="Malgun Gothic"/>
                <a:cs typeface="Malgun Gothic"/>
              </a:rPr>
              <a:t> </a:t>
            </a:r>
            <a:r>
              <a:rPr sz="1800" b="1" spc="-5" dirty="0">
                <a:latin typeface="Malgun Gothic"/>
                <a:cs typeface="Malgun Gothic"/>
              </a:rPr>
              <a:t>chain</a:t>
            </a:r>
            <a:r>
              <a:rPr sz="1800" b="1" dirty="0">
                <a:latin typeface="Malgun Gothic"/>
                <a:cs typeface="Malgun Gothic"/>
              </a:rPr>
              <a:t> rule</a:t>
            </a:r>
            <a:r>
              <a:rPr sz="1800" b="1" spc="1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!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1905" y="2772071"/>
            <a:ext cx="2794598" cy="41926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54533" y="2304288"/>
            <a:ext cx="6004560" cy="2543810"/>
            <a:chOff x="454533" y="2304288"/>
            <a:chExt cx="6004560" cy="254381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108" y="2304288"/>
              <a:ext cx="5975604" cy="254355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83108" y="2485644"/>
              <a:ext cx="2642870" cy="835660"/>
            </a:xfrm>
            <a:custGeom>
              <a:avLst/>
              <a:gdLst/>
              <a:ahLst/>
              <a:cxnLst/>
              <a:rect l="l" t="t" r="r" b="b"/>
              <a:pathLst>
                <a:path w="2642870" h="835660">
                  <a:moveTo>
                    <a:pt x="0" y="835151"/>
                  </a:moveTo>
                  <a:lnTo>
                    <a:pt x="2642616" y="835151"/>
                  </a:lnTo>
                  <a:lnTo>
                    <a:pt x="2642616" y="0"/>
                  </a:lnTo>
                  <a:lnTo>
                    <a:pt x="0" y="0"/>
                  </a:lnTo>
                  <a:lnTo>
                    <a:pt x="0" y="835151"/>
                  </a:lnTo>
                  <a:close/>
                </a:path>
              </a:pathLst>
            </a:custGeom>
            <a:ln w="5715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05528" y="4542330"/>
            <a:ext cx="3605414" cy="60340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05133" y="3598974"/>
            <a:ext cx="877960" cy="603407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94618" y="71373"/>
            <a:ext cx="1093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Sejong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RCV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603" y="304037"/>
            <a:ext cx="5521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ahoma"/>
                <a:cs typeface="Tahoma"/>
              </a:rPr>
              <a:t>Forward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Pass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/</a:t>
            </a:r>
            <a:r>
              <a:rPr sz="2800" spc="-10" dirty="0">
                <a:latin typeface="Tahoma"/>
                <a:cs typeface="Tahoma"/>
              </a:rPr>
              <a:t> Backward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Pass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8819" y="1083653"/>
            <a:ext cx="7043085" cy="52640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94618" y="71373"/>
            <a:ext cx="1093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Sejong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RCV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603" y="304037"/>
            <a:ext cx="2394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ahoma"/>
                <a:cs typeface="Tahoma"/>
              </a:rPr>
              <a:t>Loss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function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7075" y="1880616"/>
            <a:ext cx="4305300" cy="3429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9168" y="1875741"/>
            <a:ext cx="6184473" cy="327654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94618" y="71373"/>
            <a:ext cx="1093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Sejong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RCV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603" y="304037"/>
            <a:ext cx="38754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ahoma"/>
                <a:cs typeface="Tahoma"/>
              </a:rPr>
              <a:t>Deep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Neural Network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011" y="1577765"/>
            <a:ext cx="11089321" cy="429645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94618" y="71373"/>
            <a:ext cx="1093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Sejong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RCV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603" y="304037"/>
            <a:ext cx="3113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ahoma"/>
                <a:cs typeface="Tahoma"/>
              </a:rPr>
              <a:t>Gradient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Descent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829" y="1821331"/>
            <a:ext cx="6571648" cy="33062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35385" y="2141873"/>
            <a:ext cx="3814495" cy="303711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94618" y="71373"/>
            <a:ext cx="1093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Sejong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RCV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603" y="304037"/>
            <a:ext cx="3113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ahoma"/>
                <a:cs typeface="Tahoma"/>
              </a:rPr>
              <a:t>Gradient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Descent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4610" y="1121440"/>
            <a:ext cx="5191675" cy="513420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94618" y="71373"/>
            <a:ext cx="1093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Sejong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RCV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603" y="304037"/>
            <a:ext cx="3113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ahoma"/>
                <a:cs typeface="Tahoma"/>
              </a:rPr>
              <a:t>Gradient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Descent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1205" y="1222755"/>
            <a:ext cx="8106041" cy="49896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94618" y="71373"/>
            <a:ext cx="1093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Sejong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RCV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603" y="304037"/>
            <a:ext cx="6159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ahoma"/>
                <a:cs typeface="Tahoma"/>
              </a:rPr>
              <a:t>Backward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Pass (Backpropagation)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9383" y="1927328"/>
            <a:ext cx="8285255" cy="335065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029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Sejong</a:t>
            </a:r>
            <a:r>
              <a:rPr spc="-85" dirty="0"/>
              <a:t> </a:t>
            </a:r>
            <a:r>
              <a:rPr spc="-10" dirty="0"/>
              <a:t>RCV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9603" y="304037"/>
            <a:ext cx="6159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Tahoma"/>
                <a:cs typeface="Tahoma"/>
              </a:rPr>
              <a:t>Backward</a:t>
            </a:r>
            <a:r>
              <a:rPr sz="2800" b="1" spc="15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Pass (Backpropagation)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29383" y="1815464"/>
            <a:ext cx="9224010" cy="3412490"/>
            <a:chOff x="2029383" y="1815464"/>
            <a:chExt cx="9224010" cy="34124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9383" y="1877036"/>
              <a:ext cx="8285255" cy="335065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706623" y="1844039"/>
              <a:ext cx="4570730" cy="3301365"/>
            </a:xfrm>
            <a:custGeom>
              <a:avLst/>
              <a:gdLst/>
              <a:ahLst/>
              <a:cxnLst/>
              <a:rect l="l" t="t" r="r" b="b"/>
              <a:pathLst>
                <a:path w="4570730" h="3301365">
                  <a:moveTo>
                    <a:pt x="522731" y="722376"/>
                  </a:moveTo>
                  <a:lnTo>
                    <a:pt x="1275588" y="722376"/>
                  </a:lnTo>
                  <a:lnTo>
                    <a:pt x="1275588" y="0"/>
                  </a:lnTo>
                  <a:lnTo>
                    <a:pt x="522731" y="0"/>
                  </a:lnTo>
                  <a:lnTo>
                    <a:pt x="522731" y="722376"/>
                  </a:lnTo>
                  <a:close/>
                </a:path>
                <a:path w="4570730" h="3301365">
                  <a:moveTo>
                    <a:pt x="3819144" y="1293876"/>
                  </a:moveTo>
                  <a:lnTo>
                    <a:pt x="4570476" y="1293876"/>
                  </a:lnTo>
                  <a:lnTo>
                    <a:pt x="4570476" y="571500"/>
                  </a:lnTo>
                  <a:lnTo>
                    <a:pt x="3819144" y="571500"/>
                  </a:lnTo>
                  <a:lnTo>
                    <a:pt x="3819144" y="1293876"/>
                  </a:lnTo>
                  <a:close/>
                </a:path>
                <a:path w="4570730" h="3301365">
                  <a:moveTo>
                    <a:pt x="3813048" y="2944368"/>
                  </a:moveTo>
                  <a:lnTo>
                    <a:pt x="4565904" y="2944368"/>
                  </a:lnTo>
                  <a:lnTo>
                    <a:pt x="4565904" y="2221992"/>
                  </a:lnTo>
                  <a:lnTo>
                    <a:pt x="3813048" y="2221992"/>
                  </a:lnTo>
                  <a:lnTo>
                    <a:pt x="3813048" y="2944368"/>
                  </a:lnTo>
                  <a:close/>
                </a:path>
                <a:path w="4570730" h="3301365">
                  <a:moveTo>
                    <a:pt x="537971" y="3300984"/>
                  </a:moveTo>
                  <a:lnTo>
                    <a:pt x="1290827" y="3300984"/>
                  </a:lnTo>
                  <a:lnTo>
                    <a:pt x="1290827" y="2577084"/>
                  </a:lnTo>
                  <a:lnTo>
                    <a:pt x="537971" y="2577084"/>
                  </a:lnTo>
                  <a:lnTo>
                    <a:pt x="537971" y="3300984"/>
                  </a:lnTo>
                  <a:close/>
                </a:path>
                <a:path w="4570730" h="3301365">
                  <a:moveTo>
                    <a:pt x="0" y="2708148"/>
                  </a:moveTo>
                  <a:lnTo>
                    <a:pt x="751331" y="2708148"/>
                  </a:lnTo>
                  <a:lnTo>
                    <a:pt x="751331" y="1985772"/>
                  </a:lnTo>
                  <a:lnTo>
                    <a:pt x="0" y="1985772"/>
                  </a:lnTo>
                  <a:lnTo>
                    <a:pt x="0" y="2708148"/>
                  </a:lnTo>
                  <a:close/>
                </a:path>
                <a:path w="4570730" h="3301365">
                  <a:moveTo>
                    <a:pt x="0" y="1671827"/>
                  </a:moveTo>
                  <a:lnTo>
                    <a:pt x="751331" y="1671827"/>
                  </a:lnTo>
                  <a:lnTo>
                    <a:pt x="751331" y="949451"/>
                  </a:lnTo>
                  <a:lnTo>
                    <a:pt x="0" y="949451"/>
                  </a:lnTo>
                  <a:lnTo>
                    <a:pt x="0" y="1671827"/>
                  </a:lnTo>
                  <a:close/>
                </a:path>
              </a:pathLst>
            </a:custGeom>
            <a:ln w="5715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5504" y="3829811"/>
              <a:ext cx="2267711" cy="710183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6067011" y="1199165"/>
            <a:ext cx="1570355" cy="565785"/>
            <a:chOff x="6067011" y="1199165"/>
            <a:chExt cx="1570355" cy="56578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67011" y="1199165"/>
              <a:ext cx="1569979" cy="56564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091173" y="1203832"/>
              <a:ext cx="1520190" cy="509270"/>
            </a:xfrm>
            <a:custGeom>
              <a:avLst/>
              <a:gdLst/>
              <a:ahLst/>
              <a:cxnLst/>
              <a:rect l="l" t="t" r="r" b="b"/>
              <a:pathLst>
                <a:path w="1520190" h="509269">
                  <a:moveTo>
                    <a:pt x="1404952" y="36387"/>
                  </a:moveTo>
                  <a:lnTo>
                    <a:pt x="0" y="472566"/>
                  </a:lnTo>
                  <a:lnTo>
                    <a:pt x="11175" y="509015"/>
                  </a:lnTo>
                  <a:lnTo>
                    <a:pt x="1416228" y="72844"/>
                  </a:lnTo>
                  <a:lnTo>
                    <a:pt x="1404952" y="36387"/>
                  </a:lnTo>
                  <a:close/>
                </a:path>
                <a:path w="1520190" h="509269">
                  <a:moveTo>
                    <a:pt x="1509344" y="30733"/>
                  </a:moveTo>
                  <a:lnTo>
                    <a:pt x="1423161" y="30733"/>
                  </a:lnTo>
                  <a:lnTo>
                    <a:pt x="1434465" y="67182"/>
                  </a:lnTo>
                  <a:lnTo>
                    <a:pt x="1416228" y="72844"/>
                  </a:lnTo>
                  <a:lnTo>
                    <a:pt x="1427479" y="109219"/>
                  </a:lnTo>
                  <a:lnTo>
                    <a:pt x="1509344" y="30733"/>
                  </a:lnTo>
                  <a:close/>
                </a:path>
                <a:path w="1520190" h="509269">
                  <a:moveTo>
                    <a:pt x="1423161" y="30733"/>
                  </a:moveTo>
                  <a:lnTo>
                    <a:pt x="1404952" y="36387"/>
                  </a:lnTo>
                  <a:lnTo>
                    <a:pt x="1416228" y="72844"/>
                  </a:lnTo>
                  <a:lnTo>
                    <a:pt x="1434465" y="67182"/>
                  </a:lnTo>
                  <a:lnTo>
                    <a:pt x="1423161" y="30733"/>
                  </a:lnTo>
                  <a:close/>
                </a:path>
                <a:path w="1520190" h="509269">
                  <a:moveTo>
                    <a:pt x="1393698" y="0"/>
                  </a:moveTo>
                  <a:lnTo>
                    <a:pt x="1404952" y="36387"/>
                  </a:lnTo>
                  <a:lnTo>
                    <a:pt x="1423161" y="30733"/>
                  </a:lnTo>
                  <a:lnTo>
                    <a:pt x="1509344" y="30733"/>
                  </a:lnTo>
                  <a:lnTo>
                    <a:pt x="1519808" y="20700"/>
                  </a:lnTo>
                  <a:lnTo>
                    <a:pt x="139369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822818" y="1073911"/>
            <a:ext cx="2375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Malgun Gothic"/>
                <a:cs typeface="Malgun Gothic"/>
              </a:rPr>
              <a:t>Learnable</a:t>
            </a:r>
            <a:r>
              <a:rPr sz="1800" b="1" spc="-30" dirty="0">
                <a:latin typeface="Malgun Gothic"/>
                <a:cs typeface="Malgun Gothic"/>
              </a:rPr>
              <a:t> </a:t>
            </a:r>
            <a:r>
              <a:rPr sz="1800" b="1" spc="-10" dirty="0">
                <a:latin typeface="Malgun Gothic"/>
                <a:cs typeface="Malgun Gothic"/>
              </a:rPr>
              <a:t>Parameters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37175" y="5314569"/>
            <a:ext cx="5267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Malgun Gothic"/>
                <a:cs typeface="Malgun Gothic"/>
              </a:rPr>
              <a:t>Then,</a:t>
            </a:r>
            <a:r>
              <a:rPr sz="1800" b="1" spc="10" dirty="0">
                <a:latin typeface="Malgun Gothic"/>
                <a:cs typeface="Malgun Gothic"/>
              </a:rPr>
              <a:t> </a:t>
            </a:r>
            <a:r>
              <a:rPr sz="1800" b="1" spc="-5" dirty="0">
                <a:latin typeface="Malgun Gothic"/>
                <a:cs typeface="Malgun Gothic"/>
              </a:rPr>
              <a:t>How</a:t>
            </a:r>
            <a:r>
              <a:rPr sz="1800" b="1" spc="5" dirty="0">
                <a:latin typeface="Malgun Gothic"/>
                <a:cs typeface="Malgun Gothic"/>
              </a:rPr>
              <a:t> </a:t>
            </a:r>
            <a:r>
              <a:rPr sz="1800" b="1" spc="-5" dirty="0">
                <a:latin typeface="Malgun Gothic"/>
                <a:cs typeface="Malgun Gothic"/>
              </a:rPr>
              <a:t>to </a:t>
            </a:r>
            <a:r>
              <a:rPr sz="1800" b="1" spc="-10" dirty="0">
                <a:latin typeface="Malgun Gothic"/>
                <a:cs typeface="Malgun Gothic"/>
              </a:rPr>
              <a:t>calculate</a:t>
            </a:r>
            <a:r>
              <a:rPr sz="1800" b="1" spc="20" dirty="0">
                <a:latin typeface="Malgun Gothic"/>
                <a:cs typeface="Malgun Gothic"/>
              </a:rPr>
              <a:t> </a:t>
            </a:r>
            <a:r>
              <a:rPr sz="1800" b="1" spc="-5" dirty="0">
                <a:latin typeface="Malgun Gothic"/>
                <a:cs typeface="Malgun Gothic"/>
              </a:rPr>
              <a:t>gradient</a:t>
            </a:r>
            <a:r>
              <a:rPr sz="1800" b="1" spc="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on</a:t>
            </a:r>
            <a:r>
              <a:rPr sz="1800" b="1" spc="5" dirty="0">
                <a:latin typeface="Malgun Gothic"/>
                <a:cs typeface="Malgun Gothic"/>
              </a:rPr>
              <a:t> </a:t>
            </a:r>
            <a:r>
              <a:rPr sz="1800" b="1" spc="-5" dirty="0">
                <a:latin typeface="Malgun Gothic"/>
                <a:cs typeface="Malgun Gothic"/>
              </a:rPr>
              <a:t>each </a:t>
            </a:r>
            <a:r>
              <a:rPr sz="1800" b="1" spc="-10" dirty="0">
                <a:latin typeface="Malgun Gothic"/>
                <a:cs typeface="Malgun Gothic"/>
              </a:rPr>
              <a:t>layer</a:t>
            </a:r>
            <a:r>
              <a:rPr sz="1800" b="1" spc="2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?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72454" y="5828678"/>
            <a:ext cx="2654170" cy="641322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176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Malgun Gothic</vt:lpstr>
      <vt:lpstr>Calibri</vt:lpstr>
      <vt:lpstr>Tahoma</vt:lpstr>
      <vt:lpstr>Office Theme</vt:lpstr>
      <vt:lpstr>Introduction to Backpropagation</vt:lpstr>
      <vt:lpstr>Forward Pass / Backward Pass</vt:lpstr>
      <vt:lpstr>Loss function</vt:lpstr>
      <vt:lpstr>Deep Neural Network</vt:lpstr>
      <vt:lpstr>Gradient Descent</vt:lpstr>
      <vt:lpstr>Gradient Descent</vt:lpstr>
      <vt:lpstr>Gradient Descent</vt:lpstr>
      <vt:lpstr>Backward Pass (Backpropagation)</vt:lpstr>
      <vt:lpstr>Sejong RCV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Backpropagation</dc:title>
  <cp:lastModifiedBy>임근택</cp:lastModifiedBy>
  <cp:revision>1</cp:revision>
  <dcterms:created xsi:type="dcterms:W3CDTF">2022-08-31T13:05:18Z</dcterms:created>
  <dcterms:modified xsi:type="dcterms:W3CDTF">2022-08-31T13:06:43Z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2022-08-31T00:00:00Z</vt:filetime>
  </property>
</Properties>
</file>