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2" r:id="rId4"/>
    <p:sldId id="259" r:id="rId5"/>
    <p:sldId id="264" r:id="rId6"/>
    <p:sldId id="267" r:id="rId7"/>
    <p:sldId id="270" r:id="rId8"/>
    <p:sldId id="271" r:id="rId9"/>
    <p:sldId id="272" r:id="rId10"/>
    <p:sldId id="274" r:id="rId11"/>
    <p:sldId id="275" r:id="rId12"/>
    <p:sldId id="276" r:id="rId13"/>
    <p:sldId id="273" r:id="rId14"/>
    <p:sldId id="277" r:id="rId15"/>
    <p:sldId id="278" r:id="rId16"/>
    <p:sldId id="283" r:id="rId17"/>
    <p:sldId id="284" r:id="rId18"/>
    <p:sldId id="285" r:id="rId19"/>
    <p:sldId id="288" r:id="rId20"/>
    <p:sldId id="279" r:id="rId21"/>
    <p:sldId id="280" r:id="rId22"/>
    <p:sldId id="281" r:id="rId23"/>
    <p:sldId id="286" r:id="rId24"/>
    <p:sldId id="282" r:id="rId25"/>
    <p:sldId id="28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73" autoAdjust="0"/>
    <p:restoredTop sz="94660"/>
  </p:normalViewPr>
  <p:slideViewPr>
    <p:cSldViewPr snapToGrid="0">
      <p:cViewPr>
        <p:scale>
          <a:sx n="88" d="100"/>
          <a:sy n="88" d="100"/>
        </p:scale>
        <p:origin x="-10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7" y="6146538"/>
            <a:ext cx="18573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E0843C-53CC-4128-B6B2-6091544E0578}"/>
              </a:ext>
            </a:extLst>
          </p:cNvPr>
          <p:cNvGrpSpPr/>
          <p:nvPr userDrawn="1"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1430EB38-FCB8-4D8E-B685-DAE9A64B0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D5A9E-E69F-4B98-8857-FCF720986695}"/>
                </a:ext>
              </a:extLst>
            </p:cNvPr>
            <p:cNvSpPr txBox="1"/>
            <p:nvPr userDrawn="1"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96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" y="6183751"/>
            <a:ext cx="1702979" cy="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E0843C-53CC-4128-B6B2-6091544E0578}"/>
              </a:ext>
            </a:extLst>
          </p:cNvPr>
          <p:cNvGrpSpPr/>
          <p:nvPr userDrawn="1"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1430EB38-FCB8-4D8E-B685-DAE9A64B0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D5A9E-E69F-4B98-8857-FCF720986695}"/>
                </a:ext>
              </a:extLst>
            </p:cNvPr>
            <p:cNvSpPr txBox="1"/>
            <p:nvPr userDrawn="1"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77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71119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>
          <a:xfrm>
            <a:off x="0" y="3422388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36551" y="2416834"/>
            <a:ext cx="11506200" cy="10055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AC663C-A2D7-46E5-8204-C2095841114A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1E761F-7D92-4EB9-A8D5-F642F0E598ED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733B17-EDDA-44E8-BCE5-8EC734521F5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B44E7C3-C731-492A-8761-5A37A6C2BE1D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2" name="직각 삼각형 11">
                  <a:extLst>
                    <a:ext uri="{FF2B5EF4-FFF2-40B4-BE49-F238E27FC236}">
                      <a16:creationId xmlns:a16="http://schemas.microsoft.com/office/drawing/2014/main" id="{6C133D5A-DD46-47C0-B9B8-3889DDFFDED9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DE65674-EC6B-4BE4-AB98-851FF44B186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537455-37DA-41AF-BD07-23687F1BD2D3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5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F8958CDE-9B8D-408F-B393-669E02C8EA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787864-5859-42E5-B693-012E8C3F84A6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797CC8-996B-4048-B234-DE0FB10E974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6F3C2A2-7773-417E-BAE6-477A4EC33EAC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016C81-8164-4F32-AE06-6FB86690CAB3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645AFEC-CC93-400D-A379-E5941F110FD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BD7E8A62-AD19-4DD6-85C8-325A5E8C250D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D4A3DFD0-9200-4C48-AFC7-C9057C4DCB1D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BD62F3-ACD2-4D85-92B9-51EF6528249C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CBEE050A-069E-4132-BBF9-17A8CBC283A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57B549-5B3D-4E9C-A917-93019D56E8D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96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F3F648-5905-496F-BA0C-219A5E9C51B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5761A4-D7D5-44A2-B232-CA1D86FB80CB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1D2567E-946C-44B5-8CBF-92784421C76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BBC8BEF-5117-4523-A6B1-5159ED4EDD3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99374264-956B-42D9-9D04-8AEE41B0A3E2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D851942-D83A-4DAE-B8A0-B2E9FE77E93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7CEF0B-38F2-49CE-B0EA-5C9871866C55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5F99EE1A-9054-43AE-8BC8-DEF797DF7A3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B21F87-D637-48B3-86BA-02CF9B7EB4B6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802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5ECB91-9112-47E0-BBC6-A333CC498339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CFA4354-97AD-43A3-948F-9613DE321F26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00312AE-3A96-4032-A56C-BFAD052A11A4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D7C72A-9937-439F-9A9C-6188F4B9153C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EC27D467-1B3E-4174-8CFC-D0BCF379A37C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36E4EC5-3C66-4BF7-88FB-857C7CC01666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609B301-A235-4477-82E4-1E415313FFFE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509A6D85-C1D2-4FEA-84BF-054F5B814A1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A8772F-11EE-401B-ACEE-4B1A0894E8D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65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B04CA9-D147-4BAE-9220-3F50CC97A0BE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7AE18B0-511E-430D-9ADB-EAD30E6E15B2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1C479CD-1DB8-41FD-9039-F8372ACC45A9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9ACE256-8D19-4D44-B042-46B71B8CD532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AA65D8D7-1D9D-4EDD-883D-98D17DAF5C66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613DA-F443-4BBD-B03E-6519F0A57AB9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E20552-EEDA-4531-8581-42CAB2DED01A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7AC8D680-7706-4B1F-9B06-E7863DF68E5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C308C3-A42C-42ED-8A33-A9C6CA4B67A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8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개체 틀 44"/>
          <p:cNvSpPr>
            <a:spLocks noGrp="1"/>
          </p:cNvSpPr>
          <p:nvPr>
            <p:ph type="title"/>
          </p:nvPr>
        </p:nvSpPr>
        <p:spPr>
          <a:xfrm>
            <a:off x="60960" y="352399"/>
            <a:ext cx="11519015" cy="46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723901" y="2774172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KAIST RCV Lab.</a:t>
            </a:r>
            <a:endParaRPr kumimoji="0" lang="ko-KR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6101" y="6617078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44" y="6678827"/>
            <a:ext cx="12192043" cy="2128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-44" y="0"/>
            <a:ext cx="12192043" cy="2427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2800" b="1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나눔고딕 ExtraBold" panose="020D0904000000000000" pitchFamily="50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A2EE3-D43D-4049-AAD5-9903AC400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65406"/>
            <a:ext cx="10363200" cy="1453910"/>
          </a:xfrm>
        </p:spPr>
        <p:txBody>
          <a:bodyPr/>
          <a:lstStyle/>
          <a:p>
            <a:pPr algn="ctr"/>
            <a:r>
              <a:rPr lang="en-US" altLang="ko-KR" dirty="0"/>
              <a:t>Introduction to</a:t>
            </a:r>
            <a:br>
              <a:rPr lang="en-US" altLang="ko-KR" dirty="0"/>
            </a:br>
            <a:r>
              <a:rPr lang="en-US" altLang="ko-KR" dirty="0"/>
              <a:t>Convex Optimization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8B58E-4CFD-4415-A5E7-0E94940AD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(Sejong RCV</a:t>
            </a:r>
            <a:r>
              <a:rPr lang="ko-KR" altLang="en-US" dirty="0"/>
              <a:t> </a:t>
            </a:r>
            <a:r>
              <a:rPr lang="ko-KR" altLang="en-US" dirty="0" err="1"/>
              <a:t>임근택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4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0FCB6-4E84-869C-4CB0-8139FAA2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Unconstrained Convex Optimization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BFA608-18D2-C413-AB58-45A737E2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A25AC6-A29B-1D95-C1F1-8C564901528D}"/>
                  </a:ext>
                </a:extLst>
              </p:cNvPr>
              <p:cNvSpPr txBox="1"/>
              <p:nvPr/>
            </p:nvSpPr>
            <p:spPr>
              <a:xfrm>
                <a:off x="5129348" y="1384663"/>
                <a:ext cx="193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ko-KR" sz="2400" i="1">
                        <a:latin typeface="Cambria Math" panose="02040503050406030204" pitchFamily="18" charset="0"/>
                      </a:rPr>
                      <m:t>inimize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f(x)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A25AC6-A29B-1D95-C1F1-8C5649015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348" y="1384663"/>
                <a:ext cx="1933303" cy="461665"/>
              </a:xfrm>
              <a:prstGeom prst="rect">
                <a:avLst/>
              </a:prstGeom>
              <a:blipFill>
                <a:blip r:embed="rId2"/>
                <a:stretch>
                  <a:fillRect l="-629" t="-10526" r="-4403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6FDD77DF-3D99-FB98-F16D-BF7E86129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97" y="2241008"/>
            <a:ext cx="6871204" cy="26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DCF83C-7EBD-ABEA-D33F-C13CEED5E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21" y="5473337"/>
            <a:ext cx="6062956" cy="74392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71A7F2F-3A8D-F1D8-73F3-2981B56B7FE9}"/>
              </a:ext>
            </a:extLst>
          </p:cNvPr>
          <p:cNvSpPr/>
          <p:nvPr/>
        </p:nvSpPr>
        <p:spPr>
          <a:xfrm>
            <a:off x="5835032" y="4582885"/>
            <a:ext cx="250371" cy="29571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1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0FCB6-4E84-869C-4CB0-8139FAA2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 : Least Square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BFA608-18D2-C413-AB58-45A737E2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6DF45B-4CC4-ABB6-F859-964ABF069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24" y="1167099"/>
            <a:ext cx="4071751" cy="769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E204FD-37F5-70C9-F7CD-22EB41AA0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267239"/>
            <a:ext cx="3797300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A56774-1D4E-E0B2-7509-8C2FDD634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895599"/>
            <a:ext cx="66294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14F02B-1FA3-1CC3-2A7F-AC6C96D49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562059"/>
            <a:ext cx="76835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81A16AF-BB70-5BD0-4448-A4E52E145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228519"/>
            <a:ext cx="4137805" cy="52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115897-06AC-FA06-B8BE-8B273BD08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845479"/>
            <a:ext cx="3860800" cy="546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1B4F84-3BCF-B763-1C78-2766CB6AB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5486539"/>
            <a:ext cx="2082800" cy="520700"/>
          </a:xfrm>
          <a:prstGeom prst="rect">
            <a:avLst/>
          </a:prstGeom>
        </p:spPr>
      </p:pic>
      <p:sp>
        <p:nvSpPr>
          <p:cNvPr id="4" name="왼쪽으로 구부러진 화살표[C] 3">
            <a:extLst>
              <a:ext uri="{FF2B5EF4-FFF2-40B4-BE49-F238E27FC236}">
                <a16:creationId xmlns:a16="http://schemas.microsoft.com/office/drawing/2014/main" id="{56A106EE-7FB9-83CF-D235-4ABEEB5DED5E}"/>
              </a:ext>
            </a:extLst>
          </p:cNvPr>
          <p:cNvSpPr/>
          <p:nvPr/>
        </p:nvSpPr>
        <p:spPr>
          <a:xfrm>
            <a:off x="7033985" y="4535236"/>
            <a:ext cx="435429" cy="6204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B51CB-8C3D-5DD9-8BA8-B5C91274114B}"/>
              </a:ext>
            </a:extLst>
          </p:cNvPr>
          <p:cNvSpPr txBox="1"/>
          <p:nvPr/>
        </p:nvSpPr>
        <p:spPr>
          <a:xfrm>
            <a:off x="7584294" y="456585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Vector Differentiation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743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9654-1F3D-91AE-0000-796AED6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Unconstrained Convex Optimization (Numerical)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4CD73F-D205-A9E7-53F8-07AA7CB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2CDEED-82AF-8DC0-B8A5-0BF82AB04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18" y="1170698"/>
            <a:ext cx="4140200" cy="50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5CCAFE-C471-614A-AF94-0F839F18A8B8}"/>
              </a:ext>
            </a:extLst>
          </p:cNvPr>
          <p:cNvSpPr txBox="1"/>
          <p:nvPr/>
        </p:nvSpPr>
        <p:spPr>
          <a:xfrm>
            <a:off x="2062354" y="5578318"/>
            <a:ext cx="806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To calculate roots of gradient, the exact solution may not be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So, sometimes we use </a:t>
            </a:r>
            <a:r>
              <a:rPr kumimoji="1" lang="en-US" altLang="ko-Kore-KR" b="1" dirty="0"/>
              <a:t>numerical approach</a:t>
            </a:r>
            <a:endParaRPr kumimoji="1" lang="ko-Kore-KR" altLang="en-US" b="1" dirty="0"/>
          </a:p>
        </p:txBody>
      </p:sp>
      <p:pic>
        <p:nvPicPr>
          <p:cNvPr id="1026" name="Picture 2" descr="Bisection method - Wikipedia">
            <a:extLst>
              <a:ext uri="{FF2B5EF4-FFF2-40B4-BE49-F238E27FC236}">
                <a16:creationId xmlns:a16="http://schemas.microsoft.com/office/drawing/2014/main" id="{DEAFE43E-6F11-FCFE-D60B-2D3820FD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5" y="1943885"/>
            <a:ext cx="2475477" cy="288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of Newton's method">
            <a:extLst>
              <a:ext uri="{FF2B5EF4-FFF2-40B4-BE49-F238E27FC236}">
                <a16:creationId xmlns:a16="http://schemas.microsoft.com/office/drawing/2014/main" id="{D083D607-3782-4CAD-B444-ECFB825D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25" y="1943885"/>
            <a:ext cx="3329548" cy="28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radient Descent? | IBM">
            <a:extLst>
              <a:ext uri="{FF2B5EF4-FFF2-40B4-BE49-F238E27FC236}">
                <a16:creationId xmlns:a16="http://schemas.microsoft.com/office/drawing/2014/main" id="{B379DA26-0156-881F-05E0-B33FFE435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640" y="1801781"/>
            <a:ext cx="3158010" cy="32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21B381-F62E-9951-7411-5739483C58F4}"/>
              </a:ext>
            </a:extLst>
          </p:cNvPr>
          <p:cNvSpPr txBox="1"/>
          <p:nvPr/>
        </p:nvSpPr>
        <p:spPr>
          <a:xfrm>
            <a:off x="978996" y="4982259"/>
            <a:ext cx="21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Bisection method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FEE9-6996-E812-7228-B3BDC420C2A2}"/>
              </a:ext>
            </a:extLst>
          </p:cNvPr>
          <p:cNvSpPr txBox="1"/>
          <p:nvPr/>
        </p:nvSpPr>
        <p:spPr>
          <a:xfrm>
            <a:off x="4922235" y="4982259"/>
            <a:ext cx="234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Newton’s method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93619-1C40-65EF-8A82-8C473D5F821B}"/>
              </a:ext>
            </a:extLst>
          </p:cNvPr>
          <p:cNvSpPr txBox="1"/>
          <p:nvPr/>
        </p:nvSpPr>
        <p:spPr>
          <a:xfrm>
            <a:off x="9046289" y="4982259"/>
            <a:ext cx="234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Gradient Descent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690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FD3375-E6F0-786A-90E3-CDBAE513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Constrained Convex Optimization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824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E8EC-19AA-E97E-472F-ED20F92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Constrained Convex Optimization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FB797-0FE5-6743-7108-66BE42C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14</a:t>
            </a:fld>
            <a:endParaRPr lang="ko-KR" altLang="en-US" dirty="0"/>
          </a:p>
        </p:txBody>
      </p:sp>
      <p:pic>
        <p:nvPicPr>
          <p:cNvPr id="6" name="내용 개체 틀 5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559F7815-857C-93E3-5E5A-8DB5F69E5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513882"/>
            <a:ext cx="5410200" cy="1473200"/>
          </a:xfr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2636A2-FC60-EF83-29FF-872EC027E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14" y="3135086"/>
            <a:ext cx="3208282" cy="27999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D648A0-36EB-B50F-49BE-9E386E67F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06" y="3135085"/>
            <a:ext cx="3208282" cy="2799955"/>
          </a:xfrm>
          <a:prstGeom prst="rect">
            <a:avLst/>
          </a:prstGeom>
        </p:spPr>
      </p:pic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ECA2DC3E-7BC3-A74B-2871-4A187B70883A}"/>
              </a:ext>
            </a:extLst>
          </p:cNvPr>
          <p:cNvCxnSpPr/>
          <p:nvPr/>
        </p:nvCxnSpPr>
        <p:spPr>
          <a:xfrm flipV="1">
            <a:off x="8001000" y="3906412"/>
            <a:ext cx="2237015" cy="12573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D695A9-19F0-A4BC-4314-8EB73C98ADA6}"/>
              </a:ext>
            </a:extLst>
          </p:cNvPr>
          <p:cNvSpPr/>
          <p:nvPr/>
        </p:nvSpPr>
        <p:spPr>
          <a:xfrm>
            <a:off x="8239578" y="4788807"/>
            <a:ext cx="307521" cy="29754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3B86A1B-44E8-5FE8-B57D-02CDF3D0BC24}"/>
              </a:ext>
            </a:extLst>
          </p:cNvPr>
          <p:cNvSpPr/>
          <p:nvPr/>
        </p:nvSpPr>
        <p:spPr>
          <a:xfrm>
            <a:off x="3101357" y="5241678"/>
            <a:ext cx="307521" cy="29754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8F9539-BBC2-3C76-76E3-AFD4687332BB}"/>
              </a:ext>
            </a:extLst>
          </p:cNvPr>
          <p:cNvSpPr txBox="1"/>
          <p:nvPr/>
        </p:nvSpPr>
        <p:spPr>
          <a:xfrm>
            <a:off x="2170465" y="6049341"/>
            <a:ext cx="21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Unconstrained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10BC68-9D1C-6102-BC8D-8396394B2605}"/>
              </a:ext>
            </a:extLst>
          </p:cNvPr>
          <p:cNvSpPr txBox="1"/>
          <p:nvPr/>
        </p:nvSpPr>
        <p:spPr>
          <a:xfrm>
            <a:off x="7908956" y="6046107"/>
            <a:ext cx="21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Constrained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69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Lagrange multiplier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15</a:t>
            </a:fld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CCD112D-848D-CFF9-F8C3-4B3EA4DB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75" y="1142569"/>
            <a:ext cx="8274050" cy="52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3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Lagrange Dual Function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16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AF8602E-DD7B-1B7D-179F-99B9DA202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1" y="1504693"/>
            <a:ext cx="7245585" cy="4142875"/>
          </a:xfrm>
          <a:prstGeom prst="rect">
            <a:avLst/>
          </a:prstGeom>
        </p:spPr>
      </p:pic>
      <p:pic>
        <p:nvPicPr>
          <p:cNvPr id="2050" name="Picture 2" descr="Concave function - Wikipedia">
            <a:extLst>
              <a:ext uri="{FF2B5EF4-FFF2-40B4-BE49-F238E27FC236}">
                <a16:creationId xmlns:a16="http://schemas.microsoft.com/office/drawing/2014/main" id="{B9F42258-5AB4-36D2-B1C8-BAE30AA9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62" y="2276785"/>
            <a:ext cx="3335564" cy="230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064D4-385E-E309-B968-7F412E6457FE}"/>
              </a:ext>
            </a:extLst>
          </p:cNvPr>
          <p:cNvSpPr txBox="1"/>
          <p:nvPr/>
        </p:nvSpPr>
        <p:spPr>
          <a:xfrm>
            <a:off x="8963372" y="4581214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Concave function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585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Lagrange Dual Problem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17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7FECF1-AC48-23F4-D2F5-D44FDDC10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62" y="1803400"/>
            <a:ext cx="8610600" cy="32512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486E185-9A8A-EF7E-56A1-6F00B139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77" y="1950530"/>
            <a:ext cx="2016249" cy="32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95AA7-9F45-0EB5-C3F7-CC809B47F36B}"/>
              </a:ext>
            </a:extLst>
          </p:cNvPr>
          <p:cNvSpPr txBox="1"/>
          <p:nvPr/>
        </p:nvSpPr>
        <p:spPr>
          <a:xfrm>
            <a:off x="9995338" y="5407572"/>
            <a:ext cx="15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Duality Gap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217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Strong Duality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18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EA572A-91DA-1BFE-6F81-812590C55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3" y="1500205"/>
            <a:ext cx="8360103" cy="385759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AF8D1E4-0631-E73E-BA48-28078AAE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26" y="1806465"/>
            <a:ext cx="2530381" cy="324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B43B-0E57-4EA4-1B79-D429AEAA4033}"/>
              </a:ext>
            </a:extLst>
          </p:cNvPr>
          <p:cNvSpPr txBox="1"/>
          <p:nvPr/>
        </p:nvSpPr>
        <p:spPr>
          <a:xfrm>
            <a:off x="9656425" y="5357795"/>
            <a:ext cx="18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Strong duality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63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E09C-558C-8F12-C059-617F34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Slater’s condition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81DF67-9271-EB79-72E3-492353A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19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F8D1E4-0631-E73E-BA48-28078AAE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26" y="1806465"/>
            <a:ext cx="2530381" cy="324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B43B-0E57-4EA4-1B79-D429AEAA4033}"/>
              </a:ext>
            </a:extLst>
          </p:cNvPr>
          <p:cNvSpPr txBox="1"/>
          <p:nvPr/>
        </p:nvSpPr>
        <p:spPr>
          <a:xfrm>
            <a:off x="9656425" y="5357795"/>
            <a:ext cx="18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Strong duality</a:t>
            </a:r>
            <a:endParaRPr kumimoji="1" lang="ko-Kore-KR" altLang="en-US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82E5FEF-07EB-9B57-0FC9-0949459BC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43" y="1806465"/>
            <a:ext cx="7722088" cy="38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9644-9C68-4329-8A85-A02C30028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Why Convex Optimization?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151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B0D9F-84E2-ECCD-09B0-9E29E62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Karush</a:t>
            </a:r>
            <a:r>
              <a:rPr kumimoji="1" lang="en-US" altLang="ko-Kore-KR" dirty="0"/>
              <a:t>-Kuhn-Tucker condition(KKT condition)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72415F-6C45-0C2D-8412-7E20364F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20</a:t>
            </a:fld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BC6E20C3-D91E-F293-48DC-AD73E6A62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412656"/>
            <a:ext cx="10198100" cy="4622800"/>
          </a:xfrm>
        </p:spPr>
      </p:pic>
    </p:spTree>
    <p:extLst>
      <p:ext uri="{BB962C8B-B14F-4D97-AF65-F5344CB8AC3E}">
        <p14:creationId xmlns:p14="http://schemas.microsoft.com/office/powerpoint/2010/main" val="20205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Machine(SVM)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AEDE6-F6B3-5A38-0C97-80F7D9F1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12" y="1440259"/>
            <a:ext cx="1587500" cy="78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0C1F1-1CB8-21C4-9C69-79ADBEAF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62" y="2227659"/>
            <a:ext cx="4241800" cy="52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103397-51A8-9DDD-04E4-859B81525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62" y="2829450"/>
            <a:ext cx="5308600" cy="9398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1A564C-C75C-72E3-3B17-0F9974387E5B}"/>
              </a:ext>
            </a:extLst>
          </p:cNvPr>
          <p:cNvCxnSpPr/>
          <p:nvPr/>
        </p:nvCxnSpPr>
        <p:spPr>
          <a:xfrm>
            <a:off x="8054162" y="3861605"/>
            <a:ext cx="0" cy="936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A4C328-0886-D976-881F-E42B2F62F318}"/>
              </a:ext>
            </a:extLst>
          </p:cNvPr>
          <p:cNvSpPr txBox="1"/>
          <p:nvPr/>
        </p:nvSpPr>
        <p:spPr>
          <a:xfrm>
            <a:off x="8685534" y="4145024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Derive Dual Function</a:t>
            </a:r>
            <a:endParaRPr kumimoji="1" lang="ko-Kore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8BD355-A473-AF72-BA0D-EDB79818F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12" y="4890130"/>
            <a:ext cx="5803900" cy="1003300"/>
          </a:xfrm>
          <a:prstGeom prst="rect">
            <a:avLst/>
          </a:prstGeom>
        </p:spPr>
      </p:pic>
      <p:pic>
        <p:nvPicPr>
          <p:cNvPr id="10" name="Picture 2" descr="upload.wikimedia.org/wikipedia/commons/2/2a/Svm...">
            <a:extLst>
              <a:ext uri="{FF2B5EF4-FFF2-40B4-BE49-F238E27FC236}">
                <a16:creationId xmlns:a16="http://schemas.microsoft.com/office/drawing/2014/main" id="{C50D9162-10B9-8453-C8B1-87363EED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95" y="2054750"/>
            <a:ext cx="31821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 (Dual Function)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22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5E757A-7C37-6E06-F26D-38F5072CFE03}"/>
              </a:ext>
            </a:extLst>
          </p:cNvPr>
          <p:cNvGrpSpPr/>
          <p:nvPr/>
        </p:nvGrpSpPr>
        <p:grpSpPr>
          <a:xfrm>
            <a:off x="2716787" y="1288612"/>
            <a:ext cx="6486862" cy="2090310"/>
            <a:chOff x="2716787" y="1288612"/>
            <a:chExt cx="6486862" cy="20903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1B5DC6-D2A2-557A-7A84-37ED303A1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261" y="1288612"/>
              <a:ext cx="5905500" cy="939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728EC50-511E-18E1-D907-EA8403CD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411" y="2357952"/>
              <a:ext cx="5283200" cy="9398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ADEBE4-59CB-416D-9D8F-EC8ACFB15740}"/>
                </a:ext>
              </a:extLst>
            </p:cNvPr>
            <p:cNvSpPr/>
            <p:nvPr/>
          </p:nvSpPr>
          <p:spPr>
            <a:xfrm>
              <a:off x="2716787" y="1288612"/>
              <a:ext cx="6486862" cy="209031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3D30BB-C9CD-6311-D85C-35066425377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60218" y="3378922"/>
            <a:ext cx="0" cy="704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157431-D204-7BF0-6618-09908CA6FC9A}"/>
              </a:ext>
            </a:extLst>
          </p:cNvPr>
          <p:cNvSpPr txBox="1"/>
          <p:nvPr/>
        </p:nvSpPr>
        <p:spPr>
          <a:xfrm>
            <a:off x="6701050" y="3603009"/>
            <a:ext cx="13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Substitute</a:t>
            </a:r>
            <a:endParaRPr kumimoji="1" lang="ko-Kore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C08CAC-BC1D-4C85-D03D-E42A9E167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25" y="5408940"/>
            <a:ext cx="4381500" cy="977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48F9EA-2D31-35EA-D49A-452851EC7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68" y="4203042"/>
            <a:ext cx="5803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 (Dual Problem)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23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F50039-5B38-8AB6-C6B8-EC23F0318FCB}"/>
              </a:ext>
            </a:extLst>
          </p:cNvPr>
          <p:cNvGrpSpPr/>
          <p:nvPr/>
        </p:nvGrpSpPr>
        <p:grpSpPr>
          <a:xfrm>
            <a:off x="3146563" y="1996799"/>
            <a:ext cx="5898874" cy="2864402"/>
            <a:chOff x="4000500" y="1190763"/>
            <a:chExt cx="4191000" cy="19177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A50DCA-5739-A5B0-0DB0-BA0BA630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500" y="1190763"/>
              <a:ext cx="4191000" cy="9779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C44A5F4-754F-FB69-F2B7-711DD7AD7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50" y="2168663"/>
              <a:ext cx="4051300" cy="939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60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 (KKT condition)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2B96C4-B2EB-EDD1-44D2-A2D07B83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1349545"/>
            <a:ext cx="1587500" cy="787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92D23B-8F74-6368-0F06-0916B8B7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2136945"/>
            <a:ext cx="4241800" cy="520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FF9452-C5B3-9ED2-9D75-493C08DA1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72" y="2924345"/>
            <a:ext cx="5422900" cy="939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2B21C6-2343-0963-19CC-23F9F8794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72" y="4611723"/>
            <a:ext cx="4914900" cy="520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A034ED-DFE4-DD23-C579-F55A84D9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72" y="3883195"/>
            <a:ext cx="4406900" cy="4953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0EE709-08FB-5A12-286F-61BACD0C52E8}"/>
              </a:ext>
            </a:extLst>
          </p:cNvPr>
          <p:cNvGrpSpPr/>
          <p:nvPr/>
        </p:nvGrpSpPr>
        <p:grpSpPr>
          <a:xfrm>
            <a:off x="8148362" y="2924345"/>
            <a:ext cx="3362648" cy="939800"/>
            <a:chOff x="2716787" y="1288612"/>
            <a:chExt cx="6486862" cy="209031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4026E26-47CC-3951-42EA-4B733C8D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261" y="1288612"/>
              <a:ext cx="5905500" cy="9398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BFF75C4-DDF8-9230-F45E-D88225B6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411" y="2357952"/>
              <a:ext cx="5283200" cy="9398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E8AF6C-7105-7914-BD8E-DD4A701308EA}"/>
                </a:ext>
              </a:extLst>
            </p:cNvPr>
            <p:cNvSpPr/>
            <p:nvPr/>
          </p:nvSpPr>
          <p:spPr>
            <a:xfrm>
              <a:off x="2716787" y="1288612"/>
              <a:ext cx="6486862" cy="209031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04059E-8FA9-091D-0F65-A38BCC779AB8}"/>
              </a:ext>
            </a:extLst>
          </p:cNvPr>
          <p:cNvSpPr/>
          <p:nvPr/>
        </p:nvSpPr>
        <p:spPr>
          <a:xfrm>
            <a:off x="2450271" y="2788467"/>
            <a:ext cx="9182285" cy="159002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B67ECEA-3334-A489-58B2-76E26AB24E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71" y="5241755"/>
            <a:ext cx="6134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61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93C0-EC45-FFFE-B4B9-FE22440A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: Support Vector Machine (KKT condition)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68B7A2-C3DE-82F6-CCF2-21021E7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25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B9B83B-0A3F-BA84-EA0A-8CF398D3AFEF}"/>
              </a:ext>
            </a:extLst>
          </p:cNvPr>
          <p:cNvGrpSpPr/>
          <p:nvPr/>
        </p:nvGrpSpPr>
        <p:grpSpPr>
          <a:xfrm>
            <a:off x="3028950" y="1220341"/>
            <a:ext cx="6134100" cy="1163432"/>
            <a:chOff x="2450271" y="4611723"/>
            <a:chExt cx="6134100" cy="116343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4AC247-681D-14BB-C1F9-95FF5C133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272" y="4611723"/>
              <a:ext cx="4914900" cy="5207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F5FE370-8BF5-A12D-90DB-9FA519B03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271" y="5241755"/>
              <a:ext cx="6134100" cy="533400"/>
            </a:xfrm>
            <a:prstGeom prst="rect">
              <a:avLst/>
            </a:prstGeom>
          </p:spPr>
        </p:pic>
      </p:grpSp>
      <p:pic>
        <p:nvPicPr>
          <p:cNvPr id="1026" name="Picture 2" descr="upload.wikimedia.org/wikipedia/commons/2/2a/Svm...">
            <a:extLst>
              <a:ext uri="{FF2B5EF4-FFF2-40B4-BE49-F238E27FC236}">
                <a16:creationId xmlns:a16="http://schemas.microsoft.com/office/drawing/2014/main" id="{3088A955-59C3-B50D-8D4C-B7ECA93AD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28" y="2929079"/>
            <a:ext cx="31821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78B883-AFD1-0CED-AAC9-491C3C063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26" y="3429000"/>
            <a:ext cx="6350000" cy="533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812664-517E-79D8-945B-22CC11A23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004327"/>
            <a:ext cx="1828800" cy="939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30DD5-0A0C-77BA-B9F7-E0FABAFDA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50" y="4061477"/>
            <a:ext cx="1727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9C14-62D6-A43B-7A77-8D1B738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Optimization Problems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A2BDDD-0BE5-B683-4F70-3D1C7172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A149AE4-9206-BAB6-5259-0A7B4E9D5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2" y="1819275"/>
            <a:ext cx="6502400" cy="3746500"/>
          </a:xfrm>
        </p:spPr>
      </p:pic>
    </p:spTree>
    <p:extLst>
      <p:ext uri="{BB962C8B-B14F-4D97-AF65-F5344CB8AC3E}">
        <p14:creationId xmlns:p14="http://schemas.microsoft.com/office/powerpoint/2010/main" val="302626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FD3375-E6F0-786A-90E3-CDBAE513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Convex Sets </a:t>
            </a:r>
            <a:r>
              <a:rPr kumimoji="1" lang="en-US" altLang="ko-KR" dirty="0"/>
              <a:t>&amp; Function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2163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6049A-A071-3ED2-5694-45CEA197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Convex Set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2BACB9-E001-F3B1-8A8A-F32AFDE6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5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A30B54-E0EE-9445-2B89-61858F4D823B}"/>
              </a:ext>
            </a:extLst>
          </p:cNvPr>
          <p:cNvGrpSpPr/>
          <p:nvPr/>
        </p:nvGrpSpPr>
        <p:grpSpPr>
          <a:xfrm>
            <a:off x="2614069" y="1306449"/>
            <a:ext cx="6963861" cy="1219274"/>
            <a:chOff x="279162" y="1336891"/>
            <a:chExt cx="6963861" cy="12192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D6D915-BF90-F08F-73B5-11744D2ECA3D}"/>
                </a:ext>
              </a:extLst>
            </p:cNvPr>
            <p:cNvSpPr txBox="1"/>
            <p:nvPr/>
          </p:nvSpPr>
          <p:spPr>
            <a:xfrm>
              <a:off x="421163" y="1399875"/>
              <a:ext cx="1843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b="1" dirty="0"/>
                <a:t>Affine Set : </a:t>
              </a:r>
              <a:endParaRPr kumimoji="1" lang="ko-Kore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3BEDCD-7696-1FA0-D2C3-746465BF16C2}"/>
                </a:ext>
              </a:extLst>
            </p:cNvPr>
            <p:cNvSpPr txBox="1"/>
            <p:nvPr/>
          </p:nvSpPr>
          <p:spPr>
            <a:xfrm>
              <a:off x="279162" y="2124899"/>
              <a:ext cx="2127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b="1" dirty="0"/>
                <a:t>Convex Set : </a:t>
              </a:r>
              <a:endParaRPr kumimoji="1" lang="ko-Kore-KR" altLang="en-US" b="1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BD3439-051D-902A-EABC-BDDFB0DE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1336891"/>
              <a:ext cx="3873500" cy="4953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7EAE552-4B8F-A5E3-E639-016DA2B0E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00" y="2062965"/>
              <a:ext cx="5020523" cy="493200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14B8B9-857D-3FCE-88C5-ED43E4A5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12" y="3066750"/>
            <a:ext cx="8188411" cy="274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C892A8C-798F-6B88-108B-80EA2C378654}"/>
              </a:ext>
            </a:extLst>
          </p:cNvPr>
          <p:cNvGrpSpPr/>
          <p:nvPr/>
        </p:nvGrpSpPr>
        <p:grpSpPr>
          <a:xfrm rot="15194256">
            <a:off x="3136508" y="4039747"/>
            <a:ext cx="653143" cy="348344"/>
            <a:chOff x="1186543" y="4604657"/>
            <a:chExt cx="653143" cy="34834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7FC6C0D-9C62-9453-0222-BBB4765C4C39}"/>
                </a:ext>
              </a:extLst>
            </p:cNvPr>
            <p:cNvSpPr/>
            <p:nvPr/>
          </p:nvSpPr>
          <p:spPr>
            <a:xfrm>
              <a:off x="1186543" y="4604657"/>
              <a:ext cx="97971" cy="87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51C1E2C-47F0-1C6D-BA38-EA9F486CBFBC}"/>
                </a:ext>
              </a:extLst>
            </p:cNvPr>
            <p:cNvSpPr/>
            <p:nvPr/>
          </p:nvSpPr>
          <p:spPr>
            <a:xfrm>
              <a:off x="1741715" y="4865915"/>
              <a:ext cx="97971" cy="87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4C6529F5-4ADD-5C19-A3BF-26744DF68431}"/>
                </a:ext>
              </a:extLst>
            </p:cNvPr>
            <p:cNvCxnSpPr>
              <a:cxnSpLocks/>
            </p:cNvCxnSpPr>
            <p:nvPr/>
          </p:nvCxnSpPr>
          <p:spPr>
            <a:xfrm>
              <a:off x="1221516" y="4644615"/>
              <a:ext cx="589810" cy="274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CC6FC891-BF80-0ABE-D240-AB174F14185C}"/>
              </a:ext>
            </a:extLst>
          </p:cNvPr>
          <p:cNvSpPr/>
          <p:nvPr/>
        </p:nvSpPr>
        <p:spPr>
          <a:xfrm>
            <a:off x="3105866" y="3952660"/>
            <a:ext cx="9797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C8A0F7-6F7A-06DC-4F6F-43D3626BB3E8}"/>
              </a:ext>
            </a:extLst>
          </p:cNvPr>
          <p:cNvSpPr/>
          <p:nvPr/>
        </p:nvSpPr>
        <p:spPr>
          <a:xfrm>
            <a:off x="3661038" y="4213918"/>
            <a:ext cx="9797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856A5A7-3CCD-FF67-DB89-AEA57CBDC5F0}"/>
              </a:ext>
            </a:extLst>
          </p:cNvPr>
          <p:cNvCxnSpPr>
            <a:cxnSpLocks/>
          </p:cNvCxnSpPr>
          <p:nvPr/>
        </p:nvCxnSpPr>
        <p:spPr>
          <a:xfrm>
            <a:off x="3140839" y="3992618"/>
            <a:ext cx="589810" cy="2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E92238-E994-BBA3-9D60-E562F935F6B3}"/>
              </a:ext>
            </a:extLst>
          </p:cNvPr>
          <p:cNvGrpSpPr/>
          <p:nvPr/>
        </p:nvGrpSpPr>
        <p:grpSpPr>
          <a:xfrm rot="20059217">
            <a:off x="2678673" y="4172617"/>
            <a:ext cx="653143" cy="348344"/>
            <a:chOff x="1186543" y="4604657"/>
            <a:chExt cx="653143" cy="34834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944DB84-DF4A-C46D-2F6B-17F12EE00CAA}"/>
                </a:ext>
              </a:extLst>
            </p:cNvPr>
            <p:cNvSpPr/>
            <p:nvPr/>
          </p:nvSpPr>
          <p:spPr>
            <a:xfrm>
              <a:off x="1186543" y="4604657"/>
              <a:ext cx="97971" cy="87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8ACFC2-4C6B-ADC6-FD3F-3D699172ED73}"/>
                </a:ext>
              </a:extLst>
            </p:cNvPr>
            <p:cNvSpPr/>
            <p:nvPr/>
          </p:nvSpPr>
          <p:spPr>
            <a:xfrm>
              <a:off x="1741715" y="4865915"/>
              <a:ext cx="97971" cy="87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96E3579-E89E-34CA-D913-D74FD2136577}"/>
                </a:ext>
              </a:extLst>
            </p:cNvPr>
            <p:cNvCxnSpPr>
              <a:cxnSpLocks/>
            </p:cNvCxnSpPr>
            <p:nvPr/>
          </p:nvCxnSpPr>
          <p:spPr>
            <a:xfrm>
              <a:off x="1221516" y="4644615"/>
              <a:ext cx="589810" cy="274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34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463F3-2440-4C67-2B1E-3F8528AE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Convex Function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9E7A8A-9D8D-CC08-2EB3-A21F4F28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6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11CCE9-B9FF-0BEB-7E76-CACBD9C27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98" y="3091577"/>
            <a:ext cx="6871204" cy="26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7DF12EC-D89D-4D24-EDFB-4DCFA851F0F0}"/>
              </a:ext>
            </a:extLst>
          </p:cNvPr>
          <p:cNvGrpSpPr/>
          <p:nvPr/>
        </p:nvGrpSpPr>
        <p:grpSpPr>
          <a:xfrm>
            <a:off x="2095421" y="1506679"/>
            <a:ext cx="8001158" cy="495300"/>
            <a:chOff x="772110" y="1410884"/>
            <a:chExt cx="8001158" cy="4953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7A5DEA-5F8D-1F3D-6089-4B2E247A8A1F}"/>
                </a:ext>
              </a:extLst>
            </p:cNvPr>
            <p:cNvSpPr txBox="1"/>
            <p:nvPr/>
          </p:nvSpPr>
          <p:spPr>
            <a:xfrm>
              <a:off x="772110" y="1473868"/>
              <a:ext cx="229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b="1" dirty="0"/>
                <a:t>Convex Function : </a:t>
              </a:r>
              <a:endParaRPr kumimoji="1" lang="ko-Kore-KR" altLang="en-US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2A4204C-6E32-0E35-18A8-05C485AA9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168" y="1410884"/>
              <a:ext cx="56261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10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E8EC-19AA-E97E-472F-ED20F92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Convex Optimization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FB797-0FE5-6743-7108-66BE42C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7</a:t>
            </a:fld>
            <a:endParaRPr lang="ko-KR" altLang="en-US" dirty="0"/>
          </a:p>
        </p:txBody>
      </p:sp>
      <p:pic>
        <p:nvPicPr>
          <p:cNvPr id="6" name="내용 개체 틀 5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559F7815-857C-93E3-5E5A-8DB5F69E5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18" y="2102931"/>
            <a:ext cx="5410200" cy="147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AC78E-E4EF-7BDF-80E1-D4E0BCDC2848}"/>
              </a:ext>
            </a:extLst>
          </p:cNvPr>
          <p:cNvSpPr txBox="1"/>
          <p:nvPr/>
        </p:nvSpPr>
        <p:spPr>
          <a:xfrm>
            <a:off x="1614435" y="4022690"/>
            <a:ext cx="8963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objective function must be convex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inequality constraint function must be convex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equality constraint function must be affine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The feasible set of a convex optimization problem is convex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059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E8EC-19AA-E97E-472F-ED20F92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Global optimal = local optimal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FB797-0FE5-6743-7108-66BE42C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EA8B7-66EA-86E1-A5FE-7E3C5A3A4B58}"/>
              </a:ext>
            </a:extLst>
          </p:cNvPr>
          <p:cNvSpPr txBox="1"/>
          <p:nvPr/>
        </p:nvSpPr>
        <p:spPr>
          <a:xfrm>
            <a:off x="834013" y="1175657"/>
            <a:ext cx="101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Suppose that x is locally optimal point and x is feasible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E6C7AD-972F-B899-9F04-9EB049E3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804046"/>
            <a:ext cx="5664200" cy="58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26501-7CB2-24BC-F493-27189C427341}"/>
              </a:ext>
            </a:extLst>
          </p:cNvPr>
          <p:cNvSpPr txBox="1"/>
          <p:nvPr/>
        </p:nvSpPr>
        <p:spPr>
          <a:xfrm>
            <a:off x="834013" y="2647303"/>
            <a:ext cx="101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Suppose that x is not globally optimal there is a feasible point y such that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8A49C6-8491-3F03-7288-18CE8C7AA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18" y="3236560"/>
            <a:ext cx="1701800" cy="50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0B5B3F-FC62-AB76-09B9-7D3403985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67" y="2584319"/>
            <a:ext cx="1790700" cy="49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AE70-8883-CA8E-50C8-3F4DE5D47C2A}"/>
              </a:ext>
            </a:extLst>
          </p:cNvPr>
          <p:cNvSpPr txBox="1"/>
          <p:nvPr/>
        </p:nvSpPr>
        <p:spPr>
          <a:xfrm>
            <a:off x="834013" y="3934283"/>
            <a:ext cx="101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Consider the point z given by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5366-5629-932C-6D7E-3183866E1EE7}"/>
              </a:ext>
            </a:extLst>
          </p:cNvPr>
          <p:cNvSpPr txBox="1"/>
          <p:nvPr/>
        </p:nvSpPr>
        <p:spPr>
          <a:xfrm>
            <a:off x="834013" y="5187443"/>
            <a:ext cx="1010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By Convexity of the </a:t>
            </a:r>
            <a:r>
              <a:rPr kumimoji="1" lang="en-US" altLang="ko-KR" dirty="0"/>
              <a:t>function</a:t>
            </a:r>
            <a:r>
              <a:rPr kumimoji="1" lang="en-US" altLang="ko-Kore-KR" dirty="0"/>
              <a:t> we can have</a:t>
            </a:r>
            <a:endParaRPr kumimoji="1" lang="ko-Kore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6D1817B-8805-C30C-464D-3B23720ED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5788107"/>
            <a:ext cx="4381500" cy="50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0289A-73A5-E7A3-49A9-DB68296D07D9}"/>
              </a:ext>
            </a:extLst>
          </p:cNvPr>
          <p:cNvGrpSpPr/>
          <p:nvPr/>
        </p:nvGrpSpPr>
        <p:grpSpPr>
          <a:xfrm>
            <a:off x="9969673" y="1264114"/>
            <a:ext cx="1388314" cy="1079863"/>
            <a:chOff x="9921816" y="1380594"/>
            <a:chExt cx="1388314" cy="107986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5E08173-F2A1-620D-2D8B-61483AF28AFC}"/>
                </a:ext>
              </a:extLst>
            </p:cNvPr>
            <p:cNvSpPr/>
            <p:nvPr/>
          </p:nvSpPr>
          <p:spPr>
            <a:xfrm>
              <a:off x="9921816" y="1380594"/>
              <a:ext cx="1136804" cy="10798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0BFB59-E5E0-D74B-0A2F-EFA330E9688A}"/>
                </a:ext>
              </a:extLst>
            </p:cNvPr>
            <p:cNvSpPr/>
            <p:nvPr/>
          </p:nvSpPr>
          <p:spPr>
            <a:xfrm flipV="1">
              <a:off x="10457767" y="1862149"/>
              <a:ext cx="69668" cy="610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24FAB95-8DE8-E0B9-2AAC-15EDD172A0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334" y="1889524"/>
              <a:ext cx="541388" cy="62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49987B-AB49-B430-C902-EBE21B8084F4}"/>
                    </a:ext>
                  </a:extLst>
                </p:cNvPr>
                <p:cNvSpPr txBox="1"/>
                <p:nvPr/>
              </p:nvSpPr>
              <p:spPr>
                <a:xfrm>
                  <a:off x="10256881" y="1531696"/>
                  <a:ext cx="257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49987B-AB49-B430-C902-EBE21B808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881" y="1531696"/>
                  <a:ext cx="2571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EF2F0B-026E-021E-4769-3AC6E71F95E5}"/>
                    </a:ext>
                  </a:extLst>
                </p:cNvPr>
                <p:cNvSpPr txBox="1"/>
                <p:nvPr/>
              </p:nvSpPr>
              <p:spPr>
                <a:xfrm>
                  <a:off x="10606626" y="1502642"/>
                  <a:ext cx="2571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EF2F0B-026E-021E-4769-3AC6E71F9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6626" y="1502642"/>
                  <a:ext cx="257175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4FA82C7-E44C-E5CC-D9E5-47013BF78F30}"/>
                </a:ext>
              </a:extLst>
            </p:cNvPr>
            <p:cNvSpPr/>
            <p:nvPr/>
          </p:nvSpPr>
          <p:spPr>
            <a:xfrm rot="17835021">
              <a:off x="10600701" y="1638370"/>
              <a:ext cx="542039" cy="876819"/>
            </a:xfrm>
            <a:prstGeom prst="arc">
              <a:avLst>
                <a:gd name="adj1" fmla="val 16200000"/>
                <a:gd name="adj2" fmla="val 67144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4A92FFD7-81FF-CF7D-213E-846EF1C830DA}"/>
              </a:ext>
            </a:extLst>
          </p:cNvPr>
          <p:cNvSpPr/>
          <p:nvPr/>
        </p:nvSpPr>
        <p:spPr>
          <a:xfrm>
            <a:off x="11869482" y="1755226"/>
            <a:ext cx="66913" cy="5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80B42-653D-6FDB-CF6D-7F5434084A65}"/>
                  </a:ext>
                </a:extLst>
              </p:cNvPr>
              <p:cNvSpPr txBox="1"/>
              <p:nvPr/>
            </p:nvSpPr>
            <p:spPr>
              <a:xfrm>
                <a:off x="11802705" y="146867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80B42-653D-6FDB-CF6D-7F543408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705" y="1468670"/>
                <a:ext cx="215572" cy="276999"/>
              </a:xfrm>
              <a:prstGeom prst="rect">
                <a:avLst/>
              </a:prstGeom>
              <a:blipFill>
                <a:blip r:embed="rId9"/>
                <a:stretch>
                  <a:fillRect l="-22222" r="-16667" b="-304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37B5EAF0-145E-B36F-DD34-D678762E4C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84" y="4332779"/>
            <a:ext cx="4178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FD3375-E6F0-786A-90E3-CDBAE513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Unconstrained Convex Optimization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6267669"/>
      </p:ext>
    </p:extLst>
  </p:cSld>
  <p:clrMapOvr>
    <a:masterClrMapping/>
  </p:clrMapOvr>
</p:sld>
</file>

<file path=ppt/theme/theme1.xml><?xml version="1.0" encoding="utf-8"?>
<a:theme xmlns:a="http://schemas.openxmlformats.org/drawingml/2006/main" name="4_본문 내용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265</Words>
  <Application>Microsoft Macintosh PowerPoint</Application>
  <PresentationFormat>와이드스크린</PresentationFormat>
  <Paragraphs>79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Cambria Math</vt:lpstr>
      <vt:lpstr>Tahoma</vt:lpstr>
      <vt:lpstr>Wingdings</vt:lpstr>
      <vt:lpstr>4_본문 내용 마스터</vt:lpstr>
      <vt:lpstr>Introduction to Convex Optimization</vt:lpstr>
      <vt:lpstr>PowerPoint 프레젠테이션</vt:lpstr>
      <vt:lpstr>Optimization Problems</vt:lpstr>
      <vt:lpstr>PowerPoint 프레젠테이션</vt:lpstr>
      <vt:lpstr>Convex Set</vt:lpstr>
      <vt:lpstr>Convex Function</vt:lpstr>
      <vt:lpstr>Convex Optimization</vt:lpstr>
      <vt:lpstr>Global optimal = local optimal</vt:lpstr>
      <vt:lpstr>PowerPoint 프레젠테이션</vt:lpstr>
      <vt:lpstr>Unconstrained Convex Optimization</vt:lpstr>
      <vt:lpstr>Example : Least Square</vt:lpstr>
      <vt:lpstr>Unconstrained Convex Optimization (Numerical)</vt:lpstr>
      <vt:lpstr>PowerPoint 프레젠테이션</vt:lpstr>
      <vt:lpstr>Constrained Convex Optimization</vt:lpstr>
      <vt:lpstr>Lagrange multiplier</vt:lpstr>
      <vt:lpstr>Lagrange Dual Function</vt:lpstr>
      <vt:lpstr>Lagrange Dual Problem</vt:lpstr>
      <vt:lpstr>Strong Duality</vt:lpstr>
      <vt:lpstr>Slater’s condition</vt:lpstr>
      <vt:lpstr>Karush-Kuhn-Tucker condition(KKT condition)</vt:lpstr>
      <vt:lpstr>Example : Support Vector Machine(SVM)</vt:lpstr>
      <vt:lpstr>Example : Support Vector Machine (Dual Function)</vt:lpstr>
      <vt:lpstr>Example : Support Vector Machine (Dual Problem)</vt:lpstr>
      <vt:lpstr>Example : Support Vector Machine (KKT condition)</vt:lpstr>
      <vt:lpstr>Example : Support Vector Machine (KKT condition)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Soonmin Hwang</dc:creator>
  <cp:lastModifiedBy>임근택</cp:lastModifiedBy>
  <cp:revision>25</cp:revision>
  <dcterms:created xsi:type="dcterms:W3CDTF">2019-04-18T07:18:22Z</dcterms:created>
  <dcterms:modified xsi:type="dcterms:W3CDTF">2022-06-27T05:48:52Z</dcterms:modified>
</cp:coreProperties>
</file>