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openxmlformats-officedocument.drawingml.chartshapes+xml" PartName="/ppt/drawings/drawing3.xml"/>
  <Override ContentType="application/vnd.openxmlformats-officedocument.drawingml.chartshapes+xml" PartName="/ppt/drawings/drawing4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12192000"/>
  <p:notesSz cx="6858000" cy="9144000"/>
  <p:embeddedFontLst>
    <p:embeddedFont>
      <p:font typeface="Libre Franklin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h7M1ftZILa6BTQpHMfphyc+wZ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0747F-663F-48A8-BFA7-3561F9DBC2DC}">
  <a:tblStyle styleId="{9550747F-663F-48A8-BFA7-3561F9DBC2D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LibreFranklin-bold.fntdata"/><Relationship Id="rId45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LibreFranklin-boldItalic.fntdata"/><Relationship Id="rId47" Type="http://schemas.openxmlformats.org/officeDocument/2006/relationships/font" Target="fonts/LibreFranklin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Relationship Id="rId4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Relationship Id="rId4" Type="http://schemas.openxmlformats.org/officeDocument/2006/relationships/chartUserShapes" Target="../drawings/drawing2.xm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Relationship Id="rId4" Type="http://schemas.openxmlformats.org/officeDocument/2006/relationships/chartUserShapes" Target="../drawings/drawing3.xm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데이터 </a:t>
            </a:r>
            <a:r>
              <a:rPr lang="ko-KR" altLang="en-US" sz="1500" dirty="0" err="1">
                <a:solidFill>
                  <a:schemeClr val="bg2"/>
                </a:solidFill>
              </a:rPr>
              <a:t>전처리</a:t>
            </a:r>
            <a:endParaRPr lang="en-US" altLang="ko-KR" sz="150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27891089071053637"/>
          <c:y val="5.8772986639558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텍스트 변환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C4-447C-BA43-63E47AE8C3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4-447C-BA43-63E47AE8C3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4-447C-BA43-63E47AE8C3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4-447C-BA43-63E47AE8C367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C4-447C-BA43-63E47AE8C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프로젝트 발표</a:t>
            </a:r>
          </a:p>
        </c:rich>
      </c:tx>
      <c:layout>
        <c:manualLayout>
          <c:xMode val="edge"/>
          <c:yMode val="edge"/>
          <c:x val="0.27008189071296956"/>
          <c:y val="3.9181991093038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8E-47DE-913B-F43A363CE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8E-47DE-913B-F43A363CE1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8E-47DE-913B-F43A363CE1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8E-47DE-913B-F43A363CE12B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8E-47DE-913B-F43A363CE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샘플링 데이터 분석</a:t>
            </a:r>
          </a:p>
        </c:rich>
      </c:tx>
      <c:layout>
        <c:manualLayout>
          <c:xMode val="edge"/>
          <c:yMode val="edge"/>
          <c:x val="0.20350010758171258"/>
          <c:y val="4.8977488866298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0-4AF9-8A41-334506807E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0-4AF9-8A41-334506807E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0-4AF9-8A41-334506807E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0-4AF9-8A41-334506807E46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50-4AF9-8A41-334506807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500" dirty="0">
                <a:solidFill>
                  <a:schemeClr val="bg2"/>
                </a:solidFill>
              </a:rPr>
              <a:t>전체 데이터</a:t>
            </a:r>
            <a:r>
              <a:rPr lang="ko-KR" altLang="en-US" sz="1500" baseline="0" dirty="0">
                <a:solidFill>
                  <a:schemeClr val="bg2"/>
                </a:solidFill>
              </a:rPr>
              <a:t> </a:t>
            </a:r>
            <a:r>
              <a:rPr lang="ko-KR" altLang="en-US" sz="1500" dirty="0">
                <a:solidFill>
                  <a:schemeClr val="bg2"/>
                </a:solidFill>
              </a:rPr>
              <a:t>분석</a:t>
            </a:r>
            <a:endParaRPr lang="en-US" altLang="ko-KR" sz="1500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0.24102335757137153"/>
          <c:y val="7.3466233299447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39-4498-BE8C-CA1D0CF0AF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39-4498-BE8C-CA1D0CF0AF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39-4498-BE8C-CA1D0CF0AF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39-4498-BE8C-CA1D0CF0AFA6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39-4498-BE8C-CA1D0CF0A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0.39068</cdr:x>
      <cdr:y>0.49102</cdr:y>
    </cdr:from>
    <cdr:to>
      <cdr:x>0.6633</cdr:x>
      <cdr:y>0.67933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23930" y="127323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40%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0.33496</cdr:x>
      <cdr:y>0.5</cdr:y>
    </cdr:from>
    <cdr:to>
      <cdr:x>0.72626</cdr:x>
      <cdr:y>0.82643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963645" y="1296514"/>
          <a:ext cx="1125724" cy="8464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100%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0.40258</cdr:x>
      <cdr:y>0.49578</cdr:y>
    </cdr:from>
    <cdr:to>
      <cdr:x>0.6752</cdr:x>
      <cdr:y>0.68409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58176" y="128556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65%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0.38468</cdr:x>
      <cdr:y>0.49595</cdr:y>
    </cdr:from>
    <cdr:to>
      <cdr:x>0.6573</cdr:x>
      <cdr:y>0.68426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106678" y="1286002"/>
          <a:ext cx="784296" cy="4882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90%</a:t>
          </a:r>
          <a:endParaRPr lang="ko-KR" altLang="en-US" sz="2400" dirty="0">
            <a:latin typeface="+mn-ea"/>
          </a:endParaRP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42" name="Google Shape;4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53" name="Google Shape;45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66" name="Google Shape;46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73" name="Google Shape;4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0" name="Google Shape;4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7" name="Google Shape;48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13" name="Google Shape;5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27" name="Google Shape;52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37" name="Google Shape;53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48" name="Google Shape;54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61" name="Google Shape;56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2" name="Google Shape;57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79" name="Google Shape;57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5" name="Google Shape;58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91" name="Google Shape;59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algun Gothic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54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" name="Google Shape;103;p54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04" name="Google Shape;104;p54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05" name="Google Shape;105;p5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Malgun Gothic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5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5" title="절단선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6"/>
          <p:cNvSpPr txBox="1"/>
          <p:nvPr>
            <p:ph idx="1" type="body"/>
          </p:nvPr>
        </p:nvSpPr>
        <p:spPr>
          <a:xfrm>
            <a:off x="1371600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2" type="body"/>
          </p:nvPr>
        </p:nvSpPr>
        <p:spPr>
          <a:xfrm>
            <a:off x="6525403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1" type="body"/>
          </p:nvPr>
        </p:nvSpPr>
        <p:spPr>
          <a:xfrm>
            <a:off x="1371600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57"/>
          <p:cNvSpPr txBox="1"/>
          <p:nvPr>
            <p:ph idx="2" type="body"/>
          </p:nvPr>
        </p:nvSpPr>
        <p:spPr>
          <a:xfrm>
            <a:off x="1371600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57"/>
          <p:cNvSpPr txBox="1"/>
          <p:nvPr>
            <p:ph idx="3" type="body"/>
          </p:nvPr>
        </p:nvSpPr>
        <p:spPr>
          <a:xfrm>
            <a:off x="6528816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57"/>
          <p:cNvSpPr txBox="1"/>
          <p:nvPr>
            <p:ph idx="4" type="body"/>
          </p:nvPr>
        </p:nvSpPr>
        <p:spPr>
          <a:xfrm>
            <a:off x="6525014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0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0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0"/>
          <p:cNvSpPr txBox="1"/>
          <p:nvPr>
            <p:ph idx="1" type="body"/>
          </p:nvPr>
        </p:nvSpPr>
        <p:spPr>
          <a:xfrm>
            <a:off x="6256020" y="685801"/>
            <a:ext cx="5212080" cy="562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60"/>
          <p:cNvSpPr txBox="1"/>
          <p:nvPr>
            <p:ph idx="2" type="body"/>
          </p:nvPr>
        </p:nvSpPr>
        <p:spPr>
          <a:xfrm>
            <a:off x="723900" y="2097087"/>
            <a:ext cx="385572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6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0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1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61"/>
          <p:cNvSpPr txBox="1"/>
          <p:nvPr>
            <p:ph idx="1" type="body"/>
          </p:nvPr>
        </p:nvSpPr>
        <p:spPr>
          <a:xfrm>
            <a:off x="723900" y="2097088"/>
            <a:ext cx="385572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6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1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" type="body"/>
          </p:nvPr>
        </p:nvSpPr>
        <p:spPr>
          <a:xfrm rot="5400000">
            <a:off x="4066382" y="-597693"/>
            <a:ext cx="4211636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3"/>
          <p:cNvSpPr txBox="1"/>
          <p:nvPr>
            <p:ph type="title"/>
          </p:nvPr>
        </p:nvSpPr>
        <p:spPr>
          <a:xfrm rot="5400000">
            <a:off x="7537160" y="2683556"/>
            <a:ext cx="5684569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1" type="body"/>
          </p:nvPr>
        </p:nvSpPr>
        <p:spPr>
          <a:xfrm rot="5400000">
            <a:off x="2619136" y="-623381"/>
            <a:ext cx="5684569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3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Malgun Gothic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6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64" title="절단선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5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5"/>
          <p:cNvSpPr txBox="1"/>
          <p:nvPr>
            <p:ph idx="1" type="body"/>
          </p:nvPr>
        </p:nvSpPr>
        <p:spPr>
          <a:xfrm>
            <a:off x="1371600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1" name="Google Shape;191;p65"/>
          <p:cNvSpPr txBox="1"/>
          <p:nvPr>
            <p:ph idx="2" type="body"/>
          </p:nvPr>
        </p:nvSpPr>
        <p:spPr>
          <a:xfrm>
            <a:off x="6525403" y="2097089"/>
            <a:ext cx="4447786" cy="421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6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6"/>
          <p:cNvSpPr txBox="1"/>
          <p:nvPr>
            <p:ph idx="1" type="body"/>
          </p:nvPr>
        </p:nvSpPr>
        <p:spPr>
          <a:xfrm>
            <a:off x="1371600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66"/>
          <p:cNvSpPr txBox="1"/>
          <p:nvPr>
            <p:ph idx="2" type="body"/>
          </p:nvPr>
        </p:nvSpPr>
        <p:spPr>
          <a:xfrm>
            <a:off x="1371600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66"/>
          <p:cNvSpPr txBox="1"/>
          <p:nvPr>
            <p:ph idx="3" type="body"/>
          </p:nvPr>
        </p:nvSpPr>
        <p:spPr>
          <a:xfrm>
            <a:off x="6528816" y="210019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66"/>
          <p:cNvSpPr txBox="1"/>
          <p:nvPr>
            <p:ph idx="4" type="body"/>
          </p:nvPr>
        </p:nvSpPr>
        <p:spPr>
          <a:xfrm>
            <a:off x="6525014" y="2984741"/>
            <a:ext cx="4443984" cy="3323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1" name="Google Shape;201;p6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7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9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9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9"/>
          <p:cNvSpPr txBox="1"/>
          <p:nvPr>
            <p:ph idx="1" type="body"/>
          </p:nvPr>
        </p:nvSpPr>
        <p:spPr>
          <a:xfrm>
            <a:off x="6256020" y="685801"/>
            <a:ext cx="5212080" cy="562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217" name="Google Shape;217;p69"/>
          <p:cNvSpPr txBox="1"/>
          <p:nvPr>
            <p:ph idx="2" type="body"/>
          </p:nvPr>
        </p:nvSpPr>
        <p:spPr>
          <a:xfrm>
            <a:off x="723900" y="2097087"/>
            <a:ext cx="385572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6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69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0" title="배경 도형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0"/>
          <p:cNvSpPr txBox="1"/>
          <p:nvPr>
            <p:ph type="title"/>
          </p:nvPr>
        </p:nvSpPr>
        <p:spPr>
          <a:xfrm>
            <a:off x="723900" y="685800"/>
            <a:ext cx="385572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70"/>
          <p:cNvSpPr txBox="1"/>
          <p:nvPr>
            <p:ph idx="1" type="body"/>
          </p:nvPr>
        </p:nvSpPr>
        <p:spPr>
          <a:xfrm>
            <a:off x="723900" y="2097088"/>
            <a:ext cx="3855720" cy="377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7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70" title="구분선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1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1"/>
          <p:cNvSpPr txBox="1"/>
          <p:nvPr>
            <p:ph idx="1" type="body"/>
          </p:nvPr>
        </p:nvSpPr>
        <p:spPr>
          <a:xfrm rot="5400000">
            <a:off x="4066382" y="-597693"/>
            <a:ext cx="4211636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4" name="Google Shape;234;p7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7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2"/>
          <p:cNvSpPr txBox="1"/>
          <p:nvPr>
            <p:ph type="title"/>
          </p:nvPr>
        </p:nvSpPr>
        <p:spPr>
          <a:xfrm rot="5400000">
            <a:off x="7537160" y="2683556"/>
            <a:ext cx="5684569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2"/>
          <p:cNvSpPr txBox="1"/>
          <p:nvPr>
            <p:ph idx="1" type="body"/>
          </p:nvPr>
        </p:nvSpPr>
        <p:spPr>
          <a:xfrm rot="5400000">
            <a:off x="2619136" y="-623381"/>
            <a:ext cx="5684569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7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7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algun Gothic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7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7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1371600" y="2097087"/>
            <a:ext cx="960120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7" name="Google Shape;87;p4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40" title="보조 기사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07">
          <p15:clr>
            <a:srgbClr val="F26B43"/>
          </p15:clr>
        </p15:guide>
        <p15:guide id="2" orient="horz" pos="1253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321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1371600" y="2097087"/>
            <a:ext cx="960120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1" name="Google Shape;171;p4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2" name="Google Shape;172;p4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3" name="Google Shape;173;p4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42" title="보조 기사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07">
          <p15:clr>
            <a:srgbClr val="F26B43"/>
          </p15:clr>
        </p15:guide>
        <p15:guide id="2" orient="horz" pos="1253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321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2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5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8.png"/><Relationship Id="rId5" Type="http://schemas.openxmlformats.org/officeDocument/2006/relationships/image" Target="../media/image48.png"/><Relationship Id="rId6" Type="http://schemas.openxmlformats.org/officeDocument/2006/relationships/image" Target="../media/image32.png"/><Relationship Id="rId7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52.png"/><Relationship Id="rId6" Type="http://schemas.openxmlformats.org/officeDocument/2006/relationships/image" Target="../media/image54.png"/><Relationship Id="rId7" Type="http://schemas.openxmlformats.org/officeDocument/2006/relationships/image" Target="../media/image56.png"/><Relationship Id="rId8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62.png"/><Relationship Id="rId5" Type="http://schemas.openxmlformats.org/officeDocument/2006/relationships/image" Target="../media/image7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Relationship Id="rId7" Type="http://schemas.openxmlformats.org/officeDocument/2006/relationships/image" Target="../media/image6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65.png"/><Relationship Id="rId5" Type="http://schemas.openxmlformats.org/officeDocument/2006/relationships/image" Target="../media/image63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70.png"/><Relationship Id="rId5" Type="http://schemas.openxmlformats.org/officeDocument/2006/relationships/image" Target="../media/image69.png"/><Relationship Id="rId6" Type="http://schemas.openxmlformats.org/officeDocument/2006/relationships/image" Target="../media/image66.png"/><Relationship Id="rId7" Type="http://schemas.openxmlformats.org/officeDocument/2006/relationships/image" Target="../media/image7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hyperlink" Target="http://consensus.hankyung.com/apps.analysis/" TargetMode="External"/><Relationship Id="rId5" Type="http://schemas.openxmlformats.org/officeDocument/2006/relationships/hyperlink" Target="https://github.com/kakao/khaiii" TargetMode="External"/><Relationship Id="rId6" Type="http://schemas.openxmlformats.org/officeDocument/2006/relationships/hyperlink" Target="http://word.snu.ac.kr/kosac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꺾은선형 차트 그래픽 클로즈업" id="255" name="Google Shape;255;p1"/>
          <p:cNvPicPr preferRelativeResize="0"/>
          <p:nvPr/>
        </p:nvPicPr>
        <p:blipFill rotWithShape="1">
          <a:blip r:embed="rId3">
            <a:alphaModFix/>
          </a:blip>
          <a:srcRect b="0" l="0" r="0"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"/>
          <p:cNvSpPr/>
          <p:nvPr/>
        </p:nvSpPr>
        <p:spPr>
          <a:xfrm rot="10800000">
            <a:off x="5670146" y="3710250"/>
            <a:ext cx="2131466" cy="1830903"/>
          </a:xfrm>
          <a:custGeom>
            <a:rect b="b" l="l" r="r" t="t"/>
            <a:pathLst>
              <a:path extrusionOk="0" h="1983044" w="2308583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6138004" y="4184861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"/>
          <p:cNvSpPr txBox="1"/>
          <p:nvPr>
            <p:ph type="ctrTitle"/>
          </p:nvPr>
        </p:nvSpPr>
        <p:spPr>
          <a:xfrm>
            <a:off x="6298010" y="4333009"/>
            <a:ext cx="5268177" cy="1086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lang="en-US" sz="3600">
                <a:solidFill>
                  <a:srgbClr val="FFFFFF"/>
                </a:solidFill>
              </a:rPr>
              <a:t>증권사 REPORT로 보는 주가 예측 </a:t>
            </a:r>
            <a:r>
              <a:rPr lang="en-US" sz="2400">
                <a:solidFill>
                  <a:srgbClr val="FFFFFF"/>
                </a:solidFill>
              </a:rPr>
              <a:t>Part2</a:t>
            </a:r>
            <a:endParaRPr sz="3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"/>
          <p:cNvSpPr txBox="1"/>
          <p:nvPr>
            <p:ph idx="1" type="subTitle"/>
          </p:nvPr>
        </p:nvSpPr>
        <p:spPr>
          <a:xfrm>
            <a:off x="6298010" y="5419246"/>
            <a:ext cx="5268177" cy="53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A1조 임일수, 최종태, 김영운, 서민석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8262854" y="846284"/>
            <a:ext cx="2759035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K-Digital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비트캠프 교육센터 별관학원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61" name="Google Shape;2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298" y="6279620"/>
            <a:ext cx="1482842" cy="385879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descr="EMB0000378c3f3d" id="262" name="Google Shape;2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1651" y="6279620"/>
            <a:ext cx="1180238" cy="37574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nan 값 분석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0"/>
          <p:cNvSpPr txBox="1"/>
          <p:nvPr>
            <p:ph idx="1" type="body"/>
          </p:nvPr>
        </p:nvSpPr>
        <p:spPr>
          <a:xfrm>
            <a:off x="1371599" y="2001327"/>
            <a:ext cx="6211019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크롤링 후 nan값 데이터가 총 997개 존재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그 중 종목이 상장폐지 및 합병 등으로 종목코드가                   바뀌어서 데이터를 받아오지 못한 경우</a:t>
            </a:r>
            <a:endParaRPr sz="1800"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리포트 날짜 당시 상장 예정이거나 주말 및 공휴일로 종가가 담기지 않은 경우</a:t>
            </a:r>
            <a:endParaRPr sz="1800"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분석하는데 문제가 있는 데이터는 모두 삭제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주말 및 공휴일 데이터만 개장일 날짜로 바꾸어서 사용</a:t>
            </a:r>
            <a:endParaRPr/>
          </a:p>
        </p:txBody>
      </p:sp>
      <p:pic>
        <p:nvPicPr>
          <p:cNvPr id="349" name="Google Shape;3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16" y="1910056"/>
            <a:ext cx="4397114" cy="439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/>
        </p:nvSpPr>
        <p:spPr>
          <a:xfrm>
            <a:off x="1371600" y="655608"/>
            <a:ext cx="9635706" cy="125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49896"/>
              <a:buFont typeface="Malgun Gothic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74844"/>
              <a:buFont typeface="Malgun Gothic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74844"/>
              <a:buFont typeface="Malgun Gothic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개장일 날짜로 변환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1371600" y="2001327"/>
            <a:ext cx="6809874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날짜(작성일)가 주말 및 공휴일인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경우 개장일 날짜로 변환이 필요 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Exchange_calendars 라이브러리를 사용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날짜를 넣으면 해당 날짜가 개장일인지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아닌지 True와 False를 반환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또한 그 날짜의 이전/다음 개장일의 날짜는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언제인지 알려 주는 기능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이전 개장일 날짜로 바꾸어 주고 바뀐 개장일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날짜로 다시 크롤링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6" name="Google Shape;3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676" y="2001327"/>
            <a:ext cx="4671885" cy="150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676" y="3504766"/>
            <a:ext cx="1816543" cy="280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4219" y="3504766"/>
            <a:ext cx="2855341" cy="279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FinanceDataReader 수정 종가[Close] 가져오기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2"/>
          <p:cNvSpPr txBox="1"/>
          <p:nvPr>
            <p:ph idx="1" type="body"/>
          </p:nvPr>
        </p:nvSpPr>
        <p:spPr>
          <a:xfrm>
            <a:off x="1371600" y="2001327"/>
            <a:ext cx="512811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종가를 가져오는 이유는 수정 전 종가와 비교해 액면 비율을 구하기 위해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구한 액면 비율로 리포트 목표주가를 수정가격으로 변환하기 위함</a:t>
            </a:r>
            <a:endParaRPr/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711" y="2001328"/>
            <a:ext cx="5301225" cy="260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49896"/>
              <a:buFont typeface="Malgun Gothic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개장일 날짜로 변환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81081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3"/>
          <p:cNvSpPr txBox="1"/>
          <p:nvPr>
            <p:ph idx="1" type="body"/>
          </p:nvPr>
        </p:nvSpPr>
        <p:spPr>
          <a:xfrm>
            <a:off x="1371600" y="2001327"/>
            <a:ext cx="518561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목표주가를 액면비율 적용해 수정목표주가로 바꿔주면 6개월, 1년 후 수익률을 알 수 있음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6개월, 1년 후 날짜도 종가를 구하려면 모두 개장일 날짜로 변환이 필요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※</a:t>
            </a:r>
            <a:r>
              <a:rPr lang="en-US"/>
              <a:t>Fdr에서 Shift() 이용 시 더 효율적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2" name="Google Shape;3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7209" y="2001327"/>
            <a:ext cx="5185611" cy="80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7208" y="2779910"/>
            <a:ext cx="5185611" cy="97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7207" y="3749205"/>
            <a:ext cx="2104056" cy="189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feature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report_{ } = report에 기재된 수정 전 값 &lt;== krx crawling으로 수집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액면비율 = adjusted Close(fdr) / report_Close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 adjusted_TargetPrice = 액면비율 * report_TargetPrice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 괴리율 = (adjusted_TargetPrice - 전일 Close(adjusted) / 전일 Close(adjusted) 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테이블이(가) 표시된 사진&#10;&#10;자동 생성된 설명" id="381" name="Google Shape;3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623" y="4153617"/>
            <a:ext cx="9593177" cy="127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feature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개별 종목 주가는 지수의 영향을 받을 수 밖에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없기 때문에 kospi/kodaq의 변동률을 반영 해야함.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FDR은 서버 오류로 사용 불가능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pandas_dataread 이용</a:t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이 또한 근본적 해결책은 아님.(Database로 해결)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Pandas reader는 미래의 값을 가져올 때 Nan값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처리가 안되고 최신 날짜의 값을 갖고 옴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If date &lt;  “특정 날짜” 지정으로  “특정 날짜” 이후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의 지수를 가져오려는 경우 Nan값이 생기도록 함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88" name="Google Shape;3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011" y="2001327"/>
            <a:ext cx="4603989" cy="84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8011" y="2798083"/>
            <a:ext cx="4603989" cy="179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8011" y="4590620"/>
            <a:ext cx="1962356" cy="184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1371600" y="1565099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Part 1 결과는 okt1에 해당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Okt2와 khaiii tfidVectorizing시 params 추가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-</a:t>
            </a:r>
            <a:r>
              <a:rPr i="1" lang="en-US" sz="1600"/>
              <a:t>ngram_range = (1, 2), sublinear_tf = True</a:t>
            </a:r>
            <a:endParaRPr i="1" sz="1600"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97" name="Google Shape;397;p16"/>
          <p:cNvGraphicFramePr/>
          <p:nvPr/>
        </p:nvGraphicFramePr>
        <p:xfrm>
          <a:off x="1371600" y="3210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{9550747F-663F-48A8-BFA7-3561F9DBC2DC}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Kneighbor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AdaBoost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GradientBoost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XGBC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MLP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okt1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0.75628724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0.63619263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0.97165256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0.63769752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0.97165256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0.70184349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0.63624961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0.61907449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0.94869865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0.77520692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0.79799310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0.73250564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0.95446849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0.63250135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0.64051010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0.71444695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okt2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0.7485732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0.6064710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0.97227971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0.68528969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0.97227971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0.74699022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0.66792098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0.64917231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0.96381311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0.80436418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0.83192223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0.76542513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0.96575729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0.79646351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0.97014738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0.79100828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khaiii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0.8036613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0.6876769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0.97269753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0.67427817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0.97269753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0.76221929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0.67444640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0.65842619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0.96328274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0.80241556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0.82328888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0.76505000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0.96565174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0.79932025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0.97118772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0.78222306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wrong way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7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구간 Labeling 시 잘못된 방법</a:t>
            </a:r>
            <a:endParaRPr/>
          </a:p>
          <a:p>
            <a:pPr indent="-171450" lvl="0" marL="28575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Inertias 기준으로 6개월 수익률을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Kmeans(4) clustering 실시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라벨의 분포가 치우친 상태</a:t>
            </a:r>
            <a:endParaRPr/>
          </a:p>
          <a:p>
            <a:pPr indent="-171450" lvl="0" marL="28575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아무런 근거가 없는 분류 방식이고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보통 클러스터 개수가 3~5 사이라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Score의 신뢰성이 매우 낮다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347" y="1443328"/>
            <a:ext cx="3128158" cy="23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2347" y="3800655"/>
            <a:ext cx="3128158" cy="250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6060" y="3800654"/>
            <a:ext cx="1614785" cy="250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–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도수분포표</a:t>
            </a:r>
            <a:endParaRPr/>
          </a:p>
        </p:txBody>
      </p:sp>
      <p:sp>
        <p:nvSpPr>
          <p:cNvPr id="412" name="Google Shape;412;p18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수익률을 구간별로 나눠서 label을 해야함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수익률은 Categorical 형식이 아닌 연속 값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이기에 적절한 방식의 분류 작업이 필요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Quantile 등을 포함한 가격기준, 수량기준은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한계가 존재함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도수분표표 이용시 가격, 도수의 미세 조정을 통해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균형된 구간 분류를 할 수 있음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현재 6개월 수익률을 12개의 구간으로 임의로 나눈 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뒤 확인</a:t>
            </a:r>
            <a:endParaRPr sz="8000"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Char char="■"/>
            </a:pPr>
            <a:r>
              <a:rPr lang="en-US" sz="8000"/>
              <a:t>정규 분포의 형태로 라벨들이 분포 됨을 확인</a:t>
            </a:r>
            <a:endParaRPr sz="80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n-US" sz="8000"/>
              <a:t>    🡺 가격 구간 수정 필요</a:t>
            </a:r>
            <a:endParaRPr sz="8000"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60000"/>
              <a:buNone/>
            </a:pPr>
            <a:r>
              <a:t/>
            </a:r>
            <a:endParaRPr/>
          </a:p>
        </p:txBody>
      </p:sp>
      <p:pic>
        <p:nvPicPr>
          <p:cNvPr id="413" name="Google Shape;4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7383" y="2001327"/>
            <a:ext cx="4212566" cy="113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7383" y="3137496"/>
            <a:ext cx="1823697" cy="227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81080" y="3137496"/>
            <a:ext cx="2388869" cy="227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/>
        </p:nvSpPr>
        <p:spPr>
          <a:xfrm>
            <a:off x="1346200" y="504058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-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Classification(tfidf,count)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9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22" name="Google Shape;422;p19"/>
          <p:cNvGrpSpPr/>
          <p:nvPr/>
        </p:nvGrpSpPr>
        <p:grpSpPr>
          <a:xfrm>
            <a:off x="1219200" y="1530778"/>
            <a:ext cx="6096000" cy="2665969"/>
            <a:chOff x="3733800" y="2289175"/>
            <a:chExt cx="6096000" cy="2665969"/>
          </a:xfrm>
        </p:grpSpPr>
        <p:sp>
          <p:nvSpPr>
            <p:cNvPr id="423" name="Google Shape;423;p19"/>
            <p:cNvSpPr txBox="1"/>
            <p:nvPr/>
          </p:nvSpPr>
          <p:spPr>
            <a:xfrm>
              <a:off x="3733800" y="2289175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bins = [-0.7, -0.3, -0.2,-0.15,-0.1,0, 0.1,0.2,0.3, 1.5]</a:t>
              </a:r>
              <a:endParaRPr/>
            </a:p>
          </p:txBody>
        </p:sp>
        <p:pic>
          <p:nvPicPr>
            <p:cNvPr id="424" name="Google Shape;42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0800" y="2754869"/>
              <a:ext cx="2057400" cy="220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30900" y="2754869"/>
              <a:ext cx="3476625" cy="220027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26" name="Google Shape;426;p19"/>
          <p:cNvGraphicFramePr/>
          <p:nvPr/>
        </p:nvGraphicFramePr>
        <p:xfrm>
          <a:off x="1371600" y="4720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{9550747F-663F-48A8-BFA7-3561F9DBC2DC}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XGB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MLP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Tfidf-bin12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0.92571959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0.10559567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0.92571959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0.14151625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0.91952956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0.13158845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0.91388115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0.13212996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0.92363045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0.13465704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Tfidf-bin9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0.15523466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0.19693141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0.91720629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0.19350181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0.90281647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0.18682310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0.92734448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0.18555957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Count-bin9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1.14963899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0.92958836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0.20234657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0.85793872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0.19187726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0.86915816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0.18718412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0.89453729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0.18231047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grpSp>
        <p:nvGrpSpPr>
          <p:cNvPr id="269" name="Google Shape;269;p2"/>
          <p:cNvGrpSpPr/>
          <p:nvPr/>
        </p:nvGrpSpPr>
        <p:grpSpPr>
          <a:xfrm>
            <a:off x="1349210" y="1997964"/>
            <a:ext cx="9493579" cy="3245822"/>
            <a:chOff x="60056" y="167788"/>
            <a:chExt cx="9493579" cy="3245822"/>
          </a:xfrm>
        </p:grpSpPr>
        <p:sp>
          <p:nvSpPr>
            <p:cNvPr id="270" name="Google Shape;270;p2"/>
            <p:cNvSpPr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 txBox="1"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Libre Franklin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0056" y="167788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rgbClr val="E6C0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 txBox="1"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80950" y="839301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2400" u="none" cap="none" strike="noStrike">
                <a:solidFill>
                  <a:srgbClr val="D0CA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 txBox="1"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수행절차 및 방법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79438" y="1510813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 txBox="1"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결과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80950" y="2182326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noFill/>
            <a:ln cap="flat" cmpd="sng" w="3492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 txBox="1"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3175" lIns="355450" spcFirstLastPara="1" rIns="43175" wrap="square" tIns="43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0056" y="2853838"/>
              <a:ext cx="559772" cy="559772"/>
            </a:xfrm>
            <a:prstGeom prst="ellipse">
              <a:avLst/>
            </a:prstGeom>
            <a:noFill/>
            <a:ln cap="flat" cmpd="sng" w="349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labeling(sample_data)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0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 도수 값이 높은 구간의 수익률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범위 조정(-0.15~0.15구간 세분화)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전과 비교 할 때 라벨들이 어느 정도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고른 비율로 분포함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구간 별로 고수익 순으로  A~M까지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Labeling 한 결과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33" name="Google Shape;433;p20"/>
          <p:cNvGrpSpPr/>
          <p:nvPr/>
        </p:nvGrpSpPr>
        <p:grpSpPr>
          <a:xfrm>
            <a:off x="6855125" y="1328800"/>
            <a:ext cx="4117675" cy="3119223"/>
            <a:chOff x="1235073" y="1595236"/>
            <a:chExt cx="6039847" cy="4494752"/>
          </a:xfrm>
        </p:grpSpPr>
        <p:pic>
          <p:nvPicPr>
            <p:cNvPr id="434" name="Google Shape;43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5073" y="2836926"/>
              <a:ext cx="6039847" cy="374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35075" y="3192463"/>
              <a:ext cx="2395604" cy="287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44900" y="3217863"/>
              <a:ext cx="3630020" cy="287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5073" y="1595236"/>
              <a:ext cx="6039847" cy="370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0"/>
            <p:cNvSpPr/>
            <p:nvPr/>
          </p:nvSpPr>
          <p:spPr>
            <a:xfrm>
              <a:off x="3933697" y="2154411"/>
              <a:ext cx="642598" cy="521495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0070C0"/>
            </a:solidFill>
            <a:ln cap="flat" cmpd="sng" w="25400">
              <a:solidFill>
                <a:srgbClr val="6666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9" name="Google Shape;43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5125" y="4390670"/>
            <a:ext cx="4117675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</a:t>
            </a:r>
            <a:endParaRPr b="1" i="0" sz="3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Doc2Vec_Classification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1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Word2vec는 단어를 vector로 변경하는 word embedding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doc2vec은 문서를 vector 로 변경하는 document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Embedding 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Word2vec의 cbow와 skip-gram과 유사한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Distributed memory(dm)과 distributed bag of words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(dbow)을 사용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6" name="Google Shape;4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717" y="4179475"/>
            <a:ext cx="63436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1641" y="2882090"/>
            <a:ext cx="1792496" cy="3440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448" name="Google Shape;44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14137" y="2882090"/>
            <a:ext cx="1724524" cy="344051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1"/>
          <p:cNvSpPr txBox="1"/>
          <p:nvPr/>
        </p:nvSpPr>
        <p:spPr>
          <a:xfrm>
            <a:off x="10517880" y="2148312"/>
            <a:ext cx="1588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 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PV-DBOW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8929127" y="2156658"/>
            <a:ext cx="1588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 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PV-DM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전체 데이터 시작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2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1371600" y="2001327"/>
            <a:ext cx="96012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전후 수익률이 높은 종목의 투자의견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 수익률이 높은 종목 의견은 sell이 많았는데 코로나 이후 buy가 많아짐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8" name="Google Shape;4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3851" y="3654272"/>
            <a:ext cx="2105570" cy="265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9420" y="3654152"/>
            <a:ext cx="2045139" cy="265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0502" y="3654511"/>
            <a:ext cx="2350841" cy="265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8523" y="3654392"/>
            <a:ext cx="2350841" cy="265139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2"/>
          <p:cNvSpPr txBox="1"/>
          <p:nvPr/>
        </p:nvSpPr>
        <p:spPr>
          <a:xfrm>
            <a:off x="3300707" y="3203608"/>
            <a:ext cx="1094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lang="en-US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2018년</a:t>
            </a:r>
            <a:endParaRPr b="1" i="0" sz="20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 txBox="1"/>
          <p:nvPr/>
        </p:nvSpPr>
        <p:spPr>
          <a:xfrm>
            <a:off x="8502924" y="3249948"/>
            <a:ext cx="998791" cy="505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96774"/>
              <a:buFont typeface="Malgun Gothic"/>
              <a:buNone/>
            </a:pPr>
            <a:r>
              <a:rPr b="1" lang="en-US" sz="24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</a:t>
            </a:r>
            <a:endParaRPr b="1" sz="24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116129"/>
              <a:buFont typeface="Malgun Gothic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strongbuy가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70" name="Google Shape;4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1" y="2001327"/>
            <a:ext cx="4986068" cy="432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buy가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77" name="Google Shape;4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001327"/>
            <a:ext cx="6275606" cy="430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투자의견 sell이 가장 많이 나온 종목 6 / 수익률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632" y="2001327"/>
            <a:ext cx="6401215" cy="430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EDA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증권사별 평균 수익률(6개월)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6"/>
          <p:cNvSpPr txBox="1"/>
          <p:nvPr>
            <p:ph idx="1" type="body"/>
          </p:nvPr>
        </p:nvSpPr>
        <p:spPr>
          <a:xfrm>
            <a:off x="8320298" y="2001327"/>
            <a:ext cx="265250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1" name="Google Shape;4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738" y="1760353"/>
            <a:ext cx="6936667" cy="478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/>
          <p:nvPr/>
        </p:nvSpPr>
        <p:spPr>
          <a:xfrm>
            <a:off x="1383632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주요 분석 feature 도출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증권사별 평균 수익률(1년)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27"/>
          <p:cNvSpPr txBox="1"/>
          <p:nvPr>
            <p:ph idx="1" type="body"/>
          </p:nvPr>
        </p:nvSpPr>
        <p:spPr>
          <a:xfrm>
            <a:off x="8320298" y="2001327"/>
            <a:ext cx="265250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318" y="1776168"/>
            <a:ext cx="6933871" cy="459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prepro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outlier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8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기존 데이터의 고수익률 구간에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Outlier 존재</a:t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따라서 highest_lim에의 가중치만 조절해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outlier일부 제거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510845"/>
            <a:ext cx="3566229" cy="143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5504" y="1706094"/>
            <a:ext cx="4467296" cy="1722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5504" y="4579710"/>
            <a:ext cx="4467296" cy="164799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2820369" y="3062658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2820369" y="5068741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/>
          <p:nvPr/>
        </p:nvSpPr>
        <p:spPr>
          <a:xfrm>
            <a:off x="8481816" y="3822222"/>
            <a:ext cx="514672" cy="37212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25400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–prepro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labeling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같은 bins로 구간을 나눴을 때  6개월 수익률은 지수 반영/미반영의 분포가 한 두 구간에서만 차이 남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 수익률 Classification에서는 위의 수익률 구간의 labeling으로 분석 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1154" y="3324249"/>
            <a:ext cx="3963859" cy="42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1154" y="3735918"/>
            <a:ext cx="1594703" cy="239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5857" y="3735918"/>
            <a:ext cx="2369944" cy="239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6440" y="3324249"/>
            <a:ext cx="4587856" cy="45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4368" y="3780853"/>
            <a:ext cx="2109378" cy="234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80888" y="3780853"/>
            <a:ext cx="2483408" cy="234706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 txBox="1"/>
          <p:nvPr/>
        </p:nvSpPr>
        <p:spPr>
          <a:xfrm>
            <a:off x="2322635" y="6348245"/>
            <a:ext cx="2356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6개월 수익률&gt;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6881891" y="6305908"/>
            <a:ext cx="3176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지수 반영  6개월 수익률&gt;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프로젝트 수행 절차 및 방법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90" name="Google Shape;290;p3"/>
          <p:cNvGraphicFramePr/>
          <p:nvPr/>
        </p:nvGraphicFramePr>
        <p:xfrm>
          <a:off x="2477891" y="1954264"/>
          <a:ext cx="2876883" cy="2593028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91" name="Google Shape;291;p3"/>
          <p:cNvGraphicFramePr/>
          <p:nvPr/>
        </p:nvGraphicFramePr>
        <p:xfrm>
          <a:off x="6973424" y="3937212"/>
          <a:ext cx="2876883" cy="2593028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92" name="Google Shape;292;p3"/>
          <p:cNvGraphicFramePr/>
          <p:nvPr/>
        </p:nvGraphicFramePr>
        <p:xfrm>
          <a:off x="3906092" y="3979011"/>
          <a:ext cx="2876883" cy="2593028"/>
        </p:xfrm>
        <a:graphic>
          <a:graphicData uri="http://schemas.openxmlformats.org/drawingml/2006/chart">
            <c:chart r:id="rId6"/>
          </a:graphicData>
        </a:graphic>
      </p:graphicFrame>
      <p:graphicFrame>
        <p:nvGraphicFramePr>
          <p:cNvPr id="293" name="Google Shape;293;p3"/>
          <p:cNvGraphicFramePr/>
          <p:nvPr/>
        </p:nvGraphicFramePr>
        <p:xfrm>
          <a:off x="5370152" y="1916113"/>
          <a:ext cx="2876883" cy="2593028"/>
        </p:xfrm>
        <a:graphic>
          <a:graphicData uri="http://schemas.openxmlformats.org/drawingml/2006/chart">
            <c:chart r:id="rId7"/>
          </a:graphicData>
        </a:graphic>
      </p:graphicFrame>
      <p:sp>
        <p:nvSpPr>
          <p:cNvPr id="294" name="Google Shape;294;p3"/>
          <p:cNvSpPr txBox="1"/>
          <p:nvPr/>
        </p:nvSpPr>
        <p:spPr>
          <a:xfrm>
            <a:off x="3274583" y="1881813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11/12~ 11/14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"/>
          <p:cNvSpPr txBox="1"/>
          <p:nvPr/>
        </p:nvSpPr>
        <p:spPr>
          <a:xfrm>
            <a:off x="4711460" y="3882074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11/14~ 11/15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6151466" y="1852426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11/15~ 11/18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8033064" y="3844557"/>
            <a:ext cx="18554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30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bins = [-1, -0.3, -0.2,-0.15,-0.1,-0.05, 0, 0.05, 0.1,0.2,0.3,1.5]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6개월 수익률의  bins를 그대로 적용했을 때 1년 수익률은 지수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반영 여부와 상관없이  고른 분포가 이루어지지 못하며, 따라서 1년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수익률의 경우 새로운 구간 설정 labeling필요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 txBox="1"/>
          <p:nvPr/>
        </p:nvSpPr>
        <p:spPr>
          <a:xfrm>
            <a:off x="2152586" y="4753714"/>
            <a:ext cx="2356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수익률&gt;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6491319" y="4753714"/>
            <a:ext cx="31769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지수 반영  1년 수익률&gt;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567" y="2566570"/>
            <a:ext cx="37052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6759" y="2566570"/>
            <a:ext cx="391422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1"/>
          <p:cNvSpPr txBox="1"/>
          <p:nvPr>
            <p:ph idx="1" type="body"/>
          </p:nvPr>
        </p:nvSpPr>
        <p:spPr>
          <a:xfrm>
            <a:off x="1371600" y="2027703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방법 1 - 사이드 구간  bins 추가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손실구간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[-1, -0.3, -0.2,-0.15 ]에서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[-1,-0.4,-0.3, -0.25, -0.2,-0.15]로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수익구간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[0.3,1.5]에서 [0.3,0.5,1.5]로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결과적으로 12개의 구간에서 14개의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구간으로 증가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지수 반영의 경우에도 고른 분포 나옴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 txBox="1"/>
          <p:nvPr/>
        </p:nvSpPr>
        <p:spPr>
          <a:xfrm>
            <a:off x="7831235" y="1910057"/>
            <a:ext cx="227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미반영&gt;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353" y="2707156"/>
            <a:ext cx="2057644" cy="318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578" y="-1781634"/>
            <a:ext cx="5581650" cy="303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8996" y="2707156"/>
            <a:ext cx="3207768" cy="318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1352" y="2409614"/>
            <a:ext cx="5265412" cy="30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32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둘 다 7개의 구간으로 축소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그러나 동시에 고른 분포를 만족하는 bins를 찾기 어려워 1% 단위로 조정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샘플 데이터 분석에서 구간의 확대는 classifaction분석의 정확도를 저하시킴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따라서 1년 수익률의 분석은 위의 7구간 분포에 따른 label로 실시함.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2" name="Google Shape;552;p32"/>
          <p:cNvSpPr txBox="1"/>
          <p:nvPr/>
        </p:nvSpPr>
        <p:spPr>
          <a:xfrm>
            <a:off x="2049772" y="2288022"/>
            <a:ext cx="2441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미반영&gt;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554" y="2654371"/>
            <a:ext cx="3047768" cy="23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8113" y="2888799"/>
            <a:ext cx="3206209" cy="168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9537" y="2651848"/>
            <a:ext cx="3512921" cy="24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9537" y="2893020"/>
            <a:ext cx="3512921" cy="167898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2"/>
          <p:cNvSpPr txBox="1"/>
          <p:nvPr/>
        </p:nvSpPr>
        <p:spPr>
          <a:xfrm>
            <a:off x="5708348" y="2282515"/>
            <a:ext cx="36107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1년 지수 반영&gt;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1415560" y="1690832"/>
            <a:ext cx="73679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 2 - 사이드 구간  bins 축소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target 과 dataframe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33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65" name="Google Shape;5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660622"/>
            <a:ext cx="5543550" cy="106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724508"/>
            <a:ext cx="5543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3943708"/>
            <a:ext cx="55435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1" y="5105758"/>
            <a:ext cx="5543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3"/>
          <p:cNvSpPr txBox="1"/>
          <p:nvPr/>
        </p:nvSpPr>
        <p:spPr>
          <a:xfrm>
            <a:off x="7548114" y="1847077"/>
            <a:ext cx="401990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6month_11bins_tfidf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6month__index_11bins_tfidf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1Year_7bins 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1Year_index_7bins _tfidf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1" i="0" sz="4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34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576" name="Google Shape;576;p34"/>
          <p:cNvGraphicFramePr/>
          <p:nvPr/>
        </p:nvGraphicFramePr>
        <p:xfrm>
          <a:off x="1371600" y="37151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{9550747F-663F-48A8-BFA7-3561F9DBC2DC}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5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KNeighbor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DecisionTree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RandomForest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AdaBoost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LGBM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GradientBoost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Classifier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6month_11bins_tfidf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0.39077536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0.13290751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0.99701360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0.12510081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0.99701360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0.16668280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0.14113483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0.13687538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0.69125373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0.17152166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0.29109059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0.15265009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6month__index_11bins_tfidf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0.38886738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0.12416530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0.99695830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0.12581051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0.99695830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0.16313429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0.14109335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0.13203652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0.68674649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0.16977474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0.29226579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0.15177909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1Year_7bins 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0.99773255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0.28520275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0.61736810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0.28217039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4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1Year_index_7bins _tfidf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0.99763577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0.28433175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0.61030306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0.27917030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자체 평가 의견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82" name="Google Shape;582;p35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3600">
                <a:solidFill>
                  <a:schemeClr val="dk1"/>
                </a:solidFill>
              </a:rPr>
              <a:t>데이터 출처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588" name="Google Shape;588;p36"/>
          <p:cNvSpPr txBox="1"/>
          <p:nvPr>
            <p:ph idx="1" type="body"/>
          </p:nvPr>
        </p:nvSpPr>
        <p:spPr>
          <a:xfrm>
            <a:off x="1371600" y="200132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기업 레포트: 한경 컨센서스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http://consensus.hankyung.com/apps.analysis/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한글 형태소 분석기: Kakao Khaiii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https://github.com/kakao/khaiii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한글 감성 사전: KOSAC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http://word.snu.ac.kr/kosac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>
            <a:off x="4635504" y="2644170"/>
            <a:ext cx="292099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1371600" y="68580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</a:rPr>
              <a:t>Part1 개요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1371600" y="1985554"/>
            <a:ext cx="9601200" cy="432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기업리포트 pdf파일 텍스트로 변환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감성분석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compliance 이슈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투자의견으로 sampling</a:t>
            </a:r>
            <a:endParaRPr/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vectorizing - Tfidf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type="title"/>
          </p:nvPr>
        </p:nvSpPr>
        <p:spPr>
          <a:xfrm>
            <a:off x="1371600" y="350240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algun Gothic"/>
              <a:buNone/>
            </a:pPr>
            <a:r>
              <a:rPr b="1" lang="en-US" sz="3600">
                <a:solidFill>
                  <a:schemeClr val="dk1"/>
                </a:solidFill>
              </a:rPr>
              <a:t>Part2 개요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9" name="Google Shape;309;p5"/>
          <p:cNvSpPr txBox="1"/>
          <p:nvPr>
            <p:ph idx="1" type="body"/>
          </p:nvPr>
        </p:nvSpPr>
        <p:spPr>
          <a:xfrm>
            <a:off x="1371600" y="995651"/>
            <a:ext cx="9601200" cy="53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# sampling data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1.수정 전 종가 가져오기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괴리율 문제, KRX 크롤링 과정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2. 주요 분석 feature 도출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액면비율, 수정 후 목표주가, 괴리율, 지수 수익률 등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3. Sample data 분석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전처리 및 EDA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Labeling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Classification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# 전체 data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4. 전체 data 분석</a:t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 i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- 전처리 및 EDA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Labeling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rPr i="0" lang="en-US" sz="1400">
                <a:latin typeface="Arial"/>
                <a:ea typeface="Arial"/>
                <a:cs typeface="Arial"/>
                <a:sym typeface="Arial"/>
              </a:rPr>
              <a:t>    - Classification</a:t>
            </a:r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DataFrame_Sampling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371599" y="2001327"/>
            <a:ext cx="10075653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전체데이터를 진행하기 앞서 지난 텍스트 분석에서 투자의견을 4가지로 나누어 샘플링한 데이터프레임을 사용해 프로젝트 수행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투자의견을 골고루 넣어 투자의견별 특징이 잘 드러날 것이라 예상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샘플링 데이터를 분석해 전체 데이터의 특징을  빠르게 알아낼 수 있어 효율적인 작업</a:t>
            </a:r>
            <a:endParaRPr/>
          </a:p>
          <a:p>
            <a:pPr indent="-2286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/>
        </p:nvSpPr>
        <p:spPr>
          <a:xfrm>
            <a:off x="1371600" y="685606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목적 – 괴리율 문제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7"/>
          <p:cNvSpPr txBox="1"/>
          <p:nvPr>
            <p:ph idx="1" type="body"/>
          </p:nvPr>
        </p:nvSpPr>
        <p:spPr>
          <a:xfrm>
            <a:off x="1371600" y="2001327"/>
            <a:ext cx="7170821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오른쪽 좌측에 보이는 가격은 한경컨센서스 리포트 목표주가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오른쪽 우측은 fdr 라이브러리를 사용해 출력한 종가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목표주가에는 04-14일 이후로 액면분할로 인해 fdr 종가와의 차이가 벌어짐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따라서 수정 전 종가를 구해서 단위를 맞춰주어야 함</a:t>
            </a:r>
            <a:endParaRPr/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459" y="2001327"/>
            <a:ext cx="1604779" cy="430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78022" y="2001326"/>
            <a:ext cx="1413595" cy="430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 txBox="1"/>
          <p:nvPr>
            <p:ph idx="1" type="body"/>
          </p:nvPr>
        </p:nvSpPr>
        <p:spPr>
          <a:xfrm>
            <a:off x="1371600" y="2001327"/>
            <a:ext cx="6028623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왼쪽이 리포트, 오른쪽이 한국거래소(KRX)에서 얻은 삼성전자 종가 데이터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비슷한 날짜에 단위가 바뀌는 것을 확인할 수 있음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04/30~05/03일은 액면분할로 인한 거래정지 상태이므로 종가가 거래 정지 전 종가로 나옴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거래정지 기간엔 리포트와 단위가 맞지 않아도 삭제될 데이터이므로 따로 수정할 필요 없음</a:t>
            </a:r>
            <a:endParaRPr/>
          </a:p>
        </p:txBody>
      </p:sp>
      <p:pic>
        <p:nvPicPr>
          <p:cNvPr id="330" name="Google Shape;3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4332" y="2001327"/>
            <a:ext cx="1916305" cy="435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8028" y="2001328"/>
            <a:ext cx="1916304" cy="430458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8"/>
          <p:cNvSpPr txBox="1"/>
          <p:nvPr/>
        </p:nvSpPr>
        <p:spPr>
          <a:xfrm>
            <a:off x="7844484" y="1678691"/>
            <a:ext cx="16833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리포트 종가 데이터</a:t>
            </a:r>
            <a:endParaRPr/>
          </a:p>
        </p:txBody>
      </p:sp>
      <p:sp>
        <p:nvSpPr>
          <p:cNvPr id="333" name="Google Shape;333;p8"/>
          <p:cNvSpPr txBox="1"/>
          <p:nvPr/>
        </p:nvSpPr>
        <p:spPr>
          <a:xfrm>
            <a:off x="9760788" y="1678691"/>
            <a:ext cx="16833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KRX 종가 데이터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0000"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/>
          <p:nvPr/>
        </p:nvSpPr>
        <p:spPr>
          <a:xfrm>
            <a:off x="1371600" y="679744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수행 전 종가 가져오기(KRX)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데이터 크롤링 </a:t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9"/>
          <p:cNvSpPr txBox="1"/>
          <p:nvPr>
            <p:ph idx="1" type="body"/>
          </p:nvPr>
        </p:nvSpPr>
        <p:spPr>
          <a:xfrm>
            <a:off x="1371600" y="2001327"/>
            <a:ext cx="6617368" cy="4304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수정 전 종가를 가져오기 위해 크롤링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리포트 날짜별로 종목 하나씩 가져오는데 </a:t>
            </a:r>
            <a:endParaRPr/>
          </a:p>
          <a:p>
            <a:pPr indent="0" lvl="0" marL="1143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데이터가 없는 종목이 나옴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/>
              <a:t>종목자체가 검색되지 않아서 가져올 수 없는 종목 데이터에 대해 분석을 시작</a:t>
            </a:r>
            <a:endParaRPr/>
          </a:p>
        </p:txBody>
      </p:sp>
      <p:pic>
        <p:nvPicPr>
          <p:cNvPr id="340" name="Google Shape;3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2194" y="1910057"/>
            <a:ext cx="3897850" cy="43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599" y="4707320"/>
            <a:ext cx="5319443" cy="79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598" y="5506614"/>
            <a:ext cx="5319443" cy="79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자르기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2021-11-17T14:58:09Z</dcterms:created>
  <dc:creator>서 민석</dc:creator>
</cp:coreProperties>
</file>