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306" r:id="rId7"/>
    <p:sldId id="265" r:id="rId8"/>
    <p:sldId id="308" r:id="rId9"/>
    <p:sldId id="309" r:id="rId10"/>
    <p:sldId id="310" r:id="rId11"/>
    <p:sldId id="314" r:id="rId12"/>
    <p:sldId id="315" r:id="rId13"/>
    <p:sldId id="311" r:id="rId14"/>
    <p:sldId id="312" r:id="rId15"/>
    <p:sldId id="313" r:id="rId16"/>
    <p:sldId id="299" r:id="rId17"/>
    <p:sldId id="270" r:id="rId18"/>
    <p:sldId id="262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2121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34" autoAdjust="0"/>
    <p:restoredTop sz="95932" autoAdjust="0"/>
  </p:normalViewPr>
  <p:slideViewPr>
    <p:cSldViewPr>
      <p:cViewPr varScale="1">
        <p:scale>
          <a:sx n="78" d="100"/>
          <a:sy n="78" d="100"/>
        </p:scale>
        <p:origin x="187" y="6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19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14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5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dirty="0">
                <a:ea typeface="맑은 고딕" pitchFamily="50" charset="-127"/>
              </a:rPr>
              <a:t>등하굣길 도우미 어플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(22</a:t>
            </a:r>
            <a:r>
              <a:rPr lang="ko-KR" altLang="en-US" dirty="0"/>
              <a:t>년</a:t>
            </a:r>
            <a:r>
              <a:rPr lang="en-US" altLang="ko-KR" dirty="0"/>
              <a:t>.10</a:t>
            </a:r>
            <a:r>
              <a:rPr lang="ko-KR" altLang="en-US" dirty="0"/>
              <a:t>월</a:t>
            </a:r>
            <a:r>
              <a:rPr lang="en-US" altLang="ko-KR" dirty="0"/>
              <a:t>.17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ko-KR" altLang="en-US" dirty="0"/>
              <a:t>임혜지</a:t>
            </a:r>
            <a:r>
              <a:rPr lang="en-US" altLang="ko-KR" dirty="0"/>
              <a:t>(12181728), </a:t>
            </a:r>
            <a:r>
              <a:rPr lang="ko-KR" altLang="en-US" dirty="0"/>
              <a:t>심은진</a:t>
            </a:r>
            <a:r>
              <a:rPr lang="en-US" altLang="ko-KR" dirty="0"/>
              <a:t>(12181626), </a:t>
            </a:r>
            <a:r>
              <a:rPr lang="ko-KR" altLang="en-US" dirty="0"/>
              <a:t>윤현식</a:t>
            </a:r>
            <a:r>
              <a:rPr lang="en-US" altLang="ko-KR" dirty="0"/>
              <a:t>(12173403)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0312" y="19548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err="1">
                <a:solidFill>
                  <a:schemeClr val="bg1"/>
                </a:solidFill>
                <a:cs typeface="Arial" pitchFamily="34" charset="0"/>
              </a:rPr>
              <a:t>노란돌고래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C6E7023-D460-0F97-430A-19AD2F53371C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C3F217-1357-88AA-3607-CD0C0B6FC365}"/>
              </a:ext>
            </a:extLst>
          </p:cNvPr>
          <p:cNvSpPr txBox="1"/>
          <p:nvPr/>
        </p:nvSpPr>
        <p:spPr>
          <a:xfrm>
            <a:off x="395536" y="77155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테이블 생성 </a:t>
            </a:r>
            <a:r>
              <a:rPr lang="en-US" altLang="ko-KR" dirty="0"/>
              <a:t>(with </a:t>
            </a:r>
            <a:r>
              <a:rPr lang="ko-KR" altLang="en-US" dirty="0"/>
              <a:t>오픈 데이터셋 파일 </a:t>
            </a:r>
            <a:r>
              <a:rPr lang="en-US" altLang="ko-KR" dirty="0"/>
              <a:t>, </a:t>
            </a:r>
            <a:r>
              <a:rPr lang="en-US" altLang="ko-KR" dirty="0" err="1"/>
              <a:t>Postgresql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6C4508-16DA-910D-0CD9-E4007CF84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73648"/>
            <a:ext cx="4608512" cy="23962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FE8C9E-5FB9-D6CD-BDB1-E001101A3F13}"/>
              </a:ext>
            </a:extLst>
          </p:cNvPr>
          <p:cNvSpPr txBox="1"/>
          <p:nvPr/>
        </p:nvSpPr>
        <p:spPr>
          <a:xfrm>
            <a:off x="5364088" y="1347614"/>
            <a:ext cx="3526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ko-KR" altLang="en-US" dirty="0"/>
              <a:t>과정을 거치게 되면</a:t>
            </a:r>
            <a:r>
              <a:rPr lang="en-US" altLang="ko-KR" dirty="0"/>
              <a:t>, </a:t>
            </a:r>
            <a:r>
              <a:rPr lang="ko-KR" altLang="en-US" dirty="0"/>
              <a:t>테이블 배너에서 자동으로 테이블이 생성 되어있는 것을 확인할 수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공공 데이터셋들을 바로바로 테이블로 관리하고</a:t>
            </a:r>
            <a:r>
              <a:rPr lang="en-US" altLang="ko-KR" dirty="0"/>
              <a:t>, </a:t>
            </a:r>
            <a:r>
              <a:rPr lang="ko-KR" altLang="en-US" dirty="0"/>
              <a:t>필요하다면 데이터를 가공과정을 거쳐서 클라이언트 단에 넘겨줄 수 있는 환경을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50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3728" y="3219822"/>
            <a:ext cx="4896544" cy="576064"/>
          </a:xfrm>
        </p:spPr>
        <p:txBody>
          <a:bodyPr/>
          <a:lstStyle/>
          <a:p>
            <a:r>
              <a:rPr lang="ko-KR" altLang="en-US" sz="3600" dirty="0">
                <a:ea typeface="맑은 고딕" pitchFamily="50" charset="-127"/>
              </a:rPr>
              <a:t>주 연구사항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419129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4F3C528-607C-E988-CB1F-3FCF671E3D35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* GPS </a:t>
            </a:r>
            <a:r>
              <a:rPr lang="ko-KR" altLang="en-US" sz="2800" dirty="0"/>
              <a:t>오차범위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92020-71DB-288A-0340-BF46D25428A2}"/>
              </a:ext>
            </a:extLst>
          </p:cNvPr>
          <p:cNvSpPr txBox="1"/>
          <p:nvPr/>
        </p:nvSpPr>
        <p:spPr>
          <a:xfrm>
            <a:off x="492448" y="627534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GPS </a:t>
            </a:r>
            <a:r>
              <a:rPr lang="ko-KR" altLang="en-US" dirty="0"/>
              <a:t>오차범위 발생의 주요원인인  </a:t>
            </a:r>
            <a:r>
              <a:rPr lang="en-US" altLang="ko-KR" dirty="0"/>
              <a:t>“</a:t>
            </a:r>
            <a:r>
              <a:rPr lang="ko-KR" altLang="en-US" sz="2400" dirty="0"/>
              <a:t>다중경로 효과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8" name="그림 7" descr="텍스트, 컴퓨터, 아코디언이(가) 표시된 사진&#10;&#10;자동 생성된 설명">
            <a:extLst>
              <a:ext uri="{FF2B5EF4-FFF2-40B4-BE49-F238E27FC236}">
                <a16:creationId xmlns:a16="http://schemas.microsoft.com/office/drawing/2014/main" id="{52E62505-942B-4A50-BFAD-956AFC126F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6" y="1203598"/>
            <a:ext cx="3910939" cy="3251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E00CEE-13AC-8996-2214-2EAAC706328C}"/>
              </a:ext>
            </a:extLst>
          </p:cNvPr>
          <p:cNvSpPr txBox="1"/>
          <p:nvPr/>
        </p:nvSpPr>
        <p:spPr>
          <a:xfrm>
            <a:off x="4668912" y="1347614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도심의 빌딩들로 인하여</a:t>
            </a:r>
            <a:r>
              <a:rPr lang="en-US" altLang="ko-KR" dirty="0"/>
              <a:t>, </a:t>
            </a:r>
            <a:r>
              <a:rPr lang="ko-KR" altLang="en-US" dirty="0"/>
              <a:t>위성 신호가 빌딩 등에 반사되면서 제대로 판단하지 못하는 현상입니다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B57BCBF-AD51-8D0B-8068-E95BEC2DE522}"/>
              </a:ext>
            </a:extLst>
          </p:cNvPr>
          <p:cNvSpPr/>
          <p:nvPr/>
        </p:nvSpPr>
        <p:spPr>
          <a:xfrm>
            <a:off x="6372200" y="2270944"/>
            <a:ext cx="648072" cy="923330"/>
          </a:xfrm>
          <a:prstGeom prst="down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92A02-4B52-F4A2-79E9-A960EC0CDC40}"/>
              </a:ext>
            </a:extLst>
          </p:cNvPr>
          <p:cNvSpPr txBox="1"/>
          <p:nvPr/>
        </p:nvSpPr>
        <p:spPr>
          <a:xfrm>
            <a:off x="5220072" y="336383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결론적으로</a:t>
            </a:r>
            <a:r>
              <a:rPr lang="en-US" altLang="ko-KR" dirty="0"/>
              <a:t>, GPS </a:t>
            </a:r>
            <a:r>
              <a:rPr lang="ko-KR" altLang="en-US" dirty="0"/>
              <a:t>보정 기술이 </a:t>
            </a:r>
            <a:endParaRPr lang="en-US" altLang="ko-KR" dirty="0"/>
          </a:p>
          <a:p>
            <a:r>
              <a:rPr lang="en-US" altLang="ko-KR" dirty="0"/>
              <a:t>                 </a:t>
            </a:r>
            <a:r>
              <a:rPr lang="ko-KR" altLang="en-US" dirty="0"/>
              <a:t>필요합니다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31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4F3C528-607C-E988-CB1F-3FCF671E3D35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* GPS </a:t>
            </a:r>
            <a:r>
              <a:rPr lang="ko-KR" altLang="en-US" sz="2800" dirty="0"/>
              <a:t>보정기술 관련 및 결론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92020-71DB-288A-0340-BF46D25428A2}"/>
              </a:ext>
            </a:extLst>
          </p:cNvPr>
          <p:cNvSpPr txBox="1"/>
          <p:nvPr/>
        </p:nvSpPr>
        <p:spPr>
          <a:xfrm>
            <a:off x="467544" y="843558"/>
            <a:ext cx="8352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PPT</a:t>
            </a:r>
            <a:r>
              <a:rPr lang="ko-KR" altLang="en-US" dirty="0"/>
              <a:t>에서 말씀드렸던 </a:t>
            </a:r>
            <a:r>
              <a:rPr lang="en-US" altLang="ko-KR" dirty="0"/>
              <a:t>“</a:t>
            </a:r>
            <a:r>
              <a:rPr lang="en-US" altLang="ko-KR" sz="2000" dirty="0" err="1"/>
              <a:t>wifi</a:t>
            </a:r>
            <a:r>
              <a:rPr lang="ko-KR" altLang="en-US" sz="2000" dirty="0"/>
              <a:t>를 이용</a:t>
            </a:r>
            <a:r>
              <a:rPr lang="ko-KR" altLang="en-US" dirty="0"/>
              <a:t>한 위치 추적 방법</a:t>
            </a:r>
            <a:r>
              <a:rPr lang="en-US" altLang="ko-KR" dirty="0"/>
              <a:t>”</a:t>
            </a:r>
            <a:r>
              <a:rPr lang="ko-KR" altLang="en-US" dirty="0"/>
              <a:t>인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삼각측량법</a:t>
            </a:r>
            <a:r>
              <a:rPr lang="ko-KR" altLang="en-US" dirty="0"/>
              <a:t> 과 </a:t>
            </a:r>
            <a:r>
              <a:rPr lang="ko-KR" altLang="en-US" dirty="0" err="1"/>
              <a:t>핑거프린팅</a:t>
            </a:r>
            <a:r>
              <a:rPr lang="ko-KR" altLang="en-US" dirty="0"/>
              <a:t> 방법이 존재합니다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D8DD4773-597A-144D-D0C0-9F3C52A70469}"/>
              </a:ext>
            </a:extLst>
          </p:cNvPr>
          <p:cNvSpPr/>
          <p:nvPr/>
        </p:nvSpPr>
        <p:spPr>
          <a:xfrm>
            <a:off x="3997176" y="1586864"/>
            <a:ext cx="574824" cy="677108"/>
          </a:xfrm>
          <a:prstGeom prst="down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911F8-255F-7076-C5D5-7EDB87C34118}"/>
              </a:ext>
            </a:extLst>
          </p:cNvPr>
          <p:cNvSpPr txBox="1"/>
          <p:nvPr/>
        </p:nvSpPr>
        <p:spPr>
          <a:xfrm>
            <a:off x="467544" y="2330170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</a:t>
            </a:r>
            <a:r>
              <a:rPr lang="ko-KR" altLang="en-US" sz="2400" dirty="0"/>
              <a:t>실내</a:t>
            </a:r>
            <a:r>
              <a:rPr lang="ko-KR" altLang="en-US" dirty="0"/>
              <a:t>에서의 위치 추적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프로젝트에서는 실내에서 위치 추적이 필요하지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498CD-ACE8-E731-E061-DF1C32169B6A}"/>
              </a:ext>
            </a:extLst>
          </p:cNvPr>
          <p:cNvSpPr txBox="1"/>
          <p:nvPr/>
        </p:nvSpPr>
        <p:spPr>
          <a:xfrm>
            <a:off x="526728" y="31269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오차보정 알고리즘도 이용하기 위한 데이터가 부족하고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                             </a:t>
            </a:r>
            <a:r>
              <a:rPr lang="ko-KR" altLang="en-US" dirty="0"/>
              <a:t>학부생 수준에서 많이 벗어남을 인지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F6830-8BD4-E6C1-C157-A03D39A2C907}"/>
              </a:ext>
            </a:extLst>
          </p:cNvPr>
          <p:cNvSpPr txBox="1"/>
          <p:nvPr/>
        </p:nvSpPr>
        <p:spPr>
          <a:xfrm>
            <a:off x="611560" y="3831449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결론적으로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en-US" altLang="ko-KR" dirty="0"/>
              <a:t>GPS </a:t>
            </a:r>
            <a:r>
              <a:rPr lang="ko-KR" altLang="en-US" dirty="0"/>
              <a:t>기능을 탑재한 서비스들도 </a:t>
            </a:r>
            <a:endParaRPr lang="en-US" altLang="ko-KR" dirty="0"/>
          </a:p>
          <a:p>
            <a:r>
              <a:rPr lang="ko-KR" altLang="en-US" b="1" dirty="0"/>
              <a:t>스마트폰 내부의 자체 설정</a:t>
            </a:r>
            <a:r>
              <a:rPr lang="ko-KR" altLang="en-US" dirty="0"/>
              <a:t>으로 </a:t>
            </a:r>
            <a:r>
              <a:rPr lang="en-US" altLang="ko-KR" dirty="0" err="1"/>
              <a:t>Wifi</a:t>
            </a:r>
            <a:r>
              <a:rPr lang="en-US" altLang="ko-KR" dirty="0"/>
              <a:t> , </a:t>
            </a:r>
            <a:r>
              <a:rPr lang="ko-KR" altLang="en-US" dirty="0"/>
              <a:t>모바일 네트워크 등을 통해서</a:t>
            </a:r>
            <a:endParaRPr lang="en-US" altLang="ko-KR" dirty="0"/>
          </a:p>
          <a:p>
            <a:r>
              <a:rPr lang="ko-KR" altLang="en-US" dirty="0"/>
              <a:t>위치를 보정하도록 유도하고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6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3997913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7506"/>
            <a:ext cx="8676456" cy="591637"/>
          </a:xfrm>
        </p:spPr>
        <p:txBody>
          <a:bodyPr/>
          <a:lstStyle/>
          <a:p>
            <a:r>
              <a:rPr lang="ko-KR" altLang="en-US" dirty="0"/>
              <a:t>향후 구현 계획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5482" y="1355155"/>
            <a:ext cx="517215" cy="708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552A-1C19-46A0-A455-E31C7C0B80D6}"/>
              </a:ext>
            </a:extLst>
          </p:cNvPr>
          <p:cNvSpPr txBox="1"/>
          <p:nvPr/>
        </p:nvSpPr>
        <p:spPr>
          <a:xfrm>
            <a:off x="656473" y="1191100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8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58838-B38B-4390-A2E3-D65208B92A37}"/>
              </a:ext>
            </a:extLst>
          </p:cNvPr>
          <p:cNvSpPr txBox="1"/>
          <p:nvPr/>
        </p:nvSpPr>
        <p:spPr>
          <a:xfrm>
            <a:off x="664396" y="2339148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9~10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1C8AB4-25DA-4D9E-9118-6ED6FF4263B5}"/>
              </a:ext>
            </a:extLst>
          </p:cNvPr>
          <p:cNvSpPr txBox="1"/>
          <p:nvPr/>
        </p:nvSpPr>
        <p:spPr>
          <a:xfrm>
            <a:off x="672408" y="3601177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11~14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5407F5D-77F9-F537-CDAC-7FED3E595F26}"/>
              </a:ext>
            </a:extLst>
          </p:cNvPr>
          <p:cNvSpPr/>
          <p:nvPr/>
        </p:nvSpPr>
        <p:spPr>
          <a:xfrm>
            <a:off x="2170549" y="2478166"/>
            <a:ext cx="517215" cy="708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A631AD-8063-941D-8336-A35131E7EDA5}"/>
              </a:ext>
            </a:extLst>
          </p:cNvPr>
          <p:cNvSpPr/>
          <p:nvPr/>
        </p:nvSpPr>
        <p:spPr>
          <a:xfrm>
            <a:off x="2170549" y="3765813"/>
            <a:ext cx="517215" cy="708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EAB15F-AA1C-E3EA-795B-7F37F966811D}"/>
              </a:ext>
            </a:extLst>
          </p:cNvPr>
          <p:cNvSpPr txBox="1"/>
          <p:nvPr/>
        </p:nvSpPr>
        <p:spPr>
          <a:xfrm>
            <a:off x="3091682" y="993944"/>
            <a:ext cx="4648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클라우드 서비스 이용방안 모색</a:t>
            </a:r>
            <a:endParaRPr lang="en-US" altLang="ko-KR" dirty="0"/>
          </a:p>
          <a:p>
            <a:r>
              <a:rPr lang="en-US" altLang="ko-KR" dirty="0"/>
              <a:t>React</a:t>
            </a:r>
            <a:r>
              <a:rPr lang="ko-KR" altLang="en-US" dirty="0"/>
              <a:t>에서 </a:t>
            </a:r>
            <a:r>
              <a:rPr lang="en-US" altLang="ko-KR" dirty="0"/>
              <a:t>tracking </a:t>
            </a:r>
            <a:r>
              <a:rPr lang="ko-KR" altLang="en-US" dirty="0"/>
              <a:t>관련 구현 및 관련학습</a:t>
            </a:r>
            <a:endParaRPr lang="en-US" altLang="ko-KR" dirty="0"/>
          </a:p>
          <a:p>
            <a:r>
              <a:rPr lang="ko-KR" altLang="en-US" dirty="0"/>
              <a:t>필요한 화면들 추가적으로 구현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E919D-153B-BEE0-97F8-9A8958AE9627}"/>
              </a:ext>
            </a:extLst>
          </p:cNvPr>
          <p:cNvSpPr txBox="1"/>
          <p:nvPr/>
        </p:nvSpPr>
        <p:spPr>
          <a:xfrm>
            <a:off x="3084777" y="2222074"/>
            <a:ext cx="465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계정 연동에 따른 동적 컨텐츠 제공</a:t>
            </a:r>
            <a:endParaRPr lang="en-US" altLang="ko-KR" dirty="0"/>
          </a:p>
          <a:p>
            <a:r>
              <a:rPr lang="ko-KR" altLang="en-US" dirty="0"/>
              <a:t>위험지역 </a:t>
            </a:r>
            <a:r>
              <a:rPr lang="ko-KR" altLang="en-US" dirty="0" err="1"/>
              <a:t>그라데이션</a:t>
            </a:r>
            <a:r>
              <a:rPr lang="ko-KR" altLang="en-US" dirty="0"/>
              <a:t> 표시 구현 예정</a:t>
            </a:r>
            <a:endParaRPr lang="en-US" altLang="ko-KR" dirty="0"/>
          </a:p>
          <a:p>
            <a:r>
              <a:rPr lang="ko-KR" altLang="en-US" dirty="0"/>
              <a:t>알림 기능 레퍼런스 탐색 및 기초 구현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E4429D-1AB0-990A-1E83-B54D65B59543}"/>
              </a:ext>
            </a:extLst>
          </p:cNvPr>
          <p:cNvSpPr txBox="1"/>
          <p:nvPr/>
        </p:nvSpPr>
        <p:spPr>
          <a:xfrm>
            <a:off x="2843808" y="3636595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이후 진행사항에 따라 주간발표 예정</a:t>
            </a:r>
          </a:p>
        </p:txBody>
      </p: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>
                <a:cs typeface="Arial" pitchFamily="34" charset="0"/>
              </a:rPr>
              <a:t>목차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8646" y="3094590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26735" y="3939903"/>
            <a:ext cx="603739" cy="39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1840" y="1356248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맑은 고딕" pitchFamily="50" charset="-127"/>
              </a:rPr>
              <a:t>역할분담 및 진행상황</a:t>
            </a:r>
            <a:endParaRPr lang="en-US" altLang="ko-KR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851840" y="2250553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맑은 고딕" pitchFamily="50" charset="-127"/>
              </a:rPr>
              <a:t>주 연구사항</a:t>
            </a:r>
            <a:endParaRPr lang="en-US" altLang="ko-KR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868473" y="3195927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맑은 고딕" pitchFamily="50" charset="-127"/>
              </a:rPr>
              <a:t>향후 계획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3728" y="3219822"/>
            <a:ext cx="4896544" cy="576064"/>
          </a:xfrm>
        </p:spPr>
        <p:txBody>
          <a:bodyPr/>
          <a:lstStyle/>
          <a:p>
            <a:r>
              <a:rPr lang="ko-KR" altLang="en-US" sz="3600" dirty="0">
                <a:ea typeface="맑은 고딕" pitchFamily="50" charset="-127"/>
              </a:rPr>
              <a:t>역할분담 및 진행상황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4F3C528-607C-E988-CB1F-3FCF671E3D35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1. </a:t>
            </a:r>
            <a:r>
              <a:rPr lang="ko-KR" altLang="en-US" sz="2800" dirty="0"/>
              <a:t>역할 분담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A84A0-F554-C4A2-7DBA-312E29322639}"/>
              </a:ext>
            </a:extLst>
          </p:cNvPr>
          <p:cNvSpPr txBox="1"/>
          <p:nvPr/>
        </p:nvSpPr>
        <p:spPr>
          <a:xfrm>
            <a:off x="441686" y="957957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sz="2000" dirty="0"/>
              <a:t>기존</a:t>
            </a:r>
            <a:endParaRPr lang="en-US" altLang="ko-KR" sz="2000" dirty="0"/>
          </a:p>
          <a:p>
            <a:r>
              <a:rPr lang="ko-KR" altLang="en-US" sz="2000" dirty="0"/>
              <a:t>  프론트 엔드 </a:t>
            </a:r>
            <a:r>
              <a:rPr lang="en-US" altLang="ko-KR" sz="2000" dirty="0"/>
              <a:t>:  </a:t>
            </a:r>
            <a:r>
              <a:rPr lang="ko-KR" altLang="en-US" sz="2000" dirty="0"/>
              <a:t>심은진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 err="1"/>
              <a:t>백엔드</a:t>
            </a: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임혜지</a:t>
            </a:r>
            <a:r>
              <a:rPr lang="en-US" altLang="ko-KR" sz="2000" dirty="0"/>
              <a:t>,</a:t>
            </a:r>
            <a:r>
              <a:rPr lang="ko-KR" altLang="en-US" sz="2000" dirty="0"/>
              <a:t>윤현식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2E08C-0D50-0461-089F-728D31825A11}"/>
              </a:ext>
            </a:extLst>
          </p:cNvPr>
          <p:cNvSpPr txBox="1"/>
          <p:nvPr/>
        </p:nvSpPr>
        <p:spPr>
          <a:xfrm>
            <a:off x="467544" y="3219822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sz="2000" dirty="0"/>
              <a:t>변경 후 </a:t>
            </a:r>
            <a:endParaRPr lang="en-US" altLang="ko-KR" sz="2000" dirty="0"/>
          </a:p>
          <a:p>
            <a:r>
              <a:rPr lang="ko-KR" altLang="en-US" sz="2000" dirty="0"/>
              <a:t>  프론트 엔드 </a:t>
            </a:r>
            <a:r>
              <a:rPr lang="en-US" altLang="ko-KR" sz="2000" dirty="0"/>
              <a:t>:  </a:t>
            </a:r>
            <a:r>
              <a:rPr lang="ko-KR" altLang="en-US" sz="2000" dirty="0"/>
              <a:t>심은진</a:t>
            </a:r>
            <a:r>
              <a:rPr lang="en-US" altLang="ko-KR" sz="2000" dirty="0"/>
              <a:t>,</a:t>
            </a:r>
            <a:r>
              <a:rPr lang="ko-KR" altLang="en-US" sz="2000" dirty="0"/>
              <a:t>임혜지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 err="1"/>
              <a:t>백엔드</a:t>
            </a: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윤현식 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53EDEFE-033C-9CBB-8C99-A832D4CD8A87}"/>
              </a:ext>
            </a:extLst>
          </p:cNvPr>
          <p:cNvSpPr/>
          <p:nvPr/>
        </p:nvSpPr>
        <p:spPr>
          <a:xfrm>
            <a:off x="1871700" y="2165250"/>
            <a:ext cx="612068" cy="923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DE3C7-B0A6-EB03-1C00-9A923B38AC42}"/>
              </a:ext>
            </a:extLst>
          </p:cNvPr>
          <p:cNvSpPr txBox="1"/>
          <p:nvPr/>
        </p:nvSpPr>
        <p:spPr>
          <a:xfrm>
            <a:off x="4427984" y="1131590"/>
            <a:ext cx="4392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공공데이터 이용과 </a:t>
            </a:r>
            <a:r>
              <a:rPr lang="en-US" altLang="ko-KR" dirty="0" err="1"/>
              <a:t>Postgresql</a:t>
            </a:r>
            <a:r>
              <a:rPr lang="ko-KR" altLang="en-US" dirty="0"/>
              <a:t>의 외부 파일을 통한 테이블 설계 기능으로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백엔드에서의</a:t>
            </a:r>
            <a:r>
              <a:rPr lang="ko-KR" altLang="en-US" dirty="0"/>
              <a:t> 비중이 많이 줄어들었음을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반대로</a:t>
            </a:r>
            <a:r>
              <a:rPr lang="en-US" altLang="ko-KR" dirty="0"/>
              <a:t>,</a:t>
            </a:r>
            <a:r>
              <a:rPr lang="ko-KR" altLang="en-US" dirty="0"/>
              <a:t>진행하면서</a:t>
            </a:r>
            <a:r>
              <a:rPr lang="en-US" altLang="ko-KR" dirty="0"/>
              <a:t>  </a:t>
            </a:r>
            <a:r>
              <a:rPr lang="ko-KR" altLang="en-US" dirty="0"/>
              <a:t>맵 </a:t>
            </a:r>
            <a:r>
              <a:rPr lang="en-US" altLang="ko-KR" dirty="0"/>
              <a:t>API </a:t>
            </a:r>
            <a:r>
              <a:rPr lang="ko-KR" altLang="en-US" dirty="0"/>
              <a:t>그리고 </a:t>
            </a:r>
            <a:r>
              <a:rPr lang="en-US" altLang="ko-KR" dirty="0"/>
              <a:t>GPS </a:t>
            </a:r>
            <a:r>
              <a:rPr lang="ko-KR" altLang="en-US" dirty="0"/>
              <a:t>기능 등 프론트 단에서 수행해야할 부분이 많음을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현재는 기존의 </a:t>
            </a:r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 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명 구성에서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명 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명으로</a:t>
            </a:r>
            <a:r>
              <a:rPr lang="en-US" altLang="ko-KR" dirty="0"/>
              <a:t> </a:t>
            </a:r>
            <a:r>
              <a:rPr lang="ko-KR" altLang="en-US" dirty="0"/>
              <a:t>진행중에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34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900758"/>
            <a:ext cx="9144000" cy="3831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45048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458593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46670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273699"/>
            <a:ext cx="2664296" cy="744962"/>
            <a:chOff x="803640" y="3362835"/>
            <a:chExt cx="2059657" cy="744962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각 계정에 대해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‘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보호자에게 초대 요청 및 수락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’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을 통해 매칭함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부모와 자녀 계정 연결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281811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보호자는 피보호자의 위치를 모니터링 가능하며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반드시 상호 간의 동의를 전제로 함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자녀의 실시간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GPS 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위치 파악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289923"/>
            <a:ext cx="2664296" cy="744962"/>
            <a:chOff x="803640" y="3362835"/>
            <a:chExt cx="2059657" cy="74496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GPS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오차 범위를 고려해 경로 표시를 포함함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자녀의 이동 경로 파악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45886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46697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47508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282082"/>
            <a:ext cx="2664296" cy="744962"/>
            <a:chOff x="803640" y="3362835"/>
            <a:chExt cx="2059657" cy="74496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사고다발구역 등의 위험 지역을 표시하고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접근 시에 알림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위험지역 표시 및 알림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290194"/>
            <a:ext cx="2664296" cy="744962"/>
            <a:chOff x="803640" y="3362835"/>
            <a:chExt cx="2059657" cy="74496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  <a:cs typeface="Arial" pitchFamily="34" charset="0"/>
                </a:rPr>
                <a:t>등하교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시간을 설정하고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초과 시에 보호자에게 알림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bg1"/>
                  </a:solidFill>
                  <a:cs typeface="Arial" pitchFamily="34" charset="0"/>
                </a:rPr>
                <a:t>등하교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 시간 파악 및 알림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298306"/>
            <a:ext cx="2664296" cy="744962"/>
            <a:chOff x="803640" y="3362835"/>
            <a:chExt cx="2059657" cy="74496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횡단보도를 벗어난 차도 위 움직임을 감지해 보호자에게 알림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무단횡단 파악 및 알림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39662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51606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51579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52390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52248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52221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53033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A6EA2FAC-0D9D-6DDB-8327-3E03643A9E66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FE77DA4-5491-75E6-4558-8458AA1E1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43558"/>
            <a:ext cx="2592288" cy="66197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15DFD9C-5678-B18A-316E-AD86A937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577545"/>
            <a:ext cx="2638425" cy="21907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579C2C-4ADC-EB2F-2E07-8E951277214C}"/>
              </a:ext>
            </a:extLst>
          </p:cNvPr>
          <p:cNvSpPr txBox="1"/>
          <p:nvPr/>
        </p:nvSpPr>
        <p:spPr>
          <a:xfrm>
            <a:off x="2979859" y="3713345"/>
            <a:ext cx="1232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**6</a:t>
            </a:r>
            <a:r>
              <a:rPr lang="ko-KR" altLang="en-US" sz="1000" dirty="0"/>
              <a:t>주차 발표 </a:t>
            </a:r>
            <a:r>
              <a:rPr lang="en-US" altLang="ko-KR" sz="1000" dirty="0"/>
              <a:t>PPT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80F0D8-DBD7-122D-DDF4-85C785F20514}"/>
              </a:ext>
            </a:extLst>
          </p:cNvPr>
          <p:cNvSpPr txBox="1"/>
          <p:nvPr/>
        </p:nvSpPr>
        <p:spPr>
          <a:xfrm>
            <a:off x="4564035" y="1347614"/>
            <a:ext cx="3744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</a:t>
            </a:r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유저</a:t>
            </a:r>
            <a:r>
              <a:rPr lang="en-US" altLang="ko-KR" dirty="0"/>
              <a:t>) </a:t>
            </a:r>
            <a:r>
              <a:rPr lang="ko-KR" altLang="en-US" dirty="0"/>
              <a:t>테이블 초안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self-mapping</a:t>
            </a:r>
            <a:r>
              <a:rPr lang="ko-KR" altLang="en-US" dirty="0"/>
              <a:t>을 하는 구조로</a:t>
            </a:r>
            <a:r>
              <a:rPr lang="en-US" altLang="ko-KR" dirty="0"/>
              <a:t>, </a:t>
            </a:r>
            <a:r>
              <a:rPr lang="ko-KR" altLang="en-US" dirty="0"/>
              <a:t>부모입장에서는 자식 </a:t>
            </a:r>
            <a:r>
              <a:rPr lang="en-US" altLang="ko-KR" dirty="0"/>
              <a:t>user</a:t>
            </a:r>
            <a:r>
              <a:rPr lang="ko-KR" altLang="en-US" dirty="0"/>
              <a:t>를 참조할 수 있고</a:t>
            </a:r>
            <a:r>
              <a:rPr lang="en-US" altLang="ko-KR" dirty="0"/>
              <a:t>, </a:t>
            </a:r>
            <a:r>
              <a:rPr lang="ko-KR" altLang="en-US" dirty="0"/>
              <a:t>자식입장에서는 부모 </a:t>
            </a:r>
            <a:r>
              <a:rPr lang="en-US" altLang="ko-KR" dirty="0"/>
              <a:t>user</a:t>
            </a:r>
            <a:r>
              <a:rPr lang="ko-KR" altLang="en-US" dirty="0"/>
              <a:t>를 참조하는 구조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사용자에 대한 데이터를 가지고</a:t>
            </a:r>
            <a:r>
              <a:rPr lang="en-US" altLang="ko-KR" dirty="0"/>
              <a:t>,  </a:t>
            </a:r>
            <a:r>
              <a:rPr lang="ko-KR" altLang="en-US" dirty="0"/>
              <a:t>이에  기반한 동적 컨텐츠를 더     계획 중에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981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526780-3D70-1AD9-F8EC-5E4CD54C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7131"/>
            <a:ext cx="2592288" cy="7267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797C79-AB0A-95FF-4B85-3C3EFB531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957132"/>
            <a:ext cx="2830025" cy="7267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ACE6D2-523A-A87B-7266-A0F08F784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232" y="408456"/>
            <a:ext cx="2106208" cy="4326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5E1320-ACE7-4B66-0C4D-D6791A888245}"/>
              </a:ext>
            </a:extLst>
          </p:cNvPr>
          <p:cNvSpPr txBox="1"/>
          <p:nvPr/>
        </p:nvSpPr>
        <p:spPr>
          <a:xfrm>
            <a:off x="395536" y="1995686"/>
            <a:ext cx="56383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화면에서 빨간색 마커를 띄웠고</a:t>
            </a:r>
            <a:r>
              <a:rPr lang="en-US" altLang="ko-KR" dirty="0"/>
              <a:t>, </a:t>
            </a:r>
            <a:r>
              <a:rPr lang="ko-KR" altLang="en-US" dirty="0"/>
              <a:t>인하대 후문에서     움직일 때마다 마커의 위치를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마커의 움직임에 약간 </a:t>
            </a:r>
            <a:r>
              <a:rPr lang="ko-KR" altLang="en-US" dirty="0" err="1"/>
              <a:t>버벅임이</a:t>
            </a:r>
            <a:r>
              <a:rPr lang="ko-KR" altLang="en-US" dirty="0"/>
              <a:t> 존재했지만 위치 추적이 잘 나타나고 있음을 확인했습니다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트래킹을</a:t>
            </a:r>
            <a:r>
              <a:rPr lang="ko-KR" altLang="en-US" dirty="0"/>
              <a:t> 통해 이를 보완하려고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61247-ECF0-E1C0-FB7F-814EB44E8D84}"/>
              </a:ext>
            </a:extLst>
          </p:cNvPr>
          <p:cNvSpPr txBox="1"/>
          <p:nvPr/>
        </p:nvSpPr>
        <p:spPr>
          <a:xfrm>
            <a:off x="4618860" y="1749465"/>
            <a:ext cx="1232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**7</a:t>
            </a:r>
            <a:r>
              <a:rPr lang="ko-KR" altLang="en-US" sz="1000" dirty="0"/>
              <a:t>주차 발표 </a:t>
            </a:r>
            <a:r>
              <a:rPr lang="en-US" altLang="ko-KR" sz="1000" dirty="0"/>
              <a:t>PPT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0262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579C2C-4ADC-EB2F-2E07-8E951277214C}"/>
              </a:ext>
            </a:extLst>
          </p:cNvPr>
          <p:cNvSpPr txBox="1"/>
          <p:nvPr/>
        </p:nvSpPr>
        <p:spPr>
          <a:xfrm>
            <a:off x="2495452" y="4606383"/>
            <a:ext cx="151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**7</a:t>
            </a:r>
            <a:r>
              <a:rPr lang="ko-KR" altLang="en-US" sz="1000" dirty="0"/>
              <a:t>주차 발표 </a:t>
            </a:r>
            <a:r>
              <a:rPr lang="en-US" altLang="ko-KR" sz="1000" dirty="0"/>
              <a:t>PPT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AFFF0F-831D-7559-EDCE-E893D9675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91" y="698673"/>
            <a:ext cx="2208701" cy="641498"/>
          </a:xfrm>
          <a:prstGeom prst="rect">
            <a:avLst/>
          </a:prstGeom>
        </p:spPr>
      </p:pic>
      <p:sp>
        <p:nvSpPr>
          <p:cNvPr id="6" name="TextBox 15">
            <a:extLst>
              <a:ext uri="{FF2B5EF4-FFF2-40B4-BE49-F238E27FC236}">
                <a16:creationId xmlns:a16="http://schemas.microsoft.com/office/drawing/2014/main" id="{4D747938-5470-49A6-CB92-48EB25857CDF}"/>
              </a:ext>
            </a:extLst>
          </p:cNvPr>
          <p:cNvSpPr txBox="1"/>
          <p:nvPr/>
        </p:nvSpPr>
        <p:spPr>
          <a:xfrm>
            <a:off x="4656329" y="863556"/>
            <a:ext cx="3814067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/>
              <a:t>서울 대로변 횡단보도 데이터 중 링크 </a:t>
            </a:r>
            <a:r>
              <a:rPr lang="en-US" altLang="ko-KR" sz="1200" dirty="0"/>
              <a:t>WTK </a:t>
            </a:r>
            <a:r>
              <a:rPr lang="ko-KR" altLang="en-US" sz="1200" dirty="0"/>
              <a:t>값 하나를 가져와 선으로 이어 봤습니다</a:t>
            </a:r>
            <a:r>
              <a:rPr lang="en-US" altLang="ko-KR" sz="14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9BED63-C2C0-6EAD-AFCB-6BEBA0D59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907" y="494117"/>
            <a:ext cx="4024001" cy="2238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298C1E-9044-480D-113B-880C0D9E4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26" y="700911"/>
            <a:ext cx="4038083" cy="162645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A14FD41F-5001-1D96-5FEC-F9117D42070C}"/>
              </a:ext>
            </a:extLst>
          </p:cNvPr>
          <p:cNvSpPr/>
          <p:nvPr/>
        </p:nvSpPr>
        <p:spPr>
          <a:xfrm>
            <a:off x="6352875" y="1556175"/>
            <a:ext cx="576064" cy="548566"/>
          </a:xfrm>
          <a:prstGeom prst="down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6FA4B39-BD67-DCBA-D19E-D7DD4A88C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2181802"/>
            <a:ext cx="2019300" cy="1171575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30D59AF7-EE25-776F-E837-376AC135478D}"/>
              </a:ext>
            </a:extLst>
          </p:cNvPr>
          <p:cNvSpPr txBox="1"/>
          <p:nvPr/>
        </p:nvSpPr>
        <p:spPr>
          <a:xfrm>
            <a:off x="4656329" y="3464708"/>
            <a:ext cx="4227036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/>
              <a:t>사각형을 이제 횡단 보도 영역으로 잡고 이 범위를 벗어난 곳에 있다면 무단 횡단으로 인식하도록 할 예정입니다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767825-D7CD-2738-473B-69F73FC8E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652" y="1436880"/>
            <a:ext cx="3015600" cy="310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5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C6E7023-D460-0F97-430A-19AD2F53371C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C3F217-1357-88AA-3607-CD0C0B6FC365}"/>
              </a:ext>
            </a:extLst>
          </p:cNvPr>
          <p:cNvSpPr txBox="1"/>
          <p:nvPr/>
        </p:nvSpPr>
        <p:spPr>
          <a:xfrm>
            <a:off x="395536" y="77155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테이블 생성 </a:t>
            </a:r>
            <a:r>
              <a:rPr lang="en-US" altLang="ko-KR" dirty="0"/>
              <a:t>(with </a:t>
            </a:r>
            <a:r>
              <a:rPr lang="ko-KR" altLang="en-US" dirty="0"/>
              <a:t>오픈 데이터셋 파일 </a:t>
            </a:r>
            <a:r>
              <a:rPr lang="en-US" altLang="ko-KR" dirty="0"/>
              <a:t>, </a:t>
            </a:r>
            <a:r>
              <a:rPr lang="en-US" altLang="ko-KR" dirty="0" err="1"/>
              <a:t>Postgresql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C0627F2-4C12-DE06-0E43-2A6CE2A3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31441"/>
            <a:ext cx="4392488" cy="8829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2A57230-D5CF-EACF-281F-B0FD7F3D0C24}"/>
              </a:ext>
            </a:extLst>
          </p:cNvPr>
          <p:cNvSpPr txBox="1"/>
          <p:nvPr/>
        </p:nvSpPr>
        <p:spPr>
          <a:xfrm>
            <a:off x="611560" y="2715766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shp</a:t>
            </a:r>
            <a:r>
              <a:rPr lang="ko-KR" altLang="en-US" dirty="0"/>
              <a:t>파일 형식의 데이터셋을 다운받은 이후에</a:t>
            </a:r>
            <a:r>
              <a:rPr lang="en-US" altLang="ko-KR" dirty="0"/>
              <a:t>, </a:t>
            </a:r>
            <a:r>
              <a:rPr lang="en-US" altLang="ko-KR" dirty="0" err="1"/>
              <a:t>Postgresql</a:t>
            </a:r>
            <a:r>
              <a:rPr lang="ko-KR" altLang="en-US" dirty="0"/>
              <a:t>에서 </a:t>
            </a:r>
            <a:r>
              <a:rPr lang="en-US" altLang="ko-KR" dirty="0"/>
              <a:t>shapefile</a:t>
            </a:r>
            <a:r>
              <a:rPr lang="ko-KR" altLang="en-US" dirty="0"/>
              <a:t>을 </a:t>
            </a:r>
            <a:r>
              <a:rPr lang="en-US" altLang="ko-KR" dirty="0"/>
              <a:t>import</a:t>
            </a:r>
            <a:r>
              <a:rPr lang="ko-KR" altLang="en-US" dirty="0"/>
              <a:t>할 수 있도록 도와주는 </a:t>
            </a:r>
            <a:r>
              <a:rPr lang="en-US" altLang="ko-KR" dirty="0"/>
              <a:t>Manager </a:t>
            </a:r>
            <a:r>
              <a:rPr lang="ko-KR" altLang="en-US" dirty="0"/>
              <a:t>툴을 통해서 자동으로 데이터베이스 테이블을 생성할 수 있도록 도와줍니다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D4E3E10-E5D5-A7E5-BDC5-B535E8FB9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268354"/>
            <a:ext cx="3339845" cy="351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491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3984</TotalTime>
  <Words>612</Words>
  <Application>Microsoft Office PowerPoint</Application>
  <PresentationFormat>화면 슬라이드 쇼(16:9)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윤 현식</cp:lastModifiedBy>
  <cp:revision>131</cp:revision>
  <dcterms:created xsi:type="dcterms:W3CDTF">2016-12-05T23:26:54Z</dcterms:created>
  <dcterms:modified xsi:type="dcterms:W3CDTF">2022-10-16T06:58:26Z</dcterms:modified>
</cp:coreProperties>
</file>