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8" r:id="rId7"/>
    <p:sldId id="269" r:id="rId8"/>
    <p:sldId id="283" r:id="rId9"/>
    <p:sldId id="299" r:id="rId10"/>
    <p:sldId id="265" r:id="rId11"/>
    <p:sldId id="286" r:id="rId12"/>
    <p:sldId id="305" r:id="rId13"/>
    <p:sldId id="300" r:id="rId14"/>
    <p:sldId id="295" r:id="rId15"/>
    <p:sldId id="270" r:id="rId16"/>
    <p:sldId id="301" r:id="rId17"/>
    <p:sldId id="266" r:id="rId18"/>
    <p:sldId id="282" r:id="rId19"/>
    <p:sldId id="302" r:id="rId20"/>
    <p:sldId id="303" r:id="rId21"/>
    <p:sldId id="304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2121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52" autoAdjust="0"/>
    <p:restoredTop sz="95932" autoAdjust="0"/>
  </p:normalViewPr>
  <p:slideViewPr>
    <p:cSldViewPr>
      <p:cViewPr varScale="1">
        <p:scale>
          <a:sx n="77" d="100"/>
          <a:sy n="77" d="100"/>
        </p:scale>
        <p:origin x="504" y="5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등하굣길 도우미 어플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(22</a:t>
            </a:r>
            <a:r>
              <a:rPr lang="ko-KR" altLang="en-US" dirty="0"/>
              <a:t>년</a:t>
            </a:r>
            <a:r>
              <a:rPr lang="en-US" altLang="ko-KR" dirty="0"/>
              <a:t>.09</a:t>
            </a:r>
            <a:r>
              <a:rPr lang="ko-KR" altLang="en-US" dirty="0"/>
              <a:t>월</a:t>
            </a:r>
            <a:r>
              <a:rPr lang="en-US" altLang="ko-KR" dirty="0"/>
              <a:t>.26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 dirty="0"/>
              <a:t>임혜지</a:t>
            </a:r>
            <a:r>
              <a:rPr lang="en-US" altLang="ko-KR" dirty="0"/>
              <a:t>(12181728), </a:t>
            </a:r>
            <a:r>
              <a:rPr lang="ko-KR" altLang="en-US" dirty="0"/>
              <a:t>심은진</a:t>
            </a:r>
            <a:r>
              <a:rPr lang="en-US" altLang="ko-KR" dirty="0"/>
              <a:t>(12181626), </a:t>
            </a:r>
            <a:r>
              <a:rPr lang="ko-KR" altLang="en-US" dirty="0"/>
              <a:t>윤현식</a:t>
            </a:r>
            <a:r>
              <a:rPr lang="en-US" altLang="ko-KR" dirty="0"/>
              <a:t>(12173403)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bg1"/>
                </a:solidFill>
                <a:cs typeface="Arial" pitchFamily="34" charset="0"/>
              </a:rPr>
              <a:t>노란돌고래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768" y="195486"/>
            <a:ext cx="8748464" cy="576064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2"/>
                </a:solidFill>
              </a:rPr>
              <a:t>화면 구상 정리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3EB4A01-52D3-4396-A16D-9FA0190DC3EA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7984" y="917658"/>
            <a:ext cx="2376264" cy="2969918"/>
          </a:xfrm>
        </p:spPr>
      </p:pic>
      <p:pic>
        <p:nvPicPr>
          <p:cNvPr id="12" name="그림 개체 틀 5" descr="지도이(가) 표시된 사진&#10;&#10;자동 생성된 설명">
            <a:extLst>
              <a:ext uri="{FF2B5EF4-FFF2-40B4-BE49-F238E27FC236}">
                <a16:creationId xmlns:a16="http://schemas.microsoft.com/office/drawing/2014/main" id="{14BD3132-B063-45CD-970C-A1E4345D6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15566"/>
            <a:ext cx="1988140" cy="2969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618FE8-DE15-4682-9F5A-47719C17E94C}"/>
              </a:ext>
            </a:extLst>
          </p:cNvPr>
          <p:cNvSpPr txBox="1"/>
          <p:nvPr/>
        </p:nvSpPr>
        <p:spPr>
          <a:xfrm>
            <a:off x="2339752" y="402950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A05D4-C190-4B38-AC16-EB6A9A35B674}"/>
              </a:ext>
            </a:extLst>
          </p:cNvPr>
          <p:cNvSpPr txBox="1"/>
          <p:nvPr/>
        </p:nvSpPr>
        <p:spPr>
          <a:xfrm>
            <a:off x="5004048" y="402949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위험지역 표기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049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역할 분담 및 개발 일정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개발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572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59750"/>
              </p:ext>
            </p:extLst>
          </p:nvPr>
        </p:nvGraphicFramePr>
        <p:xfrm>
          <a:off x="1307636" y="1192689"/>
          <a:ext cx="1752196" cy="287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513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임혜지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1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백엔드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5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스프링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postgreSQL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5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5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7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87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23825"/>
              </p:ext>
            </p:extLst>
          </p:nvPr>
        </p:nvGraphicFramePr>
        <p:xfrm>
          <a:off x="3683900" y="1204447"/>
          <a:ext cx="1752196" cy="2888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368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심은진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7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프론트엔드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리액트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UI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구상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91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3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val 21"/>
          <p:cNvSpPr>
            <a:spLocks noChangeAspect="1"/>
          </p:cNvSpPr>
          <p:nvPr/>
        </p:nvSpPr>
        <p:spPr>
          <a:xfrm>
            <a:off x="7551047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D49E7F6E-E8CE-41CF-A737-652DD6DC8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16861"/>
              </p:ext>
            </p:extLst>
          </p:nvPr>
        </p:nvGraphicFramePr>
        <p:xfrm>
          <a:off x="6097976" y="1204447"/>
          <a:ext cx="1752196" cy="2888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573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윤현식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8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백엔드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8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스프링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postgreSQL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8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8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2696881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5~6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46446" y="2696880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2"/>
                </a:solidFill>
                <a:cs typeface="Arial" pitchFamily="34" charset="0"/>
              </a:rPr>
              <a:t>최종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3648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27594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14806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71330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7654" y="3195125"/>
            <a:ext cx="1734772" cy="106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무단횡단 감지 기술 조사 완료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프로젝트 구성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726584"/>
            <a:ext cx="1734772" cy="701150"/>
            <a:chOff x="2063141" y="1065139"/>
            <a:chExt cx="1734772" cy="701150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회원가입 및 로그인 기능 구현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29316" y="3195125"/>
            <a:ext cx="1734772" cy="106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지도 화면과 위험지역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표기 구현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271842" y="4109902"/>
            <a:ext cx="1734772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652120" y="1726584"/>
            <a:ext cx="1734772" cy="701150"/>
            <a:chOff x="2063141" y="1065139"/>
            <a:chExt cx="1734772" cy="701150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무단횡단 탐지 기능 구현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3876730-20B6-4882-851E-AAB00ED26BEC}"/>
              </a:ext>
            </a:extLst>
          </p:cNvPr>
          <p:cNvSpPr txBox="1"/>
          <p:nvPr/>
        </p:nvSpPr>
        <p:spPr>
          <a:xfrm>
            <a:off x="115630" y="2696881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5~6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552A-1C19-46A0-A455-E31C7C0B80D6}"/>
              </a:ext>
            </a:extLst>
          </p:cNvPr>
          <p:cNvSpPr txBox="1"/>
          <p:nvPr/>
        </p:nvSpPr>
        <p:spPr>
          <a:xfrm>
            <a:off x="1979712" y="2696881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7~8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58838-B38B-4390-A2E3-D65208B92A37}"/>
              </a:ext>
            </a:extLst>
          </p:cNvPr>
          <p:cNvSpPr txBox="1"/>
          <p:nvPr/>
        </p:nvSpPr>
        <p:spPr>
          <a:xfrm>
            <a:off x="3864621" y="2696881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9~10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1C8AB4-25DA-4D9E-9118-6ED6FF4263B5}"/>
              </a:ext>
            </a:extLst>
          </p:cNvPr>
          <p:cNvSpPr txBox="1"/>
          <p:nvPr/>
        </p:nvSpPr>
        <p:spPr>
          <a:xfrm>
            <a:off x="5772833" y="2691658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11~14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진도 정리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개발 현황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915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2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8212" y="1045784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무단횡단</a:t>
            </a:r>
            <a:endParaRPr lang="en-US" altLang="ko-KR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 algn="ctr">
              <a:buNone/>
            </a:pPr>
            <a:r>
              <a: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028B5-F0DC-408D-A3BD-51BB7A0E097F}"/>
              </a:ext>
            </a:extLst>
          </p:cNvPr>
          <p:cNvSpPr txBox="1"/>
          <p:nvPr/>
        </p:nvSpPr>
        <p:spPr>
          <a:xfrm>
            <a:off x="2627784" y="699542"/>
            <a:ext cx="60780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법률상 </a:t>
            </a:r>
            <a:r>
              <a:rPr lang="ko-KR" altLang="en-US" b="1" dirty="0" err="1"/>
              <a:t>무단횡단</a:t>
            </a:r>
            <a:r>
              <a:rPr lang="ko-KR" altLang="en-US" dirty="0" err="1"/>
              <a:t>이란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주변에 횡단보도가 있음에도 불구하고 이를 통하지 않고 이동하는 행위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보행자의 횡단이 금지된 구역에서 횡단을 시도하는 행위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도로 신호를 따르지 않고 횡단하는 행위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근처에 횡단보도가 없을 경우에 건너는 행위는 무단횡단이 아님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E2EEA630-4331-44E5-A0CA-D2C9AD7F9E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5" b="30565"/>
          <a:stretch>
            <a:fillRect/>
          </a:stretch>
        </p:blipFill>
        <p:spPr>
          <a:xfrm>
            <a:off x="0" y="-10412"/>
            <a:ext cx="9144000" cy="3076575"/>
          </a:xfrm>
        </p:spPr>
      </p:pic>
      <p:sp>
        <p:nvSpPr>
          <p:cNvPr id="5" name="Rectangle 4"/>
          <p:cNvSpPr/>
          <p:nvPr/>
        </p:nvSpPr>
        <p:spPr>
          <a:xfrm>
            <a:off x="179512" y="2787774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34244" y="2823207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무단횡단 파악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244" y="3238761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횡단보도와 차도 데이터 이용</a:t>
            </a: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7724" y="199264"/>
            <a:ext cx="6012160" cy="576064"/>
          </a:xfrm>
        </p:spPr>
        <p:txBody>
          <a:bodyPr/>
          <a:lstStyle/>
          <a:p>
            <a:r>
              <a:rPr lang="ko-KR" altLang="en-US" b="1" dirty="0"/>
              <a:t>데이터셋과 </a:t>
            </a:r>
            <a:r>
              <a:rPr lang="en-US" altLang="ko-KR" b="1" dirty="0" err="1"/>
              <a:t>api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개체 틀 9" descr="테이블이(가) 표시된 사진&#10;&#10;자동 생성된 설명">
            <a:extLst>
              <a:ext uri="{FF2B5EF4-FFF2-40B4-BE49-F238E27FC236}">
                <a16:creationId xmlns:a16="http://schemas.microsoft.com/office/drawing/2014/main" id="{9512989C-2FC7-4A47-A2F7-78F7DF5857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68" y="912530"/>
            <a:ext cx="2079622" cy="2667332"/>
          </a:xfrm>
        </p:spPr>
      </p:pic>
      <p:pic>
        <p:nvPicPr>
          <p:cNvPr id="12" name="그림 개체 틀 11" descr="테이블이(가) 표시된 사진&#10;&#10;자동 생성된 설명">
            <a:extLst>
              <a:ext uri="{FF2B5EF4-FFF2-40B4-BE49-F238E27FC236}">
                <a16:creationId xmlns:a16="http://schemas.microsoft.com/office/drawing/2014/main" id="{5B0FF81A-F174-4E00-BEC5-881E3B3A3A70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669" y="883423"/>
            <a:ext cx="2963933" cy="161631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E3CCE0-5056-4FBF-A5AB-19D916F2B4AC}"/>
              </a:ext>
            </a:extLst>
          </p:cNvPr>
          <p:cNvSpPr txBox="1"/>
          <p:nvPr/>
        </p:nvSpPr>
        <p:spPr>
          <a:xfrm>
            <a:off x="516643" y="37170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신호등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37608-FD1C-4E2A-87FB-6044E2A4F644}"/>
              </a:ext>
            </a:extLst>
          </p:cNvPr>
          <p:cNvSpPr txBox="1"/>
          <p:nvPr/>
        </p:nvSpPr>
        <p:spPr>
          <a:xfrm>
            <a:off x="6165055" y="8911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차선 데이터</a:t>
            </a:r>
          </a:p>
        </p:txBody>
      </p:sp>
      <p:pic>
        <p:nvPicPr>
          <p:cNvPr id="15" name="그림 개체 틀 9">
            <a:extLst>
              <a:ext uri="{FF2B5EF4-FFF2-40B4-BE49-F238E27FC236}">
                <a16:creationId xmlns:a16="http://schemas.microsoft.com/office/drawing/2014/main" id="{36B16845-DBAF-4052-BDDE-95284468D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5669" y="2820355"/>
            <a:ext cx="5876340" cy="2123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A81AD1-21C1-40EC-BCB9-AF04CDB37FEE}"/>
              </a:ext>
            </a:extLst>
          </p:cNvPr>
          <p:cNvSpPr txBox="1"/>
          <p:nvPr/>
        </p:nvSpPr>
        <p:spPr>
          <a:xfrm>
            <a:off x="6723332" y="24763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위험지역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8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E2EEA630-4331-44E5-A0CA-D2C9AD7F9E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5" b="30565"/>
          <a:stretch>
            <a:fillRect/>
          </a:stretch>
        </p:blipFill>
        <p:spPr>
          <a:xfrm>
            <a:off x="0" y="-10412"/>
            <a:ext cx="9144000" cy="3076575"/>
          </a:xfrm>
        </p:spPr>
      </p:pic>
      <p:sp>
        <p:nvSpPr>
          <p:cNvPr id="5" name="Rectangle 4"/>
          <p:cNvSpPr/>
          <p:nvPr/>
        </p:nvSpPr>
        <p:spPr>
          <a:xfrm>
            <a:off x="179512" y="2787774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34244" y="2823207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무단횡단 파악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244" y="3238761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횡단보도와 차도 데이터 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69AFA2-A889-4798-B064-A86FF6223F60}"/>
              </a:ext>
            </a:extLst>
          </p:cNvPr>
          <p:cNvSpPr/>
          <p:nvPr/>
        </p:nvSpPr>
        <p:spPr>
          <a:xfrm rot="1238157">
            <a:off x="3811847" y="1225538"/>
            <a:ext cx="411319" cy="1314681"/>
          </a:xfrm>
          <a:prstGeom prst="rect">
            <a:avLst/>
          </a:prstGeom>
          <a:solidFill>
            <a:srgbClr val="C9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E83AC64-2D4A-46CE-8905-70CC01B0390C}"/>
              </a:ext>
            </a:extLst>
          </p:cNvPr>
          <p:cNvSpPr/>
          <p:nvPr/>
        </p:nvSpPr>
        <p:spPr>
          <a:xfrm>
            <a:off x="3985921" y="1061109"/>
            <a:ext cx="514071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B5B896-4F1C-4538-8D35-8C2EB4454940}"/>
              </a:ext>
            </a:extLst>
          </p:cNvPr>
          <p:cNvSpPr/>
          <p:nvPr/>
        </p:nvSpPr>
        <p:spPr>
          <a:xfrm>
            <a:off x="3574603" y="2173563"/>
            <a:ext cx="514071" cy="504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CA3BDA-BC6E-4082-BD82-BF584A1469B6}"/>
              </a:ext>
            </a:extLst>
          </p:cNvPr>
          <p:cNvCxnSpPr/>
          <p:nvPr/>
        </p:nvCxnSpPr>
        <p:spPr>
          <a:xfrm>
            <a:off x="2915816" y="843558"/>
            <a:ext cx="144016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00A313A-686B-461C-B83C-A46B92716753}"/>
              </a:ext>
            </a:extLst>
          </p:cNvPr>
          <p:cNvCxnSpPr/>
          <p:nvPr/>
        </p:nvCxnSpPr>
        <p:spPr>
          <a:xfrm>
            <a:off x="3078605" y="879068"/>
            <a:ext cx="144016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8F20828-D761-49B3-A346-84F7C9D6421A}"/>
              </a:ext>
            </a:extLst>
          </p:cNvPr>
          <p:cNvCxnSpPr/>
          <p:nvPr/>
        </p:nvCxnSpPr>
        <p:spPr>
          <a:xfrm>
            <a:off x="3297466" y="923472"/>
            <a:ext cx="144016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B3ABB73-C9D2-487E-A3EE-C8462BE68338}"/>
              </a:ext>
            </a:extLst>
          </p:cNvPr>
          <p:cNvCxnSpPr/>
          <p:nvPr/>
        </p:nvCxnSpPr>
        <p:spPr>
          <a:xfrm>
            <a:off x="3514868" y="992222"/>
            <a:ext cx="144016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C8F2E9-279C-41C6-BE90-16F9511D6402}"/>
              </a:ext>
            </a:extLst>
          </p:cNvPr>
          <p:cNvCxnSpPr/>
          <p:nvPr/>
        </p:nvCxnSpPr>
        <p:spPr>
          <a:xfrm>
            <a:off x="3832519" y="1128859"/>
            <a:ext cx="144016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899253B-B3F0-4C29-AF9A-CAB56A168481}"/>
              </a:ext>
            </a:extLst>
          </p:cNvPr>
          <p:cNvCxnSpPr/>
          <p:nvPr/>
        </p:nvCxnSpPr>
        <p:spPr>
          <a:xfrm>
            <a:off x="4174798" y="1210122"/>
            <a:ext cx="144016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E3E1978-C4FC-4C4C-9961-92F00476CC9B}"/>
              </a:ext>
            </a:extLst>
          </p:cNvPr>
          <p:cNvCxnSpPr/>
          <p:nvPr/>
        </p:nvCxnSpPr>
        <p:spPr>
          <a:xfrm>
            <a:off x="4427984" y="1270864"/>
            <a:ext cx="144016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D4B32E4-14A8-418D-B32D-FBE42FBD1C9B}"/>
              </a:ext>
            </a:extLst>
          </p:cNvPr>
          <p:cNvCxnSpPr/>
          <p:nvPr/>
        </p:nvCxnSpPr>
        <p:spPr>
          <a:xfrm>
            <a:off x="4669647" y="1453282"/>
            <a:ext cx="144016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D81907-1C2E-4288-B5DF-586A20F6C4E8}"/>
              </a:ext>
            </a:extLst>
          </p:cNvPr>
          <p:cNvCxnSpPr/>
          <p:nvPr/>
        </p:nvCxnSpPr>
        <p:spPr>
          <a:xfrm>
            <a:off x="4911310" y="1542044"/>
            <a:ext cx="144016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6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2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8212" y="1045784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연구</a:t>
            </a:r>
            <a:endParaRPr lang="en-US" altLang="ko-KR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 algn="ctr">
              <a:buNone/>
            </a:pPr>
            <a:r>
              <a: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고민사항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028B5-F0DC-408D-A3BD-51BB7A0E097F}"/>
              </a:ext>
            </a:extLst>
          </p:cNvPr>
          <p:cNvSpPr txBox="1"/>
          <p:nvPr/>
        </p:nvSpPr>
        <p:spPr>
          <a:xfrm>
            <a:off x="2814498" y="1782358"/>
            <a:ext cx="6078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endParaRPr lang="en-US" altLang="ko-KR" b="1" dirty="0"/>
          </a:p>
          <a:p>
            <a:pPr marL="342900" indent="-342900">
              <a:buAutoNum type="arabicParenBoth"/>
            </a:pPr>
            <a:r>
              <a:rPr lang="ko-KR" altLang="en-US" b="1" dirty="0"/>
              <a:t>무단횡단 파악 방법 구체화</a:t>
            </a:r>
            <a:endParaRPr lang="en-US" altLang="ko-KR" b="1" dirty="0"/>
          </a:p>
          <a:p>
            <a:r>
              <a:rPr lang="en-US" altLang="ko-KR" b="1" dirty="0"/>
              <a:t>	(</a:t>
            </a:r>
            <a:r>
              <a:rPr lang="ko-KR" altLang="en-US" b="1" dirty="0"/>
              <a:t>도보 신호 파악 방법 필요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(2) GPS </a:t>
            </a:r>
            <a:r>
              <a:rPr lang="ko-KR" altLang="en-US" b="1" dirty="0"/>
              <a:t>오차 범위 최소화</a:t>
            </a:r>
            <a:endParaRPr lang="en-US" altLang="ko-KR" b="1" dirty="0"/>
          </a:p>
          <a:p>
            <a:r>
              <a:rPr lang="en-US" altLang="ko-KR" b="1" dirty="0"/>
              <a:t>	(GPS</a:t>
            </a:r>
            <a:r>
              <a:rPr lang="ko-KR" altLang="en-US" b="1" dirty="0"/>
              <a:t>와 </a:t>
            </a:r>
            <a:r>
              <a:rPr lang="en-US" altLang="ko-KR" b="1" dirty="0" err="1"/>
              <a:t>wifi</a:t>
            </a:r>
            <a:r>
              <a:rPr lang="en-US" altLang="ko-KR" b="1" dirty="0"/>
              <a:t> </a:t>
            </a:r>
            <a:r>
              <a:rPr lang="ko-KR" altLang="en-US" b="1" dirty="0"/>
              <a:t>신호 이용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18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cs typeface="Arial" pitchFamily="34" charset="0"/>
              </a:rPr>
              <a:t>목차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개발 배경 및 시장조사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타깃 설정과 관련 앱 및 기술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기능 명세 및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UI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설계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구현 사항 및 화면 구상 정리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역할 분담 및 개발 일정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개발 계획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진도 정리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개발 현황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배경 및 시장조사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타깃 설정과 관련 앱 및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dirty="0"/>
              <a:t>타깃 설정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일반인을 대상으로 경쟁력 앱을 만들 것인가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특정인을 대상으로 도움이 될 만한 앱을 만들 것인가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cs typeface="Arial" pitchFamily="34" charset="0"/>
              </a:rPr>
              <a:t>돌봄 교실 학생들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443958"/>
            <a:ext cx="369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안전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교육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면에서 필요한 게 무엇인가</a:t>
            </a: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3EBD98-3CAC-45E3-8F9B-E2C4D945B934}"/>
              </a:ext>
            </a:extLst>
          </p:cNvPr>
          <p:cNvSpPr/>
          <p:nvPr/>
        </p:nvSpPr>
        <p:spPr>
          <a:xfrm>
            <a:off x="6980826" y="1194822"/>
            <a:ext cx="2163174" cy="240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B37D16-D842-4759-8979-F5943CBA79C3}"/>
              </a:ext>
            </a:extLst>
          </p:cNvPr>
          <p:cNvSpPr/>
          <p:nvPr/>
        </p:nvSpPr>
        <p:spPr>
          <a:xfrm>
            <a:off x="2324986" y="1194822"/>
            <a:ext cx="2163174" cy="240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관련 앱 및 기술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79711" y="1435701"/>
            <a:ext cx="6981052" cy="3078497"/>
            <a:chOff x="-115799" y="3290852"/>
            <a:chExt cx="5937134" cy="943489"/>
          </a:xfrm>
        </p:grpSpPr>
        <p:grpSp>
          <p:nvGrpSpPr>
            <p:cNvPr id="12" name="Group 11"/>
            <p:cNvGrpSpPr/>
            <p:nvPr/>
          </p:nvGrpSpPr>
          <p:grpSpPr>
            <a:xfrm>
              <a:off x="-115799" y="3290852"/>
              <a:ext cx="2023503" cy="571124"/>
              <a:chOff x="3428562" y="3268438"/>
              <a:chExt cx="1935527" cy="571124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428562" y="3268438"/>
                <a:ext cx="1584177" cy="151075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도와줘 앱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1" y="3461910"/>
              <a:ext cx="1656183" cy="650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실시간 위치추적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구조 요청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비활동감지 알림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활동장소반경 이탈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알림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네이버지도 및 구글지도 사용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빠른 업데이트 장점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38E214-E849-451C-87CF-50D4823744D2}"/>
                </a:ext>
              </a:extLst>
            </p:cNvPr>
            <p:cNvSpPr txBox="1"/>
            <p:nvPr/>
          </p:nvSpPr>
          <p:spPr>
            <a:xfrm>
              <a:off x="4165152" y="3470297"/>
              <a:ext cx="1656183" cy="76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실시간 위치추적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구조 요청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지정 장소 도착 알림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무전 기능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위치 정보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90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일간 저장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GPS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WIFI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기반 정보 동시 사용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구글 지도 사용</a:t>
              </a:r>
            </a:p>
          </p:txBody>
        </p:sp>
      </p:grpSp>
      <p:sp>
        <p:nvSpPr>
          <p:cNvPr id="30" name="Text Placeholder 17"/>
          <p:cNvSpPr txBox="1">
            <a:spLocks/>
          </p:cNvSpPr>
          <p:nvPr/>
        </p:nvSpPr>
        <p:spPr>
          <a:xfrm>
            <a:off x="6973533" y="1559130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아이쉐어링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앱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그림 개체 틀 5" descr="지도이(가) 표시된 사진&#10;&#10;자동 생성된 설명">
            <a:extLst>
              <a:ext uri="{FF2B5EF4-FFF2-40B4-BE49-F238E27FC236}">
                <a16:creationId xmlns:a16="http://schemas.microsoft.com/office/drawing/2014/main" id="{F17A6F01-524F-4C80-B61B-37B3D3115F13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3" b="-2000"/>
          <a:stretch/>
        </p:blipFill>
        <p:spPr>
          <a:xfrm>
            <a:off x="9487" y="1210946"/>
            <a:ext cx="2160240" cy="3253094"/>
          </a:xfrm>
        </p:spPr>
      </p:pic>
      <p:pic>
        <p:nvPicPr>
          <p:cNvPr id="10" name="그림 개체 틀 9" descr="지도이(가) 표시된 사진&#10;&#10;자동 생성된 설명">
            <a:extLst>
              <a:ext uri="{FF2B5EF4-FFF2-40B4-BE49-F238E27FC236}">
                <a16:creationId xmlns:a16="http://schemas.microsoft.com/office/drawing/2014/main" id="{7FCC2F11-9FB4-4C30-9A66-FDB64039D65D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39" y="1194822"/>
            <a:ext cx="2160240" cy="3253094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71405D-F18F-4FAB-9584-E718C9F4BF51}"/>
              </a:ext>
            </a:extLst>
          </p:cNvPr>
          <p:cNvSpPr/>
          <p:nvPr/>
        </p:nvSpPr>
        <p:spPr>
          <a:xfrm>
            <a:off x="4685467" y="3735584"/>
            <a:ext cx="1038661" cy="2130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63873"/>
            <a:ext cx="2448272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GPS</a:t>
            </a:r>
          </a:p>
        </p:txBody>
      </p:sp>
      <p:pic>
        <p:nvPicPr>
          <p:cNvPr id="6" name="그림 개체 틀 5" descr="지도이(가) 표시된 사진&#10;&#10;자동 생성된 설명">
            <a:extLst>
              <a:ext uri="{FF2B5EF4-FFF2-40B4-BE49-F238E27FC236}">
                <a16:creationId xmlns:a16="http://schemas.microsoft.com/office/drawing/2014/main" id="{51555027-5F69-4C1A-953D-8120C40955FC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5" b="8705"/>
          <a:stretch>
            <a:fillRect/>
          </a:stretch>
        </p:blipFill>
        <p:spPr>
          <a:xfrm>
            <a:off x="539750" y="779463"/>
            <a:ext cx="4248150" cy="40116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A51E99-53C5-4C01-AE7E-708A44743900}"/>
              </a:ext>
            </a:extLst>
          </p:cNvPr>
          <p:cNvSpPr txBox="1"/>
          <p:nvPr/>
        </p:nvSpPr>
        <p:spPr>
          <a:xfrm>
            <a:off x="5076056" y="1909418"/>
            <a:ext cx="374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GPS</a:t>
            </a:r>
            <a:r>
              <a:rPr lang="ko-KR" altLang="en-US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위경도 좌표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그러나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있는 경우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GPS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수신이 원활하지 않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으므로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wifi</a:t>
            </a:r>
            <a:r>
              <a:rPr lang="ko-KR" altLang="en-US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네트워크 정보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함께 이용하는 것이 보통임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오차범위를 고려해 경로를 표시하고자 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기능 명세 및 </a:t>
            </a:r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구현 사항 및 화면 구상 정리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79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구현 사항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00758"/>
            <a:ext cx="9144000" cy="3831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45048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45859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46670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273699"/>
            <a:ext cx="2664296" cy="744962"/>
            <a:chOff x="803640" y="3362835"/>
            <a:chExt cx="2059657" cy="74496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각 계정에 대해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‘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보호자에게 초대 요청 및 수락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’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을 통해 매칭함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부모와 자녀 계정 연결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281811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보호자는 피보호자의 위치를 모니터링 가능하며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반드시 상호 간의 동의를 전제로 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실시간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위치 파악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289923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오차 범위를 고려해 경로 표시를 포함함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이동 경로 파악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45886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46697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47508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282082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사고다발구역 등의 위험 지역을 표시하고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접근 시에 알림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위험지역 표시 및 알림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290194"/>
            <a:ext cx="2664296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시간을 설정하고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초과 시에 보호자에게 알림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시간 파악 및 알림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298306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횡단보도를 벗어난 차도 위 움직임을 감지해 보호자에게 알림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무단횡단 파악 및 알림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39662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51606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51579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52390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52248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5222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53033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768" y="195486"/>
            <a:ext cx="8748464" cy="576064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2"/>
                </a:solidFill>
              </a:rPr>
              <a:t>화면 구상 정리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그림 개체 틀 5">
            <a:extLst>
              <a:ext uri="{FF2B5EF4-FFF2-40B4-BE49-F238E27FC236}">
                <a16:creationId xmlns:a16="http://schemas.microsoft.com/office/drawing/2014/main" id="{B24796CC-B0A2-478C-822F-4E9AF4E61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7864" y="974736"/>
            <a:ext cx="1665102" cy="2969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6" name="그림 개체 틀 5">
            <a:extLst>
              <a:ext uri="{FF2B5EF4-FFF2-40B4-BE49-F238E27FC236}">
                <a16:creationId xmlns:a16="http://schemas.microsoft.com/office/drawing/2014/main" id="{C5930B76-6B5E-4D00-BBD4-3A7193865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974736"/>
            <a:ext cx="1512168" cy="2969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7" name="그림 개체 틀 5">
            <a:extLst>
              <a:ext uri="{FF2B5EF4-FFF2-40B4-BE49-F238E27FC236}">
                <a16:creationId xmlns:a16="http://schemas.microsoft.com/office/drawing/2014/main" id="{08E832A7-57E5-4DFD-8F51-3AC6797B8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152" y="974736"/>
            <a:ext cx="2222885" cy="1597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8" name="그림 개체 틀 5">
            <a:extLst>
              <a:ext uri="{FF2B5EF4-FFF2-40B4-BE49-F238E27FC236}">
                <a16:creationId xmlns:a16="http://schemas.microsoft.com/office/drawing/2014/main" id="{EB76EF9D-6ED2-40CA-A00D-3FB92660E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2865" y="2729462"/>
            <a:ext cx="2220172" cy="1171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72800E-3697-4778-93AF-E4570BF69266}"/>
              </a:ext>
            </a:extLst>
          </p:cNvPr>
          <p:cNvSpPr txBox="1"/>
          <p:nvPr/>
        </p:nvSpPr>
        <p:spPr>
          <a:xfrm>
            <a:off x="1206439" y="405471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프로필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68F46-409E-4EDB-9A27-D21BA9F0AD63}"/>
              </a:ext>
            </a:extLst>
          </p:cNvPr>
          <p:cNvSpPr txBox="1"/>
          <p:nvPr/>
        </p:nvSpPr>
        <p:spPr>
          <a:xfrm>
            <a:off x="3716822" y="405470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알림 내역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53939-F36C-4C08-B233-E279E6585EAB}"/>
              </a:ext>
            </a:extLst>
          </p:cNvPr>
          <p:cNvSpPr txBox="1"/>
          <p:nvPr/>
        </p:nvSpPr>
        <p:spPr>
          <a:xfrm>
            <a:off x="6403522" y="405471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466</Words>
  <Application>Microsoft Office PowerPoint</Application>
  <PresentationFormat>화면 슬라이드 쇼(16:9)</PresentationFormat>
  <Paragraphs>150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임 혜지</cp:lastModifiedBy>
  <cp:revision>110</cp:revision>
  <dcterms:created xsi:type="dcterms:W3CDTF">2016-12-05T23:26:54Z</dcterms:created>
  <dcterms:modified xsi:type="dcterms:W3CDTF">2022-09-25T11:58:28Z</dcterms:modified>
</cp:coreProperties>
</file>