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6" r:id="rId7"/>
    <p:sldId id="265" r:id="rId8"/>
    <p:sldId id="308" r:id="rId9"/>
    <p:sldId id="309" r:id="rId10"/>
    <p:sldId id="310" r:id="rId11"/>
    <p:sldId id="316" r:id="rId12"/>
    <p:sldId id="317" r:id="rId13"/>
    <p:sldId id="318" r:id="rId14"/>
    <p:sldId id="319" r:id="rId15"/>
    <p:sldId id="314" r:id="rId16"/>
    <p:sldId id="315" r:id="rId17"/>
    <p:sldId id="311" r:id="rId18"/>
    <p:sldId id="312" r:id="rId19"/>
    <p:sldId id="313" r:id="rId20"/>
    <p:sldId id="299" r:id="rId21"/>
    <p:sldId id="270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3" autoAdjust="0"/>
    <p:restoredTop sz="95932" autoAdjust="0"/>
  </p:normalViewPr>
  <p:slideViewPr>
    <p:cSldViewPr>
      <p:cViewPr varScale="1">
        <p:scale>
          <a:sx n="200" d="100"/>
          <a:sy n="200" d="100"/>
        </p:scale>
        <p:origin x="552" y="16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.10</a:t>
            </a:r>
            <a:r>
              <a:rPr lang="ko-KR" altLang="en-US" dirty="0"/>
              <a:t>월</a:t>
            </a:r>
            <a:r>
              <a:rPr lang="en-US" altLang="ko-KR" dirty="0"/>
              <a:t>.17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7494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745779" y="1206051"/>
            <a:ext cx="4138684" cy="393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 현재의 위경도 좌표는 </a:t>
            </a:r>
            <a:r>
              <a:rPr lang="ko-KR" altLang="en-US" sz="1600" dirty="0" err="1">
                <a:solidFill>
                  <a:srgbClr val="FF0000"/>
                </a:solidFill>
              </a:rPr>
              <a:t>지리좌표계</a:t>
            </a:r>
            <a:r>
              <a:rPr lang="ko-KR" altLang="en-US" sz="1600" dirty="0" err="1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미터 좌표의 </a:t>
            </a:r>
            <a:r>
              <a:rPr lang="ko-KR" altLang="en-US" sz="1600" dirty="0" err="1">
                <a:solidFill>
                  <a:srgbClr val="FF0000"/>
                </a:solidFill>
              </a:rPr>
              <a:t>투영좌표계</a:t>
            </a:r>
            <a:r>
              <a:rPr lang="ko-KR" altLang="en-US" sz="1600" dirty="0" err="1"/>
              <a:t>로</a:t>
            </a:r>
            <a:r>
              <a:rPr lang="ko-KR" altLang="en-US" sz="1600" dirty="0"/>
              <a:t> 변경해 계산해야 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이는 </a:t>
            </a:r>
            <a:r>
              <a:rPr lang="en-US" altLang="ko-KR" sz="1600" dirty="0" err="1"/>
              <a:t>Geopandas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to_crs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통해 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변경 가능합니다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옆의 예시는 위</a:t>
            </a:r>
            <a:r>
              <a:rPr lang="en-US" altLang="ko-KR" sz="1600" dirty="0"/>
              <a:t>/</a:t>
            </a:r>
            <a:r>
              <a:rPr lang="ko-KR" altLang="en-US" sz="1600" dirty="0"/>
              <a:t>경도 데이터를 </a:t>
            </a:r>
            <a:r>
              <a:rPr lang="en-US" altLang="ko-KR" sz="1600" dirty="0"/>
              <a:t>m</a:t>
            </a:r>
            <a:r>
              <a:rPr lang="ko-KR" altLang="en-US" sz="1600" dirty="0"/>
              <a:t>단위로 변경한 것으로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같이 값을 변경해 계산하고자 합니다</a:t>
            </a:r>
            <a:r>
              <a:rPr lang="en-US" altLang="ko-KR" sz="1600" dirty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BD7310AE-C180-6F16-80C3-DC88DF14AB83}"/>
              </a:ext>
            </a:extLst>
          </p:cNvPr>
          <p:cNvSpPr txBox="1"/>
          <p:nvPr/>
        </p:nvSpPr>
        <p:spPr>
          <a:xfrm>
            <a:off x="611560" y="706901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en-US" altLang="ko-KR" sz="2000" dirty="0" err="1"/>
              <a:t>Geopandas</a:t>
            </a:r>
            <a:r>
              <a:rPr lang="ko-KR" altLang="en-US" sz="2000" dirty="0"/>
              <a:t>를 통한 좌표계 변환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124DB6-D987-7189-62B4-62486271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67182"/>
            <a:ext cx="3324225" cy="781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A4BCAC-BFFD-52C5-9080-C38A4A55B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7734"/>
            <a:ext cx="3818828" cy="15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1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894479" y="627534"/>
            <a:ext cx="3796310" cy="5367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/>
              <a:t> 미터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구했다면</a:t>
            </a:r>
            <a:r>
              <a:rPr lang="en-US" altLang="ko-KR" sz="1400" dirty="0"/>
              <a:t>, </a:t>
            </a:r>
            <a:r>
              <a:rPr lang="ko-KR" altLang="en-US" sz="1400" dirty="0"/>
              <a:t>사각형 구역을 계산해야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횡단보도 라인을 </a:t>
            </a:r>
            <a:r>
              <a:rPr lang="en-US" altLang="ko-KR" sz="1400" dirty="0"/>
              <a:t>y=2x+3 </a:t>
            </a:r>
            <a:r>
              <a:rPr lang="ko-KR" altLang="en-US" sz="1400" dirty="0"/>
              <a:t>이라고 가정하겠습니다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현재 이 라인에 대한 양 끝점 정보를 가지고 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기존 직선에 평행한 직선을 </a:t>
            </a:r>
            <a:r>
              <a:rPr lang="en-US" altLang="ko-KR" sz="1400" dirty="0"/>
              <a:t>y=2x+c</a:t>
            </a:r>
            <a:r>
              <a:rPr lang="ko-KR" altLang="en-US" sz="1400" dirty="0"/>
              <a:t>라고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 직선 위의 임의의 점을 </a:t>
            </a:r>
            <a:r>
              <a:rPr lang="en-US" altLang="ko-KR" sz="1400" dirty="0"/>
              <a:t>(k,2k+c)</a:t>
            </a:r>
            <a:r>
              <a:rPr lang="ko-KR" altLang="en-US" sz="1400" dirty="0"/>
              <a:t>라고 가정하겠습니다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점과 직선사이의 거리 공식을 통해</a:t>
            </a:r>
            <a:r>
              <a:rPr lang="en-US" altLang="ko-KR" sz="1400" dirty="0"/>
              <a:t>, </a:t>
            </a:r>
            <a:r>
              <a:rPr lang="ko-KR" altLang="en-US" sz="1400" dirty="0"/>
              <a:t>좌우 폭이 </a:t>
            </a:r>
            <a:r>
              <a:rPr lang="en-US" altLang="ko-KR" sz="1400" dirty="0"/>
              <a:t>4</a:t>
            </a:r>
            <a:r>
              <a:rPr lang="ko-KR" altLang="en-US" sz="1400" dirty="0"/>
              <a:t>미터인 직선 두개를 구할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247E0092-7306-199B-394D-BBF4F3E81B10}"/>
              </a:ext>
            </a:extLst>
          </p:cNvPr>
          <p:cNvSpPr txBox="1"/>
          <p:nvPr/>
        </p:nvSpPr>
        <p:spPr>
          <a:xfrm>
            <a:off x="611560" y="706901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ko-KR" altLang="en-US" sz="2000" dirty="0"/>
              <a:t>네 점 구하기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FA28A-A193-29E3-94DD-4BEE1B87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82965"/>
            <a:ext cx="4259652" cy="268644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5D50AA-45C5-4B8D-9496-6C8949D5AB5E}"/>
              </a:ext>
            </a:extLst>
          </p:cNvPr>
          <p:cNvCxnSpPr>
            <a:cxnSpLocks/>
          </p:cNvCxnSpPr>
          <p:nvPr/>
        </p:nvCxnSpPr>
        <p:spPr>
          <a:xfrm>
            <a:off x="2915816" y="2427734"/>
            <a:ext cx="311299" cy="3077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D40031-CECE-4644-9498-FF56DCE45CD9}"/>
              </a:ext>
            </a:extLst>
          </p:cNvPr>
          <p:cNvSpPr txBox="1"/>
          <p:nvPr/>
        </p:nvSpPr>
        <p:spPr>
          <a:xfrm>
            <a:off x="2740199" y="2571750"/>
            <a:ext cx="46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959336" y="1050089"/>
            <a:ext cx="3796310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/>
              <a:t> 이후 </a:t>
            </a:r>
            <a:r>
              <a:rPr lang="en-US" altLang="ko-KR" sz="1400" dirty="0"/>
              <a:t>y=2x+3</a:t>
            </a:r>
            <a:r>
              <a:rPr lang="ko-KR" altLang="en-US" sz="1400" dirty="0"/>
              <a:t>과 수직이며</a:t>
            </a:r>
            <a:r>
              <a:rPr lang="en-US" altLang="ko-KR" sz="1400" dirty="0"/>
              <a:t> </a:t>
            </a:r>
            <a:r>
              <a:rPr lang="ko-KR" altLang="en-US" sz="1400" dirty="0"/>
              <a:t>양끝 값을 지나는 직선과</a:t>
            </a:r>
            <a:r>
              <a:rPr lang="en-US" altLang="ko-KR" sz="1400" dirty="0"/>
              <a:t>, y=2x+c</a:t>
            </a:r>
            <a:r>
              <a:rPr lang="ko-KR" altLang="en-US" sz="1400" dirty="0"/>
              <a:t>와의 교점 </a:t>
            </a:r>
            <a:r>
              <a:rPr lang="en-US" altLang="ko-KR" sz="1400" dirty="0"/>
              <a:t>4</a:t>
            </a:r>
            <a:r>
              <a:rPr lang="ko-KR" altLang="en-US" sz="1400" dirty="0"/>
              <a:t>개를 구할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아래의 </a:t>
            </a:r>
            <a:r>
              <a:rPr lang="en-US" altLang="ko-KR" sz="1400" dirty="0" err="1"/>
              <a:t>MakePolygon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점을 통해 </a:t>
            </a:r>
            <a:r>
              <a:rPr lang="en-US" altLang="ko-KR" sz="1400" dirty="0"/>
              <a:t>POLYGON </a:t>
            </a:r>
            <a:r>
              <a:rPr lang="ko-KR" altLang="en-US" sz="1400" dirty="0"/>
              <a:t>데이터를 만들 수 있는 함수로</a:t>
            </a:r>
            <a:r>
              <a:rPr lang="en-US" altLang="ko-KR" sz="1400" dirty="0"/>
              <a:t>, </a:t>
            </a:r>
            <a:r>
              <a:rPr lang="ko-KR" altLang="en-US" sz="1400" dirty="0"/>
              <a:t>저희는 이 </a:t>
            </a:r>
            <a:r>
              <a:rPr lang="en-US" altLang="ko-KR" sz="1400" dirty="0"/>
              <a:t>4</a:t>
            </a:r>
            <a:r>
              <a:rPr lang="ko-KR" altLang="en-US" sz="1400" dirty="0"/>
              <a:t>개의 점을 사각형 정보로 저장해 사용하고자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247E0092-7306-199B-394D-BBF4F3E81B10}"/>
              </a:ext>
            </a:extLst>
          </p:cNvPr>
          <p:cNvSpPr txBox="1"/>
          <p:nvPr/>
        </p:nvSpPr>
        <p:spPr>
          <a:xfrm>
            <a:off x="611560" y="706901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ko-KR" altLang="en-US" sz="2000" dirty="0"/>
              <a:t>네 점 구하기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FA28A-A193-29E3-94DD-4BEE1B87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82965"/>
            <a:ext cx="4259652" cy="268644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5D50AA-45C5-4B8D-9496-6C8949D5AB5E}"/>
              </a:ext>
            </a:extLst>
          </p:cNvPr>
          <p:cNvCxnSpPr>
            <a:cxnSpLocks/>
          </p:cNvCxnSpPr>
          <p:nvPr/>
        </p:nvCxnSpPr>
        <p:spPr>
          <a:xfrm>
            <a:off x="2677318" y="1773469"/>
            <a:ext cx="1102594" cy="1106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BB017B-8978-4326-BC24-4F3330B01507}"/>
              </a:ext>
            </a:extLst>
          </p:cNvPr>
          <p:cNvCxnSpPr>
            <a:cxnSpLocks/>
          </p:cNvCxnSpPr>
          <p:nvPr/>
        </p:nvCxnSpPr>
        <p:spPr>
          <a:xfrm>
            <a:off x="1601731" y="2702758"/>
            <a:ext cx="1102594" cy="1106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1C87FF00-80F5-43B3-B116-B0D9606F9A29}"/>
              </a:ext>
            </a:extLst>
          </p:cNvPr>
          <p:cNvSpPr/>
          <p:nvPr/>
        </p:nvSpPr>
        <p:spPr>
          <a:xfrm>
            <a:off x="2727123" y="1784052"/>
            <a:ext cx="102422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B51077-283A-4F4E-B3F9-44426501032C}"/>
              </a:ext>
            </a:extLst>
          </p:cNvPr>
          <p:cNvSpPr/>
          <p:nvPr/>
        </p:nvSpPr>
        <p:spPr>
          <a:xfrm>
            <a:off x="3405350" y="2441079"/>
            <a:ext cx="102422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23801E-F35D-4C38-99E7-9C173146B30E}"/>
              </a:ext>
            </a:extLst>
          </p:cNvPr>
          <p:cNvSpPr/>
          <p:nvPr/>
        </p:nvSpPr>
        <p:spPr>
          <a:xfrm>
            <a:off x="1691680" y="2807519"/>
            <a:ext cx="102422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3C9EE4-15B2-42F5-8466-9D73BAC47D63}"/>
              </a:ext>
            </a:extLst>
          </p:cNvPr>
          <p:cNvSpPr/>
          <p:nvPr/>
        </p:nvSpPr>
        <p:spPr>
          <a:xfrm>
            <a:off x="2411760" y="3507854"/>
            <a:ext cx="102422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B24AC9-6C46-4713-AA8D-FC41C7E52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188914"/>
            <a:ext cx="443282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9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0627F2-4C12-DE06-0E43-2A6CE2A3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1441"/>
            <a:ext cx="4392488" cy="8829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A57230-D5CF-EACF-281F-B0FD7F3D0C24}"/>
              </a:ext>
            </a:extLst>
          </p:cNvPr>
          <p:cNvSpPr txBox="1"/>
          <p:nvPr/>
        </p:nvSpPr>
        <p:spPr>
          <a:xfrm>
            <a:off x="611560" y="2859782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Postgresql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shapefile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impor</a:t>
            </a:r>
            <a:r>
              <a:rPr lang="ko-KR" altLang="en-US" sz="1600" dirty="0"/>
              <a:t>할 수 있도록 도와주는 </a:t>
            </a:r>
            <a:r>
              <a:rPr lang="en-US" altLang="ko-KR" sz="1600" dirty="0"/>
              <a:t>Manager </a:t>
            </a:r>
            <a:r>
              <a:rPr lang="ko-KR" altLang="en-US" sz="1600" dirty="0"/>
              <a:t>툴을 제공하고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따라서 </a:t>
            </a:r>
            <a:r>
              <a:rPr lang="en-US" altLang="ko-KR" sz="1600" dirty="0" err="1"/>
              <a:t>shp</a:t>
            </a:r>
            <a:r>
              <a:rPr lang="en-US" altLang="ko-KR" sz="1600" dirty="0"/>
              <a:t> </a:t>
            </a:r>
            <a:r>
              <a:rPr lang="ko-KR" altLang="en-US" sz="1600" dirty="0"/>
              <a:t>파일 형식의 데이터셋을 다운 받고</a:t>
            </a:r>
            <a:r>
              <a:rPr lang="en-US" altLang="ko-KR" sz="1600" dirty="0"/>
              <a:t>,</a:t>
            </a:r>
            <a:r>
              <a:rPr lang="ko-KR" altLang="en-US" sz="1600" dirty="0"/>
              <a:t> 자동으로 데이터베이스 테이블을 생성할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D4E3E10-E5D5-A7E5-BDC5-B535E8FB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68354"/>
            <a:ext cx="3339845" cy="35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C4508-16DA-910D-0CD9-E4007CF8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73648"/>
            <a:ext cx="4608512" cy="239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E8C9E-5FB9-D6CD-BDB1-E001101A3F13}"/>
              </a:ext>
            </a:extLst>
          </p:cNvPr>
          <p:cNvSpPr txBox="1"/>
          <p:nvPr/>
        </p:nvSpPr>
        <p:spPr>
          <a:xfrm>
            <a:off x="5652120" y="2139702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이로써 공공 데이터셋들을 바로바로 테이블로 관리하고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필요에 따라 데이터 가공과정을 거쳐 클라이언트 단에 넘겨줄 수 있는 환경을 만들었습니다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150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주 연구사항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9129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오차범위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92448" y="62753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오차범위 발생의 주요원인인  </a:t>
            </a:r>
            <a:r>
              <a:rPr lang="en-US" altLang="ko-KR" dirty="0"/>
              <a:t>“</a:t>
            </a:r>
            <a:r>
              <a:rPr lang="ko-KR" altLang="en-US" sz="2400" dirty="0"/>
              <a:t>다중경로 효과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 descr="텍스트, 컴퓨터, 아코디언이(가) 표시된 사진&#10;&#10;자동 생성된 설명">
            <a:extLst>
              <a:ext uri="{FF2B5EF4-FFF2-40B4-BE49-F238E27FC236}">
                <a16:creationId xmlns:a16="http://schemas.microsoft.com/office/drawing/2014/main" id="{52E62505-942B-4A50-BFAD-956AFC126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6" y="1203598"/>
            <a:ext cx="3910939" cy="325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00CEE-13AC-8996-2214-2EAAC706328C}"/>
              </a:ext>
            </a:extLst>
          </p:cNvPr>
          <p:cNvSpPr txBox="1"/>
          <p:nvPr/>
        </p:nvSpPr>
        <p:spPr>
          <a:xfrm>
            <a:off x="4668912" y="134761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도심의 빌딩들로 인하여</a:t>
            </a:r>
            <a:r>
              <a:rPr lang="en-US" altLang="ko-KR" dirty="0"/>
              <a:t>, </a:t>
            </a:r>
            <a:r>
              <a:rPr lang="ko-KR" altLang="en-US" dirty="0"/>
              <a:t>위성 신호가 빌딩 등에 반사되면서 제대로 판단하지 못하는 현상입니다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B57BCBF-AD51-8D0B-8068-E95BEC2DE522}"/>
              </a:ext>
            </a:extLst>
          </p:cNvPr>
          <p:cNvSpPr/>
          <p:nvPr/>
        </p:nvSpPr>
        <p:spPr>
          <a:xfrm>
            <a:off x="6372200" y="2270944"/>
            <a:ext cx="648072" cy="923330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92A02-4B52-F4A2-79E9-A960EC0CDC40}"/>
              </a:ext>
            </a:extLst>
          </p:cNvPr>
          <p:cNvSpPr txBox="1"/>
          <p:nvPr/>
        </p:nvSpPr>
        <p:spPr>
          <a:xfrm>
            <a:off x="5220072" y="3363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GPS </a:t>
            </a:r>
            <a:r>
              <a:rPr lang="ko-KR" altLang="en-US" dirty="0"/>
              <a:t>보정 기술이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필요합니다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31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보정기술 관련 및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67544" y="84355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를 이용</a:t>
            </a:r>
            <a:r>
              <a:rPr lang="ko-KR" altLang="en-US" dirty="0"/>
              <a:t>한 위치 추적 방법</a:t>
            </a:r>
            <a:r>
              <a:rPr lang="en-US" altLang="ko-KR" dirty="0"/>
              <a:t>”</a:t>
            </a:r>
            <a:r>
              <a:rPr lang="ko-KR" altLang="en-US" dirty="0"/>
              <a:t>에는 </a:t>
            </a:r>
            <a:r>
              <a:rPr lang="ko-KR" altLang="en-US" dirty="0" err="1"/>
              <a:t>삼각측량법과</a:t>
            </a:r>
            <a:r>
              <a:rPr lang="ko-KR" altLang="en-US" dirty="0"/>
              <a:t> </a:t>
            </a:r>
            <a:r>
              <a:rPr lang="ko-KR" altLang="en-US" dirty="0" err="1"/>
              <a:t>핑거프린팅방법이</a:t>
            </a:r>
            <a:r>
              <a:rPr lang="ko-KR" altLang="en-US" dirty="0"/>
              <a:t> 존재합니다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8DD4773-597A-144D-D0C0-9F3C52A70469}"/>
              </a:ext>
            </a:extLst>
          </p:cNvPr>
          <p:cNvSpPr/>
          <p:nvPr/>
        </p:nvSpPr>
        <p:spPr>
          <a:xfrm>
            <a:off x="3997176" y="1586864"/>
            <a:ext cx="574824" cy="677108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911F8-255F-7076-C5D5-7EDB87C34118}"/>
              </a:ext>
            </a:extLst>
          </p:cNvPr>
          <p:cNvSpPr txBox="1"/>
          <p:nvPr/>
        </p:nvSpPr>
        <p:spPr>
          <a:xfrm>
            <a:off x="467544" y="233017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하지만 </a:t>
            </a:r>
            <a:r>
              <a:rPr lang="ko-KR" altLang="en-US" sz="2400" dirty="0">
                <a:solidFill>
                  <a:srgbClr val="FF0000"/>
                </a:solidFill>
              </a:rPr>
              <a:t>실내</a:t>
            </a:r>
            <a:r>
              <a:rPr lang="ko-KR" altLang="en-US" dirty="0"/>
              <a:t>에서의 위치 추적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프로젝트에서는 실내에서 위치 추적이 필요하지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498CD-ACE8-E731-E061-DF1C32169B6A}"/>
              </a:ext>
            </a:extLst>
          </p:cNvPr>
          <p:cNvSpPr txBox="1"/>
          <p:nvPr/>
        </p:nvSpPr>
        <p:spPr>
          <a:xfrm>
            <a:off x="526728" y="31269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오차보정 알고리즘도 이용하기 위한 데이터가 부족하고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            </a:t>
            </a:r>
            <a:r>
              <a:rPr lang="ko-KR" altLang="en-US" dirty="0"/>
              <a:t>학부생 수준에서 많이 벗어남을 인지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6830-8BD4-E6C1-C157-A03D39A2C907}"/>
              </a:ext>
            </a:extLst>
          </p:cNvPr>
          <p:cNvSpPr txBox="1"/>
          <p:nvPr/>
        </p:nvSpPr>
        <p:spPr>
          <a:xfrm>
            <a:off x="611560" y="383144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결론적으로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GPS </a:t>
            </a:r>
            <a:r>
              <a:rPr lang="ko-KR" altLang="en-US" dirty="0"/>
              <a:t>기능을 탑재한 서비스들도 </a:t>
            </a:r>
            <a:endParaRPr lang="en-US" altLang="ko-KR" dirty="0"/>
          </a:p>
          <a:p>
            <a:r>
              <a:rPr lang="ko-KR" altLang="en-US" b="1" dirty="0"/>
              <a:t>스마트폰 내부의 자체 설정</a:t>
            </a:r>
            <a:r>
              <a:rPr lang="ko-KR" altLang="en-US" dirty="0"/>
              <a:t>으로 </a:t>
            </a:r>
            <a:r>
              <a:rPr lang="en-US" altLang="ko-KR" dirty="0" err="1"/>
              <a:t>Wifi</a:t>
            </a:r>
            <a:r>
              <a:rPr lang="en-US" altLang="ko-KR" dirty="0"/>
              <a:t> , </a:t>
            </a:r>
            <a:r>
              <a:rPr lang="ko-KR" altLang="en-US" dirty="0"/>
              <a:t>모바일 네트워크 등을 통해서</a:t>
            </a:r>
            <a:endParaRPr lang="en-US" altLang="ko-KR" dirty="0"/>
          </a:p>
          <a:p>
            <a:r>
              <a:rPr lang="ko-KR" altLang="en-US" dirty="0"/>
              <a:t>위치를 보정하도록 유도하고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7506"/>
            <a:ext cx="8676456" cy="591637"/>
          </a:xfrm>
        </p:spPr>
        <p:txBody>
          <a:bodyPr/>
          <a:lstStyle/>
          <a:p>
            <a:r>
              <a:rPr lang="ko-KR" altLang="en-US" dirty="0"/>
              <a:t>향후 구현 계획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5482" y="1355155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552A-1C19-46A0-A455-E31C7C0B80D6}"/>
              </a:ext>
            </a:extLst>
          </p:cNvPr>
          <p:cNvSpPr txBox="1"/>
          <p:nvPr/>
        </p:nvSpPr>
        <p:spPr>
          <a:xfrm>
            <a:off x="656473" y="1191100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58838-B38B-4390-A2E3-D65208B92A37}"/>
              </a:ext>
            </a:extLst>
          </p:cNvPr>
          <p:cNvSpPr txBox="1"/>
          <p:nvPr/>
        </p:nvSpPr>
        <p:spPr>
          <a:xfrm>
            <a:off x="664396" y="2339148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9~10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C8AB4-25DA-4D9E-9118-6ED6FF4263B5}"/>
              </a:ext>
            </a:extLst>
          </p:cNvPr>
          <p:cNvSpPr txBox="1"/>
          <p:nvPr/>
        </p:nvSpPr>
        <p:spPr>
          <a:xfrm>
            <a:off x="672408" y="3601177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11~14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407F5D-77F9-F537-CDAC-7FED3E595F26}"/>
              </a:ext>
            </a:extLst>
          </p:cNvPr>
          <p:cNvSpPr/>
          <p:nvPr/>
        </p:nvSpPr>
        <p:spPr>
          <a:xfrm>
            <a:off x="2170549" y="2478166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A631AD-8063-941D-8336-A35131E7EDA5}"/>
              </a:ext>
            </a:extLst>
          </p:cNvPr>
          <p:cNvSpPr/>
          <p:nvPr/>
        </p:nvSpPr>
        <p:spPr>
          <a:xfrm>
            <a:off x="2170549" y="3765813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AB15F-AA1C-E3EA-795B-7F37F966811D}"/>
              </a:ext>
            </a:extLst>
          </p:cNvPr>
          <p:cNvSpPr txBox="1"/>
          <p:nvPr/>
        </p:nvSpPr>
        <p:spPr>
          <a:xfrm>
            <a:off x="3091682" y="993944"/>
            <a:ext cx="464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클라우드 서비스 이용방안 모색</a:t>
            </a:r>
            <a:endParaRPr lang="en-US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에서 </a:t>
            </a:r>
            <a:r>
              <a:rPr lang="en-US" altLang="ko-KR" dirty="0"/>
              <a:t>tracking </a:t>
            </a:r>
            <a:r>
              <a:rPr lang="ko-KR" altLang="en-US" dirty="0"/>
              <a:t>관련 구현 및 관련학습</a:t>
            </a:r>
            <a:endParaRPr lang="en-US" altLang="ko-KR" dirty="0"/>
          </a:p>
          <a:p>
            <a:r>
              <a:rPr lang="ko-KR" altLang="en-US" dirty="0"/>
              <a:t>필요한 화면들 추가적으로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E919D-153B-BEE0-97F8-9A8958AE9627}"/>
              </a:ext>
            </a:extLst>
          </p:cNvPr>
          <p:cNvSpPr txBox="1"/>
          <p:nvPr/>
        </p:nvSpPr>
        <p:spPr>
          <a:xfrm>
            <a:off x="3084777" y="2222074"/>
            <a:ext cx="46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연동에 따른 동적 컨텐츠 제공</a:t>
            </a:r>
            <a:endParaRPr lang="en-US" altLang="ko-KR" dirty="0"/>
          </a:p>
          <a:p>
            <a:r>
              <a:rPr lang="ko-KR" altLang="en-US" dirty="0"/>
              <a:t>위험지역 </a:t>
            </a:r>
            <a:r>
              <a:rPr lang="ko-KR" altLang="en-US" dirty="0" err="1"/>
              <a:t>그라데이션</a:t>
            </a:r>
            <a:r>
              <a:rPr lang="ko-KR" altLang="en-US" dirty="0"/>
              <a:t> 표시 구현 예정</a:t>
            </a:r>
            <a:endParaRPr lang="en-US" altLang="ko-KR" dirty="0"/>
          </a:p>
          <a:p>
            <a:r>
              <a:rPr lang="ko-KR" altLang="en-US" dirty="0"/>
              <a:t>알림 기능 레퍼런스 탐색 및 기초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4429D-1AB0-990A-1E83-B54D65B59543}"/>
              </a:ext>
            </a:extLst>
          </p:cNvPr>
          <p:cNvSpPr txBox="1"/>
          <p:nvPr/>
        </p:nvSpPr>
        <p:spPr>
          <a:xfrm>
            <a:off x="2843808" y="3636595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이후 진행사항에 따라 주간발표 예정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8646" y="309459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6735" y="3939903"/>
            <a:ext cx="603739" cy="39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역할분담 및 진행상황</a:t>
            </a:r>
            <a:endParaRPr lang="en-U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주 연구사항</a:t>
            </a:r>
            <a:endParaRPr lang="en-US" altLang="ko-KR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68473" y="319592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향후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역할분담 및 진행상황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84A0-F554-C4A2-7DBA-312E29322639}"/>
              </a:ext>
            </a:extLst>
          </p:cNvPr>
          <p:cNvSpPr txBox="1"/>
          <p:nvPr/>
        </p:nvSpPr>
        <p:spPr>
          <a:xfrm>
            <a:off x="441686" y="957957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기존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임혜지</a:t>
            </a:r>
            <a:r>
              <a:rPr lang="en-US" altLang="ko-KR" sz="2000" dirty="0"/>
              <a:t>,</a:t>
            </a:r>
            <a:r>
              <a:rPr lang="ko-KR" altLang="en-US" sz="2000" dirty="0"/>
              <a:t>윤현식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2E08C-0D50-0461-089F-728D31825A11}"/>
              </a:ext>
            </a:extLst>
          </p:cNvPr>
          <p:cNvSpPr txBox="1"/>
          <p:nvPr/>
        </p:nvSpPr>
        <p:spPr>
          <a:xfrm>
            <a:off x="467544" y="321982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변경 후 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</a:t>
            </a:r>
            <a:r>
              <a:rPr lang="en-US" altLang="ko-KR" sz="2000" dirty="0"/>
              <a:t>,</a:t>
            </a:r>
            <a:r>
              <a:rPr lang="ko-KR" altLang="en-US" sz="2000" dirty="0"/>
              <a:t>임혜지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윤현식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53EDEFE-033C-9CBB-8C99-A832D4CD8A87}"/>
              </a:ext>
            </a:extLst>
          </p:cNvPr>
          <p:cNvSpPr/>
          <p:nvPr/>
        </p:nvSpPr>
        <p:spPr>
          <a:xfrm>
            <a:off x="1871700" y="2165250"/>
            <a:ext cx="612068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E3C7-B0A6-EB03-1C00-9A923B38AC42}"/>
              </a:ext>
            </a:extLst>
          </p:cNvPr>
          <p:cNvSpPr txBox="1"/>
          <p:nvPr/>
        </p:nvSpPr>
        <p:spPr>
          <a:xfrm>
            <a:off x="4644008" y="1059582"/>
            <a:ext cx="39604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공공데이터 이용과 </a:t>
            </a:r>
            <a:r>
              <a:rPr lang="en-US" altLang="ko-KR" sz="1600" dirty="0" err="1"/>
              <a:t>Postgresql</a:t>
            </a:r>
            <a:r>
              <a:rPr lang="ko-KR" altLang="en-US" sz="1600" dirty="0"/>
              <a:t>의 외부 파일을 통한 테이블 설계 기능으로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백엔드에서의</a:t>
            </a:r>
            <a:r>
              <a:rPr lang="ko-KR" altLang="en-US" sz="1600" dirty="0"/>
              <a:t> 비중이 많이 줄어들었음을 확인하였습니다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 반면에</a:t>
            </a:r>
            <a:r>
              <a:rPr lang="en-US" altLang="ko-KR" sz="1600" dirty="0"/>
              <a:t>, </a:t>
            </a:r>
            <a:r>
              <a:rPr lang="ko-KR" altLang="en-US" sz="1600" dirty="0"/>
              <a:t>맵 </a:t>
            </a:r>
            <a:r>
              <a:rPr lang="en-US" altLang="ko-KR" sz="1600" dirty="0"/>
              <a:t>API </a:t>
            </a:r>
            <a:r>
              <a:rPr lang="ko-KR" altLang="en-US" sz="1600" dirty="0"/>
              <a:t>구현과 </a:t>
            </a:r>
            <a:r>
              <a:rPr lang="en-US" altLang="ko-KR" sz="1600" dirty="0"/>
              <a:t>GPS </a:t>
            </a:r>
            <a:r>
              <a:rPr lang="ko-KR" altLang="en-US" sz="1600" dirty="0"/>
              <a:t>추적 등 프론트에서 수행해야할 부분이 많음을 확인하였습니다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따라서 현재는 기존의 </a:t>
            </a:r>
            <a:r>
              <a:rPr lang="ko-KR" altLang="en-US" sz="1600" dirty="0" err="1"/>
              <a:t>프론트엔드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명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명 구성에서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프론트엔드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명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명으로</a:t>
            </a:r>
            <a:r>
              <a:rPr lang="en-US" altLang="ko-KR" sz="1600" dirty="0"/>
              <a:t> </a:t>
            </a:r>
            <a:r>
              <a:rPr lang="ko-KR" altLang="en-US" sz="1600" dirty="0"/>
              <a:t>진행 중에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33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4585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4667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273699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각 계정에 대해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보호자에게 초대 요청 및 수락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을 통해 매칭함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부모와 자녀 계정 연결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281811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보호자는 피보호자의 위치를 모니터링 가능하며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상호 간의 동의를 전제로 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실시간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위치 파악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289923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오차 범위를 고려해 경로 표시를 포함함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이동 경로 파악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45886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4669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4750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282082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사고다발구역 등의 위험 지역을 표시하고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접근 시에 알림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위험지역 표시 및 알림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290194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시간을 설정하고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초과 시에 보호자에게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시간 파악 및 알림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298306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횡단보도를 벗어난 차도 위 움직임을 감지해 보호자에게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무단횡단 파악 및 알림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51579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52390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5224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5222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5303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6EA2FAC-0D9D-6DDB-8327-3E03643A9E66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E77DA4-5491-75E6-4558-8458AA1E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2592288" cy="66197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5DFD9C-5678-B18A-316E-AD86A937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77545"/>
            <a:ext cx="2638425" cy="2190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979859" y="371334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**6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0F0D8-DBD7-122D-DDF4-85C785F20514}"/>
              </a:ext>
            </a:extLst>
          </p:cNvPr>
          <p:cNvSpPr txBox="1"/>
          <p:nvPr/>
        </p:nvSpPr>
        <p:spPr>
          <a:xfrm>
            <a:off x="4564035" y="1347614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 </a:t>
            </a:r>
            <a:r>
              <a:rPr lang="ko-KR" altLang="en-US" dirty="0"/>
              <a:t>테이블 초안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self-mapping</a:t>
            </a:r>
            <a:r>
              <a:rPr lang="ko-KR" altLang="en-US" dirty="0"/>
              <a:t>을 하는 구조로</a:t>
            </a:r>
            <a:r>
              <a:rPr lang="en-US" altLang="ko-KR" dirty="0"/>
              <a:t>, </a:t>
            </a:r>
            <a:r>
              <a:rPr lang="ko-KR" altLang="en-US" dirty="0"/>
              <a:t>부모 </a:t>
            </a:r>
            <a:r>
              <a:rPr lang="en-US" altLang="ko-KR" dirty="0"/>
              <a:t>user</a:t>
            </a:r>
            <a:r>
              <a:rPr lang="ko-KR" altLang="en-US" dirty="0"/>
              <a:t>는 자식 </a:t>
            </a:r>
            <a:r>
              <a:rPr lang="en-US" altLang="ko-KR" dirty="0"/>
              <a:t>user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자식 </a:t>
            </a:r>
            <a:r>
              <a:rPr lang="en-US" altLang="ko-KR" dirty="0"/>
              <a:t>user</a:t>
            </a:r>
            <a:r>
              <a:rPr lang="ko-KR" altLang="en-US" dirty="0"/>
              <a:t>는 부모 </a:t>
            </a:r>
            <a:r>
              <a:rPr lang="en-US" altLang="ko-KR" dirty="0"/>
              <a:t>user</a:t>
            </a:r>
            <a:r>
              <a:rPr lang="ko-KR" altLang="en-US" dirty="0"/>
              <a:t>를 참조하는 구조입니다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사용자에 대한 데이터를 가지고</a:t>
            </a:r>
            <a:r>
              <a:rPr lang="en-US" altLang="ko-KR" dirty="0"/>
              <a:t>,  </a:t>
            </a:r>
            <a:r>
              <a:rPr lang="ko-KR" altLang="en-US" dirty="0"/>
              <a:t>이에  기반한 동적 컨텐츠를 더     계획 중에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8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26780-3D70-1AD9-F8EC-5E4CD54C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7131"/>
            <a:ext cx="2592288" cy="726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97C79-AB0A-95FF-4B85-3C3EFB53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957132"/>
            <a:ext cx="2830025" cy="726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ACE6D2-523A-A87B-7266-A0F08F78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32" y="408456"/>
            <a:ext cx="2106208" cy="4326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E1320-ACE7-4B66-0C4D-D6791A888245}"/>
              </a:ext>
            </a:extLst>
          </p:cNvPr>
          <p:cNvSpPr txBox="1"/>
          <p:nvPr/>
        </p:nvSpPr>
        <p:spPr>
          <a:xfrm>
            <a:off x="395536" y="1995686"/>
            <a:ext cx="5638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화면에서 빨간색 마커를 띄웠고</a:t>
            </a:r>
            <a:r>
              <a:rPr lang="en-US" altLang="ko-KR" dirty="0"/>
              <a:t>, </a:t>
            </a:r>
            <a:r>
              <a:rPr lang="ko-KR" altLang="en-US" dirty="0"/>
              <a:t>인하대 후문에서     움직일 때마다 마커의 위치를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마커의 움직임이 다소 </a:t>
            </a:r>
            <a:r>
              <a:rPr lang="ko-KR" altLang="en-US" dirty="0" err="1"/>
              <a:t>버벅이나</a:t>
            </a:r>
            <a:r>
              <a:rPr lang="en-US" altLang="ko-KR" dirty="0"/>
              <a:t>, </a:t>
            </a:r>
            <a:r>
              <a:rPr lang="ko-KR" altLang="en-US" dirty="0"/>
              <a:t>위치 파악이 잘 이루어짐을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버벅임은</a:t>
            </a:r>
            <a:r>
              <a:rPr lang="ko-KR" altLang="en-US" dirty="0"/>
              <a:t> </a:t>
            </a:r>
            <a:r>
              <a:rPr lang="ko-KR" altLang="en-US" dirty="0" err="1"/>
              <a:t>트래킹을</a:t>
            </a:r>
            <a:r>
              <a:rPr lang="ko-KR" altLang="en-US" dirty="0"/>
              <a:t> 통해 보완하려고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61247-ECF0-E1C0-FB7F-814EB44E8D84}"/>
              </a:ext>
            </a:extLst>
          </p:cNvPr>
          <p:cNvSpPr txBox="1"/>
          <p:nvPr/>
        </p:nvSpPr>
        <p:spPr>
          <a:xfrm>
            <a:off x="4618860" y="174946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262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495452" y="4606383"/>
            <a:ext cx="151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FFF0F-831D-7559-EDCE-E893D967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1" y="698673"/>
            <a:ext cx="2208701" cy="641498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4656329" y="863556"/>
            <a:ext cx="3814067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 서울 대로변 횡단보도 데이터 중 링크 </a:t>
            </a:r>
            <a:r>
              <a:rPr lang="en-US" altLang="ko-KR" sz="1200" dirty="0"/>
              <a:t>WTK </a:t>
            </a:r>
            <a:r>
              <a:rPr lang="ko-KR" altLang="en-US" sz="1200" dirty="0"/>
              <a:t>값 하나를 가져와 선으로 이어 봤습니다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BED63-C2C0-6EAD-AFCB-6BEBA0D5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07" y="494117"/>
            <a:ext cx="4024001" cy="223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298C1E-9044-480D-113B-880C0D9E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26" y="700911"/>
            <a:ext cx="4038083" cy="16264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14FD41F-5001-1D96-5FEC-F9117D42070C}"/>
              </a:ext>
            </a:extLst>
          </p:cNvPr>
          <p:cNvSpPr/>
          <p:nvPr/>
        </p:nvSpPr>
        <p:spPr>
          <a:xfrm>
            <a:off x="6352875" y="1556175"/>
            <a:ext cx="576064" cy="548566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FA4B39-BD67-DCBA-D19E-D7DD4A88C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2181802"/>
            <a:ext cx="2019300" cy="1171575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656329" y="3464708"/>
            <a:ext cx="422703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 사각형을 횡단보도 영역으로 잡고 이 범위를 벗어난 곳에 있다면 무단 횡단으로 인식합니다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따라서 이 </a:t>
            </a:r>
            <a:r>
              <a:rPr lang="en-US" altLang="ko-KR" sz="1200" dirty="0"/>
              <a:t>LINESTRING</a:t>
            </a:r>
            <a:r>
              <a:rPr lang="ko-KR" altLang="en-US" sz="1200" dirty="0"/>
              <a:t>값을 토대로 사각형 구역을 계산하는 방법을 구상했습니다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767825-D7CD-2738-473B-69F73FC8E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652" y="1436880"/>
            <a:ext cx="3015600" cy="31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611560" y="656144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ko-KR" altLang="en-US" sz="2000" dirty="0"/>
              <a:t>좌표계의 차이</a:t>
            </a:r>
            <a:endParaRPr lang="en-US" altLang="ko-KR" sz="2000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5580112" y="1347614"/>
            <a:ext cx="3024336" cy="300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 현재의 데이터는 위경도로 표현되어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그러나 위경도 데이터만으로는 </a:t>
            </a:r>
            <a:r>
              <a:rPr lang="ko-KR" altLang="en-US" sz="1600" dirty="0" err="1"/>
              <a:t>좌우폭</a:t>
            </a:r>
            <a:r>
              <a:rPr lang="ko-KR" altLang="en-US" sz="1600" dirty="0"/>
              <a:t> </a:t>
            </a:r>
            <a:r>
              <a:rPr lang="en-US" altLang="ko-KR" sz="1600" dirty="0"/>
              <a:t>4m </a:t>
            </a:r>
            <a:r>
              <a:rPr lang="ko-KR" altLang="en-US" sz="1600" dirty="0"/>
              <a:t>계산을 진행하는 것에 어려움이 있으므로 </a:t>
            </a:r>
            <a:r>
              <a:rPr lang="en-US" altLang="ko-KR" sz="1600" dirty="0"/>
              <a:t>DB </a:t>
            </a:r>
            <a:r>
              <a:rPr lang="ko-KR" altLang="en-US" sz="1600" dirty="0"/>
              <a:t>내부에서 좌표계 변환을 수행해야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657D55-3F25-E289-0A76-366008B5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17" y="2283718"/>
            <a:ext cx="3117674" cy="1789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DE1D6A-448D-9CE9-E6F4-24DB8DBE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17" y="1277240"/>
            <a:ext cx="4763772" cy="4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96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846</Words>
  <Application>Microsoft Office PowerPoint</Application>
  <PresentationFormat>화면 슬라이드 쇼(16:9)</PresentationFormat>
  <Paragraphs>131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임 혜지</cp:lastModifiedBy>
  <cp:revision>146</cp:revision>
  <dcterms:created xsi:type="dcterms:W3CDTF">2016-12-05T23:26:54Z</dcterms:created>
  <dcterms:modified xsi:type="dcterms:W3CDTF">2022-10-16T12:44:24Z</dcterms:modified>
</cp:coreProperties>
</file>