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BF6FF"/>
    <a:srgbClr val="B5838D"/>
    <a:srgbClr val="FF8300"/>
    <a:srgbClr val="176500"/>
    <a:srgbClr val="05B050"/>
    <a:srgbClr val="D110C2"/>
    <a:srgbClr val="6D6875"/>
    <a:srgbClr val="2A9D8F"/>
    <a:srgbClr val="4CE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76" y="42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818D-8706-4292-8A24-FDC3ACE2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6691F-8E89-4DE6-AB54-2C925540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877-4845-48CA-A0A8-F29B6B7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FB69-A5C1-4683-8F04-9AA6A55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54CB-AE9E-40DA-BFFC-53105B4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8BE1-764A-4E10-B5E2-43BD6F7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9216-0DE2-4C0E-991B-2A164E7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4569-E5EA-4EC0-9D40-15CEABDB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BD1-2799-44FA-AA9E-CC264ED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D8BC-72F9-48C0-B0F7-B82CCEA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8283-CF10-4028-8F8B-4562EF6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3EACE-EC7A-4F91-80B4-89AE27D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FE1-4B96-47DB-897A-5151365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448B-D7CB-4FFE-AB04-F940643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1833-A98B-4C4F-96E4-ED9A093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1FDB-FB1C-41B5-A1B4-9DA454AE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07F6-FF41-4E27-B721-F885AA58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D550-1055-46C0-9FD4-B975978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C882-5956-4340-8DA1-32585A3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507B-1135-409A-A1CE-1F65BF2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063-26BD-49CE-8C33-AC2E6E8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C226B-5C9E-487C-90A4-326550C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C169-A6D6-4639-9D3B-30BFEC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A21F-C764-4A1A-8370-1CD6D4A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710A-97C8-423F-B79D-C9E7A3C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B8D6-770C-4F59-8BFD-7EE13E2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6342-8006-47BE-9EC7-5F090DC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21DB7-CC8E-4A32-9DB2-0F4B5B0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F461C-2489-4382-82C7-49C528A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5090-9B21-4B08-89F0-30D89DA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C1420-CBAC-4587-A3A2-C26D9D5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694-390E-406E-A9BB-69EC537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2A4A-8C4D-42FF-ABBD-CF30BC53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1191E-B1C7-4F41-BEEB-3A505CFC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03F23-26FB-4BC6-B42C-6C221FBC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6E56-7270-4E44-B447-08716F4E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AC014-5525-4570-8D49-996C2B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AC5E4-C788-4473-A88A-ED6F6DC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C6197-14A0-4255-A97A-AFC8714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ED5-9963-43D8-83F2-D88C990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91E5-5169-4E63-A706-D5240FD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2D5AD-F2DE-4487-8A1E-1142E90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5B19-F10D-474F-AE59-A2F67A04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21FB-B053-4202-BE4D-FE73332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14263-67A3-42FC-A2CF-051D4B9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DF86A-3B0B-4F34-A4E1-05AC254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5F91-AD6E-4373-B7F4-1121F24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E79E-D623-45F7-9903-DFFAC7EB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04D0-B1DF-41BA-9FF5-3E1FF4A3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103-9326-4A77-8E56-B80F169C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6C10B-8F84-4491-8142-86D7FB9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30A4-156C-4751-82DF-CC3214A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B60A-B177-411D-974D-64C5375A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53021-36CB-449D-B30C-62D6198B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BB5DA-D9A6-4348-B655-3E789E4E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926D-3028-4D28-8E6D-AD7A8F5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F842-A3FE-492C-9B4B-3273A59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B05FA-8B56-403E-A68B-5F68F4F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A5750-A46C-42A6-A4F0-743BFED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2271-027B-4A4B-B0A3-E3118043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D952-69BF-408B-82C0-A05266C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2BC8-30CB-4DC1-90CA-1BC709EC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D530-23FD-4F96-B82C-D308B4B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tags" Target="../tags/tag3.xml"/><Relationship Id="rId21" Type="http://schemas.openxmlformats.org/officeDocument/2006/relationships/image" Target="../media/image14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0.xml"/><Relationship Id="rId19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1.png"/><Relationship Id="rId17" Type="http://schemas.openxmlformats.org/officeDocument/2006/relationships/image" Target="../media/image32.png"/><Relationship Id="rId2" Type="http://schemas.openxmlformats.org/officeDocument/2006/relationships/tags" Target="../tags/tag16.xml"/><Relationship Id="rId16" Type="http://schemas.openxmlformats.org/officeDocument/2006/relationships/image" Target="../media/image31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7.png"/><Relationship Id="rId5" Type="http://schemas.openxmlformats.org/officeDocument/2006/relationships/tags" Target="../tags/tag19.xml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tags" Target="../tags/tag18.xml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tags" Target="../tags/tag24.xml"/><Relationship Id="rId21" Type="http://schemas.openxmlformats.org/officeDocument/2006/relationships/image" Target="../media/image43.png"/><Relationship Id="rId7" Type="http://schemas.openxmlformats.org/officeDocument/2006/relationships/tags" Target="../tags/tag28.xml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tags" Target="../tags/tag2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tags" Target="../tags/tag26.xml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1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0.png"/><Relationship Id="rId2" Type="http://schemas.openxmlformats.org/officeDocument/2006/relationships/tags" Target="../tags/tag32.xml"/><Relationship Id="rId16" Type="http://schemas.openxmlformats.org/officeDocument/2006/relationships/image" Target="../media/image54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49.png"/><Relationship Id="rId5" Type="http://schemas.openxmlformats.org/officeDocument/2006/relationships/tags" Target="../tags/tag35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tags" Target="../tags/tag34.xml"/><Relationship Id="rId9" Type="http://schemas.openxmlformats.org/officeDocument/2006/relationships/image" Target="../media/image25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E32CF-9168-475E-A03C-6F59AD07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5"/>
          <a:stretch/>
        </p:blipFill>
        <p:spPr>
          <a:xfrm>
            <a:off x="1713851" y="1252233"/>
            <a:ext cx="929769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A244A4-89EA-4E9D-BAD2-5039B3C6BE3C}"/>
              </a:ext>
            </a:extLst>
          </p:cNvPr>
          <p:cNvGrpSpPr/>
          <p:nvPr/>
        </p:nvGrpSpPr>
        <p:grpSpPr>
          <a:xfrm>
            <a:off x="37177" y="0"/>
            <a:ext cx="12173873" cy="9000328"/>
            <a:chOff x="37177" y="0"/>
            <a:chExt cx="12173873" cy="90003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F5C3A-A60B-49AA-A62C-6B2BB6793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452" b="-4337"/>
            <a:stretch/>
          </p:blipFill>
          <p:spPr>
            <a:xfrm>
              <a:off x="742950" y="461665"/>
              <a:ext cx="9677400" cy="23427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53D569-6BA7-440D-A22C-86D4DB60B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15"/>
            <a:stretch/>
          </p:blipFill>
          <p:spPr>
            <a:xfrm>
              <a:off x="438150" y="2804423"/>
              <a:ext cx="11772900" cy="23427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148725-618F-4248-B5D0-83C84F8983F3}"/>
                </a:ext>
              </a:extLst>
            </p:cNvPr>
            <p:cNvSpPr txBox="1"/>
            <p:nvPr/>
          </p:nvSpPr>
          <p:spPr>
            <a:xfrm>
              <a:off x="37177" y="0"/>
              <a:ext cx="5372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3. </a:t>
              </a:r>
              <a:r>
                <a:rPr lang="en-US" altLang="ko-KR" sz="2400" dirty="0" err="1"/>
                <a:t>Preintegrated</a:t>
              </a:r>
              <a:r>
                <a:rPr lang="en-US" altLang="ko-KR" sz="2400" dirty="0"/>
                <a:t> position measurements </a:t>
              </a:r>
              <a:endParaRPr lang="ko-KR" altLang="en-US" sz="2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CECBE5-682C-4E89-AAF8-10FA38ED37A5}"/>
                </a:ext>
              </a:extLst>
            </p:cNvPr>
            <p:cNvSpPr/>
            <p:nvPr/>
          </p:nvSpPr>
          <p:spPr>
            <a:xfrm>
              <a:off x="5079379" y="1815429"/>
              <a:ext cx="850097" cy="40011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0A9211-3152-462A-B6F8-146319E28C78}"/>
                </a:ext>
              </a:extLst>
            </p:cNvPr>
            <p:cNvSpPr/>
            <p:nvPr/>
          </p:nvSpPr>
          <p:spPr>
            <a:xfrm>
              <a:off x="2974417" y="1815429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5CFA91-5927-4EEA-BD16-3FCD6691CA69}"/>
                </a:ext>
              </a:extLst>
            </p:cNvPr>
            <p:cNvSpPr/>
            <p:nvPr/>
          </p:nvSpPr>
          <p:spPr>
            <a:xfrm>
              <a:off x="3037779" y="3228945"/>
              <a:ext cx="2467671" cy="52637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55EF5-48FA-48D1-AB83-324173E8C343}"/>
                </a:ext>
              </a:extLst>
            </p:cNvPr>
            <p:cNvSpPr/>
            <p:nvPr/>
          </p:nvSpPr>
          <p:spPr>
            <a:xfrm>
              <a:off x="6729578" y="3228945"/>
              <a:ext cx="2643022" cy="526372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A8ADA746-55DA-4519-87AF-A9E3C367494F}"/>
                </a:ext>
              </a:extLst>
            </p:cNvPr>
            <p:cNvSpPr/>
            <p:nvPr/>
          </p:nvSpPr>
          <p:spPr>
            <a:xfrm rot="20471268">
              <a:off x="3650600" y="2332324"/>
              <a:ext cx="347828" cy="828645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F35E8EE0-0954-46BA-AD9D-FBE812A950F8}"/>
                </a:ext>
              </a:extLst>
            </p:cNvPr>
            <p:cNvSpPr/>
            <p:nvPr/>
          </p:nvSpPr>
          <p:spPr>
            <a:xfrm rot="18710801">
              <a:off x="6277369" y="2052881"/>
              <a:ext cx="319349" cy="1313663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1DC33-E7F4-4BD1-B13E-EC46B7AB3AB6}"/>
                </a:ext>
              </a:extLst>
            </p:cNvPr>
            <p:cNvSpPr txBox="1"/>
            <p:nvPr/>
          </p:nvSpPr>
          <p:spPr>
            <a:xfrm>
              <a:off x="4019932" y="2472838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(36)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2162-4CF7-4DBF-A96B-BFCB085C1721}"/>
                </a:ext>
              </a:extLst>
            </p:cNvPr>
            <p:cNvSpPr txBox="1"/>
            <p:nvPr/>
          </p:nvSpPr>
          <p:spPr>
            <a:xfrm>
              <a:off x="6840661" y="2509653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(35)</a:t>
              </a:r>
              <a:endParaRPr lang="ko-KR" altLang="en-US" sz="24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7215AA-A80C-4053-B508-7E340276E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29"/>
            <a:stretch/>
          </p:blipFill>
          <p:spPr>
            <a:xfrm>
              <a:off x="438150" y="5979552"/>
              <a:ext cx="11772900" cy="30207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5094FF-326A-4D70-A9AD-ECD2F97B98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614" y="5340964"/>
              <a:ext cx="8534858" cy="498285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85586733-470B-4AB7-873A-1EE70F154E50}"/>
                </a:ext>
              </a:extLst>
            </p:cNvPr>
            <p:cNvSpPr/>
            <p:nvPr/>
          </p:nvSpPr>
          <p:spPr>
            <a:xfrm>
              <a:off x="1690914" y="5147181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0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911715-1DB9-419C-9D32-E68211FD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7" y="0"/>
            <a:ext cx="747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946EAA-DF3A-4BD3-995A-4C605497BB12}"/>
              </a:ext>
            </a:extLst>
          </p:cNvPr>
          <p:cNvGrpSpPr/>
          <p:nvPr/>
        </p:nvGrpSpPr>
        <p:grpSpPr>
          <a:xfrm>
            <a:off x="1663642" y="1288966"/>
            <a:ext cx="6175433" cy="1681384"/>
            <a:chOff x="1663642" y="1288966"/>
            <a:chExt cx="6175433" cy="16813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C0350E-39CD-47DD-8D59-96852C0E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50" y="1288966"/>
              <a:ext cx="4789825" cy="1681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BDCF1C-003C-4EA6-89EE-2740C5823D49}"/>
                </a:ext>
              </a:extLst>
            </p:cNvPr>
            <p:cNvSpPr txBox="1"/>
            <p:nvPr/>
          </p:nvSpPr>
          <p:spPr>
            <a:xfrm>
              <a:off x="1663642" y="1791104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76500"/>
                  </a:solidFill>
                </a:rPr>
                <a:t>(or 3D point cloud) </a:t>
              </a:r>
              <a:r>
                <a:rPr lang="ko-KR" altLang="en-US" sz="1600" dirty="0">
                  <a:solidFill>
                    <a:srgbClr val="176500"/>
                  </a:solidFill>
                </a:rPr>
                <a:t>→</a:t>
              </a:r>
            </a:p>
          </p:txBody>
        </p:sp>
      </p:grpSp>
      <p:cxnSp>
        <p:nvCxnSpPr>
          <p:cNvPr id="12" name="직선 화살표 연결선 57">
            <a:extLst>
              <a:ext uri="{FF2B5EF4-FFF2-40B4-BE49-F238E27FC236}">
                <a16:creationId xmlns:a16="http://schemas.microsoft.com/office/drawing/2014/main" id="{F614511E-209D-294F-B2BF-31E63A07E18E}"/>
              </a:ext>
            </a:extLst>
          </p:cNvPr>
          <p:cNvCxnSpPr/>
          <p:nvPr/>
        </p:nvCxnSpPr>
        <p:spPr>
          <a:xfrm>
            <a:off x="5148914" y="3071965"/>
            <a:ext cx="230246" cy="114300"/>
          </a:xfrm>
          <a:prstGeom prst="straightConnector1">
            <a:avLst/>
          </a:prstGeom>
          <a:ln w="38100">
            <a:solidFill>
              <a:srgbClr val="EE1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162389-F231-264B-85EF-6F1F2812E973}"/>
              </a:ext>
            </a:extLst>
          </p:cNvPr>
          <p:cNvGrpSpPr/>
          <p:nvPr/>
        </p:nvGrpSpPr>
        <p:grpSpPr>
          <a:xfrm>
            <a:off x="2754002" y="4055630"/>
            <a:ext cx="4789825" cy="1681384"/>
            <a:chOff x="2754002" y="4055630"/>
            <a:chExt cx="4789825" cy="1681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7E363B-CDAF-974D-99AC-DC87D59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002" y="4055630"/>
              <a:ext cx="4789825" cy="16813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5187DF-D673-F34E-9E48-B53BED04A036}"/>
                </a:ext>
              </a:extLst>
            </p:cNvPr>
            <p:cNvSpPr/>
            <p:nvPr/>
          </p:nvSpPr>
          <p:spPr>
            <a:xfrm>
              <a:off x="4025842" y="5190238"/>
              <a:ext cx="3327778" cy="188585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5067D482-EB81-A244-B94E-414743B815B8}"/>
                </a:ext>
              </a:extLst>
            </p:cNvPr>
            <p:cNvSpPr/>
            <p:nvPr/>
          </p:nvSpPr>
          <p:spPr>
            <a:xfrm>
              <a:off x="7018416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3DDA5B07-3A33-E941-A9A2-67F7AF46EE0C}"/>
                </a:ext>
              </a:extLst>
            </p:cNvPr>
            <p:cNvSpPr/>
            <p:nvPr/>
          </p:nvSpPr>
          <p:spPr>
            <a:xfrm>
              <a:off x="6834447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AA2B1CBC-EBFD-3F48-802D-DE13B57AAE5E}"/>
                </a:ext>
              </a:extLst>
            </p:cNvPr>
            <p:cNvSpPr/>
            <p:nvPr/>
          </p:nvSpPr>
          <p:spPr>
            <a:xfrm>
              <a:off x="66504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3" name="U-Turn Arrow 32">
              <a:extLst>
                <a:ext uri="{FF2B5EF4-FFF2-40B4-BE49-F238E27FC236}">
                  <a16:creationId xmlns:a16="http://schemas.microsoft.com/office/drawing/2014/main" id="{4BFFAA9A-D3E5-9548-BE88-FCFF72AA2DE8}"/>
                </a:ext>
              </a:extLst>
            </p:cNvPr>
            <p:cNvSpPr/>
            <p:nvPr/>
          </p:nvSpPr>
          <p:spPr>
            <a:xfrm>
              <a:off x="646650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94EA7925-9CEC-B44F-A0DE-1F1E24A68174}"/>
                </a:ext>
              </a:extLst>
            </p:cNvPr>
            <p:cNvSpPr/>
            <p:nvPr/>
          </p:nvSpPr>
          <p:spPr>
            <a:xfrm>
              <a:off x="6282540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4A930551-CDAB-FE47-A6DA-C79D31EE9A45}"/>
                </a:ext>
              </a:extLst>
            </p:cNvPr>
            <p:cNvSpPr/>
            <p:nvPr/>
          </p:nvSpPr>
          <p:spPr>
            <a:xfrm>
              <a:off x="609857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>
              <a:extLst>
                <a:ext uri="{FF2B5EF4-FFF2-40B4-BE49-F238E27FC236}">
                  <a16:creationId xmlns:a16="http://schemas.microsoft.com/office/drawing/2014/main" id="{D68FFCDD-A485-C445-A009-1FCF2399E734}"/>
                </a:ext>
              </a:extLst>
            </p:cNvPr>
            <p:cNvSpPr/>
            <p:nvPr/>
          </p:nvSpPr>
          <p:spPr>
            <a:xfrm>
              <a:off x="591460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>
              <a:extLst>
                <a:ext uri="{FF2B5EF4-FFF2-40B4-BE49-F238E27FC236}">
                  <a16:creationId xmlns:a16="http://schemas.microsoft.com/office/drawing/2014/main" id="{02C69C7C-FA4B-8D41-BF3E-088D03B18A63}"/>
                </a:ext>
              </a:extLst>
            </p:cNvPr>
            <p:cNvSpPr/>
            <p:nvPr/>
          </p:nvSpPr>
          <p:spPr>
            <a:xfrm>
              <a:off x="5730633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8" name="U-Turn Arrow 37">
              <a:extLst>
                <a:ext uri="{FF2B5EF4-FFF2-40B4-BE49-F238E27FC236}">
                  <a16:creationId xmlns:a16="http://schemas.microsoft.com/office/drawing/2014/main" id="{45D9E49B-B454-1E4A-A642-49B3F3383703}"/>
                </a:ext>
              </a:extLst>
            </p:cNvPr>
            <p:cNvSpPr/>
            <p:nvPr/>
          </p:nvSpPr>
          <p:spPr>
            <a:xfrm>
              <a:off x="555972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F735E934-1C16-3640-BE82-9A3C05C5CBEF}"/>
                </a:ext>
              </a:extLst>
            </p:cNvPr>
            <p:cNvSpPr/>
            <p:nvPr/>
          </p:nvSpPr>
          <p:spPr>
            <a:xfrm>
              <a:off x="539208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124B4BF5-5798-0B42-8E46-5467A60E75A2}"/>
                </a:ext>
              </a:extLst>
            </p:cNvPr>
            <p:cNvSpPr/>
            <p:nvPr/>
          </p:nvSpPr>
          <p:spPr>
            <a:xfrm>
              <a:off x="521465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39E78568-B152-BD46-BC1A-EF00344128B0}"/>
                </a:ext>
              </a:extLst>
            </p:cNvPr>
            <p:cNvSpPr/>
            <p:nvPr/>
          </p:nvSpPr>
          <p:spPr>
            <a:xfrm>
              <a:off x="5037215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338C5150-F39F-E74C-822B-C1CB967A352C}"/>
                </a:ext>
              </a:extLst>
            </p:cNvPr>
            <p:cNvSpPr/>
            <p:nvPr/>
          </p:nvSpPr>
          <p:spPr>
            <a:xfrm>
              <a:off x="48597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3" name="U-Turn Arrow 42">
              <a:extLst>
                <a:ext uri="{FF2B5EF4-FFF2-40B4-BE49-F238E27FC236}">
                  <a16:creationId xmlns:a16="http://schemas.microsoft.com/office/drawing/2014/main" id="{27CBAD2B-9FEA-2A4F-9E9C-CF4CAD20596D}"/>
                </a:ext>
              </a:extLst>
            </p:cNvPr>
            <p:cNvSpPr/>
            <p:nvPr/>
          </p:nvSpPr>
          <p:spPr>
            <a:xfrm>
              <a:off x="468234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DC2DF581-9BBA-7640-BACC-1AD42D4C08E8}"/>
                </a:ext>
              </a:extLst>
            </p:cNvPr>
            <p:cNvSpPr/>
            <p:nvPr/>
          </p:nvSpPr>
          <p:spPr>
            <a:xfrm>
              <a:off x="449708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5" name="U-Turn Arrow 44">
              <a:extLst>
                <a:ext uri="{FF2B5EF4-FFF2-40B4-BE49-F238E27FC236}">
                  <a16:creationId xmlns:a16="http://schemas.microsoft.com/office/drawing/2014/main" id="{21A97E7C-4604-5440-A3D6-ADD340BABA74}"/>
                </a:ext>
              </a:extLst>
            </p:cNvPr>
            <p:cNvSpPr/>
            <p:nvPr/>
          </p:nvSpPr>
          <p:spPr>
            <a:xfrm>
              <a:off x="431965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0F00251C-98E5-F04E-B7BB-48B58413201B}"/>
                </a:ext>
              </a:extLst>
            </p:cNvPr>
            <p:cNvSpPr/>
            <p:nvPr/>
          </p:nvSpPr>
          <p:spPr>
            <a:xfrm>
              <a:off x="413439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5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5F25A-70A0-43A9-A197-319AAEF8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412791"/>
            <a:ext cx="4789825" cy="168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5A68-FAB1-4367-BC22-33345E48AA59}"/>
              </a:ext>
            </a:extLst>
          </p:cNvPr>
          <p:cNvSpPr txBox="1"/>
          <p:nvPr/>
        </p:nvSpPr>
        <p:spPr>
          <a:xfrm>
            <a:off x="2173331" y="14312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Two problems on the use of the IMU sensor with a LiDAR or vision sensor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B2AB-2CB4-4C6D-8F6D-E672E6B23FF6}"/>
              </a:ext>
            </a:extLst>
          </p:cNvPr>
          <p:cNvSpPr txBox="1"/>
          <p:nvPr/>
        </p:nvSpPr>
        <p:spPr>
          <a:xfrm>
            <a:off x="209724" y="766460"/>
            <a:ext cx="57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1. The Hz of the IMU should be fast enough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2B99-1B18-4E42-BB64-4EB58B8388CF}"/>
              </a:ext>
            </a:extLst>
          </p:cNvPr>
          <p:cNvSpPr txBox="1"/>
          <p:nvPr/>
        </p:nvSpPr>
        <p:spPr>
          <a:xfrm>
            <a:off x="6934200" y="766460"/>
            <a:ext cx="50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2. On the factor graph optimization, </a:t>
            </a:r>
          </a:p>
          <a:p>
            <a:pPr algn="ctr"/>
            <a:r>
              <a:rPr lang="en-US" altLang="ko-KR" dirty="0"/>
              <a:t>it leads to the generation of too many factors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229EB8-462D-4807-BACE-436AACA98522}"/>
              </a:ext>
            </a:extLst>
          </p:cNvPr>
          <p:cNvGrpSpPr/>
          <p:nvPr/>
        </p:nvGrpSpPr>
        <p:grpSpPr>
          <a:xfrm>
            <a:off x="4472030" y="6618993"/>
            <a:ext cx="3247940" cy="1943100"/>
            <a:chOff x="4513305" y="6603845"/>
            <a:chExt cx="3247940" cy="1943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1C2484-B276-455E-AED7-3BF87CA8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06"/>
            <a:stretch/>
          </p:blipFill>
          <p:spPr>
            <a:xfrm>
              <a:off x="4513305" y="6603845"/>
              <a:ext cx="3247940" cy="19431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30BB91-DACA-4B91-B5DA-491705C1BB8C}"/>
                </a:ext>
              </a:extLst>
            </p:cNvPr>
            <p:cNvSpPr/>
            <p:nvPr/>
          </p:nvSpPr>
          <p:spPr>
            <a:xfrm>
              <a:off x="4513305" y="6742516"/>
              <a:ext cx="419100" cy="59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C1EE61-B4F8-4121-873D-983CF842B347}"/>
              </a:ext>
            </a:extLst>
          </p:cNvPr>
          <p:cNvGrpSpPr/>
          <p:nvPr/>
        </p:nvGrpSpPr>
        <p:grpSpPr>
          <a:xfrm>
            <a:off x="6824197" y="3229445"/>
            <a:ext cx="4475958" cy="2295170"/>
            <a:chOff x="6824197" y="3229445"/>
            <a:chExt cx="4475958" cy="229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C9CB35-4A0B-4B0A-ADC0-4DF7B7FF8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22"/>
            <a:stretch/>
          </p:blipFill>
          <p:spPr>
            <a:xfrm>
              <a:off x="6824197" y="3229445"/>
              <a:ext cx="4475958" cy="229517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9B2FD9-2A32-4204-A891-36E7C1612AA7}"/>
                </a:ext>
              </a:extLst>
            </p:cNvPr>
            <p:cNvSpPr/>
            <p:nvPr/>
          </p:nvSpPr>
          <p:spPr>
            <a:xfrm>
              <a:off x="10805118" y="4821597"/>
              <a:ext cx="495037" cy="703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13547A5-67A1-4422-A5E5-877CEF9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3" y="1274172"/>
            <a:ext cx="5596107" cy="38458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D357C2-6F44-401F-9626-3C4C0FD942FB}"/>
              </a:ext>
            </a:extLst>
          </p:cNvPr>
          <p:cNvSpPr/>
          <p:nvPr/>
        </p:nvSpPr>
        <p:spPr>
          <a:xfrm>
            <a:off x="1955799" y="3340100"/>
            <a:ext cx="2887705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/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On the discrete-time system,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should be small for the accuracy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6B24573-4433-4F9D-89E9-DBD14A0D43E5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5580938" y="1089626"/>
            <a:ext cx="1353262" cy="443304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989ACF-6181-443B-977A-692A6F900D74}"/>
              </a:ext>
            </a:extLst>
          </p:cNvPr>
          <p:cNvSpPr/>
          <p:nvPr/>
        </p:nvSpPr>
        <p:spPr>
          <a:xfrm>
            <a:off x="7493000" y="2552700"/>
            <a:ext cx="393466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346F76-6842-47C3-8543-CBC29573B216}"/>
              </a:ext>
            </a:extLst>
          </p:cNvPr>
          <p:cNvSpPr/>
          <p:nvPr/>
        </p:nvSpPr>
        <p:spPr>
          <a:xfrm>
            <a:off x="8984345" y="3390496"/>
            <a:ext cx="233385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57743-FE86-42E1-A0F8-26E7CF9E7BF6}"/>
              </a:ext>
            </a:extLst>
          </p:cNvPr>
          <p:cNvSpPr txBox="1"/>
          <p:nvPr/>
        </p:nvSpPr>
        <p:spPr>
          <a:xfrm>
            <a:off x="7044871" y="3012415"/>
            <a:ext cx="48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Unfortunately, hundreds of factors are added!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FFB56-5ECE-4F17-A362-C15D306AF5D1}"/>
              </a:ext>
            </a:extLst>
          </p:cNvPr>
          <p:cNvSpPr txBox="1"/>
          <p:nvPr/>
        </p:nvSpPr>
        <p:spPr>
          <a:xfrm>
            <a:off x="2071730" y="631899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Solution: </a:t>
            </a:r>
            <a:r>
              <a:rPr lang="en-US" altLang="ko-KR" b="1" dirty="0" err="1"/>
              <a:t>Preintegration</a:t>
            </a:r>
            <a:r>
              <a:rPr lang="en-US" altLang="ko-KR" b="1" dirty="0"/>
              <a:t> of IMU measurements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78678-1E2B-4404-A109-AE1DC38CC2C1}"/>
              </a:ext>
            </a:extLst>
          </p:cNvPr>
          <p:cNvSpPr txBox="1"/>
          <p:nvPr/>
        </p:nvSpPr>
        <p:spPr>
          <a:xfrm>
            <a:off x="2545351" y="8631428"/>
            <a:ext cx="71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hundreds of IMU factors are abstracted </a:t>
            </a:r>
          </a:p>
          <a:p>
            <a:pPr algn="ctr"/>
            <a:r>
              <a:rPr lang="en-US" altLang="ko-KR" dirty="0"/>
              <a:t>as a single factor via </a:t>
            </a:r>
            <a:r>
              <a:rPr lang="en-US" altLang="ko-KR" dirty="0" err="1"/>
              <a:t>preintegration</a:t>
            </a:r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038FC22-38DF-419D-8A9B-2DA72DE71847}"/>
              </a:ext>
            </a:extLst>
          </p:cNvPr>
          <p:cNvSpPr/>
          <p:nvPr/>
        </p:nvSpPr>
        <p:spPr>
          <a:xfrm>
            <a:off x="5820228" y="5685524"/>
            <a:ext cx="551544" cy="57134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ight Arrow 94">
            <a:extLst>
              <a:ext uri="{FF2B5EF4-FFF2-40B4-BE49-F238E27FC236}">
                <a16:creationId xmlns:a16="http://schemas.microsoft.com/office/drawing/2014/main" id="{337F2E3A-F746-644C-BC95-D4ACF6CA2CD6}"/>
              </a:ext>
            </a:extLst>
          </p:cNvPr>
          <p:cNvSpPr/>
          <p:nvPr/>
        </p:nvSpPr>
        <p:spPr>
          <a:xfrm>
            <a:off x="5154222" y="2126165"/>
            <a:ext cx="745480" cy="322175"/>
          </a:xfrm>
          <a:prstGeom prst="rightArrow">
            <a:avLst/>
          </a:prstGeom>
          <a:solidFill>
            <a:schemeClr val="bg2"/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7954683-09D8-A540-B8B3-9095A6E42FAD}"/>
              </a:ext>
            </a:extLst>
          </p:cNvPr>
          <p:cNvSpPr/>
          <p:nvPr/>
        </p:nvSpPr>
        <p:spPr>
          <a:xfrm rot="18900000">
            <a:off x="5057467" y="1726083"/>
            <a:ext cx="1030929" cy="322175"/>
          </a:xfrm>
          <a:prstGeom prst="rightArrow">
            <a:avLst/>
          </a:prstGeom>
          <a:solidFill>
            <a:srgbClr val="FF8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30C61E-B7FA-43BE-9E13-C6CF5DEB5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6325" y="7434440"/>
            <a:ext cx="10039350" cy="247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6616F-794F-441E-B631-6E6A9EC2A0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1342509"/>
            <a:ext cx="12192000" cy="37241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12D2C8E-C534-4007-8BF2-C20A5B085304}"/>
              </a:ext>
            </a:extLst>
          </p:cNvPr>
          <p:cNvSpPr/>
          <p:nvPr/>
        </p:nvSpPr>
        <p:spPr>
          <a:xfrm>
            <a:off x="5729514" y="10106791"/>
            <a:ext cx="732972" cy="99577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C7F89B-DD62-E640-A65E-65B5B526A097}"/>
              </a:ext>
            </a:extLst>
          </p:cNvPr>
          <p:cNvGrpSpPr/>
          <p:nvPr/>
        </p:nvGrpSpPr>
        <p:grpSpPr>
          <a:xfrm>
            <a:off x="2545491" y="4165400"/>
            <a:ext cx="7191974" cy="1834405"/>
            <a:chOff x="4655155" y="71779"/>
            <a:chExt cx="7191974" cy="1834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noise)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</p:grpSp>
      <p:pic>
        <p:nvPicPr>
          <p:cNvPr id="32" name="그림 31 1">
            <a:extLst>
              <a:ext uri="{FF2B5EF4-FFF2-40B4-BE49-F238E27FC236}">
                <a16:creationId xmlns:a16="http://schemas.microsoft.com/office/drawing/2014/main" id="{657F5F54-9352-4BB6-BB27-E0A3E0BCC0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101086"/>
            <a:ext cx="5047619" cy="31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1D5505-C357-4496-8182-A6CFFE664A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0582923"/>
            <a:ext cx="6120001" cy="31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0CAB8-5D7E-4C92-A010-67079E0C7601}"/>
              </a:ext>
            </a:extLst>
          </p:cNvPr>
          <p:cNvSpPr/>
          <p:nvPr/>
        </p:nvSpPr>
        <p:spPr>
          <a:xfrm>
            <a:off x="6514647" y="10075923"/>
            <a:ext cx="1317398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9A3865-3269-49E5-8CF5-AF9B75AFD28D}"/>
              </a:ext>
            </a:extLst>
          </p:cNvPr>
          <p:cNvSpPr/>
          <p:nvPr/>
        </p:nvSpPr>
        <p:spPr>
          <a:xfrm>
            <a:off x="6497049" y="10547174"/>
            <a:ext cx="806269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6E8F43-B7FC-4B1A-B37C-795DB3AFF62C}"/>
              </a:ext>
            </a:extLst>
          </p:cNvPr>
          <p:cNvSpPr/>
          <p:nvPr/>
        </p:nvSpPr>
        <p:spPr>
          <a:xfrm>
            <a:off x="8818383" y="10544676"/>
            <a:ext cx="806269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6D891-F530-4A48-AEAF-47667E5C04AC}"/>
              </a:ext>
            </a:extLst>
          </p:cNvPr>
          <p:cNvSpPr/>
          <p:nvPr/>
        </p:nvSpPr>
        <p:spPr>
          <a:xfrm>
            <a:off x="8106945" y="10082035"/>
            <a:ext cx="1317397" cy="34883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07C989-1C3C-48C8-BD44-8A7EEE26FF52}"/>
              </a:ext>
            </a:extLst>
          </p:cNvPr>
          <p:cNvSpPr/>
          <p:nvPr/>
        </p:nvSpPr>
        <p:spPr>
          <a:xfrm>
            <a:off x="7654394" y="9103117"/>
            <a:ext cx="975256" cy="531315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768B81-2626-4D11-A788-F544EACE8BBF}"/>
              </a:ext>
            </a:extLst>
          </p:cNvPr>
          <p:cNvSpPr/>
          <p:nvPr/>
        </p:nvSpPr>
        <p:spPr>
          <a:xfrm>
            <a:off x="6900183" y="12184568"/>
            <a:ext cx="931862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57C27E-AC4A-42C0-9AA3-B33CDF5033E8}"/>
              </a:ext>
            </a:extLst>
          </p:cNvPr>
          <p:cNvSpPr/>
          <p:nvPr/>
        </p:nvSpPr>
        <p:spPr>
          <a:xfrm>
            <a:off x="5185694" y="11417278"/>
            <a:ext cx="1004340" cy="4889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B9E475-2285-4409-8D05-C48F56DB0C3B}"/>
              </a:ext>
            </a:extLst>
          </p:cNvPr>
          <p:cNvSpPr/>
          <p:nvPr/>
        </p:nvSpPr>
        <p:spPr>
          <a:xfrm>
            <a:off x="4147252" y="14239017"/>
            <a:ext cx="872217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32B64C-4C86-E34A-BA20-52FD683C6A33}"/>
              </a:ext>
            </a:extLst>
          </p:cNvPr>
          <p:cNvSpPr txBox="1"/>
          <p:nvPr/>
        </p:nvSpPr>
        <p:spPr>
          <a:xfrm>
            <a:off x="3143411" y="2879106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endParaRPr lang="ko-KR" altLang="en-US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BD4F61-7CDB-3441-A5E7-EDB832DB82FC}"/>
              </a:ext>
            </a:extLst>
          </p:cNvPr>
          <p:cNvSpPr txBox="1"/>
          <p:nvPr/>
        </p:nvSpPr>
        <p:spPr>
          <a:xfrm>
            <a:off x="1781205" y="2866670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80C9E-B9CE-B84F-902B-534060A18685}"/>
              </a:ext>
            </a:extLst>
          </p:cNvPr>
          <p:cNvSpPr txBox="1"/>
          <p:nvPr/>
        </p:nvSpPr>
        <p:spPr>
          <a:xfrm>
            <a:off x="1920022" y="2149179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Z</a:t>
            </a:r>
            <a:endParaRPr lang="ko-KR" altLang="en-US" dirty="0">
              <a:solidFill>
                <a:srgbClr val="0647FE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3" name="그림 31 2">
            <a:extLst>
              <a:ext uri="{FF2B5EF4-FFF2-40B4-BE49-F238E27FC236}">
                <a16:creationId xmlns:a16="http://schemas.microsoft.com/office/drawing/2014/main" id="{546270D9-CDFC-0343-950A-3366E4F909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30" y="3255142"/>
            <a:ext cx="1793523" cy="22704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5F4A0CE-93D1-7447-AF8C-291E43A5FB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38" y="1220943"/>
            <a:ext cx="1607311" cy="229616"/>
          </a:xfrm>
          <a:prstGeom prst="rect">
            <a:avLst/>
          </a:prstGeom>
        </p:spPr>
      </p:pic>
      <p:cxnSp>
        <p:nvCxnSpPr>
          <p:cNvPr id="80" name="직선 화살표 연결선 7 1">
            <a:extLst>
              <a:ext uri="{FF2B5EF4-FFF2-40B4-BE49-F238E27FC236}">
                <a16:creationId xmlns:a16="http://schemas.microsoft.com/office/drawing/2014/main" id="{72855578-D8BB-A042-9C26-471F1E0E3E50}"/>
              </a:ext>
            </a:extLst>
          </p:cNvPr>
          <p:cNvCxnSpPr>
            <a:cxnSpLocks/>
          </p:cNvCxnSpPr>
          <p:nvPr/>
        </p:nvCxnSpPr>
        <p:spPr>
          <a:xfrm rot="5400000" flipV="1">
            <a:off x="2685804" y="2609145"/>
            <a:ext cx="0" cy="915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 1">
            <a:extLst>
              <a:ext uri="{FF2B5EF4-FFF2-40B4-BE49-F238E27FC236}">
                <a16:creationId xmlns:a16="http://schemas.microsoft.com/office/drawing/2014/main" id="{026FFF0D-BB9F-F348-B1F3-74B701B4E933}"/>
              </a:ext>
            </a:extLst>
          </p:cNvPr>
          <p:cNvCxnSpPr>
            <a:cxnSpLocks/>
          </p:cNvCxnSpPr>
          <p:nvPr/>
        </p:nvCxnSpPr>
        <p:spPr>
          <a:xfrm rot="5400000" flipH="1">
            <a:off x="1782543" y="2612406"/>
            <a:ext cx="900000" cy="8692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9 1">
            <a:extLst>
              <a:ext uri="{FF2B5EF4-FFF2-40B4-BE49-F238E27FC236}">
                <a16:creationId xmlns:a16="http://schemas.microsoft.com/office/drawing/2014/main" id="{B21705BA-E6A9-1546-ACEA-D02055C476BE}"/>
              </a:ext>
            </a:extLst>
          </p:cNvPr>
          <p:cNvSpPr/>
          <p:nvPr/>
        </p:nvSpPr>
        <p:spPr>
          <a:xfrm rot="5400000">
            <a:off x="2117239" y="2937772"/>
            <a:ext cx="252000" cy="252000"/>
          </a:xfrm>
          <a:prstGeom prst="ellipse">
            <a:avLst/>
          </a:prstGeom>
          <a:noFill/>
          <a:ln w="28575">
            <a:solidFill>
              <a:srgbClr val="05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A1C5E9-71B3-1F4C-8653-C68EB6FD849A}"/>
              </a:ext>
            </a:extLst>
          </p:cNvPr>
          <p:cNvCxnSpPr>
            <a:cxnSpLocks/>
            <a:stCxn id="82" idx="5"/>
            <a:endCxn id="82" idx="1"/>
          </p:cNvCxnSpPr>
          <p:nvPr/>
        </p:nvCxnSpPr>
        <p:spPr>
          <a:xfrm flipV="1">
            <a:off x="2154144" y="2974677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22759-45DC-B142-B0FB-B925DD0DA961}"/>
              </a:ext>
            </a:extLst>
          </p:cNvPr>
          <p:cNvCxnSpPr>
            <a:cxnSpLocks/>
            <a:stCxn id="82" idx="7"/>
            <a:endCxn id="82" idx="3"/>
          </p:cNvCxnSpPr>
          <p:nvPr/>
        </p:nvCxnSpPr>
        <p:spPr>
          <a:xfrm flipH="1" flipV="1">
            <a:off x="2154144" y="2974677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5C96104A-5951-F946-8CE5-8F1CEBE288E0}"/>
              </a:ext>
            </a:extLst>
          </p:cNvPr>
          <p:cNvSpPr/>
          <p:nvPr/>
        </p:nvSpPr>
        <p:spPr>
          <a:xfrm rot="5400000">
            <a:off x="4648959" y="2656046"/>
            <a:ext cx="1033200" cy="322175"/>
          </a:xfrm>
          <a:prstGeom prst="rightArrow">
            <a:avLst/>
          </a:prstGeom>
          <a:solidFill>
            <a:srgbClr val="B583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86" name="직선 화살표 연결선 7 2">
            <a:extLst>
              <a:ext uri="{FF2B5EF4-FFF2-40B4-BE49-F238E27FC236}">
                <a16:creationId xmlns:a16="http://schemas.microsoft.com/office/drawing/2014/main" id="{B36368B6-9A18-D944-95D7-A9A925D44470}"/>
              </a:ext>
            </a:extLst>
          </p:cNvPr>
          <p:cNvCxnSpPr>
            <a:cxnSpLocks/>
          </p:cNvCxnSpPr>
          <p:nvPr/>
        </p:nvCxnSpPr>
        <p:spPr>
          <a:xfrm rot="2746800" flipV="1">
            <a:off x="5477107" y="1516626"/>
            <a:ext cx="0" cy="915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 2">
            <a:extLst>
              <a:ext uri="{FF2B5EF4-FFF2-40B4-BE49-F238E27FC236}">
                <a16:creationId xmlns:a16="http://schemas.microsoft.com/office/drawing/2014/main" id="{BD322C7C-4405-F04E-A489-9E1CEC36F9D1}"/>
              </a:ext>
            </a:extLst>
          </p:cNvPr>
          <p:cNvCxnSpPr>
            <a:cxnSpLocks/>
          </p:cNvCxnSpPr>
          <p:nvPr/>
        </p:nvCxnSpPr>
        <p:spPr>
          <a:xfrm rot="2746800" flipH="1">
            <a:off x="4388433" y="1963498"/>
            <a:ext cx="900000" cy="8692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9 2">
            <a:extLst>
              <a:ext uri="{FF2B5EF4-FFF2-40B4-BE49-F238E27FC236}">
                <a16:creationId xmlns:a16="http://schemas.microsoft.com/office/drawing/2014/main" id="{B85E5B04-16BB-E649-A43E-B57876B99F99}"/>
              </a:ext>
            </a:extLst>
          </p:cNvPr>
          <p:cNvSpPr/>
          <p:nvPr/>
        </p:nvSpPr>
        <p:spPr>
          <a:xfrm rot="2746800">
            <a:off x="5031857" y="2154749"/>
            <a:ext cx="252000" cy="252000"/>
          </a:xfrm>
          <a:prstGeom prst="ellipse">
            <a:avLst/>
          </a:prstGeom>
          <a:noFill/>
          <a:ln w="28575">
            <a:solidFill>
              <a:srgbClr val="05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02FC956-BB9B-524C-B334-A5E8A530A664}"/>
              </a:ext>
            </a:extLst>
          </p:cNvPr>
          <p:cNvCxnSpPr>
            <a:cxnSpLocks/>
            <a:stCxn id="88" idx="5"/>
            <a:endCxn id="88" idx="1"/>
          </p:cNvCxnSpPr>
          <p:nvPr/>
        </p:nvCxnSpPr>
        <p:spPr>
          <a:xfrm rot="18946800" flipV="1">
            <a:off x="5068762" y="2191654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3D1A28F-5502-EE4C-823B-BA24CB631E7D}"/>
              </a:ext>
            </a:extLst>
          </p:cNvPr>
          <p:cNvCxnSpPr>
            <a:cxnSpLocks/>
            <a:stCxn id="88" idx="7"/>
            <a:endCxn id="88" idx="3"/>
          </p:cNvCxnSpPr>
          <p:nvPr/>
        </p:nvCxnSpPr>
        <p:spPr>
          <a:xfrm rot="18946800" flipH="1" flipV="1">
            <a:off x="5068762" y="2191654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2EA962F9-F917-494C-A4B2-B60BD71EC4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42" y="3446675"/>
            <a:ext cx="2383536" cy="25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08F61A-58D5-A640-95A5-491701B8C1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92" y="1539291"/>
            <a:ext cx="2609088" cy="2540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BE7F97F-A5C4-494A-8853-5822C6740E2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58" y="1182815"/>
            <a:ext cx="2474976" cy="2540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E92CAF5-8BF9-3349-B1ED-B3EF6F70D6C7}"/>
              </a:ext>
            </a:extLst>
          </p:cNvPr>
          <p:cNvGrpSpPr/>
          <p:nvPr/>
        </p:nvGrpSpPr>
        <p:grpSpPr>
          <a:xfrm>
            <a:off x="6077586" y="2131329"/>
            <a:ext cx="5669210" cy="1609460"/>
            <a:chOff x="6303401" y="2119222"/>
            <a:chExt cx="5669210" cy="160946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325C544-0766-804A-9899-FA91F3CF37E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603" y="2434929"/>
              <a:ext cx="5017008" cy="92252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3B466EF-E034-7D45-87D0-4EA48F405034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401" y="2119222"/>
              <a:ext cx="2893568" cy="27432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8AAD82D-6DD1-6B42-B373-D6CBB27F096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603" y="3474682"/>
              <a:ext cx="2334768" cy="254000"/>
            </a:xfrm>
            <a:prstGeom prst="rect">
              <a:avLst/>
            </a:prstGeom>
          </p:spPr>
        </p:pic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D59DA0C6-DCFB-6C46-A0FF-A2D52D0F721E}"/>
              </a:ext>
            </a:extLst>
          </p:cNvPr>
          <p:cNvSpPr/>
          <p:nvPr/>
        </p:nvSpPr>
        <p:spPr>
          <a:xfrm rot="17855398">
            <a:off x="2064303" y="1827273"/>
            <a:ext cx="3562889" cy="3318732"/>
          </a:xfrm>
          <a:prstGeom prst="arc">
            <a:avLst>
              <a:gd name="adj1" fmla="val 15423850"/>
              <a:gd name="adj2" fmla="val 11352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3EDE236-D6FB-8C43-89DC-252130666A1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70" y="1602972"/>
            <a:ext cx="461264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9D96FE7-C4A2-4496-9741-FADC67FE8F19}"/>
              </a:ext>
            </a:extLst>
          </p:cNvPr>
          <p:cNvGrpSpPr/>
          <p:nvPr/>
        </p:nvGrpSpPr>
        <p:grpSpPr>
          <a:xfrm>
            <a:off x="0" y="71779"/>
            <a:ext cx="12673203" cy="14994832"/>
            <a:chOff x="0" y="71779"/>
            <a:chExt cx="12673203" cy="149948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7ABA750-26A1-40B4-910A-FEE6EBFA8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1" y="207067"/>
              <a:ext cx="4478265" cy="23489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BA51FC-73BF-447C-B33E-B98A653E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153" y="2051160"/>
              <a:ext cx="6471557" cy="477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E7158B-FC2C-4255-9131-154F90C4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275" y="3137554"/>
              <a:ext cx="8553450" cy="3299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0C61E-B7FA-43BE-9E13-C6CF5DE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325" y="7434440"/>
              <a:ext cx="10039350" cy="2477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F6616F-794F-441E-B631-6E6A9EC2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1342509"/>
              <a:ext cx="12192000" cy="3724102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384CF52-2F3B-4CD8-B820-99572C69EFD1}"/>
                </a:ext>
              </a:extLst>
            </p:cNvPr>
            <p:cNvSpPr/>
            <p:nvPr/>
          </p:nvSpPr>
          <p:spPr>
            <a:xfrm>
              <a:off x="5729514" y="6244054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69A13-269F-4B52-B502-9C3BD23B0EE2}"/>
                </a:ext>
              </a:extLst>
            </p:cNvPr>
            <p:cNvSpPr txBox="1"/>
            <p:nvPr/>
          </p:nvSpPr>
          <p:spPr>
            <a:xfrm>
              <a:off x="39006" y="6049445"/>
              <a:ext cx="60569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Continuous-time system </a:t>
              </a:r>
            </a:p>
            <a:p>
              <a:pPr algn="ctr"/>
              <a:r>
                <a:rPr lang="ko-KR" altLang="en-US" sz="2800" b="1" dirty="0"/>
                <a:t>↓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Discrete-time system</a:t>
              </a:r>
              <a:endParaRPr lang="ko-KR" altLang="en-US" sz="2800" dirty="0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12D2C8E-C534-4007-8BF2-C20A5B085304}"/>
                </a:ext>
              </a:extLst>
            </p:cNvPr>
            <p:cNvSpPr/>
            <p:nvPr/>
          </p:nvSpPr>
          <p:spPr>
            <a:xfrm>
              <a:off x="5729514" y="10106791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56CF2B89-61FD-435A-9F82-86F14819EE1E}"/>
                </a:ext>
              </a:extLst>
            </p:cNvPr>
            <p:cNvSpPr/>
            <p:nvPr/>
          </p:nvSpPr>
          <p:spPr>
            <a:xfrm>
              <a:off x="5846082" y="2643801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w/ noise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4EC8-DDE1-492C-9005-31E21A762179}"/>
                </a:ext>
              </a:extLst>
            </p:cNvPr>
            <p:cNvSpPr/>
            <p:nvPr/>
          </p:nvSpPr>
          <p:spPr>
            <a:xfrm>
              <a:off x="5862410" y="7604294"/>
              <a:ext cx="1509940" cy="543616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DFF2B5-FD10-47F5-9730-CB273D83DE90}"/>
                </a:ext>
              </a:extLst>
            </p:cNvPr>
            <p:cNvSpPr/>
            <p:nvPr/>
          </p:nvSpPr>
          <p:spPr>
            <a:xfrm>
              <a:off x="5252811" y="8264041"/>
              <a:ext cx="1047750" cy="536344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7F5F54-9352-4BB6-BB27-E0A3E0BCC0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0101086"/>
              <a:ext cx="5047619" cy="31809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11D5505-C357-4496-8182-A6CFFE664A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2" y="10582923"/>
              <a:ext cx="6120001" cy="31809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60CAB8-5D7E-4C92-A010-67079E0C7601}"/>
                </a:ext>
              </a:extLst>
            </p:cNvPr>
            <p:cNvSpPr/>
            <p:nvPr/>
          </p:nvSpPr>
          <p:spPr>
            <a:xfrm>
              <a:off x="6514647" y="10075923"/>
              <a:ext cx="1317398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9A3865-3269-49E5-8CF5-AF9B75AFD28D}"/>
                </a:ext>
              </a:extLst>
            </p:cNvPr>
            <p:cNvSpPr/>
            <p:nvPr/>
          </p:nvSpPr>
          <p:spPr>
            <a:xfrm>
              <a:off x="6497049" y="10547174"/>
              <a:ext cx="806269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6E8F43-B7FC-4B1A-B37C-795DB3AFF62C}"/>
                </a:ext>
              </a:extLst>
            </p:cNvPr>
            <p:cNvSpPr/>
            <p:nvPr/>
          </p:nvSpPr>
          <p:spPr>
            <a:xfrm>
              <a:off x="8818383" y="10544676"/>
              <a:ext cx="806269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F6D891-F530-4A48-AEAF-47667E5C04AC}"/>
                </a:ext>
              </a:extLst>
            </p:cNvPr>
            <p:cNvSpPr/>
            <p:nvPr/>
          </p:nvSpPr>
          <p:spPr>
            <a:xfrm>
              <a:off x="8106945" y="10082035"/>
              <a:ext cx="1317397" cy="34883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C952AC49-1435-449E-8F78-1C8F0493A19B}"/>
                </a:ext>
              </a:extLst>
            </p:cNvPr>
            <p:cNvCxnSpPr>
              <a:stCxn id="3" idx="3"/>
              <a:endCxn id="46" idx="3"/>
            </p:cNvCxnSpPr>
            <p:nvPr/>
          </p:nvCxnSpPr>
          <p:spPr>
            <a:xfrm>
              <a:off x="11847129" y="894737"/>
              <a:ext cx="826074" cy="9847234"/>
            </a:xfrm>
            <a:prstGeom prst="bentConnector3">
              <a:avLst>
                <a:gd name="adj1" fmla="val 1276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7C989-1C3C-48C8-BD44-8A7EEE26FF52}"/>
                </a:ext>
              </a:extLst>
            </p:cNvPr>
            <p:cNvSpPr/>
            <p:nvPr/>
          </p:nvSpPr>
          <p:spPr>
            <a:xfrm>
              <a:off x="7654394" y="9103117"/>
              <a:ext cx="975256" cy="53131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768B81-2626-4D11-A788-F544EACE8BBF}"/>
                </a:ext>
              </a:extLst>
            </p:cNvPr>
            <p:cNvSpPr/>
            <p:nvPr/>
          </p:nvSpPr>
          <p:spPr>
            <a:xfrm>
              <a:off x="6900183" y="12184568"/>
              <a:ext cx="931862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57C27E-AC4A-42C0-9AA3-B33CDF5033E8}"/>
                </a:ext>
              </a:extLst>
            </p:cNvPr>
            <p:cNvSpPr/>
            <p:nvPr/>
          </p:nvSpPr>
          <p:spPr>
            <a:xfrm>
              <a:off x="5185694" y="11417278"/>
              <a:ext cx="1004340" cy="4889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B9E475-2285-4409-8D05-C48F56DB0C3B}"/>
                </a:ext>
              </a:extLst>
            </p:cNvPr>
            <p:cNvSpPr/>
            <p:nvPr/>
          </p:nvSpPr>
          <p:spPr>
            <a:xfrm>
              <a:off x="4147252" y="14239017"/>
              <a:ext cx="872217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B3B8775-3E7E-40CA-A41F-BB103FD33D7D}"/>
              </a:ext>
            </a:extLst>
          </p:cNvPr>
          <p:cNvGrpSpPr/>
          <p:nvPr/>
        </p:nvGrpSpPr>
        <p:grpSpPr>
          <a:xfrm>
            <a:off x="728662" y="244885"/>
            <a:ext cx="10734675" cy="9807768"/>
            <a:chOff x="728662" y="244885"/>
            <a:chExt cx="10734675" cy="9807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467AD8-018A-4454-B1C1-FDDDF21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44885"/>
              <a:ext cx="10734675" cy="4362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967758-FB27-4E6A-9491-2ED2E8D250E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50" y="4940256"/>
              <a:ext cx="9280000" cy="320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0EB6D-C6CC-424B-BDB7-1799F9A8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7299" y="5260256"/>
              <a:ext cx="9677400" cy="4792397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5AEEA37-4C4E-4512-BFBA-A9649ACE96A5}"/>
                </a:ext>
              </a:extLst>
            </p:cNvPr>
            <p:cNvCxnSpPr/>
            <p:nvPr/>
          </p:nvCxnSpPr>
          <p:spPr>
            <a:xfrm>
              <a:off x="4705350" y="7543800"/>
              <a:ext cx="10096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7A27F6-98E9-4166-BDFD-EDE0B1CA9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8667750"/>
              <a:ext cx="21145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3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3D713F-1AB9-4902-ADFC-292A8571994B}"/>
              </a:ext>
            </a:extLst>
          </p:cNvPr>
          <p:cNvGrpSpPr/>
          <p:nvPr/>
        </p:nvGrpSpPr>
        <p:grpSpPr>
          <a:xfrm>
            <a:off x="2078867" y="421022"/>
            <a:ext cx="9675311" cy="3510152"/>
            <a:chOff x="2078867" y="421022"/>
            <a:chExt cx="9675311" cy="351015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5155665-54E1-4280-BCBA-C494005B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3708" y="421022"/>
              <a:ext cx="3891078" cy="1926921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44DE3CA-79E8-479F-B5C3-A39DB4FAD21B}"/>
                </a:ext>
              </a:extLst>
            </p:cNvPr>
            <p:cNvCxnSpPr/>
            <p:nvPr/>
          </p:nvCxnSpPr>
          <p:spPr>
            <a:xfrm>
              <a:off x="9000096" y="1339187"/>
              <a:ext cx="405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04CCC7-8A60-480A-BB13-FF6C0FF312C7}"/>
                </a:ext>
              </a:extLst>
            </p:cNvPr>
            <p:cNvCxnSpPr>
              <a:cxnSpLocks/>
            </p:cNvCxnSpPr>
            <p:nvPr/>
          </p:nvCxnSpPr>
          <p:spPr>
            <a:xfrm>
              <a:off x="9827333" y="1791103"/>
              <a:ext cx="850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2C43E-B633-4474-89B1-1CF41DC5C425}"/>
                </a:ext>
              </a:extLst>
            </p:cNvPr>
            <p:cNvSpPr txBox="1"/>
            <p:nvPr/>
          </p:nvSpPr>
          <p:spPr>
            <a:xfrm>
              <a:off x="3597448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B65C-73AD-4218-A547-0B93FDF6A9DF}"/>
                </a:ext>
              </a:extLst>
            </p:cNvPr>
            <p:cNvSpPr txBox="1"/>
            <p:nvPr/>
          </p:nvSpPr>
          <p:spPr>
            <a:xfrm>
              <a:off x="2387813" y="2327728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8AE744-A2C8-43E4-A1D5-7FDF7096573C}"/>
                </a:ext>
              </a:extLst>
            </p:cNvPr>
            <p:cNvGrpSpPr/>
            <p:nvPr/>
          </p:nvGrpSpPr>
          <p:grpSpPr>
            <a:xfrm>
              <a:off x="2571276" y="2615736"/>
              <a:ext cx="1026172" cy="1023020"/>
              <a:chOff x="1577116" y="12370348"/>
              <a:chExt cx="1026172" cy="1023020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1A6F29A-5C14-4DE9-A9DA-D235F12EC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ED48826-82DF-4A53-BF0B-0CFCA2FC7E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C238D3-BCBF-4165-9B24-B00AFB67773A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2C59204-8F6B-4AC9-8143-926B175F0429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08047-C1D1-4464-94FC-F02B57069D7F}"/>
                </a:ext>
              </a:extLst>
            </p:cNvPr>
            <p:cNvSpPr txBox="1"/>
            <p:nvPr/>
          </p:nvSpPr>
          <p:spPr>
            <a:xfrm>
              <a:off x="2296334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758625-2B7A-4D93-9B7C-4D5EEFBFCA2B}"/>
                </a:ext>
              </a:extLst>
            </p:cNvPr>
            <p:cNvGrpSpPr/>
            <p:nvPr/>
          </p:nvGrpSpPr>
          <p:grpSpPr>
            <a:xfrm rot="20123173">
              <a:off x="2793835" y="939334"/>
              <a:ext cx="1026172" cy="1023020"/>
              <a:chOff x="1577116" y="12370348"/>
              <a:chExt cx="1026172" cy="1023020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1D2B04D-5FF1-47A3-9ACF-742B21604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8CFA2D2-AB7F-46AE-A86C-3C3DF4FD9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5BEE8-80E8-446C-BA4C-E3E3AA50351F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7388087-7AB4-4321-9B2F-6B82BD60C2A4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7DDDF-726A-4D70-B9DB-622CCDE0A218}"/>
                </a:ext>
              </a:extLst>
            </p:cNvPr>
            <p:cNvGrpSpPr/>
            <p:nvPr/>
          </p:nvGrpSpPr>
          <p:grpSpPr>
            <a:xfrm rot="1600827">
              <a:off x="6312847" y="704908"/>
              <a:ext cx="1026172" cy="1023020"/>
              <a:chOff x="1577116" y="12370348"/>
              <a:chExt cx="1026172" cy="1023020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42CF3FE-B4E8-421A-AB63-F3DE04EA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AB27770-1BFB-44E5-8C7C-5CDE07D4AD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672F6AF-D77D-49D3-A706-7304702437F9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D68B758-3F2C-4970-8797-EE515935346B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E93970-9C71-4F05-93FE-EC7CCDC81AA2}"/>
                </a:ext>
              </a:extLst>
            </p:cNvPr>
            <p:cNvSpPr/>
            <p:nvPr/>
          </p:nvSpPr>
          <p:spPr>
            <a:xfrm>
              <a:off x="3115311" y="1093345"/>
              <a:ext cx="3213219" cy="856742"/>
            </a:xfrm>
            <a:custGeom>
              <a:avLst/>
              <a:gdLst>
                <a:gd name="connsiteX0" fmla="*/ 0 w 3213219"/>
                <a:gd name="connsiteY0" fmla="*/ 856742 h 856742"/>
                <a:gd name="connsiteX1" fmla="*/ 777667 w 3213219"/>
                <a:gd name="connsiteY1" fmla="*/ 2163 h 856742"/>
                <a:gd name="connsiteX2" fmla="*/ 1820254 w 3213219"/>
                <a:gd name="connsiteY2" fmla="*/ 600368 h 856742"/>
                <a:gd name="connsiteX3" fmla="*/ 2375731 w 3213219"/>
                <a:gd name="connsiteY3" fmla="*/ 224354 h 856742"/>
                <a:gd name="connsiteX4" fmla="*/ 3213219 w 3213219"/>
                <a:gd name="connsiteY4" fmla="*/ 275628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219" h="856742">
                  <a:moveTo>
                    <a:pt x="0" y="856742"/>
                  </a:moveTo>
                  <a:cubicBezTo>
                    <a:pt x="237145" y="450817"/>
                    <a:pt x="474291" y="44892"/>
                    <a:pt x="777667" y="2163"/>
                  </a:cubicBezTo>
                  <a:cubicBezTo>
                    <a:pt x="1081043" y="-40566"/>
                    <a:pt x="1553910" y="563336"/>
                    <a:pt x="1820254" y="600368"/>
                  </a:cubicBezTo>
                  <a:cubicBezTo>
                    <a:pt x="2086598" y="637400"/>
                    <a:pt x="2143570" y="278477"/>
                    <a:pt x="2375731" y="224354"/>
                  </a:cubicBezTo>
                  <a:cubicBezTo>
                    <a:pt x="2607892" y="170231"/>
                    <a:pt x="3077911" y="268507"/>
                    <a:pt x="3213219" y="27562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F1E9A8-7444-4A96-B81F-1B9C413E09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7" y="2156473"/>
              <a:ext cx="537905" cy="17828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6E36165-6C95-46A9-9172-997C380123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578" y="1715501"/>
              <a:ext cx="563810" cy="22704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2F02C3-2513-4782-9739-C1AE575A4C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867" y="3704126"/>
              <a:ext cx="1793523" cy="22704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5E5A1E4-0FF9-4A07-BD87-A1E5554495B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93" y="800640"/>
              <a:ext cx="1609142" cy="23009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7D064C-53DE-43D1-A965-4715A1C15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5243" y="1619599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F454973-2490-475F-A99A-B0DD500C35DB}"/>
                </a:ext>
              </a:extLst>
            </p:cNvPr>
            <p:cNvSpPr/>
            <p:nvPr/>
          </p:nvSpPr>
          <p:spPr>
            <a:xfrm>
              <a:off x="4770336" y="1607694"/>
              <a:ext cx="125750" cy="120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2E4EB9B-8D50-49CD-8F88-57B1FBAB6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989" y="1630316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954A95F-570F-4344-B72F-195D0988A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64" r="66481"/>
            <a:stretch/>
          </p:blipFill>
          <p:spPr>
            <a:xfrm>
              <a:off x="4721921" y="2453934"/>
              <a:ext cx="1473560" cy="1461428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936D612-5527-406F-9EFC-AAF971F6D2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21" y="3429000"/>
              <a:ext cx="115810" cy="178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8E0AB80-4AC7-4582-9C21-65D758B5A6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2" y="3458756"/>
              <a:ext cx="542478" cy="196572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3973584-CC93-4A9E-ADAA-09D33CA28896}"/>
                </a:ext>
              </a:extLst>
            </p:cNvPr>
            <p:cNvCxnSpPr/>
            <p:nvPr/>
          </p:nvCxnSpPr>
          <p:spPr>
            <a:xfrm>
              <a:off x="5423794" y="2834640"/>
              <a:ext cx="230246" cy="114300"/>
            </a:xfrm>
            <a:prstGeom prst="straightConnector1">
              <a:avLst/>
            </a:prstGeom>
            <a:ln w="38100">
              <a:solidFill>
                <a:srgbClr val="EE12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8015B79-B4B5-486A-ADB2-8E87DF04B8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92" y="2521463"/>
              <a:ext cx="5458286" cy="1391238"/>
            </a:xfrm>
            <a:prstGeom prst="rect">
              <a:avLst/>
            </a:prstGeom>
            <a:ln w="28575">
              <a:solidFill>
                <a:srgbClr val="EE12DE"/>
              </a:solidFill>
            </a:ln>
          </p:spPr>
        </p:pic>
        <p:sp>
          <p:nvSpPr>
            <p:cNvPr id="72" name="화살표: 왼쪽/오른쪽 71">
              <a:extLst>
                <a:ext uri="{FF2B5EF4-FFF2-40B4-BE49-F238E27FC236}">
                  <a16:creationId xmlns:a16="http://schemas.microsoft.com/office/drawing/2014/main" id="{A5C21EFA-9F0A-455C-BA64-D23C11DBED58}"/>
                </a:ext>
              </a:extLst>
            </p:cNvPr>
            <p:cNvSpPr/>
            <p:nvPr/>
          </p:nvSpPr>
          <p:spPr>
            <a:xfrm rot="18473152">
              <a:off x="7306718" y="2032486"/>
              <a:ext cx="685848" cy="27052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AEE6726-2CDF-4CF9-B3D9-E84352FDF8F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36" y="1716429"/>
              <a:ext cx="0" cy="775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3E773FA-E9CE-4CCB-BBA8-DBED05A47D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000" y="1620281"/>
              <a:ext cx="1231976" cy="885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5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CC96C4E-56A8-48C9-AE35-47B211EF13B5}"/>
              </a:ext>
            </a:extLst>
          </p:cNvPr>
          <p:cNvGrpSpPr/>
          <p:nvPr/>
        </p:nvGrpSpPr>
        <p:grpSpPr>
          <a:xfrm>
            <a:off x="0" y="118550"/>
            <a:ext cx="15381165" cy="10238721"/>
            <a:chOff x="0" y="118550"/>
            <a:chExt cx="15381165" cy="1023872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40AA96-2AC0-4BBF-A419-03B9B5D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118" y="125677"/>
              <a:ext cx="10048875" cy="7143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04483-DAF9-4E99-8BA8-258278E15C0B}"/>
                </a:ext>
              </a:extLst>
            </p:cNvPr>
            <p:cNvSpPr txBox="1"/>
            <p:nvPr/>
          </p:nvSpPr>
          <p:spPr>
            <a:xfrm>
              <a:off x="312787" y="118550"/>
              <a:ext cx="2125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Assume</a:t>
              </a:r>
              <a:endParaRPr lang="ko-KR" altLang="en-US" sz="3200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DEB6F6-B392-4071-B4F9-D7BC3FE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787" y="1092167"/>
              <a:ext cx="7105650" cy="10858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AEBB2D-AD57-465D-A45B-DAD3BDC72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5687"/>
            <a:stretch/>
          </p:blipFill>
          <p:spPr>
            <a:xfrm>
              <a:off x="203294" y="2552881"/>
              <a:ext cx="8648700" cy="13886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542AE6-7EB0-45CE-9DDD-5356D729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00500" y="2237264"/>
              <a:ext cx="7543800" cy="657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537DAD-B844-480F-84CB-1778D8AE93FA}"/>
                </a:ext>
              </a:extLst>
            </p:cNvPr>
            <p:cNvSpPr/>
            <p:nvPr/>
          </p:nvSpPr>
          <p:spPr>
            <a:xfrm>
              <a:off x="4306826" y="1382941"/>
              <a:ext cx="126422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6DAE7F-9D00-486B-9A35-9E8563DE23C0}"/>
                </a:ext>
              </a:extLst>
            </p:cNvPr>
            <p:cNvSpPr/>
            <p:nvPr/>
          </p:nvSpPr>
          <p:spPr>
            <a:xfrm>
              <a:off x="5618571" y="1382941"/>
              <a:ext cx="883829" cy="46166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400991-9453-4FFA-BA8A-14AAC3046AD6}"/>
                </a:ext>
              </a:extLst>
            </p:cNvPr>
            <p:cNvSpPr/>
            <p:nvPr/>
          </p:nvSpPr>
          <p:spPr>
            <a:xfrm>
              <a:off x="4831774" y="2342323"/>
              <a:ext cx="306284" cy="349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5C0CEB-98CB-4480-8935-0DBF45538380}"/>
                </a:ext>
              </a:extLst>
            </p:cNvPr>
            <p:cNvSpPr/>
            <p:nvPr/>
          </p:nvSpPr>
          <p:spPr>
            <a:xfrm>
              <a:off x="5515523" y="2342322"/>
              <a:ext cx="453810" cy="349328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239FF88-76AA-4A1D-A1F6-DC8035440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3659"/>
            <a:stretch/>
          </p:blipFill>
          <p:spPr>
            <a:xfrm>
              <a:off x="177894" y="8591689"/>
              <a:ext cx="8648700" cy="1765582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8F7CFBA-9FF5-4437-82A7-7BAD7C7D6EF3}"/>
                </a:ext>
              </a:extLst>
            </p:cNvPr>
            <p:cNvSpPr/>
            <p:nvPr/>
          </p:nvSpPr>
          <p:spPr>
            <a:xfrm>
              <a:off x="3334945" y="2213355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04A1586B-9471-468F-848A-08C6ABE5B951}"/>
                </a:ext>
              </a:extLst>
            </p:cNvPr>
            <p:cNvSpPr/>
            <p:nvPr/>
          </p:nvSpPr>
          <p:spPr>
            <a:xfrm rot="15799967">
              <a:off x="4713263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/오른쪽 30">
              <a:extLst>
                <a:ext uri="{FF2B5EF4-FFF2-40B4-BE49-F238E27FC236}">
                  <a16:creationId xmlns:a16="http://schemas.microsoft.com/office/drawing/2014/main" id="{F5EEFBF9-06D1-406E-8696-869ABE5A718F}"/>
                </a:ext>
              </a:extLst>
            </p:cNvPr>
            <p:cNvSpPr/>
            <p:nvPr/>
          </p:nvSpPr>
          <p:spPr>
            <a:xfrm rot="17658885">
              <a:off x="5642162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C6DCBA6-9E4E-4842-ACC8-CFC0BF229C4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4058441"/>
              <a:ext cx="14055619" cy="45561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1E2485-FF3A-43B6-8C2A-5D3AF38BE48F}"/>
                </a:ext>
              </a:extLst>
            </p:cNvPr>
            <p:cNvSpPr/>
            <p:nvPr/>
          </p:nvSpPr>
          <p:spPr>
            <a:xfrm>
              <a:off x="1512826" y="4084049"/>
              <a:ext cx="2086717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6E692B-0BCC-4B24-99D6-8A4854FA3EE7}"/>
                </a:ext>
              </a:extLst>
            </p:cNvPr>
            <p:cNvSpPr/>
            <p:nvPr/>
          </p:nvSpPr>
          <p:spPr>
            <a:xfrm>
              <a:off x="5907314" y="4085754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D34AA4-9DDB-47F7-BAAA-286F3B8CB4D6}"/>
                </a:ext>
              </a:extLst>
            </p:cNvPr>
            <p:cNvSpPr/>
            <p:nvPr/>
          </p:nvSpPr>
          <p:spPr>
            <a:xfrm>
              <a:off x="10679174" y="4078501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4904DFE-1716-4A2C-89C5-6BCAD6D6388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219" y="3725591"/>
              <a:ext cx="1037713" cy="2880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F896EC2-3022-4B4E-BE6B-46BA0A45B88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37" y="3725591"/>
              <a:ext cx="1347047" cy="289524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E2E5B6F-4336-40FA-99FE-5C08D2AB149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35" y="3669875"/>
              <a:ext cx="1088000" cy="289524"/>
            </a:xfrm>
            <a:prstGeom prst="rect">
              <a:avLst/>
            </a:prstGeom>
          </p:spPr>
        </p:pic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A0FE1354-6CC3-416F-BB34-20AC10953870}"/>
                </a:ext>
              </a:extLst>
            </p:cNvPr>
            <p:cNvSpPr/>
            <p:nvPr/>
          </p:nvSpPr>
          <p:spPr>
            <a:xfrm>
              <a:off x="3329114" y="4667682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59D3288-E64F-4A8E-AB1C-3DEAB332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92360" y="4699071"/>
              <a:ext cx="6703880" cy="577566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497F24-AB4C-4E96-BD4E-7EFF8AC5DDE0}"/>
                </a:ext>
              </a:extLst>
            </p:cNvPr>
            <p:cNvSpPr/>
            <p:nvPr/>
          </p:nvSpPr>
          <p:spPr>
            <a:xfrm>
              <a:off x="8089252" y="4811492"/>
              <a:ext cx="1264227" cy="38154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7464CD-7105-4F6A-8447-980214B6E63D}"/>
                </a:ext>
              </a:extLst>
            </p:cNvPr>
            <p:cNvSpPr/>
            <p:nvPr/>
          </p:nvSpPr>
          <p:spPr>
            <a:xfrm>
              <a:off x="9400998" y="4811492"/>
              <a:ext cx="294546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13B910-BA90-4B34-A09F-C8D6BCC29AF5}"/>
                </a:ext>
              </a:extLst>
            </p:cNvPr>
            <p:cNvSpPr/>
            <p:nvPr/>
          </p:nvSpPr>
          <p:spPr>
            <a:xfrm>
              <a:off x="8334332" y="4069725"/>
              <a:ext cx="2277885" cy="424273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242D6AA-1477-4E03-983E-E6FAE3E550B0}"/>
                </a:ext>
              </a:extLst>
            </p:cNvPr>
            <p:cNvSpPr/>
            <p:nvPr/>
          </p:nvSpPr>
          <p:spPr>
            <a:xfrm>
              <a:off x="10635632" y="4044619"/>
              <a:ext cx="2484000" cy="4694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543319A-23C8-4D8E-92E6-44AF943C5F3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5387570"/>
              <a:ext cx="10844954" cy="45561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F073D1-A348-4F98-B4A3-5115EE4B138F}"/>
                </a:ext>
              </a:extLst>
            </p:cNvPr>
            <p:cNvSpPr/>
            <p:nvPr/>
          </p:nvSpPr>
          <p:spPr>
            <a:xfrm>
              <a:off x="5743396" y="5430707"/>
              <a:ext cx="900000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BFFD1E7-AD6F-4D9F-A52A-7E7B12C2EF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6091534"/>
              <a:ext cx="9723430" cy="45561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FD0954-23B9-4F75-BF47-86451CE3B3C1}"/>
                </a:ext>
              </a:extLst>
            </p:cNvPr>
            <p:cNvSpPr/>
            <p:nvPr/>
          </p:nvSpPr>
          <p:spPr>
            <a:xfrm>
              <a:off x="4659085" y="5380353"/>
              <a:ext cx="202593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E7BFED-A04D-49A6-9B62-E7AB1EAF7B42}"/>
                </a:ext>
              </a:extLst>
            </p:cNvPr>
            <p:cNvSpPr/>
            <p:nvPr/>
          </p:nvSpPr>
          <p:spPr>
            <a:xfrm>
              <a:off x="4661100" y="6098507"/>
              <a:ext cx="85442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824F442-F8CA-44A4-BB05-6A4376DB248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7207856"/>
              <a:ext cx="14061715" cy="455619"/>
            </a:xfrm>
            <a:prstGeom prst="rect">
              <a:avLst/>
            </a:prstGeom>
          </p:spPr>
        </p:pic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ABCE6AE4-5CA4-4380-9524-E08EB5529878}"/>
                </a:ext>
              </a:extLst>
            </p:cNvPr>
            <p:cNvSpPr/>
            <p:nvPr/>
          </p:nvSpPr>
          <p:spPr>
            <a:xfrm>
              <a:off x="3291157" y="6537979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6F7E09-7251-458C-BE5E-B449FC525E58}"/>
                </a:ext>
              </a:extLst>
            </p:cNvPr>
            <p:cNvSpPr txBox="1"/>
            <p:nvPr/>
          </p:nvSpPr>
          <p:spPr>
            <a:xfrm>
              <a:off x="4059932" y="6737350"/>
              <a:ext cx="102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Repeat</a:t>
              </a:r>
              <a:endParaRPr lang="ko-KR" altLang="en-US" dirty="0"/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95CD165-77DA-47EE-9646-DAA74EE3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4652" y="6709385"/>
              <a:ext cx="4866372" cy="419257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144009-E98B-4ECA-8A57-4869D2461044}"/>
                </a:ext>
              </a:extLst>
            </p:cNvPr>
            <p:cNvSpPr/>
            <p:nvPr/>
          </p:nvSpPr>
          <p:spPr>
            <a:xfrm>
              <a:off x="5772908" y="6759657"/>
              <a:ext cx="301210" cy="347025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448654-BE67-4D20-9F22-345D95562AF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1" y="7663706"/>
              <a:ext cx="12940191" cy="45561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87AC52F-A259-4F5D-80C7-007D560765B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255" y="8218382"/>
              <a:ext cx="41143" cy="3451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44748-4B6D-4EB9-A615-BF557801BAE0}"/>
                </a:ext>
              </a:extLst>
            </p:cNvPr>
            <p:cNvSpPr txBox="1"/>
            <p:nvPr/>
          </p:nvSpPr>
          <p:spPr>
            <a:xfrm>
              <a:off x="0" y="840052"/>
              <a:ext cx="5372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1. </a:t>
              </a:r>
              <a:r>
                <a:rPr lang="en-US" altLang="ko-KR" sz="2400" dirty="0" err="1"/>
                <a:t>Preintegrated</a:t>
              </a:r>
              <a:r>
                <a:rPr lang="en-US" altLang="ko-KR" sz="2400" dirty="0"/>
                <a:t> rotation measurements 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7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id="{78C428EB-4519-45C4-B871-F0EA2ED57A66}"/>
              </a:ext>
            </a:extLst>
          </p:cNvPr>
          <p:cNvGrpSpPr/>
          <p:nvPr/>
        </p:nvGrpSpPr>
        <p:grpSpPr>
          <a:xfrm>
            <a:off x="0" y="0"/>
            <a:ext cx="10387584" cy="7383869"/>
            <a:chOff x="0" y="0"/>
            <a:chExt cx="10387584" cy="73838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6EAD6C-DC59-4BE7-9911-C8BD7D464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993"/>
            <a:stretch/>
          </p:blipFill>
          <p:spPr>
            <a:xfrm>
              <a:off x="573129" y="3731152"/>
              <a:ext cx="8999764" cy="11322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249C8-0D48-4353-86E6-247EF97D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290" b="42413"/>
            <a:stretch/>
          </p:blipFill>
          <p:spPr>
            <a:xfrm>
              <a:off x="533400" y="156865"/>
              <a:ext cx="9677400" cy="1499890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6F3B3BF-63DB-4E58-B332-5BEC2291841C}"/>
                </a:ext>
              </a:extLst>
            </p:cNvPr>
            <p:cNvSpPr/>
            <p:nvPr/>
          </p:nvSpPr>
          <p:spPr>
            <a:xfrm>
              <a:off x="1481364" y="1487668"/>
              <a:ext cx="499836" cy="21694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FDEAB-A385-4E26-8F6B-B9DD5EB2C6A9}"/>
                </a:ext>
              </a:extLst>
            </p:cNvPr>
            <p:cNvSpPr/>
            <p:nvPr/>
          </p:nvSpPr>
          <p:spPr>
            <a:xfrm>
              <a:off x="2034440" y="1487669"/>
              <a:ext cx="5250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a) From the </a:t>
              </a:r>
              <a:r>
                <a:rPr lang="en-US" altLang="ko-KR" sz="2000" dirty="0" err="1"/>
                <a:t>preintegrated</a:t>
              </a:r>
              <a:r>
                <a:rPr lang="en-US" altLang="ko-KR" sz="2000" dirty="0"/>
                <a:t> rotation measurements:</a:t>
              </a:r>
              <a:endParaRPr lang="ko-KR" altLang="en-US" sz="20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1AE2F9C-A865-425A-BCFA-B953F996A55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088" y="1538157"/>
              <a:ext cx="2803809" cy="2788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6FFE6A-62E9-4627-BB6D-EC6E62A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43" y="1935612"/>
              <a:ext cx="0" cy="86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5A4CFC7-BE33-4D1B-AA74-E6E23246FC9D}"/>
                </a:ext>
              </a:extLst>
            </p:cNvPr>
            <p:cNvGrpSpPr/>
            <p:nvPr/>
          </p:nvGrpSpPr>
          <p:grpSpPr>
            <a:xfrm>
              <a:off x="4185310" y="2048622"/>
              <a:ext cx="4866973" cy="542659"/>
              <a:chOff x="5184988" y="2409498"/>
              <a:chExt cx="5467350" cy="6096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CC3502-9C7F-4DFD-8B22-621343590371}"/>
                  </a:ext>
                </a:extLst>
              </p:cNvPr>
              <p:cNvSpPr/>
              <p:nvPr/>
            </p:nvSpPr>
            <p:spPr>
              <a:xfrm>
                <a:off x="5239657" y="2482273"/>
                <a:ext cx="2772229" cy="420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45CBD16-1D82-47E9-8B96-C6627F3CB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988" y="2409498"/>
                <a:ext cx="5467350" cy="6096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8DEC107-8ABD-4E5D-99A8-5BA2465E28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48" y="2887810"/>
              <a:ext cx="2559998" cy="30628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BA4EF2-4969-47EB-953F-71CF1246AA17}"/>
                </a:ext>
              </a:extLst>
            </p:cNvPr>
            <p:cNvSpPr/>
            <p:nvPr/>
          </p:nvSpPr>
          <p:spPr>
            <a:xfrm>
              <a:off x="2031999" y="3175810"/>
              <a:ext cx="47226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b) The higher-order noise term is negligible:</a:t>
              </a:r>
              <a:endParaRPr lang="ko-KR" altLang="en-US" sz="20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5159986-713E-47A0-9DC0-147BE1062F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41" y="3231865"/>
              <a:ext cx="1508571" cy="29257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2F6318-0E32-4515-A1A5-479C2DFA13DC}"/>
                </a:ext>
              </a:extLst>
            </p:cNvPr>
            <p:cNvSpPr/>
            <p:nvPr/>
          </p:nvSpPr>
          <p:spPr>
            <a:xfrm>
              <a:off x="8632592" y="1491539"/>
              <a:ext cx="1333828" cy="36199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158FAB-6423-41DF-9156-F88E7581E598}"/>
                </a:ext>
              </a:extLst>
            </p:cNvPr>
            <p:cNvSpPr/>
            <p:nvPr/>
          </p:nvSpPr>
          <p:spPr>
            <a:xfrm>
              <a:off x="2824564" y="2173878"/>
              <a:ext cx="1072379" cy="374399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C78C692-6FF5-434E-923C-658F775A31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18" y="2209386"/>
              <a:ext cx="1335238" cy="318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2BB389-7B6B-40BF-8E88-D7F9B0963349}"/>
                </a:ext>
              </a:extLst>
            </p:cNvPr>
            <p:cNvSpPr/>
            <p:nvPr/>
          </p:nvSpPr>
          <p:spPr>
            <a:xfrm>
              <a:off x="6174817" y="735920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DD7556-5639-475C-80C9-31726B093672}"/>
                </a:ext>
              </a:extLst>
            </p:cNvPr>
            <p:cNvSpPr/>
            <p:nvPr/>
          </p:nvSpPr>
          <p:spPr>
            <a:xfrm>
              <a:off x="7181869" y="1467932"/>
              <a:ext cx="549820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E2E84FF-F2D9-4066-9112-9023EB17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502"/>
            <a:stretch/>
          </p:blipFill>
          <p:spPr>
            <a:xfrm>
              <a:off x="624197" y="5783358"/>
              <a:ext cx="8623363" cy="160051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3EABFE4-5FEB-4B77-9069-C02A328224E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67" y="5580552"/>
              <a:ext cx="3647693" cy="32007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BBD8C1C-AE1F-4227-B893-6D82CC47A50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346" y="4966322"/>
              <a:ext cx="8775238" cy="403810"/>
            </a:xfrm>
            <a:prstGeom prst="rect">
              <a:avLst/>
            </a:prstGeom>
          </p:spPr>
        </p:pic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2674A0C5-4FC6-426E-8D50-CD0221083934}"/>
                </a:ext>
              </a:extLst>
            </p:cNvPr>
            <p:cNvSpPr/>
            <p:nvPr/>
          </p:nvSpPr>
          <p:spPr>
            <a:xfrm>
              <a:off x="1481364" y="5468474"/>
              <a:ext cx="499836" cy="62306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EB1DD6-1766-419D-BF1A-82E3042DA973}"/>
                </a:ext>
              </a:extLst>
            </p:cNvPr>
            <p:cNvSpPr/>
            <p:nvPr/>
          </p:nvSpPr>
          <p:spPr>
            <a:xfrm>
              <a:off x="1903829" y="4944866"/>
              <a:ext cx="3384000" cy="474687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21D6F8-8BDD-4589-BD8E-98A56091E431}"/>
                </a:ext>
              </a:extLst>
            </p:cNvPr>
            <p:cNvSpPr/>
            <p:nvPr/>
          </p:nvSpPr>
          <p:spPr>
            <a:xfrm>
              <a:off x="2076213" y="6192167"/>
              <a:ext cx="692228" cy="39006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8EE639-16F0-41FB-A542-A68BDE9CF059}"/>
                </a:ext>
              </a:extLst>
            </p:cNvPr>
            <p:cNvSpPr/>
            <p:nvPr/>
          </p:nvSpPr>
          <p:spPr>
            <a:xfrm>
              <a:off x="6039689" y="4980874"/>
              <a:ext cx="662094" cy="438420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103CC1-190E-4209-BF8D-8A8CF68AE6EA}"/>
                </a:ext>
              </a:extLst>
            </p:cNvPr>
            <p:cNvSpPr/>
            <p:nvPr/>
          </p:nvSpPr>
          <p:spPr>
            <a:xfrm>
              <a:off x="5124180" y="5568115"/>
              <a:ext cx="413088" cy="339831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C3AF7D-8FF2-4098-819D-E55ADA13E462}"/>
                </a:ext>
              </a:extLst>
            </p:cNvPr>
            <p:cNvSpPr/>
            <p:nvPr/>
          </p:nvSpPr>
          <p:spPr>
            <a:xfrm>
              <a:off x="5578660" y="5568115"/>
              <a:ext cx="175189" cy="339831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C5CDF3-6772-432C-AFDE-21E4838A74CF}"/>
                </a:ext>
              </a:extLst>
            </p:cNvPr>
            <p:cNvSpPr/>
            <p:nvPr/>
          </p:nvSpPr>
          <p:spPr>
            <a:xfrm>
              <a:off x="6748641" y="4971910"/>
              <a:ext cx="1284109" cy="447383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FA3556-9CA8-4184-864D-AF0C699DB52A}"/>
                </a:ext>
              </a:extLst>
            </p:cNvPr>
            <p:cNvSpPr txBox="1"/>
            <p:nvPr/>
          </p:nvSpPr>
          <p:spPr>
            <a:xfrm>
              <a:off x="0" y="0"/>
              <a:ext cx="5372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2. </a:t>
              </a:r>
              <a:r>
                <a:rPr lang="en-US" altLang="ko-KR" sz="2400" dirty="0" err="1"/>
                <a:t>Preintegrated</a:t>
              </a:r>
              <a:r>
                <a:rPr lang="en-US" altLang="ko-KR" sz="2400" dirty="0"/>
                <a:t> velocity measurements 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53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1424"/>
  <p:tag name="LATEXADDIN" val="\documentclass{article}&#10;\usepackage{amsmath}&#10;\usepackage{amssymb}&#10;\pagestyle{empty}&#10;\begin{document}&#10;&#10;\centering&#10;$_\text{B}\tilde{\mathbf{a}}(t) ={\mathtt{R}_{\text{WB}}^\intercal}({_\text{W}\mathbf{a}(t) - {_\text{W}\mathbf{g}})}$&#10;&#10;\end{document}"/>
  <p:tag name="IGUANATEXSIZE" val="20"/>
  <p:tag name="IGUANATEXCURSOR" val="20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49"/>
  <p:tag name="LATEXADDIN" val="\documentclass{article}&#10;\usepackage{amsmath}&#10;\usepackage{amssymb}&#10;\pagestyle{empty}&#10;\begin{document}&#10;&#10;\centering&#10;$=[6.936, \; 0,  \; -6.936]^{\intercal}$&#10;&#10;\end{document}"/>
  <p:tag name="IGUANATEXSIZE" val="20"/>
  <p:tag name="IGUANATEXCURSOR" val="12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653.543"/>
  <p:tag name="LATEXADDIN" val="\documentclass{article}&#10;\usepackage{amsmath}&#10;\pagestyle{empty}&#10;\begin{document}&#10;&#10;Let us define the relative motion increments, $\Delta \mathtt{R}_{ij}$, $\Delta \mathbf{v}_{ij}$, and $\Delta \mathbf{p}_{ij}$&#10;&#10;&#10;&#10;\end{document}"/>
  <p:tag name="IGUANATEXSIZE" val="25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4.7169"/>
  <p:tag name="LATEXADDIN" val="\documentclass{article}&#10;\usepackage{amsmath}&#10;\pagestyle{empty}&#10;\begin{document}&#10;&#10;$k=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.4653"/>
  <p:tag name="LATEXADDIN" val="\documentclass{article}&#10;\usepackage{amsmath}&#10;\pagestyle{empty}&#10;\begin{document}&#10;&#10;$k=j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91.901"/>
  <p:tag name="LATEXADDIN" val="\documentclass{article}&#10;\usepackage{amsmath}&#10;\pagestyle{empty}&#10;\begin{document}&#10;&#10;Body frame, $\mathrm{B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266.9666"/>
  <p:tag name="LATEXADDIN" val="\documentclass{article}&#10;\usepackage{amsmath}&#10;\pagestyle{empty}&#10;\begin{document}&#10;&#10;$k+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2686.164"/>
  <p:tag name="LATEXADDIN" val="\documentclass{article}&#10;\usepackage{amsmath}&#10;\pagestyle{empty}&#10;\begin{document}&#10;&#10;cf.) $\Delta$ on time step $k$&#10;&#10;$\Delta$Rot.: $\operatorname{Exp}\left(\left(\tilde{\omega}_{k}-\mathbf{b}_{k}^{g}-\boldsymbol{\eta}_{k}^{g d}\right) \Delta t\right)$&#10;&#10;$\Delta$Vel.: $\mathbf{g} \Delta t + \mathrm{R}_{k}\left(\tilde{\mathbf{a}}_{k}-\mathbf{b}_{k}^{a}-\boldsymbol{\eta}_{k}^{a d}\right) \Delta t $&#10;&#10;$\Delta$Pos.: $\mathbf{v}_{k} \Delta t+\frac{1}{2} \mathbf{g} \Delta t^{2}+\frac{1}{2} \mathtt{R}_{k}\left(\tilde{\mathbf{a}}_{k}-\mathbf{b}_{k}^{a}-\boldsymbol{\eta}_{k}^{a d}\right) \Delta t^{2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17.135"/>
  <p:tag name="LATEXADDIN" val="\documentclass{article}&#10;\usepackage{amsmath}&#10;\pagestyle{empty}&#10;\begin{document}&#10;&#10;=$\operatorname{Exp}\left(\left(\tilde{\boldsymbol{\omega}}_{i}-\mathbf{b}_{i}^{g}\right) \Delta t\right) \operatorname{Exp}\left(-\mathrm{J}_{r}^{i} \boldsymbol{\eta}_{i}^{g d} \Delta t\right) \cdots&#10;\operatorname{Exp}\left(\left(\tilde{\boldsymbol{\omega}}_{j-2}-\mathbf{b}_{i}^{g}\right) \Delta t\right) \operatorname{Exp}\left(-\mathrm{J}_{r}^{j-2} \boldsymbol{\eta}_{j-2}^{g d} \Delta t\right) &#10;\operatorname{Exp}\left(\left(\tilde{\boldsymbol{\omega}}_{j-1}-\mathbf{b}_{i}^{g}\right) \Delta t\right) \operatorname{Exp}\left(-\mathrm{J}_{r}^{j-1} \boldsymbol{\eta}_{j-1}^{g d} \Delta t\right)$&#10;&#10;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10.6861"/>
  <p:tag name="LATEXADDIN" val="\documentclass{article}&#10;\usepackage{amsmath}&#10;\usepackage{xcolor}&#10;\pagestyle{empty}&#10;\begin{document}&#10;&#10;&#10;$\textcolor{orange}{=\Delta \tilde{\mathtt{R}}_{i,i+1}}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62.9172"/>
  <p:tag name="LATEXADDIN" val="\documentclass{article}&#10;\usepackage{amsmath}&#10;\usepackage{xcolor}&#10;\pagestyle{empty}&#10;\begin{document}&#10;&#10;&#10;$\textcolor{orange}{=\Delta \tilde{\mathtt{R}}_{j-2,j-1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35.433"/>
  <p:tag name="LATEXADDIN" val="\documentclass{article}&#10;\usepackage{amsmath}&#10;\usepackage{xcolor}&#10;\pagestyle{empty}&#10;\begin{document}&#10;&#10;&#10;$\textcolor{orange}{=\Delta \tilde{\mathtt{R}}_{j-1,j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337.083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-1} &#10;\Delta \tilde{\mathtt{R}}_{j-1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85.152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20.135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-2}&#10;\Delta \tilde{\mathtt{R}}_{j-2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68.204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&#10;$\mathbf{\vdots}$&#10;&#10;\end{document}"/>
  <p:tag name="IGUANATEXSIZE" val="3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79.827"/>
  <p:tag name="LATEXADDIN" val="\documentclass{article}&#10;\usepackage{amsmath}&#10;\pagestyle{empty}&#10;\begin{document}&#10;&#10;$\Delta \mathtt{R}_{i k} = \Delta \tilde{\mathtt{R}}_{i k} \operatorname{Exp}\left(-\delta \boldsymbol{\phi}_{i k}\right)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59.843"/>
  <p:tag name="LATEXADDIN" val="\documentclass{article}&#10;\usepackage{amsmath}&#10;\pagestyle{empty}&#10;\begin{document}&#10;&#10;$\Delta \mathtt{R}_{i k} = \Delta \tilde{\mathtt{R}}_{i k} \left(\mathbf{I}-\delta \boldsymbol{\phi}_{i k}^\wedge\right)$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742.4072"/>
  <p:tag name="LATEXADDIN" val="\documentclass{article}&#10;\usepackage{amsmath}&#10;\pagestyle{empty}&#10;\begin{document}&#10;&#10;$\boldsymbol{\phi}_{i k}^\wedge\boldsymbol{\eta}_{k}^{a d} \Delta t  \approx 0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5.6843"/>
  <p:tag name="LATEXADDIN" val="\documentclass{article}&#10;\usepackage{amsmath}&#10;\pagestyle{empty}&#10;\begin{document}&#10;&#10;$\operatorname{Exp}(\boldsymbol{\phi})=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444.319"/>
  <p:tag name="LATEXADDIN" val="\documentclass{article}&#10;\usepackage{amsmath}&#10;\usepackage{amssymb}&#10;\pagestyle{empty}&#10;\begin{document}&#10;&#10;$\mathbf{a}^{\wedge} \mathbf{b}=-\mathbf{b}^{\wedge} \mathbf{a}, \quad \forall \mathbf{a}, \mathbf{b} \in \mathbb{R}^{3}$&#10;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54.818"/>
  <p:tag name="LATEXADDIN" val="\documentclass{article}&#10;\usepackage{amsmath}&#10;\pagestyle{empty}&#10;\begin{document}&#10;&#10;$=\sum_{k=i}^{j-1} \Delta \tilde{\mathtt{R}}_{i k}\left(\tilde{\mathbf{a}}_{k}-\mathbf{b}_{i}^{a}\right) \Delta t - \tilde{\mathtt{R}}_{i k}\delta \boldsymbol{\phi}_{i k}^{\wedge}\left(\tilde{\mathbf{a}}_{k}-\mathbf{b}_{i}^{a}\right) \Delta t -\Delta \tilde{\mathtt{R}}_{i k} \boldsymbol{\eta}_{k}^{a d} \Delta t$&#10;&#10;&#10;\end{document}"/>
  <p:tag name="IGUANATEXSIZE" val="25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800.15"/>
  <p:tag name="LATEXADDIN" val="\documentclass{article}&#10;\usepackage{amsmath}&#10;\pagestyle{empty}&#10;\begin{document}&#10;&#10;&#10;Let $\Delta \tilde{\mathbf{p}}_{ij}$ be $\sum_{k=i}^{j-1}\left[\Delta \tilde{\mathbf{v}}_{i k} \Delta t+\frac{1}{2} \Delta \tilde{\mathtt{R}}_{i k}\left(\tilde{\mathbf{a}}_{k}-\mathbf{b}_{k}^{a}\right) \Delta t^{2}\right]$&#10;&#10;&#10;\end{document}"/>
  <p:tag name="IGUANATEXSIZE" val="30"/>
  <p:tag name="IGUANATEXCURSOR" val="123"/>
  <p:tag name="TRANSPARENCY" val="True"/>
  <p:tag name="FILENAME" val=""/>
  <p:tag name="LATEXENGINEID" val="0"/>
  <p:tag name="TEMPFOLDER" val="c:\temp\"/>
  <p:tag name="LATEXFORMHEIGHT" val="306.7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791"/>
  <p:tag name="LATEXADDIN" val="\documentclass{article}&#10;\usepackage{amsmath}&#10;\pagestyle{empty}&#10;\begin{document}&#10;&#10;\centering&#10;Body frame, $\mathrm{B}$ &#10;&#10;&#10;\end{document}"/>
  <p:tag name="IGUANATEXSIZE" val="20"/>
  <p:tag name="IGUANATEXCURSOR" val="11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73"/>
  <p:tag name="LATEXADDIN" val="\documentclass{article}&#10;\usepackage{amsmath}&#10;\usepackage{amssymb}&#10;\pagestyle{empty}&#10;\begin{document}&#10;&#10;\centering&#10;$-{_\text{W}\mathbf{g}}=[0, \; 0, \; -9.81]^{\intercal}$&#10;&#10;\end{document}"/>
  <p:tag name="IGUANATEXSIZE" val="20"/>
  <p:tag name="IGUANATEXCURSOR" val="14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84"/>
  <p:tag name="LATEXADDIN" val="\documentclass{article}&#10;\usepackage{amsmath}&#10;\usepackage{amssymb}&#10;\pagestyle{empty}&#10;\begin{document}&#10;&#10;\centering&#10;${_\text{W}\mathbf{a}(t)}=[9.81, \; 0,  \; 9.81]^{\intercal}$&#10;&#10;\end{document}"/>
  <p:tag name="IGUANATEXSIZE" val="20"/>
  <p:tag name="IGUANATEXCURSOR" val="13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18"/>
  <p:tag name="LATEXADDIN" val="\documentclass{article}&#10;\usepackage{amsmath}&#10;\usepackage{amssymb}&#10;\pagestyle{empty}&#10;\begin{document}&#10;&#10;\centering&#10;$_\text{B}\mathbf{a}(t)=[13.873, \; 0,  \; 0]^{\intercal}$&#10;&#10;\end{document}"/>
  <p:tag name="IGUANATEXSIZE" val="20"/>
  <p:tag name="IGUANATEXCURSOR" val="14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227"/>
  <p:tag name="LATEXADDIN" val="\documentclass{article}&#10;\usepackage{amsmath}&#10;\pagestyle{empty}&#10;\begin{document}&#10;&#10;$\mathtt{R}_{\text{WB}}$&#10;&#10;&#10;\end{document}"/>
  <p:tag name="IGUANATEXSIZE" val="20"/>
  <p:tag name="IGUANATEXCURSOR" val="102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4"/>
  <p:tag name="ORIGINALWIDTH" val="2469"/>
  <p:tag name="LATEXADDIN" val="\documentclass{article}&#10;\usepackage{amsmath}&#10;\usepackage{amssymb}&#10;\pagestyle{empty}&#10;\begin{document}&#10;&#10;\centering&#10;$=\left[\begin{array}{ccc}&#10;\cos (-45^\circ) &amp; 0 &amp; \sin (-45^\circ) \\&#10;0 &amp; 1 &amp; 0 \\&#10;-\sin (-45^\circ) &amp; 0 &amp; \cos (-45^\circ)&#10;\end{array}\right]^\intercal \left[\begin{array}{c}&#10;9.81 \\ 0 \\ 0 \end{array}\right]$ &#10;&#10;\end{document}"/>
  <p:tag name="IGUANATEXSIZE" val="20"/>
  <p:tag name="IGUANATEXCURSOR" val="6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173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JetBrains Mono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Microsoft Office User</cp:lastModifiedBy>
  <cp:revision>50</cp:revision>
  <dcterms:created xsi:type="dcterms:W3CDTF">2022-04-07T03:51:59Z</dcterms:created>
  <dcterms:modified xsi:type="dcterms:W3CDTF">2022-04-09T16:44:04Z</dcterms:modified>
</cp:coreProperties>
</file>