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E698"/>
    <a:srgbClr val="176500"/>
    <a:srgbClr val="FF8300"/>
    <a:srgbClr val="0432FF"/>
    <a:srgbClr val="9BF6FF"/>
    <a:srgbClr val="B5838D"/>
    <a:srgbClr val="05B050"/>
    <a:srgbClr val="D110C2"/>
    <a:srgbClr val="6D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58" y="103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tags" Target="../tags/tag18.xml"/><Relationship Id="rId16" Type="http://schemas.openxmlformats.org/officeDocument/2006/relationships/image" Target="../media/image3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6.xml"/><Relationship Id="rId21" Type="http://schemas.openxmlformats.org/officeDocument/2006/relationships/image" Target="../media/image45.png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2" Type="http://schemas.openxmlformats.org/officeDocument/2006/relationships/tags" Target="../tags/tag34.xml"/><Relationship Id="rId16" Type="http://schemas.openxmlformats.org/officeDocument/2006/relationships/image" Target="../media/image5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1.png"/><Relationship Id="rId5" Type="http://schemas.openxmlformats.org/officeDocument/2006/relationships/tags" Target="../tags/tag3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76FECBC-7CF7-474C-8FFB-888DF13B4A31}"/>
              </a:ext>
            </a:extLst>
          </p:cNvPr>
          <p:cNvGrpSpPr/>
          <p:nvPr/>
        </p:nvGrpSpPr>
        <p:grpSpPr>
          <a:xfrm>
            <a:off x="1628775" y="1628775"/>
            <a:ext cx="10563225" cy="3950546"/>
            <a:chOff x="1628775" y="1628775"/>
            <a:chExt cx="10563225" cy="39505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296FE4B-E7DC-4BFF-BF5C-351CDAFD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775" y="2962275"/>
              <a:ext cx="8934450" cy="9334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78435DC-5EFB-404B-BCC3-CF28055CD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1628775"/>
              <a:ext cx="8915400" cy="7048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70E6279-47B2-40AB-AFE4-B351E3D2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4037" y="4917571"/>
              <a:ext cx="8543925" cy="661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A6C4EA4-375C-4923-B2AA-AEF89A3D4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0500" y="4073187"/>
              <a:ext cx="8191500" cy="647700"/>
            </a:xfrm>
            <a:prstGeom prst="rect">
              <a:avLst/>
            </a:prstGeom>
          </p:spPr>
        </p:pic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DBA985F2-464F-4159-A597-5C02F12EE828}"/>
                </a:ext>
              </a:extLst>
            </p:cNvPr>
            <p:cNvSpPr/>
            <p:nvPr/>
          </p:nvSpPr>
          <p:spPr>
            <a:xfrm>
              <a:off x="3376839" y="3820709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92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5CD5EAA-4CF3-43BB-9DA6-07B11D2F09F3}"/>
              </a:ext>
            </a:extLst>
          </p:cNvPr>
          <p:cNvGrpSpPr/>
          <p:nvPr/>
        </p:nvGrpSpPr>
        <p:grpSpPr>
          <a:xfrm>
            <a:off x="2545491" y="4165400"/>
            <a:ext cx="7191974" cy="1834405"/>
            <a:chOff x="2545491" y="4165400"/>
            <a:chExt cx="7191974" cy="18344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61072" y="4475758"/>
              <a:ext cx="7176393" cy="102519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3919661" y="4592802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4862636" y="5047550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2909805" y="5047550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2545491" y="4569795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2728279" y="5538140"/>
              <a:ext cx="6090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4034717" y="4165400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114AFF"/>
                  </a:solidFill>
                </a:rPr>
                <a:t>Actual states 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</p:grp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890236" y="1110357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504E89-8E48-4556-8D8C-60BF197151DA}"/>
              </a:ext>
            </a:extLst>
          </p:cNvPr>
          <p:cNvGrpSpPr/>
          <p:nvPr/>
        </p:nvGrpSpPr>
        <p:grpSpPr>
          <a:xfrm>
            <a:off x="450763" y="504911"/>
            <a:ext cx="11718172" cy="2540094"/>
            <a:chOff x="450763" y="504911"/>
            <a:chExt cx="11718172" cy="2540094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37F2E3A-F746-644C-BC95-D4ACF6CA2CD6}"/>
                </a:ext>
              </a:extLst>
            </p:cNvPr>
            <p:cNvSpPr/>
            <p:nvPr/>
          </p:nvSpPr>
          <p:spPr>
            <a:xfrm>
              <a:off x="3980155" y="1409249"/>
              <a:ext cx="745480" cy="322175"/>
            </a:xfrm>
            <a:prstGeom prst="rightArrow">
              <a:avLst/>
            </a:prstGeom>
            <a:solidFill>
              <a:schemeClr val="bg2"/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7954683-09D8-A540-B8B3-9095A6E42FAD}"/>
                </a:ext>
              </a:extLst>
            </p:cNvPr>
            <p:cNvSpPr/>
            <p:nvPr/>
          </p:nvSpPr>
          <p:spPr>
            <a:xfrm rot="18900000">
              <a:off x="3883400" y="1009167"/>
              <a:ext cx="1030929" cy="322175"/>
            </a:xfrm>
            <a:prstGeom prst="rightArrow">
              <a:avLst/>
            </a:prstGeom>
            <a:solidFill>
              <a:srgbClr val="FF8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32B64C-4C86-E34A-BA20-52FD683C6A33}"/>
                </a:ext>
              </a:extLst>
            </p:cNvPr>
            <p:cNvSpPr txBox="1"/>
            <p:nvPr/>
          </p:nvSpPr>
          <p:spPr>
            <a:xfrm>
              <a:off x="1969344" y="21621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D4F61-7CDB-3441-A5E7-EDB832DB82FC}"/>
                </a:ext>
              </a:extLst>
            </p:cNvPr>
            <p:cNvSpPr txBox="1"/>
            <p:nvPr/>
          </p:nvSpPr>
          <p:spPr>
            <a:xfrm>
              <a:off x="607138" y="2149754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180C9E-B9CE-B84F-902B-534060A18685}"/>
                </a:ext>
              </a:extLst>
            </p:cNvPr>
            <p:cNvSpPr txBox="1"/>
            <p:nvPr/>
          </p:nvSpPr>
          <p:spPr>
            <a:xfrm>
              <a:off x="745955" y="1432263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53" name="그림 31 2">
              <a:extLst>
                <a:ext uri="{FF2B5EF4-FFF2-40B4-BE49-F238E27FC236}">
                  <a16:creationId xmlns:a16="http://schemas.microsoft.com/office/drawing/2014/main" id="{546270D9-CDFC-0343-950A-3366E4F909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3" y="2538226"/>
              <a:ext cx="1793523" cy="22704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5F4A0CE-93D1-7447-AF8C-291E43A5FB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956" y="504911"/>
              <a:ext cx="1607311" cy="229616"/>
            </a:xfrm>
            <a:prstGeom prst="rect">
              <a:avLst/>
            </a:prstGeom>
          </p:spPr>
        </p:pic>
        <p:cxnSp>
          <p:nvCxnSpPr>
            <p:cNvPr id="80" name="직선 화살표 연결선 7 1">
              <a:extLst>
                <a:ext uri="{FF2B5EF4-FFF2-40B4-BE49-F238E27FC236}">
                  <a16:creationId xmlns:a16="http://schemas.microsoft.com/office/drawing/2014/main" id="{72855578-D8BB-A042-9C26-471F1E0E3E5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511737" y="1892229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 1">
              <a:extLst>
                <a:ext uri="{FF2B5EF4-FFF2-40B4-BE49-F238E27FC236}">
                  <a16:creationId xmlns:a16="http://schemas.microsoft.com/office/drawing/2014/main" id="{026FFF0D-BB9F-F348-B1F3-74B701B4E9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8476" y="1895490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9 1">
              <a:extLst>
                <a:ext uri="{FF2B5EF4-FFF2-40B4-BE49-F238E27FC236}">
                  <a16:creationId xmlns:a16="http://schemas.microsoft.com/office/drawing/2014/main" id="{B21705BA-E6A9-1546-ACEA-D02055C476BE}"/>
                </a:ext>
              </a:extLst>
            </p:cNvPr>
            <p:cNvSpPr/>
            <p:nvPr/>
          </p:nvSpPr>
          <p:spPr>
            <a:xfrm rot="5400000">
              <a:off x="943172" y="2220856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1C5E9-71B3-1F4C-8653-C68EB6FD849A}"/>
                </a:ext>
              </a:extLst>
            </p:cNvPr>
            <p:cNvCxnSpPr>
              <a:cxnSpLocks/>
              <a:stCxn id="82" idx="5"/>
              <a:endCxn id="82" idx="1"/>
            </p:cNvCxnSpPr>
            <p:nvPr/>
          </p:nvCxnSpPr>
          <p:spPr>
            <a:xfrm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122759-45DC-B142-B0FB-B925DD0DA961}"/>
                </a:ext>
              </a:extLst>
            </p:cNvPr>
            <p:cNvCxnSpPr>
              <a:cxnSpLocks/>
              <a:stCxn id="82" idx="7"/>
              <a:endCxn id="82" idx="3"/>
            </p:cNvCxnSpPr>
            <p:nvPr/>
          </p:nvCxnSpPr>
          <p:spPr>
            <a:xfrm flipH="1"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5C96104A-5951-F946-8CE5-8F1CEBE288E0}"/>
                </a:ext>
              </a:extLst>
            </p:cNvPr>
            <p:cNvSpPr/>
            <p:nvPr/>
          </p:nvSpPr>
          <p:spPr>
            <a:xfrm rot="5400000">
              <a:off x="3474892" y="1939130"/>
              <a:ext cx="1033200" cy="322175"/>
            </a:xfrm>
            <a:prstGeom prst="rightArrow">
              <a:avLst/>
            </a:prstGeom>
            <a:solidFill>
              <a:srgbClr val="B583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6" name="직선 화살표 연결선 7 2">
              <a:extLst>
                <a:ext uri="{FF2B5EF4-FFF2-40B4-BE49-F238E27FC236}">
                  <a16:creationId xmlns:a16="http://schemas.microsoft.com/office/drawing/2014/main" id="{B36368B6-9A18-D944-95D7-A9A925D44470}"/>
                </a:ext>
              </a:extLst>
            </p:cNvPr>
            <p:cNvCxnSpPr>
              <a:cxnSpLocks/>
            </p:cNvCxnSpPr>
            <p:nvPr/>
          </p:nvCxnSpPr>
          <p:spPr>
            <a:xfrm rot="2746800" flipV="1">
              <a:off x="4303040" y="799710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 2">
              <a:extLst>
                <a:ext uri="{FF2B5EF4-FFF2-40B4-BE49-F238E27FC236}">
                  <a16:creationId xmlns:a16="http://schemas.microsoft.com/office/drawing/2014/main" id="{BD322C7C-4405-F04E-A489-9E1CEC36F9D1}"/>
                </a:ext>
              </a:extLst>
            </p:cNvPr>
            <p:cNvCxnSpPr>
              <a:cxnSpLocks/>
            </p:cNvCxnSpPr>
            <p:nvPr/>
          </p:nvCxnSpPr>
          <p:spPr>
            <a:xfrm rot="2746800" flipH="1">
              <a:off x="3214366" y="1246582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9 2">
              <a:extLst>
                <a:ext uri="{FF2B5EF4-FFF2-40B4-BE49-F238E27FC236}">
                  <a16:creationId xmlns:a16="http://schemas.microsoft.com/office/drawing/2014/main" id="{B85E5B04-16BB-E649-A43E-B57876B99F99}"/>
                </a:ext>
              </a:extLst>
            </p:cNvPr>
            <p:cNvSpPr/>
            <p:nvPr/>
          </p:nvSpPr>
          <p:spPr>
            <a:xfrm rot="2746800">
              <a:off x="3857790" y="1437833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2FC956-BB9B-524C-B334-A5E8A530A664}"/>
                </a:ext>
              </a:extLst>
            </p:cNvPr>
            <p:cNvCxnSpPr>
              <a:cxnSpLocks/>
              <a:stCxn id="88" idx="5"/>
              <a:endCxn id="88" idx="1"/>
            </p:cNvCxnSpPr>
            <p:nvPr/>
          </p:nvCxnSpPr>
          <p:spPr>
            <a:xfrm rot="18946800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D1A28F-5502-EE4C-823B-BA24CB631E7D}"/>
                </a:ext>
              </a:extLst>
            </p:cNvPr>
            <p:cNvCxnSpPr>
              <a:cxnSpLocks/>
              <a:stCxn id="88" idx="7"/>
              <a:endCxn id="88" idx="3"/>
            </p:cNvCxnSpPr>
            <p:nvPr/>
          </p:nvCxnSpPr>
          <p:spPr>
            <a:xfrm rot="18946800" flipH="1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EA962F9-F917-494C-A4B2-B60BD71EC4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875" y="2729759"/>
              <a:ext cx="2383536" cy="254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BE7F97F-A5C4-494A-8853-5822C6740E2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21" y="545909"/>
              <a:ext cx="2474976" cy="254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78060A-46EA-4F89-9927-25CFD9D923F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7" y="1273158"/>
              <a:ext cx="5971808" cy="77104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C2326E-0C0D-4854-94A6-1D2FE404F93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464" y="912850"/>
              <a:ext cx="3043047" cy="28952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AAD82D-6DD1-6B42-B373-D6CBB27F096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268310"/>
              <a:ext cx="2334768" cy="254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21D837-2A07-4070-86FB-D006E0B5F20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68" y="533296"/>
              <a:ext cx="1170286" cy="443429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82815B-2AAB-D24A-A9B8-51C9CE16F9A5}"/>
                </a:ext>
              </a:extLst>
            </p:cNvPr>
            <p:cNvSpPr/>
            <p:nvPr/>
          </p:nvSpPr>
          <p:spPr>
            <a:xfrm rot="1179919">
              <a:off x="3581916" y="1092835"/>
              <a:ext cx="853200" cy="851374"/>
            </a:xfrm>
            <a:prstGeom prst="arc">
              <a:avLst>
                <a:gd name="adj1" fmla="val 17881207"/>
                <a:gd name="adj2" fmla="val 20867857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3BE928-6FAE-3944-91AD-998E2200C68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64" y="1185513"/>
              <a:ext cx="335280" cy="1788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63031AB-D935-43BD-B2FE-A33A46176DB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719616"/>
              <a:ext cx="2236952" cy="274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874D4AD-1228-48B2-8BC8-80A34F2084C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64" y="2403623"/>
              <a:ext cx="2848000" cy="254476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9BEF72-B974-4CBA-9CEC-F617E17671A8}"/>
                </a:ext>
              </a:extLst>
            </p:cNvPr>
            <p:cNvSpPr/>
            <p:nvPr/>
          </p:nvSpPr>
          <p:spPr>
            <a:xfrm>
              <a:off x="8862009" y="2343020"/>
              <a:ext cx="2988000" cy="35924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F3B848-711F-4D3F-8AB3-71B55F0BA80F}"/>
                </a:ext>
              </a:extLst>
            </p:cNvPr>
            <p:cNvSpPr txBox="1"/>
            <p:nvPr/>
          </p:nvSpPr>
          <p:spPr>
            <a:xfrm>
              <a:off x="8551593" y="2675673"/>
              <a:ext cx="361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14AFF"/>
                  </a:solidFill>
                </a:rPr>
                <a:t>Actual acceleration (Want to know)</a:t>
              </a:r>
              <a:endParaRPr lang="ko-KR" altLang="en-US" dirty="0">
                <a:solidFill>
                  <a:srgbClr val="114AFF"/>
                </a:solidFill>
              </a:endParaRP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F6E3378C-FAEC-49D8-9662-56B8DB18E2FA}"/>
                </a:ext>
              </a:extLst>
            </p:cNvPr>
            <p:cNvCxnSpPr>
              <a:stCxn id="45" idx="3"/>
              <a:endCxn id="78" idx="1"/>
            </p:cNvCxnSpPr>
            <p:nvPr/>
          </p:nvCxnSpPr>
          <p:spPr>
            <a:xfrm flipV="1">
              <a:off x="8171918" y="2522645"/>
              <a:ext cx="690091" cy="3341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6277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(w/ biases and noises)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AB368-A844-8445-88C0-06F640D77A2F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575.928"/>
  <p:tag name="LATEXADDIN" val="\documentclass{article}&#10;\usepackage{amsmath}&#10;\pagestyle{empty}&#10;\begin{document}&#10;\centering&#10;&#10;$\mathtt{R}_{\text{WB}}$&#10;&#10;\footnotesize{(B w.r.t. W)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100.862"/>
  <p:tag name="LATEXADDIN" val="\documentclass{article}&#10;\usepackage{amsmath}&#10;\usepackage{amssymb}&#10;\pagestyle{empty}&#10;\begin{document}&#10;&#10;\centering&#10;$={\mathtt{R}_{\text{WB}}^\intercal}({_\text{W}\mathbf{a}(t) - {_\text{W}\mathbf{g}})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1.575"/>
  <p:tag name="LATEXADDIN" val="\documentclass{article}&#10;\usepackage{amsmath}&#10;\usepackage{amssymb}&#10;\pagestyle{empty}&#10;\begin{document}&#10;&#10;\centering&#10;$\therefore {_\text{W}\mathbf{a}(t)}=[9.81, \; 0,  \; 9.81]^{\intercal}$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2938.883"/>
  <p:tag name="LATEXADDIN" val="\documentclass{article}&#10;\usepackage{amsmath}&#10;\usepackage{amssymb}&#10;\pagestyle{empty}&#10;\begin{document}&#10;&#10;\centering&#10;$=\footnotesize{\left[\begin{array}{c}&#10;13.873 \\ 0 \\ 0 \end{array}\right]-\left[\begin{array}{ccc}&#10;\cos (-45^\circ) &amp; 0 &amp; \sin (-45^\circ) \\&#10;0 &amp; 1 &amp; 0 \\&#10;-\sin (-45^\circ) &amp; 0 &amp; \cos (-45^\circ)&#10;\end{array}\right]^\intercal \left[\begin{array}{c}&#10;0 \\ 0 \\ 9.81 \end{array}\right]}$ 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497.563"/>
  <p:tag name="LATEXADDIN" val="\documentclass{article}&#10;\usepackage{amsmath}&#10;\usepackage{amssymb}&#10;\pagestyle{empty}&#10;\begin{document}&#10;&#10;\centering&#10;$^{\text{Mes}}_\text{B}{\mathbf{a}}(t) =_{\text{B}}\mathbf{a}(t) - {\mathtt{R}_{\text{WB}}^\intercal}({{_\text{W}\mathbf{g}})}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171</Words>
  <Application>Microsoft Office PowerPoint</Application>
  <PresentationFormat>와이드스크린</PresentationFormat>
  <Paragraphs>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JetBrains Mono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59</cp:revision>
  <dcterms:created xsi:type="dcterms:W3CDTF">2022-04-07T03:51:59Z</dcterms:created>
  <dcterms:modified xsi:type="dcterms:W3CDTF">2022-04-10T15:11:51Z</dcterms:modified>
</cp:coreProperties>
</file>