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73" r:id="rId2"/>
    <p:sldId id="37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C33325"/>
    <a:srgbClr val="3AB4C4"/>
    <a:srgbClr val="2C8693"/>
    <a:srgbClr val="F0F1D5"/>
    <a:srgbClr val="105187"/>
    <a:srgbClr val="1B4367"/>
    <a:srgbClr val="FFCC66"/>
    <a:srgbClr val="FAF6EB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366" autoAdjust="0"/>
    <p:restoredTop sz="80049" autoAdjust="0"/>
  </p:normalViewPr>
  <p:slideViewPr>
    <p:cSldViewPr snapToGrid="0">
      <p:cViewPr varScale="1">
        <p:scale>
          <a:sx n="66" d="100"/>
          <a:sy n="66" d="100"/>
        </p:scale>
        <p:origin x="35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3CEB9-D30E-4ED6-B8B4-6AAB7A515EE9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17CD4-965A-4704-BF1E-8975349CF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7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Until</a:t>
            </a:r>
            <a:r>
              <a:rPr lang="en-US" altLang="ko-KR" baseline="0" dirty="0" smtClean="0"/>
              <a:t> now, other presenter explain about SLAM, especially RO-SLAM, and basic deep learning architecture. I’ll explain our attention based LSTM architecture.</a:t>
            </a:r>
            <a:endParaRPr lang="en-US" altLang="ko-KR" dirty="0" smtClean="0"/>
          </a:p>
          <a:p>
            <a:r>
              <a:rPr lang="en-US" altLang="ko-KR" dirty="0" smtClean="0"/>
              <a:t>As I</a:t>
            </a:r>
            <a:r>
              <a:rPr lang="en-US" altLang="ko-KR" baseline="0" dirty="0" smtClean="0"/>
              <a:t> mentioned before</a:t>
            </a:r>
            <a:r>
              <a:rPr lang="en-US" altLang="ko-KR" dirty="0" smtClean="0"/>
              <a:t>, procedure</a:t>
            </a:r>
            <a:r>
              <a:rPr lang="en-US" altLang="ko-KR" baseline="0" dirty="0" smtClean="0"/>
              <a:t> of </a:t>
            </a:r>
            <a:r>
              <a:rPr lang="en-US" altLang="ko-KR" dirty="0" smtClean="0"/>
              <a:t>traditional</a:t>
            </a:r>
            <a:r>
              <a:rPr lang="en-US" altLang="ko-KR" baseline="0" dirty="0" smtClean="0"/>
              <a:t> RO SLAM has several steps as shown this figure. Commonly, RO SLAM needs calibration before filtering, and then, range measurement undergoes outlier rejection / prediction / and correction processes. So, what we </a:t>
            </a:r>
            <a:r>
              <a:rPr lang="en-US" altLang="ko-KR" baseline="0" dirty="0" err="1" smtClean="0"/>
              <a:t>gonna</a:t>
            </a:r>
            <a:r>
              <a:rPr lang="en-US" altLang="ko-KR" baseline="0" dirty="0" smtClean="0"/>
              <a:t> do is that we’ll replace this traditional method with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17CD4-965A-4704-BF1E-8975349CF1E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27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37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00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28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81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5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9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79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59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05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2214B-C433-4996-9B6C-9DD3E164BB4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91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3150" y="1691315"/>
            <a:ext cx="253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Range measurements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00" y="1985232"/>
            <a:ext cx="1729060" cy="620290"/>
          </a:xfrm>
          <a:prstGeom prst="rect">
            <a:avLst/>
          </a:prstGeom>
        </p:spPr>
      </p:pic>
      <p:sp>
        <p:nvSpPr>
          <p:cNvPr id="10" name="순서도: 판단 9"/>
          <p:cNvSpPr/>
          <p:nvPr/>
        </p:nvSpPr>
        <p:spPr>
          <a:xfrm>
            <a:off x="4095263" y="1915659"/>
            <a:ext cx="1431983" cy="779929"/>
          </a:xfrm>
          <a:prstGeom prst="flowChartDecision">
            <a:avLst/>
          </a:prstGeom>
          <a:solidFill>
            <a:srgbClr val="F0F1D5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Initial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State?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2587654" y="1915961"/>
            <a:ext cx="1174248" cy="764976"/>
          </a:xfrm>
          <a:prstGeom prst="flowChartProcess">
            <a:avLst/>
          </a:prstGeom>
          <a:solidFill>
            <a:srgbClr val="F0F1D5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Sensor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Calibration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4959172" y="761808"/>
            <a:ext cx="1571870" cy="764976"/>
          </a:xfrm>
          <a:prstGeom prst="flowChartProcess">
            <a:avLst/>
          </a:prstGeom>
          <a:solidFill>
            <a:srgbClr val="F0F1D5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State vector/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Covariance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Initialization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순서도: 처리 25"/>
          <p:cNvSpPr/>
          <p:nvPr/>
        </p:nvSpPr>
        <p:spPr>
          <a:xfrm>
            <a:off x="5879073" y="1930612"/>
            <a:ext cx="1086021" cy="764976"/>
          </a:xfrm>
          <a:prstGeom prst="flowChartProcess">
            <a:avLst/>
          </a:prstGeom>
          <a:solidFill>
            <a:srgbClr val="F0F1D5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Outlier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Rejection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7412236" y="1929106"/>
            <a:ext cx="1086021" cy="764976"/>
          </a:xfrm>
          <a:prstGeom prst="flowChartProcess">
            <a:avLst/>
          </a:prstGeom>
          <a:solidFill>
            <a:srgbClr val="F0F1D5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State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Prediction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8940897" y="1929106"/>
            <a:ext cx="1174969" cy="764976"/>
          </a:xfrm>
          <a:prstGeom prst="flowChartProcess">
            <a:avLst/>
          </a:prstGeom>
          <a:solidFill>
            <a:srgbClr val="F0F1D5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State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Correction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순서도: 대체 처리 11"/>
          <p:cNvSpPr/>
          <p:nvPr/>
        </p:nvSpPr>
        <p:spPr>
          <a:xfrm>
            <a:off x="10550210" y="1985232"/>
            <a:ext cx="1538890" cy="667675"/>
          </a:xfrm>
          <a:prstGeom prst="flowChartAlternateProcess">
            <a:avLst/>
          </a:prstGeom>
          <a:solidFill>
            <a:srgbClr val="3AB4C4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Estimate position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5" name="직선 화살표 연결선 14"/>
          <p:cNvCxnSpPr>
            <a:stCxn id="21" idx="3"/>
            <a:endCxn id="11" idx="1"/>
          </p:cNvCxnSpPr>
          <p:nvPr/>
        </p:nvCxnSpPr>
        <p:spPr>
          <a:xfrm>
            <a:off x="2119460" y="2295377"/>
            <a:ext cx="468194" cy="307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1" idx="3"/>
            <a:endCxn id="10" idx="1"/>
          </p:cNvCxnSpPr>
          <p:nvPr/>
        </p:nvCxnSpPr>
        <p:spPr>
          <a:xfrm>
            <a:off x="3761902" y="2298449"/>
            <a:ext cx="333361" cy="717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0" idx="0"/>
            <a:endCxn id="25" idx="1"/>
          </p:cNvCxnSpPr>
          <p:nvPr/>
        </p:nvCxnSpPr>
        <p:spPr>
          <a:xfrm rot="5400000" flipH="1" flipV="1">
            <a:off x="4499532" y="1456020"/>
            <a:ext cx="771363" cy="147917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5" idx="3"/>
            <a:endCxn id="26" idx="0"/>
          </p:cNvCxnSpPr>
          <p:nvPr/>
        </p:nvCxnSpPr>
        <p:spPr>
          <a:xfrm flipH="1">
            <a:off x="6422084" y="1144296"/>
            <a:ext cx="108958" cy="786316"/>
          </a:xfrm>
          <a:prstGeom prst="bentConnector4">
            <a:avLst>
              <a:gd name="adj1" fmla="val -209806"/>
              <a:gd name="adj2" fmla="val 74322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0" idx="3"/>
            <a:endCxn id="26" idx="1"/>
          </p:cNvCxnSpPr>
          <p:nvPr/>
        </p:nvCxnSpPr>
        <p:spPr>
          <a:xfrm>
            <a:off x="5527246" y="2305624"/>
            <a:ext cx="351827" cy="747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6" idx="3"/>
            <a:endCxn id="27" idx="1"/>
          </p:cNvCxnSpPr>
          <p:nvPr/>
        </p:nvCxnSpPr>
        <p:spPr>
          <a:xfrm flipV="1">
            <a:off x="6965094" y="2311594"/>
            <a:ext cx="447142" cy="150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7" idx="3"/>
            <a:endCxn id="28" idx="1"/>
          </p:cNvCxnSpPr>
          <p:nvPr/>
        </p:nvCxnSpPr>
        <p:spPr>
          <a:xfrm>
            <a:off x="8498257" y="2311594"/>
            <a:ext cx="44264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8" idx="3"/>
            <a:endCxn id="12" idx="1"/>
          </p:cNvCxnSpPr>
          <p:nvPr/>
        </p:nvCxnSpPr>
        <p:spPr>
          <a:xfrm>
            <a:off x="10115866" y="2311594"/>
            <a:ext cx="434344" cy="747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474598" y="1506649"/>
            <a:ext cx="30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00620" y="1949737"/>
            <a:ext cx="30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순서도: 처리 50"/>
          <p:cNvSpPr/>
          <p:nvPr/>
        </p:nvSpPr>
        <p:spPr>
          <a:xfrm>
            <a:off x="2359932" y="501888"/>
            <a:ext cx="1527182" cy="2757574"/>
          </a:xfrm>
          <a:prstGeom prst="flowChartProcess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처리 51"/>
          <p:cNvSpPr/>
          <p:nvPr/>
        </p:nvSpPr>
        <p:spPr>
          <a:xfrm>
            <a:off x="3965988" y="501888"/>
            <a:ext cx="6384972" cy="2757573"/>
          </a:xfrm>
          <a:prstGeom prst="flowChartProcess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231306" y="78768"/>
            <a:ext cx="188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Pre-processing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15002" y="78768"/>
            <a:ext cx="188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Filtering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368" y="4782076"/>
            <a:ext cx="253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Range measurements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18" y="5075993"/>
            <a:ext cx="1729060" cy="620290"/>
          </a:xfrm>
          <a:prstGeom prst="rect">
            <a:avLst/>
          </a:prstGeom>
        </p:spPr>
      </p:pic>
      <p:sp>
        <p:nvSpPr>
          <p:cNvPr id="35" name="순서도: 대체 처리 34"/>
          <p:cNvSpPr/>
          <p:nvPr/>
        </p:nvSpPr>
        <p:spPr>
          <a:xfrm>
            <a:off x="10565428" y="5075993"/>
            <a:ext cx="1538890" cy="667675"/>
          </a:xfrm>
          <a:prstGeom prst="flowChartAlternateProcess">
            <a:avLst/>
          </a:prstGeom>
          <a:solidFill>
            <a:srgbClr val="3AB4C4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Estimate position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 rot="16200000">
            <a:off x="5164691" y="2463158"/>
            <a:ext cx="2607384" cy="5849446"/>
            <a:chOff x="4302252" y="2185797"/>
            <a:chExt cx="3587496" cy="2538984"/>
          </a:xfrm>
        </p:grpSpPr>
        <p:sp>
          <p:nvSpPr>
            <p:cNvPr id="39" name="이등변 삼각형 38"/>
            <p:cNvSpPr/>
            <p:nvPr/>
          </p:nvSpPr>
          <p:spPr>
            <a:xfrm>
              <a:off x="4302252" y="3094101"/>
              <a:ext cx="3587496" cy="1630680"/>
            </a:xfrm>
            <a:prstGeom prst="triangle">
              <a:avLst/>
            </a:prstGeom>
            <a:solidFill>
              <a:srgbClr val="F0CA4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/>
            <p:cNvSpPr/>
            <p:nvPr/>
          </p:nvSpPr>
          <p:spPr>
            <a:xfrm rot="10800000">
              <a:off x="4302252" y="2185797"/>
              <a:ext cx="3587496" cy="1630680"/>
            </a:xfrm>
            <a:prstGeom prst="triangle">
              <a:avLst/>
            </a:prstGeom>
            <a:solidFill>
              <a:srgbClr val="F0CA4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698435" y="2742723"/>
              <a:ext cx="831574" cy="1372553"/>
            </a:xfrm>
            <a:prstGeom prst="rect">
              <a:avLst/>
            </a:prstGeom>
            <a:solidFill>
              <a:srgbClr val="F0CA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오른쪽 화살표 44"/>
          <p:cNvSpPr/>
          <p:nvPr/>
        </p:nvSpPr>
        <p:spPr>
          <a:xfrm>
            <a:off x="2515932" y="5178317"/>
            <a:ext cx="682119" cy="415641"/>
          </a:xfrm>
          <a:prstGeom prst="rightArrow">
            <a:avLst/>
          </a:prstGeom>
          <a:solidFill>
            <a:srgbClr val="C3332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>
            <a:off x="9673427" y="5202008"/>
            <a:ext cx="682119" cy="415641"/>
          </a:xfrm>
          <a:prstGeom prst="rightArrow">
            <a:avLst/>
          </a:prstGeom>
          <a:solidFill>
            <a:srgbClr val="C3332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007573" y="4662862"/>
            <a:ext cx="49216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Attention-based LSTM Architecture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갈매기형 수장 2"/>
          <p:cNvSpPr/>
          <p:nvPr/>
        </p:nvSpPr>
        <p:spPr>
          <a:xfrm rot="5400000">
            <a:off x="6239851" y="4171306"/>
            <a:ext cx="335929" cy="494600"/>
          </a:xfrm>
          <a:prstGeom prst="chevron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갈매기형 수장 55"/>
          <p:cNvSpPr/>
          <p:nvPr/>
        </p:nvSpPr>
        <p:spPr>
          <a:xfrm rot="5400000">
            <a:off x="6239851" y="3911537"/>
            <a:ext cx="335929" cy="494600"/>
          </a:xfrm>
          <a:prstGeom prst="chevron">
            <a:avLst/>
          </a:prstGeom>
          <a:solidFill>
            <a:srgbClr val="1F4E79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갈매기형 수장 56"/>
          <p:cNvSpPr/>
          <p:nvPr/>
        </p:nvSpPr>
        <p:spPr>
          <a:xfrm rot="5400000">
            <a:off x="6239851" y="3651768"/>
            <a:ext cx="335929" cy="494600"/>
          </a:xfrm>
          <a:prstGeom prst="chevron">
            <a:avLst/>
          </a:prstGeom>
          <a:solidFill>
            <a:srgbClr val="1F4E79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갈매기형 수장 57"/>
          <p:cNvSpPr/>
          <p:nvPr/>
        </p:nvSpPr>
        <p:spPr>
          <a:xfrm rot="5400000">
            <a:off x="6239851" y="3391999"/>
            <a:ext cx="335929" cy="494600"/>
          </a:xfrm>
          <a:prstGeom prst="chevron">
            <a:avLst/>
          </a:prstGeom>
          <a:solidFill>
            <a:srgbClr val="1F4E7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80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10394726" y="4913163"/>
            <a:ext cx="1529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Constantia" panose="02030602050306030303" pitchFamily="18" charset="0"/>
              </a:rPr>
              <a:t>Attention</a:t>
            </a:r>
          </a:p>
          <a:p>
            <a:pPr algn="ctr"/>
            <a:r>
              <a:rPr lang="en-US" altLang="ko-KR" sz="1200" dirty="0" smtClean="0">
                <a:latin typeface="Constantia" panose="02030602050306030303" pitchFamily="18" charset="0"/>
              </a:rPr>
              <a:t>Layer</a:t>
            </a:r>
            <a:endParaRPr lang="ko-KR" altLang="en-US" sz="1200" dirty="0">
              <a:latin typeface="Constantia" panose="02030602050306030303" pitchFamily="18" charset="0"/>
            </a:endParaRPr>
          </a:p>
        </p:txBody>
      </p:sp>
      <p:grpSp>
        <p:nvGrpSpPr>
          <p:cNvPr id="225" name="그룹 224"/>
          <p:cNvGrpSpPr/>
          <p:nvPr/>
        </p:nvGrpSpPr>
        <p:grpSpPr>
          <a:xfrm>
            <a:off x="1928112" y="283994"/>
            <a:ext cx="1184563" cy="5579918"/>
            <a:chOff x="1515619" y="679268"/>
            <a:chExt cx="1184563" cy="5579918"/>
          </a:xfrm>
          <a:solidFill>
            <a:srgbClr val="754F4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6" name="모서리가 둥근 직사각형 225"/>
            <p:cNvSpPr/>
            <p:nvPr/>
          </p:nvSpPr>
          <p:spPr>
            <a:xfrm>
              <a:off x="1515619" y="679268"/>
              <a:ext cx="1184563" cy="5579918"/>
            </a:xfrm>
            <a:prstGeom prst="roundRect">
              <a:avLst/>
            </a:prstGeom>
            <a:grpFill/>
            <a:ln w="22225">
              <a:solidFill>
                <a:schemeClr val="tx1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/>
            <p:cNvSpPr/>
            <p:nvPr/>
          </p:nvSpPr>
          <p:spPr>
            <a:xfrm>
              <a:off x="1720799" y="936263"/>
              <a:ext cx="399600" cy="397863"/>
            </a:xfrm>
            <a:prstGeom prst="ellipse">
              <a:avLst/>
            </a:prstGeom>
            <a:grp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/>
            <p:cNvSpPr/>
            <p:nvPr/>
          </p:nvSpPr>
          <p:spPr>
            <a:xfrm>
              <a:off x="2092837" y="1352193"/>
              <a:ext cx="399600" cy="397863"/>
            </a:xfrm>
            <a:prstGeom prst="ellipse">
              <a:avLst/>
            </a:prstGeom>
            <a:grp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/>
            <p:cNvSpPr/>
            <p:nvPr/>
          </p:nvSpPr>
          <p:spPr>
            <a:xfrm>
              <a:off x="1720799" y="1965200"/>
              <a:ext cx="399600" cy="397863"/>
            </a:xfrm>
            <a:prstGeom prst="ellipse">
              <a:avLst/>
            </a:prstGeom>
            <a:grp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/>
            <p:cNvSpPr/>
            <p:nvPr/>
          </p:nvSpPr>
          <p:spPr>
            <a:xfrm>
              <a:off x="2092837" y="2381130"/>
              <a:ext cx="399600" cy="397863"/>
            </a:xfrm>
            <a:prstGeom prst="ellipse">
              <a:avLst/>
            </a:prstGeom>
            <a:grp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/>
            <p:cNvSpPr/>
            <p:nvPr/>
          </p:nvSpPr>
          <p:spPr>
            <a:xfrm>
              <a:off x="1720799" y="2994137"/>
              <a:ext cx="399600" cy="397863"/>
            </a:xfrm>
            <a:prstGeom prst="ellipse">
              <a:avLst/>
            </a:prstGeom>
            <a:grp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/>
            <p:cNvSpPr/>
            <p:nvPr/>
          </p:nvSpPr>
          <p:spPr>
            <a:xfrm>
              <a:off x="2092837" y="3410067"/>
              <a:ext cx="399600" cy="397863"/>
            </a:xfrm>
            <a:prstGeom prst="ellipse">
              <a:avLst/>
            </a:prstGeom>
            <a:grp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/>
            <p:cNvSpPr/>
            <p:nvPr/>
          </p:nvSpPr>
          <p:spPr>
            <a:xfrm>
              <a:off x="1720799" y="4023074"/>
              <a:ext cx="399600" cy="397863"/>
            </a:xfrm>
            <a:prstGeom prst="ellipse">
              <a:avLst/>
            </a:prstGeom>
            <a:grp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/>
            <p:cNvSpPr/>
            <p:nvPr/>
          </p:nvSpPr>
          <p:spPr>
            <a:xfrm>
              <a:off x="2092837" y="4439004"/>
              <a:ext cx="399600" cy="397863"/>
            </a:xfrm>
            <a:prstGeom prst="ellipse">
              <a:avLst/>
            </a:prstGeom>
            <a:grp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/>
            <p:cNvSpPr/>
            <p:nvPr/>
          </p:nvSpPr>
          <p:spPr>
            <a:xfrm>
              <a:off x="1720799" y="5052011"/>
              <a:ext cx="399600" cy="397863"/>
            </a:xfrm>
            <a:prstGeom prst="ellipse">
              <a:avLst/>
            </a:prstGeom>
            <a:grp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/>
            <p:cNvSpPr/>
            <p:nvPr/>
          </p:nvSpPr>
          <p:spPr>
            <a:xfrm>
              <a:off x="2092837" y="5467941"/>
              <a:ext cx="399600" cy="397863"/>
            </a:xfrm>
            <a:prstGeom prst="ellipse">
              <a:avLst/>
            </a:prstGeom>
            <a:grp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8" name="직사각형 237"/>
          <p:cNvSpPr/>
          <p:nvPr/>
        </p:nvSpPr>
        <p:spPr>
          <a:xfrm>
            <a:off x="823521" y="1784780"/>
            <a:ext cx="436418" cy="2556164"/>
          </a:xfrm>
          <a:prstGeom prst="rect">
            <a:avLst/>
          </a:prstGeom>
          <a:solidFill>
            <a:srgbClr val="754F44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0" name="직선 연결선 239"/>
          <p:cNvCxnSpPr/>
          <p:nvPr/>
        </p:nvCxnSpPr>
        <p:spPr>
          <a:xfrm>
            <a:off x="823521" y="2288331"/>
            <a:ext cx="422348" cy="0"/>
          </a:xfrm>
          <a:prstGeom prst="line">
            <a:avLst/>
          </a:prstGeom>
          <a:solidFill>
            <a:srgbClr val="BCD6EE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/>
          <p:cNvCxnSpPr/>
          <p:nvPr/>
        </p:nvCxnSpPr>
        <p:spPr>
          <a:xfrm>
            <a:off x="823521" y="2783631"/>
            <a:ext cx="422348" cy="0"/>
          </a:xfrm>
          <a:prstGeom prst="line">
            <a:avLst/>
          </a:prstGeom>
          <a:solidFill>
            <a:srgbClr val="BCD6EE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823521" y="3278931"/>
            <a:ext cx="422348" cy="0"/>
          </a:xfrm>
          <a:prstGeom prst="line">
            <a:avLst/>
          </a:prstGeom>
          <a:solidFill>
            <a:srgbClr val="BCD6EE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/>
          <p:nvPr/>
        </p:nvCxnSpPr>
        <p:spPr>
          <a:xfrm>
            <a:off x="823521" y="3774231"/>
            <a:ext cx="422348" cy="0"/>
          </a:xfrm>
          <a:prstGeom prst="line">
            <a:avLst/>
          </a:prstGeom>
          <a:solidFill>
            <a:srgbClr val="BCD6EE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그룹 205"/>
          <p:cNvGrpSpPr/>
          <p:nvPr/>
        </p:nvGrpSpPr>
        <p:grpSpPr>
          <a:xfrm>
            <a:off x="1825713" y="384579"/>
            <a:ext cx="1184563" cy="5579918"/>
            <a:chOff x="1515619" y="679268"/>
            <a:chExt cx="1184563" cy="5579918"/>
          </a:xfrm>
          <a:solidFill>
            <a:srgbClr val="EC735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7" name="모서리가 둥근 직사각형 206"/>
            <p:cNvSpPr/>
            <p:nvPr/>
          </p:nvSpPr>
          <p:spPr>
            <a:xfrm>
              <a:off x="1515619" y="679268"/>
              <a:ext cx="1184563" cy="5579918"/>
            </a:xfrm>
            <a:prstGeom prst="roundRect">
              <a:avLst/>
            </a:prstGeom>
            <a:grpFill/>
            <a:ln w="22225">
              <a:solidFill>
                <a:schemeClr val="tx1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/>
            <p:cNvSpPr/>
            <p:nvPr/>
          </p:nvSpPr>
          <p:spPr>
            <a:xfrm>
              <a:off x="1720799" y="936263"/>
              <a:ext cx="399600" cy="397863"/>
            </a:xfrm>
            <a:prstGeom prst="ellipse">
              <a:avLst/>
            </a:prstGeom>
            <a:grp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/>
            <p:cNvSpPr/>
            <p:nvPr/>
          </p:nvSpPr>
          <p:spPr>
            <a:xfrm>
              <a:off x="2092837" y="1352193"/>
              <a:ext cx="399600" cy="397863"/>
            </a:xfrm>
            <a:prstGeom prst="ellipse">
              <a:avLst/>
            </a:prstGeom>
            <a:grp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/>
            <p:cNvSpPr/>
            <p:nvPr/>
          </p:nvSpPr>
          <p:spPr>
            <a:xfrm>
              <a:off x="1720799" y="1965200"/>
              <a:ext cx="399600" cy="397863"/>
            </a:xfrm>
            <a:prstGeom prst="ellipse">
              <a:avLst/>
            </a:prstGeom>
            <a:grp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/>
            <p:cNvSpPr/>
            <p:nvPr/>
          </p:nvSpPr>
          <p:spPr>
            <a:xfrm>
              <a:off x="2092837" y="2381130"/>
              <a:ext cx="399600" cy="397863"/>
            </a:xfrm>
            <a:prstGeom prst="ellipse">
              <a:avLst/>
            </a:prstGeom>
            <a:grp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/>
            <p:cNvSpPr/>
            <p:nvPr/>
          </p:nvSpPr>
          <p:spPr>
            <a:xfrm>
              <a:off x="1720799" y="2994137"/>
              <a:ext cx="399600" cy="397863"/>
            </a:xfrm>
            <a:prstGeom prst="ellipse">
              <a:avLst/>
            </a:prstGeom>
            <a:grp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/>
            <p:cNvSpPr/>
            <p:nvPr/>
          </p:nvSpPr>
          <p:spPr>
            <a:xfrm>
              <a:off x="2092837" y="3410067"/>
              <a:ext cx="399600" cy="397863"/>
            </a:xfrm>
            <a:prstGeom prst="ellipse">
              <a:avLst/>
            </a:prstGeom>
            <a:grp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/>
            <p:cNvSpPr/>
            <p:nvPr/>
          </p:nvSpPr>
          <p:spPr>
            <a:xfrm>
              <a:off x="1720799" y="4023074"/>
              <a:ext cx="399600" cy="397863"/>
            </a:xfrm>
            <a:prstGeom prst="ellipse">
              <a:avLst/>
            </a:prstGeom>
            <a:grp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2092837" y="4439004"/>
              <a:ext cx="399600" cy="397863"/>
            </a:xfrm>
            <a:prstGeom prst="ellipse">
              <a:avLst/>
            </a:prstGeom>
            <a:grp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/>
            <p:cNvSpPr/>
            <p:nvPr/>
          </p:nvSpPr>
          <p:spPr>
            <a:xfrm>
              <a:off x="1720799" y="5052011"/>
              <a:ext cx="399600" cy="397863"/>
            </a:xfrm>
            <a:prstGeom prst="ellipse">
              <a:avLst/>
            </a:prstGeom>
            <a:grp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/>
            <p:cNvSpPr/>
            <p:nvPr/>
          </p:nvSpPr>
          <p:spPr>
            <a:xfrm>
              <a:off x="2092837" y="5467941"/>
              <a:ext cx="399600" cy="397863"/>
            </a:xfrm>
            <a:prstGeom prst="ellipse">
              <a:avLst/>
            </a:prstGeom>
            <a:grp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9" name="직사각형 218"/>
          <p:cNvSpPr/>
          <p:nvPr/>
        </p:nvSpPr>
        <p:spPr>
          <a:xfrm>
            <a:off x="721122" y="1885365"/>
            <a:ext cx="436418" cy="2556164"/>
          </a:xfrm>
          <a:prstGeom prst="rect">
            <a:avLst/>
          </a:prstGeom>
          <a:solidFill>
            <a:srgbClr val="EC7357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1" name="직선 연결선 220"/>
          <p:cNvCxnSpPr/>
          <p:nvPr/>
        </p:nvCxnSpPr>
        <p:spPr>
          <a:xfrm>
            <a:off x="721122" y="2388916"/>
            <a:ext cx="422348" cy="0"/>
          </a:xfrm>
          <a:prstGeom prst="line">
            <a:avLst/>
          </a:prstGeom>
          <a:solidFill>
            <a:srgbClr val="BCD6EE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/>
          <p:nvPr/>
        </p:nvCxnSpPr>
        <p:spPr>
          <a:xfrm>
            <a:off x="721122" y="2884216"/>
            <a:ext cx="422348" cy="0"/>
          </a:xfrm>
          <a:prstGeom prst="line">
            <a:avLst/>
          </a:prstGeom>
          <a:solidFill>
            <a:srgbClr val="BCD6EE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/>
          <p:cNvCxnSpPr/>
          <p:nvPr/>
        </p:nvCxnSpPr>
        <p:spPr>
          <a:xfrm>
            <a:off x="721122" y="3379516"/>
            <a:ext cx="422348" cy="0"/>
          </a:xfrm>
          <a:prstGeom prst="line">
            <a:avLst/>
          </a:prstGeom>
          <a:solidFill>
            <a:srgbClr val="BCD6EE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721122" y="3874816"/>
            <a:ext cx="422348" cy="0"/>
          </a:xfrm>
          <a:prstGeom prst="line">
            <a:avLst/>
          </a:prstGeom>
          <a:solidFill>
            <a:srgbClr val="BCD6EE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그룹 186"/>
          <p:cNvGrpSpPr/>
          <p:nvPr/>
        </p:nvGrpSpPr>
        <p:grpSpPr>
          <a:xfrm>
            <a:off x="1723314" y="485164"/>
            <a:ext cx="1184563" cy="5579918"/>
            <a:chOff x="1515619" y="679268"/>
            <a:chExt cx="1184563" cy="5579918"/>
          </a:xfrm>
          <a:solidFill>
            <a:srgbClr val="9F212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모서리가 둥근 직사각형 187"/>
            <p:cNvSpPr/>
            <p:nvPr/>
          </p:nvSpPr>
          <p:spPr>
            <a:xfrm>
              <a:off x="1515619" y="679268"/>
              <a:ext cx="1184563" cy="5579918"/>
            </a:xfrm>
            <a:prstGeom prst="roundRect">
              <a:avLst/>
            </a:prstGeom>
            <a:grpFill/>
            <a:ln w="22225">
              <a:solidFill>
                <a:schemeClr val="tx1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/>
            <p:cNvSpPr/>
            <p:nvPr/>
          </p:nvSpPr>
          <p:spPr>
            <a:xfrm>
              <a:off x="1720799" y="936263"/>
              <a:ext cx="399600" cy="397863"/>
            </a:xfrm>
            <a:prstGeom prst="ellipse">
              <a:avLst/>
            </a:prstGeom>
            <a:grp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/>
            <p:cNvSpPr/>
            <p:nvPr/>
          </p:nvSpPr>
          <p:spPr>
            <a:xfrm>
              <a:off x="2092837" y="1352193"/>
              <a:ext cx="399600" cy="397863"/>
            </a:xfrm>
            <a:prstGeom prst="ellipse">
              <a:avLst/>
            </a:prstGeom>
            <a:grp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/>
            <p:cNvSpPr/>
            <p:nvPr/>
          </p:nvSpPr>
          <p:spPr>
            <a:xfrm>
              <a:off x="1720799" y="1965200"/>
              <a:ext cx="399600" cy="397863"/>
            </a:xfrm>
            <a:prstGeom prst="ellipse">
              <a:avLst/>
            </a:prstGeom>
            <a:grp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/>
            <p:cNvSpPr/>
            <p:nvPr/>
          </p:nvSpPr>
          <p:spPr>
            <a:xfrm>
              <a:off x="2092837" y="2381130"/>
              <a:ext cx="399600" cy="397863"/>
            </a:xfrm>
            <a:prstGeom prst="ellipse">
              <a:avLst/>
            </a:prstGeom>
            <a:grp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/>
            <p:cNvSpPr/>
            <p:nvPr/>
          </p:nvSpPr>
          <p:spPr>
            <a:xfrm>
              <a:off x="1720799" y="2994137"/>
              <a:ext cx="399600" cy="397863"/>
            </a:xfrm>
            <a:prstGeom prst="ellipse">
              <a:avLst/>
            </a:prstGeom>
            <a:grp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2092837" y="3410067"/>
              <a:ext cx="399600" cy="397863"/>
            </a:xfrm>
            <a:prstGeom prst="ellipse">
              <a:avLst/>
            </a:prstGeom>
            <a:grp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/>
            <p:cNvSpPr/>
            <p:nvPr/>
          </p:nvSpPr>
          <p:spPr>
            <a:xfrm>
              <a:off x="1720799" y="4023074"/>
              <a:ext cx="399600" cy="397863"/>
            </a:xfrm>
            <a:prstGeom prst="ellipse">
              <a:avLst/>
            </a:prstGeom>
            <a:grp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/>
            <p:cNvSpPr/>
            <p:nvPr/>
          </p:nvSpPr>
          <p:spPr>
            <a:xfrm>
              <a:off x="2092837" y="4439004"/>
              <a:ext cx="399600" cy="397863"/>
            </a:xfrm>
            <a:prstGeom prst="ellipse">
              <a:avLst/>
            </a:prstGeom>
            <a:grp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/>
            <p:cNvSpPr/>
            <p:nvPr/>
          </p:nvSpPr>
          <p:spPr>
            <a:xfrm>
              <a:off x="1720799" y="5052011"/>
              <a:ext cx="399600" cy="397863"/>
            </a:xfrm>
            <a:prstGeom prst="ellipse">
              <a:avLst/>
            </a:prstGeom>
            <a:grp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/>
            <p:cNvSpPr/>
            <p:nvPr/>
          </p:nvSpPr>
          <p:spPr>
            <a:xfrm>
              <a:off x="2092837" y="5467941"/>
              <a:ext cx="399600" cy="397863"/>
            </a:xfrm>
            <a:prstGeom prst="ellipse">
              <a:avLst/>
            </a:prstGeom>
            <a:grp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0" name="직사각형 199"/>
          <p:cNvSpPr/>
          <p:nvPr/>
        </p:nvSpPr>
        <p:spPr>
          <a:xfrm>
            <a:off x="618723" y="1985950"/>
            <a:ext cx="436418" cy="2556164"/>
          </a:xfrm>
          <a:prstGeom prst="rect">
            <a:avLst/>
          </a:prstGeom>
          <a:solidFill>
            <a:srgbClr val="9F2121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2" name="직선 연결선 201"/>
          <p:cNvCxnSpPr/>
          <p:nvPr/>
        </p:nvCxnSpPr>
        <p:spPr>
          <a:xfrm>
            <a:off x="618723" y="2489501"/>
            <a:ext cx="422348" cy="0"/>
          </a:xfrm>
          <a:prstGeom prst="line">
            <a:avLst/>
          </a:prstGeom>
          <a:solidFill>
            <a:srgbClr val="000099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618723" y="2984801"/>
            <a:ext cx="422348" cy="0"/>
          </a:xfrm>
          <a:prstGeom prst="line">
            <a:avLst/>
          </a:prstGeom>
          <a:solidFill>
            <a:srgbClr val="000099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618723" y="3480101"/>
            <a:ext cx="422348" cy="0"/>
          </a:xfrm>
          <a:prstGeom prst="line">
            <a:avLst/>
          </a:prstGeom>
          <a:solidFill>
            <a:srgbClr val="000099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618723" y="3975401"/>
            <a:ext cx="422348" cy="0"/>
          </a:xfrm>
          <a:prstGeom prst="line">
            <a:avLst/>
          </a:prstGeom>
          <a:solidFill>
            <a:srgbClr val="000099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361453" y="1096926"/>
            <a:ext cx="0" cy="4710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3453339" y="1027747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tantia" panose="02030602050306030303" pitchFamily="18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952498" y="2786660"/>
            <a:ext cx="1086929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onstantia" panose="02030602050306030303" pitchFamily="18" charset="0"/>
              </a:rPr>
              <a:t>Robot’s</a:t>
            </a:r>
          </a:p>
          <a:p>
            <a:pPr algn="ctr"/>
            <a:r>
              <a:rPr lang="en-US" altLang="ko-KR" smtClean="0">
                <a:latin typeface="Constantia" panose="02030602050306030303" pitchFamily="18" charset="0"/>
              </a:rPr>
              <a:t>position</a:t>
            </a:r>
            <a:endParaRPr lang="ko-KR" altLang="en-US" dirty="0">
              <a:latin typeface="Constantia" panose="02030602050306030303" pitchFamily="18" charset="0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6641749" y="1091249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tantia" panose="02030602050306030303" pitchFamily="18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정육면체 2"/>
          <p:cNvSpPr/>
          <p:nvPr/>
        </p:nvSpPr>
        <p:spPr>
          <a:xfrm>
            <a:off x="3979891" y="627600"/>
            <a:ext cx="775389" cy="1052295"/>
          </a:xfrm>
          <a:prstGeom prst="cube">
            <a:avLst>
              <a:gd name="adj" fmla="val 74627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</a:gra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정육면체 3"/>
          <p:cNvSpPr/>
          <p:nvPr/>
        </p:nvSpPr>
        <p:spPr>
          <a:xfrm>
            <a:off x="7272955" y="700766"/>
            <a:ext cx="262731" cy="941525"/>
          </a:xfrm>
          <a:prstGeom prst="cube">
            <a:avLst>
              <a:gd name="adj" fmla="val 34838"/>
            </a:avLst>
          </a:prstGeom>
          <a:gradFill>
            <a:gsLst>
              <a:gs pos="0">
                <a:srgbClr val="F25652"/>
              </a:gs>
              <a:gs pos="37000">
                <a:srgbClr val="F79391"/>
              </a:gs>
              <a:gs pos="100000">
                <a:srgbClr val="FCD5D4"/>
              </a:gs>
            </a:gsLst>
            <a:path path="circle">
              <a:fillToRect l="50000" t="50000" r="50000" b="50000"/>
            </a:path>
          </a:gra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9625670" y="2755560"/>
            <a:ext cx="1153390" cy="690691"/>
          </a:xfrm>
          <a:prstGeom prst="trapezoid">
            <a:avLst>
              <a:gd name="adj" fmla="val 37233"/>
            </a:avLst>
          </a:prstGeom>
          <a:solidFill>
            <a:srgbClr val="3E4E59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/>
          <p:cNvSpPr/>
          <p:nvPr/>
        </p:nvSpPr>
        <p:spPr>
          <a:xfrm>
            <a:off x="3453339" y="2056684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tantia" panose="02030602050306030303" pitchFamily="18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258" name="타원 257"/>
          <p:cNvSpPr/>
          <p:nvPr/>
        </p:nvSpPr>
        <p:spPr>
          <a:xfrm>
            <a:off x="6641749" y="2120186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tantia" panose="02030602050306030303" pitchFamily="18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259" name="정육면체 258"/>
          <p:cNvSpPr/>
          <p:nvPr/>
        </p:nvSpPr>
        <p:spPr>
          <a:xfrm>
            <a:off x="3979891" y="1656537"/>
            <a:ext cx="775389" cy="1052295"/>
          </a:xfrm>
          <a:prstGeom prst="cube">
            <a:avLst>
              <a:gd name="adj" fmla="val 74627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</a:gra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정육면체 259"/>
          <p:cNvSpPr/>
          <p:nvPr/>
        </p:nvSpPr>
        <p:spPr>
          <a:xfrm>
            <a:off x="7272955" y="1729703"/>
            <a:ext cx="262731" cy="941525"/>
          </a:xfrm>
          <a:prstGeom prst="cube">
            <a:avLst>
              <a:gd name="adj" fmla="val 34838"/>
            </a:avLst>
          </a:prstGeom>
          <a:gradFill>
            <a:gsLst>
              <a:gs pos="0">
                <a:srgbClr val="F25652"/>
              </a:gs>
              <a:gs pos="37000">
                <a:srgbClr val="F79391"/>
              </a:gs>
              <a:gs pos="100000">
                <a:srgbClr val="FCD5D4"/>
              </a:gs>
            </a:gsLst>
            <a:path path="circle">
              <a:fillToRect l="50000" t="50000" r="50000" b="50000"/>
            </a:path>
          </a:gra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타원 282"/>
          <p:cNvSpPr/>
          <p:nvPr/>
        </p:nvSpPr>
        <p:spPr>
          <a:xfrm>
            <a:off x="3453339" y="5143495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tantia" panose="02030602050306030303" pitchFamily="18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288" name="타원 287"/>
          <p:cNvSpPr/>
          <p:nvPr/>
        </p:nvSpPr>
        <p:spPr>
          <a:xfrm>
            <a:off x="6641749" y="5206997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tantia" panose="02030602050306030303" pitchFamily="18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289" name="정육면체 288"/>
          <p:cNvSpPr/>
          <p:nvPr/>
        </p:nvSpPr>
        <p:spPr>
          <a:xfrm>
            <a:off x="3979891" y="4743348"/>
            <a:ext cx="775389" cy="1052295"/>
          </a:xfrm>
          <a:prstGeom prst="cube">
            <a:avLst>
              <a:gd name="adj" fmla="val 74627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</a:gra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정육면체 289"/>
          <p:cNvSpPr/>
          <p:nvPr/>
        </p:nvSpPr>
        <p:spPr>
          <a:xfrm>
            <a:off x="7272955" y="4816514"/>
            <a:ext cx="262731" cy="941525"/>
          </a:xfrm>
          <a:prstGeom prst="cube">
            <a:avLst>
              <a:gd name="adj" fmla="val 34838"/>
            </a:avLst>
          </a:prstGeom>
          <a:gradFill>
            <a:gsLst>
              <a:gs pos="0">
                <a:srgbClr val="F25652"/>
              </a:gs>
              <a:gs pos="37000">
                <a:srgbClr val="F79391"/>
              </a:gs>
              <a:gs pos="100000">
                <a:srgbClr val="FCD5D4"/>
              </a:gs>
            </a:gsLst>
            <a:path path="circle">
              <a:fillToRect l="50000" t="50000" r="50000" b="50000"/>
            </a:path>
          </a:gra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1620915" y="585749"/>
            <a:ext cx="1184563" cy="5579918"/>
          </a:xfrm>
          <a:prstGeom prst="roundRect">
            <a:avLst/>
          </a:prstGeom>
          <a:solidFill>
            <a:srgbClr val="F8FF6D"/>
          </a:solidFill>
          <a:ln w="22225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/>
          <p:cNvSpPr/>
          <p:nvPr/>
        </p:nvSpPr>
        <p:spPr>
          <a:xfrm>
            <a:off x="1826095" y="842744"/>
            <a:ext cx="399600" cy="397863"/>
          </a:xfrm>
          <a:prstGeom prst="ellipse">
            <a:avLst/>
          </a:prstGeom>
          <a:solidFill>
            <a:srgbClr val="F1F0E2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2198133" y="1258674"/>
            <a:ext cx="399600" cy="397863"/>
          </a:xfrm>
          <a:prstGeom prst="ellipse">
            <a:avLst/>
          </a:prstGeom>
          <a:solidFill>
            <a:srgbClr val="F1F0E2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/>
          <p:cNvSpPr/>
          <p:nvPr/>
        </p:nvSpPr>
        <p:spPr>
          <a:xfrm>
            <a:off x="1826095" y="1871681"/>
            <a:ext cx="399600" cy="397863"/>
          </a:xfrm>
          <a:prstGeom prst="ellipse">
            <a:avLst/>
          </a:prstGeom>
          <a:solidFill>
            <a:srgbClr val="F1F0E2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/>
          <p:cNvSpPr/>
          <p:nvPr/>
        </p:nvSpPr>
        <p:spPr>
          <a:xfrm>
            <a:off x="2198133" y="2287611"/>
            <a:ext cx="399600" cy="397863"/>
          </a:xfrm>
          <a:prstGeom prst="ellipse">
            <a:avLst/>
          </a:prstGeom>
          <a:solidFill>
            <a:srgbClr val="F1F0E2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1826095" y="4958492"/>
            <a:ext cx="399600" cy="397863"/>
          </a:xfrm>
          <a:prstGeom prst="ellipse">
            <a:avLst/>
          </a:prstGeom>
          <a:solidFill>
            <a:srgbClr val="F1F0E2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/>
          <p:cNvSpPr/>
          <p:nvPr/>
        </p:nvSpPr>
        <p:spPr>
          <a:xfrm>
            <a:off x="2198133" y="5374422"/>
            <a:ext cx="399600" cy="397863"/>
          </a:xfrm>
          <a:prstGeom prst="ellipse">
            <a:avLst/>
          </a:prstGeom>
          <a:solidFill>
            <a:srgbClr val="F1F0E2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516324" y="2086535"/>
            <a:ext cx="436418" cy="2556164"/>
          </a:xfrm>
          <a:prstGeom prst="rect">
            <a:avLst/>
          </a:prstGeom>
          <a:solidFill>
            <a:srgbClr val="F8FF6D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3" name="직선 연결선 182"/>
          <p:cNvCxnSpPr/>
          <p:nvPr/>
        </p:nvCxnSpPr>
        <p:spPr>
          <a:xfrm>
            <a:off x="516324" y="2590086"/>
            <a:ext cx="422348" cy="0"/>
          </a:xfrm>
          <a:prstGeom prst="line">
            <a:avLst/>
          </a:prstGeom>
          <a:solidFill>
            <a:srgbClr val="FC7256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>
            <a:off x="516324" y="3085386"/>
            <a:ext cx="422348" cy="0"/>
          </a:xfrm>
          <a:prstGeom prst="line">
            <a:avLst/>
          </a:prstGeom>
          <a:solidFill>
            <a:srgbClr val="FC7256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>
            <a:off x="516324" y="3580686"/>
            <a:ext cx="422348" cy="0"/>
          </a:xfrm>
          <a:prstGeom prst="line">
            <a:avLst/>
          </a:prstGeom>
          <a:solidFill>
            <a:srgbClr val="FC7256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>
            <a:off x="516324" y="4075986"/>
            <a:ext cx="422348" cy="0"/>
          </a:xfrm>
          <a:prstGeom prst="line">
            <a:avLst/>
          </a:prstGeom>
          <a:solidFill>
            <a:srgbClr val="FC7256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endCxn id="172" idx="2"/>
          </p:cNvCxnSpPr>
          <p:nvPr/>
        </p:nvCxnSpPr>
        <p:spPr>
          <a:xfrm rot="5400000" flipH="1" flipV="1">
            <a:off x="882296" y="1364886"/>
            <a:ext cx="1267008" cy="62058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952742" y="2308684"/>
            <a:ext cx="252763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173" idx="2"/>
          </p:cNvCxnSpPr>
          <p:nvPr/>
        </p:nvCxnSpPr>
        <p:spPr>
          <a:xfrm flipV="1">
            <a:off x="1214808" y="1457606"/>
            <a:ext cx="983325" cy="11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endCxn id="175" idx="2"/>
          </p:cNvCxnSpPr>
          <p:nvPr/>
        </p:nvCxnSpPr>
        <p:spPr>
          <a:xfrm flipV="1">
            <a:off x="938672" y="2070613"/>
            <a:ext cx="887423" cy="733747"/>
          </a:xfrm>
          <a:prstGeom prst="bentConnector3">
            <a:avLst>
              <a:gd name="adj1" fmla="val 40340"/>
            </a:avLst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176" idx="2"/>
          </p:cNvCxnSpPr>
          <p:nvPr/>
        </p:nvCxnSpPr>
        <p:spPr>
          <a:xfrm flipV="1">
            <a:off x="1289242" y="2486543"/>
            <a:ext cx="908891" cy="11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 화살표 56"/>
          <p:cNvSpPr/>
          <p:nvPr/>
        </p:nvSpPr>
        <p:spPr>
          <a:xfrm>
            <a:off x="1944158" y="1375030"/>
            <a:ext cx="180000" cy="360000"/>
          </a:xfrm>
          <a:prstGeom prst="upArrow">
            <a:avLst>
              <a:gd name="adj1" fmla="val 44886"/>
              <a:gd name="adj2" fmla="val 60228"/>
            </a:avLst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꺾인 연결선 50"/>
          <p:cNvCxnSpPr>
            <a:endCxn id="182" idx="2"/>
          </p:cNvCxnSpPr>
          <p:nvPr/>
        </p:nvCxnSpPr>
        <p:spPr>
          <a:xfrm>
            <a:off x="932296" y="4340944"/>
            <a:ext cx="1265837" cy="1232410"/>
          </a:xfrm>
          <a:prstGeom prst="bentConnector3">
            <a:avLst>
              <a:gd name="adj1" fmla="val 22911"/>
            </a:avLst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181" idx="2"/>
          </p:cNvCxnSpPr>
          <p:nvPr/>
        </p:nvCxnSpPr>
        <p:spPr>
          <a:xfrm>
            <a:off x="1228670" y="5155185"/>
            <a:ext cx="597425" cy="2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아래쪽 화살표 57"/>
          <p:cNvSpPr/>
          <p:nvPr/>
        </p:nvSpPr>
        <p:spPr>
          <a:xfrm>
            <a:off x="2316933" y="1791187"/>
            <a:ext cx="180000" cy="360000"/>
          </a:xfrm>
          <a:prstGeom prst="downArrow">
            <a:avLst/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모서리가 둥근 직사각형 335"/>
          <p:cNvSpPr/>
          <p:nvPr/>
        </p:nvSpPr>
        <p:spPr>
          <a:xfrm>
            <a:off x="5106233" y="585749"/>
            <a:ext cx="1184563" cy="5579918"/>
          </a:xfrm>
          <a:prstGeom prst="roundRect">
            <a:avLst/>
          </a:prstGeom>
          <a:solidFill>
            <a:srgbClr val="EC986E"/>
          </a:solidFill>
          <a:ln w="22225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타원 336"/>
          <p:cNvSpPr/>
          <p:nvPr/>
        </p:nvSpPr>
        <p:spPr>
          <a:xfrm>
            <a:off x="5311413" y="842744"/>
            <a:ext cx="399600" cy="397863"/>
          </a:xfrm>
          <a:prstGeom prst="ellipse">
            <a:avLst/>
          </a:prstGeom>
          <a:solidFill>
            <a:srgbClr val="F1F0E2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타원 337"/>
          <p:cNvSpPr/>
          <p:nvPr/>
        </p:nvSpPr>
        <p:spPr>
          <a:xfrm>
            <a:off x="5683451" y="1258674"/>
            <a:ext cx="399600" cy="397863"/>
          </a:xfrm>
          <a:prstGeom prst="ellipse">
            <a:avLst/>
          </a:prstGeom>
          <a:solidFill>
            <a:srgbClr val="F1F0E2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타원 338"/>
          <p:cNvSpPr/>
          <p:nvPr/>
        </p:nvSpPr>
        <p:spPr>
          <a:xfrm>
            <a:off x="5311413" y="1871681"/>
            <a:ext cx="399600" cy="397863"/>
          </a:xfrm>
          <a:prstGeom prst="ellipse">
            <a:avLst/>
          </a:prstGeom>
          <a:solidFill>
            <a:srgbClr val="F1F0E2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타원 339"/>
          <p:cNvSpPr/>
          <p:nvPr/>
        </p:nvSpPr>
        <p:spPr>
          <a:xfrm>
            <a:off x="5683451" y="2287611"/>
            <a:ext cx="399600" cy="397863"/>
          </a:xfrm>
          <a:prstGeom prst="ellipse">
            <a:avLst/>
          </a:prstGeom>
          <a:solidFill>
            <a:srgbClr val="F1F0E2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타원 344"/>
          <p:cNvSpPr/>
          <p:nvPr/>
        </p:nvSpPr>
        <p:spPr>
          <a:xfrm>
            <a:off x="5311413" y="4958492"/>
            <a:ext cx="399600" cy="397863"/>
          </a:xfrm>
          <a:prstGeom prst="ellipse">
            <a:avLst/>
          </a:prstGeom>
          <a:solidFill>
            <a:srgbClr val="F1F0E2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/>
          <p:cNvSpPr/>
          <p:nvPr/>
        </p:nvSpPr>
        <p:spPr>
          <a:xfrm>
            <a:off x="5683451" y="5374422"/>
            <a:ext cx="399600" cy="397863"/>
          </a:xfrm>
          <a:prstGeom prst="ellipse">
            <a:avLst/>
          </a:prstGeom>
          <a:solidFill>
            <a:srgbClr val="F1F0E2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모서리가 둥근 직사각형 354"/>
          <p:cNvSpPr/>
          <p:nvPr/>
        </p:nvSpPr>
        <p:spPr>
          <a:xfrm>
            <a:off x="8035656" y="585019"/>
            <a:ext cx="1184563" cy="5579918"/>
          </a:xfrm>
          <a:prstGeom prst="roundRect">
            <a:avLst/>
          </a:prstGeom>
          <a:solidFill>
            <a:srgbClr val="EC986E"/>
          </a:solidFill>
          <a:ln w="22225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/>
          <p:cNvSpPr/>
          <p:nvPr/>
        </p:nvSpPr>
        <p:spPr>
          <a:xfrm>
            <a:off x="8240836" y="842014"/>
            <a:ext cx="399600" cy="397863"/>
          </a:xfrm>
          <a:prstGeom prst="ellipse">
            <a:avLst/>
          </a:prstGeom>
          <a:solidFill>
            <a:srgbClr val="F1F0E2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타원 356"/>
          <p:cNvSpPr/>
          <p:nvPr/>
        </p:nvSpPr>
        <p:spPr>
          <a:xfrm>
            <a:off x="8612874" y="1257944"/>
            <a:ext cx="399600" cy="397863"/>
          </a:xfrm>
          <a:prstGeom prst="ellipse">
            <a:avLst/>
          </a:prstGeom>
          <a:solidFill>
            <a:srgbClr val="F1F0E2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타원 357"/>
          <p:cNvSpPr/>
          <p:nvPr/>
        </p:nvSpPr>
        <p:spPr>
          <a:xfrm>
            <a:off x="8240836" y="1870951"/>
            <a:ext cx="399600" cy="397863"/>
          </a:xfrm>
          <a:prstGeom prst="ellipse">
            <a:avLst/>
          </a:prstGeom>
          <a:solidFill>
            <a:srgbClr val="F1F0E2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타원 358"/>
          <p:cNvSpPr/>
          <p:nvPr/>
        </p:nvSpPr>
        <p:spPr>
          <a:xfrm>
            <a:off x="8612874" y="2286881"/>
            <a:ext cx="399600" cy="397863"/>
          </a:xfrm>
          <a:prstGeom prst="ellipse">
            <a:avLst/>
          </a:prstGeom>
          <a:solidFill>
            <a:srgbClr val="F1F0E2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/>
          <p:cNvSpPr/>
          <p:nvPr/>
        </p:nvSpPr>
        <p:spPr>
          <a:xfrm>
            <a:off x="8240836" y="4957762"/>
            <a:ext cx="399600" cy="397863"/>
          </a:xfrm>
          <a:prstGeom prst="ellipse">
            <a:avLst/>
          </a:prstGeom>
          <a:solidFill>
            <a:srgbClr val="F1F0E2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/>
          <p:cNvSpPr/>
          <p:nvPr/>
        </p:nvSpPr>
        <p:spPr>
          <a:xfrm>
            <a:off x="8612874" y="5373692"/>
            <a:ext cx="399600" cy="397863"/>
          </a:xfrm>
          <a:prstGeom prst="ellipse">
            <a:avLst/>
          </a:prstGeom>
          <a:solidFill>
            <a:srgbClr val="F1F0E2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949289" y="2960533"/>
            <a:ext cx="508489" cy="1475301"/>
            <a:chOff x="6281086" y="-832802"/>
            <a:chExt cx="508489" cy="14753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TextBox 5"/>
            <p:cNvSpPr txBox="1"/>
            <p:nvPr/>
          </p:nvSpPr>
          <p:spPr>
            <a:xfrm>
              <a:off x="6283330" y="-83280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282208" y="-47987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6281086" y="-12694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</p:grpSp>
      <p:grpSp>
        <p:nvGrpSpPr>
          <p:cNvPr id="166" name="그룹 165"/>
          <p:cNvGrpSpPr/>
          <p:nvPr/>
        </p:nvGrpSpPr>
        <p:grpSpPr>
          <a:xfrm>
            <a:off x="3784690" y="2911471"/>
            <a:ext cx="508489" cy="1475301"/>
            <a:chOff x="6281086" y="-832802"/>
            <a:chExt cx="508489" cy="14753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7" name="TextBox 166"/>
            <p:cNvSpPr txBox="1"/>
            <p:nvPr/>
          </p:nvSpPr>
          <p:spPr>
            <a:xfrm>
              <a:off x="6283330" y="-83280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282208" y="-47987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6281086" y="-12694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</p:grpSp>
      <p:grpSp>
        <p:nvGrpSpPr>
          <p:cNvPr id="170" name="그룹 169"/>
          <p:cNvGrpSpPr/>
          <p:nvPr/>
        </p:nvGrpSpPr>
        <p:grpSpPr>
          <a:xfrm>
            <a:off x="5442810" y="2909414"/>
            <a:ext cx="508489" cy="1475301"/>
            <a:chOff x="6281086" y="-832802"/>
            <a:chExt cx="508489" cy="14753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9" name="TextBox 198"/>
            <p:cNvSpPr txBox="1"/>
            <p:nvPr/>
          </p:nvSpPr>
          <p:spPr>
            <a:xfrm>
              <a:off x="6283330" y="-83280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6282208" y="-47987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6281086" y="-12694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</p:grpSp>
      <p:grpSp>
        <p:nvGrpSpPr>
          <p:cNvPr id="220" name="그룹 219"/>
          <p:cNvGrpSpPr/>
          <p:nvPr/>
        </p:nvGrpSpPr>
        <p:grpSpPr>
          <a:xfrm>
            <a:off x="6965456" y="2893698"/>
            <a:ext cx="508489" cy="1475301"/>
            <a:chOff x="6281086" y="-832802"/>
            <a:chExt cx="508489" cy="14753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7" name="TextBox 236"/>
            <p:cNvSpPr txBox="1"/>
            <p:nvPr/>
          </p:nvSpPr>
          <p:spPr>
            <a:xfrm>
              <a:off x="6283330" y="-83280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6282208" y="-47987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6281086" y="-12694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</p:grpSp>
      <p:grpSp>
        <p:nvGrpSpPr>
          <p:cNvPr id="245" name="그룹 244"/>
          <p:cNvGrpSpPr/>
          <p:nvPr/>
        </p:nvGrpSpPr>
        <p:grpSpPr>
          <a:xfrm>
            <a:off x="8396589" y="2899023"/>
            <a:ext cx="508489" cy="1475301"/>
            <a:chOff x="6281086" y="-832802"/>
            <a:chExt cx="508489" cy="14753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6" name="TextBox 245"/>
            <p:cNvSpPr txBox="1"/>
            <p:nvPr/>
          </p:nvSpPr>
          <p:spPr>
            <a:xfrm>
              <a:off x="6283330" y="-83280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6282208" y="-47987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6281086" y="-12694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</p:grpSp>
      <p:cxnSp>
        <p:nvCxnSpPr>
          <p:cNvPr id="9" name="직선 화살표 연결선 8"/>
          <p:cNvCxnSpPr>
            <a:stCxn id="44" idx="6"/>
          </p:cNvCxnSpPr>
          <p:nvPr/>
        </p:nvCxnSpPr>
        <p:spPr>
          <a:xfrm>
            <a:off x="3708463" y="1153747"/>
            <a:ext cx="28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248"/>
          <p:cNvCxnSpPr>
            <a:stCxn id="92" idx="6"/>
            <a:endCxn id="4" idx="2"/>
          </p:cNvCxnSpPr>
          <p:nvPr/>
        </p:nvCxnSpPr>
        <p:spPr>
          <a:xfrm>
            <a:off x="6893749" y="1217249"/>
            <a:ext cx="379206" cy="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175363">
            <a:off x="2727803" y="562935"/>
            <a:ext cx="675093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}</a:t>
            </a:r>
            <a:endParaRPr lang="ko-KR" altLang="en-US" sz="6000" dirty="0"/>
          </a:p>
        </p:txBody>
      </p:sp>
      <p:cxnSp>
        <p:nvCxnSpPr>
          <p:cNvPr id="250" name="직선 화살표 연결선 249"/>
          <p:cNvCxnSpPr>
            <a:endCxn id="44" idx="2"/>
          </p:cNvCxnSpPr>
          <p:nvPr/>
        </p:nvCxnSpPr>
        <p:spPr>
          <a:xfrm>
            <a:off x="3115799" y="1153747"/>
            <a:ext cx="3375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337" idx="2"/>
          </p:cNvCxnSpPr>
          <p:nvPr/>
        </p:nvCxnSpPr>
        <p:spPr>
          <a:xfrm flipV="1">
            <a:off x="4469478" y="1041676"/>
            <a:ext cx="841935" cy="983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338" idx="2"/>
          </p:cNvCxnSpPr>
          <p:nvPr/>
        </p:nvCxnSpPr>
        <p:spPr>
          <a:xfrm>
            <a:off x="4478639" y="1134572"/>
            <a:ext cx="1204812" cy="323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337" idx="6"/>
            <a:endCxn id="92" idx="2"/>
          </p:cNvCxnSpPr>
          <p:nvPr/>
        </p:nvCxnSpPr>
        <p:spPr>
          <a:xfrm>
            <a:off x="5711013" y="1041676"/>
            <a:ext cx="930736" cy="175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38" idx="6"/>
            <a:endCxn id="92" idx="2"/>
          </p:cNvCxnSpPr>
          <p:nvPr/>
        </p:nvCxnSpPr>
        <p:spPr>
          <a:xfrm flipV="1">
            <a:off x="6083051" y="1217249"/>
            <a:ext cx="558698" cy="240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4" idx="4"/>
            <a:endCxn id="356" idx="2"/>
          </p:cNvCxnSpPr>
          <p:nvPr/>
        </p:nvCxnSpPr>
        <p:spPr>
          <a:xfrm flipV="1">
            <a:off x="7444156" y="1040946"/>
            <a:ext cx="796680" cy="1763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4" idx="4"/>
            <a:endCxn id="357" idx="2"/>
          </p:cNvCxnSpPr>
          <p:nvPr/>
        </p:nvCxnSpPr>
        <p:spPr>
          <a:xfrm>
            <a:off x="7444156" y="1217294"/>
            <a:ext cx="1168718" cy="239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위쪽 화살표 250"/>
          <p:cNvSpPr/>
          <p:nvPr/>
        </p:nvSpPr>
        <p:spPr>
          <a:xfrm>
            <a:off x="1944643" y="2392431"/>
            <a:ext cx="180000" cy="360000"/>
          </a:xfrm>
          <a:prstGeom prst="upArrow">
            <a:avLst>
              <a:gd name="adj1" fmla="val 44886"/>
              <a:gd name="adj2" fmla="val 60228"/>
            </a:avLst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아래쪽 화살표 251"/>
          <p:cNvSpPr/>
          <p:nvPr/>
        </p:nvSpPr>
        <p:spPr>
          <a:xfrm>
            <a:off x="2317418" y="2808588"/>
            <a:ext cx="180000" cy="360000"/>
          </a:xfrm>
          <a:prstGeom prst="downArrow">
            <a:avLst/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위쪽 화살표 253"/>
          <p:cNvSpPr/>
          <p:nvPr/>
        </p:nvSpPr>
        <p:spPr>
          <a:xfrm>
            <a:off x="1944659" y="4505225"/>
            <a:ext cx="180000" cy="360000"/>
          </a:xfrm>
          <a:prstGeom prst="upArrow">
            <a:avLst>
              <a:gd name="adj1" fmla="val 44886"/>
              <a:gd name="adj2" fmla="val 60228"/>
            </a:avLst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아래쪽 화살표 254"/>
          <p:cNvSpPr/>
          <p:nvPr/>
        </p:nvSpPr>
        <p:spPr>
          <a:xfrm>
            <a:off x="2317434" y="4921382"/>
            <a:ext cx="180000" cy="360000"/>
          </a:xfrm>
          <a:prstGeom prst="downArrow">
            <a:avLst/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위쪽 화살표 255"/>
          <p:cNvSpPr/>
          <p:nvPr/>
        </p:nvSpPr>
        <p:spPr>
          <a:xfrm>
            <a:off x="5419685" y="1394073"/>
            <a:ext cx="180000" cy="360000"/>
          </a:xfrm>
          <a:prstGeom prst="upArrow">
            <a:avLst>
              <a:gd name="adj1" fmla="val 44886"/>
              <a:gd name="adj2" fmla="val 60228"/>
            </a:avLst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아래쪽 화살표 256"/>
          <p:cNvSpPr/>
          <p:nvPr/>
        </p:nvSpPr>
        <p:spPr>
          <a:xfrm>
            <a:off x="5792460" y="1810230"/>
            <a:ext cx="180000" cy="360000"/>
          </a:xfrm>
          <a:prstGeom prst="downArrow">
            <a:avLst/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위쪽 화살표 260"/>
          <p:cNvSpPr/>
          <p:nvPr/>
        </p:nvSpPr>
        <p:spPr>
          <a:xfrm>
            <a:off x="5420170" y="2411474"/>
            <a:ext cx="180000" cy="360000"/>
          </a:xfrm>
          <a:prstGeom prst="upArrow">
            <a:avLst>
              <a:gd name="adj1" fmla="val 44886"/>
              <a:gd name="adj2" fmla="val 60228"/>
            </a:avLst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아래쪽 화살표 261"/>
          <p:cNvSpPr/>
          <p:nvPr/>
        </p:nvSpPr>
        <p:spPr>
          <a:xfrm>
            <a:off x="5792945" y="2827631"/>
            <a:ext cx="180000" cy="360000"/>
          </a:xfrm>
          <a:prstGeom prst="downArrow">
            <a:avLst/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위쪽 화살표 263"/>
          <p:cNvSpPr/>
          <p:nvPr/>
        </p:nvSpPr>
        <p:spPr>
          <a:xfrm>
            <a:off x="5420186" y="4524268"/>
            <a:ext cx="180000" cy="360000"/>
          </a:xfrm>
          <a:prstGeom prst="upArrow">
            <a:avLst>
              <a:gd name="adj1" fmla="val 44886"/>
              <a:gd name="adj2" fmla="val 60228"/>
            </a:avLst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아래쪽 화살표 264"/>
          <p:cNvSpPr/>
          <p:nvPr/>
        </p:nvSpPr>
        <p:spPr>
          <a:xfrm>
            <a:off x="5792961" y="4940425"/>
            <a:ext cx="180000" cy="360000"/>
          </a:xfrm>
          <a:prstGeom prst="downArrow">
            <a:avLst/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위쪽 화살표 265"/>
          <p:cNvSpPr/>
          <p:nvPr/>
        </p:nvSpPr>
        <p:spPr>
          <a:xfrm>
            <a:off x="8354778" y="1375030"/>
            <a:ext cx="180000" cy="360000"/>
          </a:xfrm>
          <a:prstGeom prst="upArrow">
            <a:avLst>
              <a:gd name="adj1" fmla="val 44886"/>
              <a:gd name="adj2" fmla="val 60228"/>
            </a:avLst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아래쪽 화살표 266"/>
          <p:cNvSpPr/>
          <p:nvPr/>
        </p:nvSpPr>
        <p:spPr>
          <a:xfrm>
            <a:off x="8727553" y="1791187"/>
            <a:ext cx="180000" cy="360000"/>
          </a:xfrm>
          <a:prstGeom prst="downArrow">
            <a:avLst/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위쪽 화살표 270"/>
          <p:cNvSpPr/>
          <p:nvPr/>
        </p:nvSpPr>
        <p:spPr>
          <a:xfrm>
            <a:off x="8355263" y="2392431"/>
            <a:ext cx="180000" cy="360000"/>
          </a:xfrm>
          <a:prstGeom prst="upArrow">
            <a:avLst>
              <a:gd name="adj1" fmla="val 44886"/>
              <a:gd name="adj2" fmla="val 60228"/>
            </a:avLst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아래쪽 화살표 271"/>
          <p:cNvSpPr/>
          <p:nvPr/>
        </p:nvSpPr>
        <p:spPr>
          <a:xfrm>
            <a:off x="8728038" y="2808588"/>
            <a:ext cx="180000" cy="360000"/>
          </a:xfrm>
          <a:prstGeom prst="downArrow">
            <a:avLst/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위쪽 화살표 273"/>
          <p:cNvSpPr/>
          <p:nvPr/>
        </p:nvSpPr>
        <p:spPr>
          <a:xfrm>
            <a:off x="8355279" y="4505225"/>
            <a:ext cx="180000" cy="360000"/>
          </a:xfrm>
          <a:prstGeom prst="upArrow">
            <a:avLst>
              <a:gd name="adj1" fmla="val 44886"/>
              <a:gd name="adj2" fmla="val 60228"/>
            </a:avLst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아래쪽 화살표 274"/>
          <p:cNvSpPr/>
          <p:nvPr/>
        </p:nvSpPr>
        <p:spPr>
          <a:xfrm>
            <a:off x="8728054" y="4921382"/>
            <a:ext cx="180000" cy="360000"/>
          </a:xfrm>
          <a:prstGeom prst="downArrow">
            <a:avLst/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3" name="직선 화살표 연결선 302"/>
          <p:cNvCxnSpPr/>
          <p:nvPr/>
        </p:nvCxnSpPr>
        <p:spPr>
          <a:xfrm>
            <a:off x="3721616" y="2182013"/>
            <a:ext cx="28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화살표 연결선 303"/>
          <p:cNvCxnSpPr/>
          <p:nvPr/>
        </p:nvCxnSpPr>
        <p:spPr>
          <a:xfrm>
            <a:off x="6906902" y="2245515"/>
            <a:ext cx="379206" cy="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 rot="2175363">
            <a:off x="2740956" y="1591201"/>
            <a:ext cx="675093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}</a:t>
            </a:r>
            <a:endParaRPr lang="ko-KR" altLang="en-US" sz="6000" dirty="0"/>
          </a:p>
        </p:txBody>
      </p:sp>
      <p:cxnSp>
        <p:nvCxnSpPr>
          <p:cNvPr id="306" name="직선 화살표 연결선 305"/>
          <p:cNvCxnSpPr/>
          <p:nvPr/>
        </p:nvCxnSpPr>
        <p:spPr>
          <a:xfrm>
            <a:off x="3128952" y="2182013"/>
            <a:ext cx="3375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화살표 연결선 306"/>
          <p:cNvCxnSpPr/>
          <p:nvPr/>
        </p:nvCxnSpPr>
        <p:spPr>
          <a:xfrm flipV="1">
            <a:off x="4482631" y="2069942"/>
            <a:ext cx="841935" cy="983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/>
          <p:cNvCxnSpPr/>
          <p:nvPr/>
        </p:nvCxnSpPr>
        <p:spPr>
          <a:xfrm>
            <a:off x="4491792" y="2162838"/>
            <a:ext cx="1204812" cy="323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화살표 연결선 308"/>
          <p:cNvCxnSpPr/>
          <p:nvPr/>
        </p:nvCxnSpPr>
        <p:spPr>
          <a:xfrm>
            <a:off x="5724166" y="2069942"/>
            <a:ext cx="930736" cy="175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화살표 연결선 309"/>
          <p:cNvCxnSpPr/>
          <p:nvPr/>
        </p:nvCxnSpPr>
        <p:spPr>
          <a:xfrm flipV="1">
            <a:off x="6096204" y="2245515"/>
            <a:ext cx="558698" cy="240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화살표 연결선 310"/>
          <p:cNvCxnSpPr/>
          <p:nvPr/>
        </p:nvCxnSpPr>
        <p:spPr>
          <a:xfrm flipV="1">
            <a:off x="7457309" y="2069212"/>
            <a:ext cx="796680" cy="1763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화살표 연결선 311"/>
          <p:cNvCxnSpPr/>
          <p:nvPr/>
        </p:nvCxnSpPr>
        <p:spPr>
          <a:xfrm>
            <a:off x="7457309" y="2245560"/>
            <a:ext cx="1168718" cy="239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화살표 연결선 312"/>
          <p:cNvCxnSpPr/>
          <p:nvPr/>
        </p:nvCxnSpPr>
        <p:spPr>
          <a:xfrm>
            <a:off x="3708463" y="5269419"/>
            <a:ext cx="28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화살표 연결선 313"/>
          <p:cNvCxnSpPr/>
          <p:nvPr/>
        </p:nvCxnSpPr>
        <p:spPr>
          <a:xfrm>
            <a:off x="6893749" y="5332921"/>
            <a:ext cx="379206" cy="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 rot="2175363">
            <a:off x="2727803" y="4678607"/>
            <a:ext cx="675093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}</a:t>
            </a:r>
            <a:endParaRPr lang="ko-KR" altLang="en-US" sz="6000" dirty="0"/>
          </a:p>
        </p:txBody>
      </p:sp>
      <p:cxnSp>
        <p:nvCxnSpPr>
          <p:cNvPr id="316" name="직선 화살표 연결선 315"/>
          <p:cNvCxnSpPr/>
          <p:nvPr/>
        </p:nvCxnSpPr>
        <p:spPr>
          <a:xfrm>
            <a:off x="3115799" y="5269419"/>
            <a:ext cx="3375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화살표 연결선 316"/>
          <p:cNvCxnSpPr/>
          <p:nvPr/>
        </p:nvCxnSpPr>
        <p:spPr>
          <a:xfrm flipV="1">
            <a:off x="4469478" y="5157348"/>
            <a:ext cx="841935" cy="983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화살표 연결선 317"/>
          <p:cNvCxnSpPr/>
          <p:nvPr/>
        </p:nvCxnSpPr>
        <p:spPr>
          <a:xfrm>
            <a:off x="4478639" y="5250244"/>
            <a:ext cx="1204812" cy="323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화살표 연결선 318"/>
          <p:cNvCxnSpPr/>
          <p:nvPr/>
        </p:nvCxnSpPr>
        <p:spPr>
          <a:xfrm>
            <a:off x="5711013" y="5157348"/>
            <a:ext cx="930736" cy="175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화살표 연결선 319"/>
          <p:cNvCxnSpPr/>
          <p:nvPr/>
        </p:nvCxnSpPr>
        <p:spPr>
          <a:xfrm flipV="1">
            <a:off x="6083051" y="5332921"/>
            <a:ext cx="558698" cy="240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화살표 연결선 320"/>
          <p:cNvCxnSpPr/>
          <p:nvPr/>
        </p:nvCxnSpPr>
        <p:spPr>
          <a:xfrm flipV="1">
            <a:off x="7444156" y="5156618"/>
            <a:ext cx="796680" cy="1763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화살표 연결선 327"/>
          <p:cNvCxnSpPr/>
          <p:nvPr/>
        </p:nvCxnSpPr>
        <p:spPr>
          <a:xfrm>
            <a:off x="7444156" y="5332966"/>
            <a:ext cx="1168718" cy="239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3" name="그룹 332"/>
          <p:cNvGrpSpPr/>
          <p:nvPr/>
        </p:nvGrpSpPr>
        <p:grpSpPr>
          <a:xfrm>
            <a:off x="578290" y="370747"/>
            <a:ext cx="508489" cy="1475301"/>
            <a:chOff x="6281086" y="-832802"/>
            <a:chExt cx="508489" cy="14753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4" name="TextBox 333"/>
            <p:cNvSpPr txBox="1"/>
            <p:nvPr/>
          </p:nvSpPr>
          <p:spPr>
            <a:xfrm>
              <a:off x="6283330" y="-83280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6282208" y="-47987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6281086" y="-12694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</p:grpSp>
      <p:grpSp>
        <p:nvGrpSpPr>
          <p:cNvPr id="375" name="그룹 374"/>
          <p:cNvGrpSpPr/>
          <p:nvPr/>
        </p:nvGrpSpPr>
        <p:grpSpPr>
          <a:xfrm>
            <a:off x="576269" y="4322809"/>
            <a:ext cx="508489" cy="1475301"/>
            <a:chOff x="6281086" y="-832802"/>
            <a:chExt cx="508489" cy="14753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6" name="TextBox 375"/>
            <p:cNvSpPr txBox="1"/>
            <p:nvPr/>
          </p:nvSpPr>
          <p:spPr>
            <a:xfrm>
              <a:off x="6283330" y="-83280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6282208" y="-47987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6281086" y="-12694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</p:grpSp>
      <p:sp>
        <p:nvSpPr>
          <p:cNvPr id="82" name="오른쪽 중괄호 81"/>
          <p:cNvSpPr/>
          <p:nvPr/>
        </p:nvSpPr>
        <p:spPr>
          <a:xfrm>
            <a:off x="9272975" y="733837"/>
            <a:ext cx="458156" cy="5240820"/>
          </a:xfrm>
          <a:prstGeom prst="rightBrace">
            <a:avLst>
              <a:gd name="adj1" fmla="val 8333"/>
              <a:gd name="adj2" fmla="val 45405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화살표 연결선 83"/>
          <p:cNvCxnSpPr>
            <a:stCxn id="15" idx="0"/>
          </p:cNvCxnSpPr>
          <p:nvPr/>
        </p:nvCxnSpPr>
        <p:spPr>
          <a:xfrm flipV="1">
            <a:off x="10547711" y="3099665"/>
            <a:ext cx="262547" cy="12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모서리가 둥근 직사각형 380"/>
          <p:cNvSpPr/>
          <p:nvPr/>
        </p:nvSpPr>
        <p:spPr>
          <a:xfrm>
            <a:off x="10165154" y="4249632"/>
            <a:ext cx="307790" cy="431799"/>
          </a:xfrm>
          <a:prstGeom prst="roundRect">
            <a:avLst/>
          </a:prstGeom>
          <a:solidFill>
            <a:srgbClr val="F0AB88"/>
          </a:solidFill>
          <a:ln w="22225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10057776" y="4124024"/>
            <a:ext cx="534234" cy="632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직사각형 381"/>
          <p:cNvSpPr/>
          <p:nvPr/>
        </p:nvSpPr>
        <p:spPr>
          <a:xfrm>
            <a:off x="10592010" y="4124024"/>
            <a:ext cx="1180266" cy="632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직사각형 384"/>
          <p:cNvSpPr/>
          <p:nvPr/>
        </p:nvSpPr>
        <p:spPr>
          <a:xfrm>
            <a:off x="10053245" y="4822125"/>
            <a:ext cx="531981" cy="633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직사각형 385"/>
          <p:cNvSpPr/>
          <p:nvPr/>
        </p:nvSpPr>
        <p:spPr>
          <a:xfrm>
            <a:off x="10585226" y="4822125"/>
            <a:ext cx="1182519" cy="633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0144489" y="4297321"/>
            <a:ext cx="2043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Constantia" panose="02030602050306030303" pitchFamily="18" charset="0"/>
              </a:rPr>
              <a:t>Bi-LSTM</a:t>
            </a:r>
            <a:endParaRPr lang="ko-KR" altLang="en-US" sz="1200" dirty="0">
              <a:latin typeface="Constantia" panose="02030602050306030303" pitchFamily="18" charset="0"/>
            </a:endParaRPr>
          </a:p>
        </p:txBody>
      </p:sp>
      <p:sp>
        <p:nvSpPr>
          <p:cNvPr id="389" name="정육면체 388"/>
          <p:cNvSpPr/>
          <p:nvPr/>
        </p:nvSpPr>
        <p:spPr>
          <a:xfrm>
            <a:off x="10304692" y="4908177"/>
            <a:ext cx="201600" cy="432000"/>
          </a:xfrm>
          <a:prstGeom prst="cube">
            <a:avLst>
              <a:gd name="adj" fmla="val 34838"/>
            </a:avLst>
          </a:prstGeom>
          <a:gradFill>
            <a:gsLst>
              <a:gs pos="0">
                <a:srgbClr val="F25652"/>
              </a:gs>
              <a:gs pos="47000">
                <a:srgbClr val="F79391"/>
              </a:gs>
              <a:gs pos="100000">
                <a:srgbClr val="FCD5D4"/>
              </a:gs>
            </a:gsLst>
            <a:path path="circle">
              <a:fillToRect l="50000" t="50000" r="50000" b="50000"/>
            </a:path>
          </a:gra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정육면체 389"/>
          <p:cNvSpPr/>
          <p:nvPr/>
        </p:nvSpPr>
        <p:spPr>
          <a:xfrm>
            <a:off x="10086183" y="4908178"/>
            <a:ext cx="199800" cy="432000"/>
          </a:xfrm>
          <a:prstGeom prst="cube">
            <a:avLst>
              <a:gd name="adj" fmla="val 3957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</a:gra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직사각형 394"/>
          <p:cNvSpPr/>
          <p:nvPr/>
        </p:nvSpPr>
        <p:spPr>
          <a:xfrm>
            <a:off x="10060029" y="5536617"/>
            <a:ext cx="531981" cy="633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직사각형 395"/>
          <p:cNvSpPr/>
          <p:nvPr/>
        </p:nvSpPr>
        <p:spPr>
          <a:xfrm>
            <a:off x="10592010" y="5536617"/>
            <a:ext cx="1182519" cy="633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사다리꼴 396"/>
          <p:cNvSpPr/>
          <p:nvPr/>
        </p:nvSpPr>
        <p:spPr>
          <a:xfrm rot="5400000">
            <a:off x="10088827" y="5674589"/>
            <a:ext cx="459823" cy="369270"/>
          </a:xfrm>
          <a:prstGeom prst="trapezoid">
            <a:avLst>
              <a:gd name="adj" fmla="val 37233"/>
            </a:avLst>
          </a:prstGeom>
          <a:solidFill>
            <a:srgbClr val="3E4E59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10529783" y="5638751"/>
            <a:ext cx="1289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Constantia" panose="02030602050306030303" pitchFamily="18" charset="0"/>
              </a:rPr>
              <a:t>Fully-connected </a:t>
            </a:r>
          </a:p>
          <a:p>
            <a:pPr algn="ctr"/>
            <a:r>
              <a:rPr lang="en-US" altLang="ko-KR" sz="1200" dirty="0" smtClean="0">
                <a:latin typeface="Constantia" panose="02030602050306030303" pitchFamily="18" charset="0"/>
              </a:rPr>
              <a:t>Layer</a:t>
            </a:r>
            <a:endParaRPr lang="ko-KR" altLang="en-US" sz="1200" dirty="0">
              <a:latin typeface="Constantia" panose="02030602050306030303" pitchFamily="18" charset="0"/>
            </a:endParaRPr>
          </a:p>
        </p:txBody>
      </p:sp>
      <p:sp>
        <p:nvSpPr>
          <p:cNvPr id="398" name="직사각형 397"/>
          <p:cNvSpPr/>
          <p:nvPr/>
        </p:nvSpPr>
        <p:spPr>
          <a:xfrm>
            <a:off x="10058964" y="6250056"/>
            <a:ext cx="531981" cy="379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직사각형 398"/>
          <p:cNvSpPr/>
          <p:nvPr/>
        </p:nvSpPr>
        <p:spPr>
          <a:xfrm>
            <a:off x="10590945" y="6250056"/>
            <a:ext cx="1182519" cy="379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타원 399"/>
          <p:cNvSpPr/>
          <p:nvPr/>
        </p:nvSpPr>
        <p:spPr>
          <a:xfrm>
            <a:off x="10202366" y="6304971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tantia" panose="02030602050306030303" pitchFamily="18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591384" y="6304970"/>
            <a:ext cx="1207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Constantia" panose="02030602050306030303" pitchFamily="18" charset="0"/>
              </a:rPr>
              <a:t>Concatenation</a:t>
            </a:r>
            <a:endParaRPr lang="ko-KR" altLang="en-US" sz="1200" dirty="0">
              <a:latin typeface="Constantia" panose="02030602050306030303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246" y="3095138"/>
            <a:ext cx="22860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Constantia" panose="02030602050306030303" pitchFamily="18" charset="0"/>
              </a:rPr>
              <a:t>t</a:t>
            </a:r>
            <a:endParaRPr lang="ko-KR" altLang="en-US" sz="28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1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8545</TotalTime>
  <Words>154</Words>
  <Application>Microsoft Office PowerPoint</Application>
  <PresentationFormat>와이드스크린</PresentationFormat>
  <Paragraphs>65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배달의민족 주아</vt:lpstr>
      <vt:lpstr>Arial</vt:lpstr>
      <vt:lpstr>Constantia</vt:lpstr>
      <vt:lpstr>Office 테마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Shape</dc:creator>
  <cp:lastModifiedBy>Lim Shape</cp:lastModifiedBy>
  <cp:revision>441</cp:revision>
  <dcterms:created xsi:type="dcterms:W3CDTF">2016-08-11T15:52:13Z</dcterms:created>
  <dcterms:modified xsi:type="dcterms:W3CDTF">2018-10-31T11:12:44Z</dcterms:modified>
</cp:coreProperties>
</file>