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6"/>
  </p:notesMasterIdLst>
  <p:sldIdLst>
    <p:sldId id="388" r:id="rId2"/>
    <p:sldId id="360" r:id="rId3"/>
    <p:sldId id="361" r:id="rId4"/>
    <p:sldId id="362" r:id="rId5"/>
    <p:sldId id="364" r:id="rId6"/>
    <p:sldId id="365" r:id="rId7"/>
    <p:sldId id="387" r:id="rId8"/>
    <p:sldId id="366" r:id="rId9"/>
    <p:sldId id="372" r:id="rId10"/>
    <p:sldId id="373" r:id="rId11"/>
    <p:sldId id="367" r:id="rId12"/>
    <p:sldId id="368" r:id="rId13"/>
    <p:sldId id="374" r:id="rId14"/>
    <p:sldId id="369" r:id="rId15"/>
    <p:sldId id="370" r:id="rId16"/>
    <p:sldId id="371" r:id="rId17"/>
    <p:sldId id="391" r:id="rId18"/>
    <p:sldId id="376" r:id="rId19"/>
    <p:sldId id="380" r:id="rId20"/>
    <p:sldId id="390" r:id="rId21"/>
    <p:sldId id="389" r:id="rId22"/>
    <p:sldId id="379" r:id="rId23"/>
    <p:sldId id="386" r:id="rId24"/>
    <p:sldId id="3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2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82678"/>
            <a:ext cx="8208912" cy="55146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33425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426917" cy="577439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4" r:id="rId2"/>
    <p:sldLayoutId id="2147483680" r:id="rId3"/>
    <p:sldLayoutId id="2147483681" r:id="rId4"/>
    <p:sldLayoutId id="214748367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2/TryCatch3Demo.java" TargetMode="External"/><Relationship Id="rId2" Type="http://schemas.openxmlformats.org/officeDocument/2006/relationships/hyperlink" Target="src/chap09/sec02/TryCatch2Demo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hyperlink" Target="src/chap09/sec02/TryCatch3Demo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9/sec02/TryCatch4Demo.jav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rc/chap09/sec02/ThrowsDemo.jav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src/chap09/sec03/Beer.java" TargetMode="External"/><Relationship Id="rId7" Type="http://schemas.openxmlformats.org/officeDocument/2006/relationships/image" Target="../media/image17.png"/><Relationship Id="rId2" Type="http://schemas.openxmlformats.org/officeDocument/2006/relationships/hyperlink" Target="src/chap09/sec03/Beverage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src/chap09/sec03/GenericClass1Demo.java" TargetMode="External"/><Relationship Id="rId5" Type="http://schemas.openxmlformats.org/officeDocument/2006/relationships/hyperlink" Target="src/chap09/sec03/object/Cup.java" TargetMode="External"/><Relationship Id="rId4" Type="http://schemas.openxmlformats.org/officeDocument/2006/relationships/hyperlink" Target="src/chap09/sec03/Boricha.jav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hyperlink" Target="src/chap09/sec03/GenericClass2Demo.java" TargetMode="External"/><Relationship Id="rId7" Type="http://schemas.openxmlformats.org/officeDocument/2006/relationships/image" Target="../media/image23.png"/><Relationship Id="rId2" Type="http://schemas.openxmlformats.org/officeDocument/2006/relationships/hyperlink" Target="src/chap09/sec03/generic/Cup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src/chap09/sec03/GenericClass3Demo.java" TargetMode="External"/><Relationship Id="rId5" Type="http://schemas.openxmlformats.org/officeDocument/2006/relationships/hyperlink" Target="src/chap09/sec03/EntryDemo.java" TargetMode="External"/><Relationship Id="rId4" Type="http://schemas.openxmlformats.org/officeDocument/2006/relationships/hyperlink" Target="src/chap09/sec03/Entry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9/sec04/GenericInheritanceDemo.jav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rc/chap09/sec04/bound/BoundedTypeDemo.java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9/sec05/GenMethod1Demo.java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rc/chap09/sec05/GenMethod3Demo.java" TargetMode="External"/><Relationship Id="rId2" Type="http://schemas.openxmlformats.org/officeDocument/2006/relationships/hyperlink" Target="src/chap09/sec05/GenMethod2Demo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rc/chap09/sec01/UnChecked2Demo.java" TargetMode="External"/><Relationship Id="rId2" Type="http://schemas.openxmlformats.org/officeDocument/2006/relationships/hyperlink" Target="src/chap09/sec01/UnChecked1Demo.jav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9/sec01/CheckedDemo.java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src/chap09/sec02/TryCatch1Demo.java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3271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예외처리</a:t>
            </a:r>
            <a:br>
              <a:rPr lang="en-US" altLang="ko-KR" dirty="0"/>
            </a:br>
            <a:r>
              <a:rPr lang="ko-KR" altLang="en-US" dirty="0"/>
              <a:t>및</a:t>
            </a:r>
            <a:br>
              <a:rPr lang="en-US" altLang="ko-KR" dirty="0"/>
            </a:br>
            <a:r>
              <a:rPr lang="ko-KR" altLang="en-US" dirty="0"/>
              <a:t>제네릭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212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>
              <a:hlinkClick r:id="rId3" action="ppaction://hlinkfile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sec02/TryCatch3Demo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" y="1567771"/>
            <a:ext cx="6400622" cy="2482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92" y="4304453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en-US" altLang="ko-KR" dirty="0" err="1"/>
              <a:t>try~with~resource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en-US" altLang="ko-KR" dirty="0"/>
              <a:t>try </a:t>
            </a:r>
            <a:r>
              <a:rPr lang="ko-KR" altLang="en-US" dirty="0"/>
              <a:t>블록에서 파일 등과 같은 리소스를 사용한다면 </a:t>
            </a:r>
            <a:r>
              <a:rPr lang="en-US" altLang="ko-KR" dirty="0"/>
              <a:t>try </a:t>
            </a:r>
            <a:r>
              <a:rPr lang="ko-KR" altLang="en-US" dirty="0"/>
              <a:t>블록을 실행한 후 자원 반환 필요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리소스를 관리하는 코드를 추가하면 </a:t>
            </a:r>
            <a:r>
              <a:rPr lang="ko-KR" altLang="en-US" dirty="0" err="1"/>
              <a:t>가독성도</a:t>
            </a:r>
            <a:r>
              <a:rPr lang="ko-KR" altLang="en-US" dirty="0"/>
              <a:t> 떨어지고</a:t>
            </a:r>
            <a:r>
              <a:rPr lang="en-US" altLang="ko-KR" dirty="0"/>
              <a:t>, </a:t>
            </a:r>
            <a:r>
              <a:rPr lang="ko-KR" altLang="en-US" dirty="0"/>
              <a:t>개발자도 번거롭다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JDK 7</a:t>
            </a:r>
            <a:r>
              <a:rPr lang="ko-KR" altLang="en-US" dirty="0"/>
              <a:t>부터는 </a:t>
            </a:r>
            <a:r>
              <a:rPr lang="ko-KR" altLang="en-US" u="sng" dirty="0">
                <a:solidFill>
                  <a:srgbClr val="FF0000"/>
                </a:solidFill>
              </a:rPr>
              <a:t>예외 발생 여부와 상관없이 사용한 리소스를 자동 반납하는 수단 제공</a:t>
            </a:r>
            <a:r>
              <a:rPr lang="en-US" altLang="ko-KR" u="sng" dirty="0">
                <a:solidFill>
                  <a:srgbClr val="FF0000"/>
                </a:solidFill>
              </a:rPr>
              <a:t>. </a:t>
            </a:r>
            <a:r>
              <a:rPr lang="ko-KR" altLang="en-US" u="sng" dirty="0">
                <a:solidFill>
                  <a:srgbClr val="FF0000"/>
                </a:solidFill>
              </a:rPr>
              <a:t>단</a:t>
            </a:r>
            <a:r>
              <a:rPr lang="en-US" altLang="ko-KR" u="sng" dirty="0">
                <a:solidFill>
                  <a:srgbClr val="FF0000"/>
                </a:solidFill>
              </a:rPr>
              <a:t>, </a:t>
            </a:r>
            <a:r>
              <a:rPr lang="ko-KR" altLang="en-US" u="sng" dirty="0">
                <a:solidFill>
                  <a:srgbClr val="FF0000"/>
                </a:solidFill>
              </a:rPr>
              <a:t>리소스는 </a:t>
            </a:r>
            <a:r>
              <a:rPr lang="en-US" altLang="ko-KR" u="sng" dirty="0" err="1">
                <a:solidFill>
                  <a:srgbClr val="FF0000"/>
                </a:solidFill>
              </a:rPr>
              <a:t>AutoCloseable</a:t>
            </a:r>
            <a:r>
              <a:rPr lang="ko-KR" altLang="en-US" u="sng" dirty="0">
                <a:solidFill>
                  <a:srgbClr val="FF0000"/>
                </a:solidFill>
              </a:rPr>
              <a:t>의 구현 객체이어야 함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에서는 </a:t>
            </a:r>
            <a:r>
              <a:rPr lang="en-US" altLang="ko-KR" dirty="0"/>
              <a:t>try( )</a:t>
            </a:r>
            <a:r>
              <a:rPr lang="ko-KR" altLang="en-US" dirty="0"/>
              <a:t>의 괄호 내부에서 자원 선언 필요</a:t>
            </a:r>
            <a:r>
              <a:rPr lang="en-US" altLang="ko-KR" dirty="0"/>
              <a:t>. JDK 9</a:t>
            </a:r>
            <a:r>
              <a:rPr lang="ko-KR" altLang="en-US" dirty="0"/>
              <a:t>부터는 </a:t>
            </a:r>
            <a:r>
              <a:rPr lang="en-US" altLang="ko-KR" dirty="0"/>
              <a:t>try </a:t>
            </a:r>
            <a:r>
              <a:rPr lang="ko-KR" altLang="en-US" dirty="0"/>
              <a:t>블록 이전에 자원 선언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선언된 자원 변수는 사실상 </a:t>
            </a:r>
            <a:r>
              <a:rPr lang="en-US" altLang="ko-KR" dirty="0"/>
              <a:t>final</a:t>
            </a:r>
            <a:r>
              <a:rPr lang="ko-KR" altLang="en-US" dirty="0"/>
              <a:t>이어야 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sec02/TryCatch4Demo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440" y="2788973"/>
            <a:ext cx="12625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try (</a:t>
            </a:r>
            <a:r>
              <a:rPr lang="ko-KR" altLang="en-US" sz="1400" dirty="0"/>
              <a:t>리소스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} catch ( ... ) {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4" y="4775155"/>
            <a:ext cx="9907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메서드에서 발생한 예외를 내부에서 처리하기가 부담스러울 때</a:t>
            </a:r>
            <a:r>
              <a:rPr lang="ko-KR" altLang="en-US" dirty="0"/>
              <a:t>는 </a:t>
            </a:r>
            <a:r>
              <a:rPr lang="en-US" altLang="ko-KR" dirty="0"/>
              <a:t>throws </a:t>
            </a:r>
            <a:r>
              <a:rPr lang="ko-KR" altLang="en-US" dirty="0"/>
              <a:t>키워드를 사용해 예외를 상위 코드 블록으로 </a:t>
            </a:r>
            <a:r>
              <a:rPr lang="ko-KR" altLang="en-US" u="sng" dirty="0">
                <a:solidFill>
                  <a:srgbClr val="FF0000"/>
                </a:solidFill>
              </a:rPr>
              <a:t>양도 가능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9" y="1851126"/>
            <a:ext cx="6777790" cy="36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ThrowsDemo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2"/>
            <a:r>
              <a:rPr lang="ko-KR" altLang="en-US" dirty="0"/>
              <a:t>많은 메서드가 예외를 발생시키고 상위 코드로 예외 처리를 떠넘긴다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" y="1668824"/>
            <a:ext cx="6251336" cy="1348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39" y="3367255"/>
            <a:ext cx="1949588" cy="906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2" y="5037550"/>
            <a:ext cx="7286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자바는 다양한 종류의 객체를 관리하는 컬렉션이라는 자료구조를 제공</a:t>
            </a:r>
            <a:endParaRPr lang="en-US" altLang="ko-KR" dirty="0"/>
          </a:p>
          <a:p>
            <a:pPr lvl="1"/>
            <a:r>
              <a:rPr lang="ko-KR" altLang="en-US" dirty="0"/>
              <a:t>초기에는 </a:t>
            </a:r>
            <a:r>
              <a:rPr lang="en-US" altLang="ko-KR" dirty="0"/>
              <a:t>Object </a:t>
            </a:r>
            <a:r>
              <a:rPr lang="ko-KR" altLang="en-US" dirty="0"/>
              <a:t>타입의 컬렉션을 사용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타입의 컬렉션은 실행하기 전에는 어떤 객체인지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(Object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sec03/Beverage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sec03/Beer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Boricha</a:t>
            </a:r>
            <a:r>
              <a:rPr lang="en-US" altLang="ko-KR" dirty="0"/>
              <a:t>, </a:t>
            </a:r>
            <a:r>
              <a:rPr lang="en-US" altLang="ko-KR" dirty="0">
                <a:hlinkClick r:id="rId5" action="ppaction://hlinkfile"/>
              </a:rPr>
              <a:t>sec03/object/Cup</a:t>
            </a:r>
            <a:endParaRPr lang="en-US" altLang="ko-KR" dirty="0"/>
          </a:p>
          <a:p>
            <a:pPr lvl="2"/>
            <a:r>
              <a:rPr lang="en-US" altLang="ko-KR" dirty="0">
                <a:hlinkClick r:id="rId6" action="ppaction://hlinkfile"/>
              </a:rPr>
              <a:t>sec03/GenericClass1Demo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2" y="2235379"/>
            <a:ext cx="6744258" cy="1729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47" y="4952632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제네릭 타입의 의미</a:t>
            </a:r>
            <a:endParaRPr lang="en-US" altLang="ko-KR" dirty="0"/>
          </a:p>
          <a:p>
            <a:pPr lvl="2"/>
            <a:r>
              <a:rPr lang="ko-KR" altLang="en-US" u="sng" dirty="0">
                <a:solidFill>
                  <a:srgbClr val="FF0000"/>
                </a:solidFill>
              </a:rPr>
              <a:t>하나의 코드를 다양한 타입의 객체에 재사용하는 객체 지향 기법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메서드를 정의할 때 타입을 변수로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타입의 장점</a:t>
            </a:r>
            <a:endParaRPr lang="en-US" altLang="ko-KR" dirty="0"/>
          </a:p>
          <a:p>
            <a:pPr lvl="2"/>
            <a:r>
              <a:rPr lang="ko-KR" altLang="en-US" dirty="0"/>
              <a:t>컴파일할 때 타입을 점검하기 때문에 실행 도중 발생할 오류 사전 방지</a:t>
            </a:r>
            <a:endParaRPr lang="en-US" altLang="ko-KR" dirty="0"/>
          </a:p>
          <a:p>
            <a:pPr lvl="2"/>
            <a:r>
              <a:rPr lang="ko-KR" altLang="en-US" dirty="0"/>
              <a:t>불필요한 타입 변환이 없어 프로그램 성능 향상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0" y="2271866"/>
            <a:ext cx="7143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6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타입 매개변수는 객체를 생성할 때 구체적인 타입으로 대체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전형적인 타입 매개변수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2" y="1297123"/>
            <a:ext cx="5391150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06" y="3342554"/>
            <a:ext cx="3124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적용할타입</a:t>
            </a:r>
            <a:r>
              <a:rPr lang="en-US" altLang="ko-KR" dirty="0"/>
              <a:t>&gt;</a:t>
            </a:r>
            <a:r>
              <a:rPr lang="ko-KR" altLang="en-US" dirty="0"/>
              <a:t>에서 적용할 타입을 생략할 경우 </a:t>
            </a:r>
            <a:r>
              <a:rPr lang="en-US" altLang="ko-KR" dirty="0"/>
              <a:t>&lt;&gt;</a:t>
            </a:r>
            <a:r>
              <a:rPr lang="ko-KR" altLang="en-US" dirty="0"/>
              <a:t>를 </a:t>
            </a:r>
            <a:r>
              <a:rPr lang="ko-KR" altLang="en-US" dirty="0" err="1"/>
              <a:t>다이어몬드</a:t>
            </a:r>
            <a:r>
              <a:rPr lang="ko-KR" altLang="en-US" dirty="0"/>
              <a:t> </a:t>
            </a:r>
            <a:r>
              <a:rPr lang="ko-KR" altLang="en-US" dirty="0" err="1"/>
              <a:t>연산자라고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클래스의 적용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1352149"/>
            <a:ext cx="6913396" cy="74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3229947"/>
            <a:ext cx="6607361" cy="26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응용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sec03/generic/Cup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sec03/GenericClass2Demo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(2</a:t>
            </a:r>
            <a:r>
              <a:rPr lang="ko-KR" altLang="en-US" dirty="0"/>
              <a:t>개 이상의 타입 매개변수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hlinkClick r:id="rId4" action="ppaction://hlinkfile"/>
              </a:rPr>
              <a:t>sec03/Entry.java</a:t>
            </a:r>
            <a:endParaRPr lang="en-US" altLang="ko-KR" dirty="0"/>
          </a:p>
          <a:p>
            <a:pPr lvl="2"/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EntryDemo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타입의 필요성 및 의미</a:t>
            </a:r>
            <a:endParaRPr lang="en-US" altLang="ko-KR" dirty="0"/>
          </a:p>
          <a:p>
            <a:pPr lvl="1"/>
            <a:r>
              <a:rPr lang="ko-KR" altLang="en-US" dirty="0"/>
              <a:t>이전 버전과 호환성을 유지하려고 </a:t>
            </a:r>
            <a:r>
              <a:rPr lang="en-US" altLang="ko-KR" dirty="0"/>
              <a:t>Raw </a:t>
            </a:r>
            <a:r>
              <a:rPr lang="ko-KR" altLang="en-US" dirty="0"/>
              <a:t>타입을 지원</a:t>
            </a:r>
            <a:endParaRPr lang="en-US" altLang="ko-KR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제네릭 클래스를 </a:t>
            </a:r>
            <a:r>
              <a:rPr lang="en-US" altLang="ko-KR" u="sng" dirty="0">
                <a:solidFill>
                  <a:srgbClr val="FF0000"/>
                </a:solidFill>
              </a:rPr>
              <a:t>Raw </a:t>
            </a:r>
            <a:r>
              <a:rPr lang="ko-KR" altLang="en-US" u="sng" dirty="0">
                <a:solidFill>
                  <a:srgbClr val="FF0000"/>
                </a:solidFill>
              </a:rPr>
              <a:t>타입으로 사용하면 타입 매개변수를 쓰지 않기 때문에 </a:t>
            </a:r>
            <a:r>
              <a:rPr lang="en-US" altLang="ko-KR" u="sng" dirty="0">
                <a:solidFill>
                  <a:srgbClr val="FF0000"/>
                </a:solidFill>
              </a:rPr>
              <a:t>Object </a:t>
            </a:r>
            <a:r>
              <a:rPr lang="ko-KR" altLang="en-US" u="sng" dirty="0">
                <a:solidFill>
                  <a:srgbClr val="FF0000"/>
                </a:solidFill>
              </a:rPr>
              <a:t>타입이 적용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6" action="ppaction://hlinkfile"/>
              </a:rPr>
              <a:t>sec03/GenericClass3Demo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39" y="1183253"/>
            <a:ext cx="500255" cy="500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08" y="2375320"/>
            <a:ext cx="1775597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타입의 상속 관계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u="sng" dirty="0" err="1">
                <a:solidFill>
                  <a:srgbClr val="FF0000"/>
                </a:solidFill>
              </a:rPr>
              <a:t>ArrayList</a:t>
            </a:r>
            <a:r>
              <a:rPr lang="en-US" altLang="ko-KR" u="sng" dirty="0">
                <a:solidFill>
                  <a:srgbClr val="FF0000"/>
                </a:solidFill>
              </a:rPr>
              <a:t>&lt;Beverage&gt; </a:t>
            </a:r>
            <a:r>
              <a:rPr lang="ko-KR" altLang="en-US" u="sng" dirty="0">
                <a:solidFill>
                  <a:srgbClr val="FF0000"/>
                </a:solidFill>
              </a:rPr>
              <a:t>타입과 </a:t>
            </a:r>
            <a:r>
              <a:rPr lang="en-US" altLang="ko-KR" u="sng" dirty="0" err="1">
                <a:solidFill>
                  <a:srgbClr val="FF0000"/>
                </a:solidFill>
              </a:rPr>
              <a:t>ArrayList</a:t>
            </a:r>
            <a:r>
              <a:rPr lang="en-US" altLang="ko-KR" u="sng" dirty="0">
                <a:solidFill>
                  <a:srgbClr val="FF0000"/>
                </a:solidFill>
              </a:rPr>
              <a:t>&lt;Beer&gt;</a:t>
            </a:r>
            <a:r>
              <a:rPr lang="ko-KR" altLang="en-US" u="sng" dirty="0">
                <a:solidFill>
                  <a:srgbClr val="FF0000"/>
                </a:solidFill>
              </a:rPr>
              <a:t>의 경우는 상속 관계가 없다</a:t>
            </a:r>
            <a:r>
              <a:rPr lang="en-US" altLang="ko-KR" u="sng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GenericInheritanceDemo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0" y="1625444"/>
            <a:ext cx="4580859" cy="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에러</a:t>
            </a:r>
            <a:r>
              <a:rPr lang="en-US" altLang="ko-KR" dirty="0"/>
              <a:t>(error)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개발자가 해결할 수 없는 치명적인 오류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하드웨어 고장</a:t>
            </a:r>
            <a:r>
              <a:rPr lang="en-US" altLang="ko-KR" dirty="0"/>
              <a:t>, JVM </a:t>
            </a:r>
            <a:r>
              <a:rPr lang="ko-KR" altLang="en-US" dirty="0"/>
              <a:t>자원부족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(exception) : </a:t>
            </a:r>
            <a:r>
              <a:rPr lang="ko-KR" altLang="en-US" dirty="0"/>
              <a:t>개발자가 해결할 수 있는 오류</a:t>
            </a:r>
            <a:endParaRPr lang="en-US" altLang="ko-KR" dirty="0"/>
          </a:p>
          <a:p>
            <a:pPr lvl="1"/>
            <a:r>
              <a:rPr lang="ko-KR" altLang="en-US" dirty="0"/>
              <a:t>예외가 발생하면 비정상적인 종료를 막고</a:t>
            </a:r>
            <a:r>
              <a:rPr lang="en-US" altLang="ko-KR" dirty="0"/>
              <a:t>, </a:t>
            </a:r>
            <a:r>
              <a:rPr lang="ko-KR" altLang="en-US" dirty="0"/>
              <a:t>프로그램을 계속 진행할 수 있도록 우회 경로를 제공하는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8" y="2665219"/>
            <a:ext cx="5634300" cy="20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26" y="1169692"/>
            <a:ext cx="5896475" cy="25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타입 한정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sec04/bound/</a:t>
            </a:r>
            <a:r>
              <a:rPr lang="en-US" altLang="ko-KR" dirty="0" err="1">
                <a:hlinkClick r:id="rId2" action="ppaction://hlinkfile"/>
              </a:rPr>
              <a:t>BoundedTypeDemo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2" y="1424322"/>
            <a:ext cx="4530297" cy="9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의미와 선언 방법</a:t>
            </a:r>
            <a:endParaRPr lang="en-US" altLang="ko-KR" dirty="0"/>
          </a:p>
          <a:p>
            <a:pPr lvl="1"/>
            <a:r>
              <a:rPr lang="ko-KR" altLang="en-US" dirty="0"/>
              <a:t>타입 매개변수를 사용하는 메서드</a:t>
            </a:r>
            <a:endParaRPr lang="en-US" altLang="ko-KR" dirty="0"/>
          </a:p>
          <a:p>
            <a:pPr lvl="1"/>
            <a:r>
              <a:rPr lang="ko-KR" altLang="en-US" dirty="0"/>
              <a:t>제네릭 </a:t>
            </a:r>
            <a:r>
              <a:rPr lang="ko-KR" altLang="en-US" dirty="0" err="1"/>
              <a:t>클래스뿐만</a:t>
            </a:r>
            <a:r>
              <a:rPr lang="ko-KR" altLang="en-US" dirty="0"/>
              <a:t> 아니라 일반 클래스의 멤버도 될 수 있음</a:t>
            </a:r>
          </a:p>
          <a:p>
            <a:pPr lvl="1"/>
            <a:r>
              <a:rPr lang="ko-KR" altLang="en-US" dirty="0"/>
              <a:t>제네릭 메서드를 정의할 때는 타입 매개변수를 반환 타입 앞에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메서드를 호출할 때는 구체적인 타입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JDK 8</a:t>
            </a:r>
            <a:r>
              <a:rPr lang="ko-KR" altLang="en-US" dirty="0"/>
              <a:t>의 경우 익명 내부 클래스에서는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불허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 익명 내부 클래스에서도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1" y="2262500"/>
            <a:ext cx="4010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배열의 타입에 상관없이 모든 원소 출력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sec05/GenMethod1Demo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61" y="1619963"/>
            <a:ext cx="1291247" cy="10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타입에 대한 범위 제한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sec05/GenMethod2Demo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sec05/GenMethod3Demo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3133336"/>
            <a:ext cx="2496793" cy="9306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4343954"/>
            <a:ext cx="1516287" cy="657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1" y="1548039"/>
            <a:ext cx="4884101" cy="10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일반 예외와 실행 예외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1" y="1739622"/>
            <a:ext cx="51054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5497" y="2046914"/>
            <a:ext cx="3072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Throwable</a:t>
            </a:r>
            <a:r>
              <a:rPr lang="ko-KR" altLang="en-US" sz="1200" dirty="0">
                <a:solidFill>
                  <a:srgbClr val="FF0000"/>
                </a:solidFill>
              </a:rPr>
              <a:t>은 인터페이스가 아니라 클래스</a:t>
            </a:r>
          </a:p>
        </p:txBody>
      </p:sp>
    </p:spTree>
    <p:extLst>
      <p:ext uri="{BB962C8B-B14F-4D97-AF65-F5344CB8AC3E}">
        <p14:creationId xmlns:p14="http://schemas.microsoft.com/office/powerpoint/2010/main" val="15658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실행 예외</a:t>
            </a:r>
            <a:endParaRPr lang="en-US" altLang="ko-KR" dirty="0"/>
          </a:p>
          <a:p>
            <a:pPr lvl="1"/>
            <a:r>
              <a:rPr lang="ko-KR" altLang="en-US" dirty="0"/>
              <a:t>예외가 발생하면 </a:t>
            </a:r>
            <a:r>
              <a:rPr lang="en-US" altLang="ko-KR" dirty="0"/>
              <a:t>JVM</a:t>
            </a:r>
            <a:r>
              <a:rPr lang="ko-KR" altLang="en-US" dirty="0"/>
              <a:t>은 해당하는 실행 예외 객체를 생성</a:t>
            </a:r>
            <a:endParaRPr lang="en-US" altLang="ko-KR" dirty="0"/>
          </a:p>
          <a:p>
            <a:pPr lvl="1"/>
            <a:r>
              <a:rPr lang="ko-KR" altLang="en-US" dirty="0"/>
              <a:t>실행 예외는 </a:t>
            </a:r>
            <a:r>
              <a:rPr lang="ko-KR" altLang="en-US" u="sng" dirty="0">
                <a:solidFill>
                  <a:srgbClr val="FF0000"/>
                </a:solidFill>
              </a:rPr>
              <a:t>컴파일러가 예외 처리 여부를 확인하지 않음</a:t>
            </a:r>
            <a:r>
              <a:rPr lang="en-US" altLang="ko-KR" dirty="0"/>
              <a:t>. </a:t>
            </a:r>
            <a:r>
              <a:rPr lang="ko-KR" altLang="en-US" dirty="0"/>
              <a:t>따라서 개발자가 예외 처리 코드의 추가 여부를 결정</a:t>
            </a:r>
            <a:endParaRPr lang="en-US" altLang="ko-KR" dirty="0"/>
          </a:p>
          <a:p>
            <a:pPr lvl="1"/>
            <a:r>
              <a:rPr lang="ko-KR" altLang="en-US" dirty="0"/>
              <a:t>대표적인 실행 예외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sec01/UnChecked1Demo</a:t>
            </a:r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sec01/UnChecked2Demo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4" y="2418363"/>
            <a:ext cx="6437631" cy="23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일반 예외</a:t>
            </a:r>
            <a:endParaRPr lang="en-US" altLang="ko-KR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컴파일러는 발생할 가능성을 발견하면 컴파일 오류를 발생</a:t>
            </a:r>
          </a:p>
          <a:p>
            <a:pPr lvl="1"/>
            <a:r>
              <a:rPr lang="ko-KR" altLang="en-US" dirty="0"/>
              <a:t>개발자는 예외 처리 코드를 반드시 추가</a:t>
            </a:r>
            <a:endParaRPr lang="en-US" altLang="ko-KR" dirty="0"/>
          </a:p>
          <a:p>
            <a:pPr lvl="1"/>
            <a:r>
              <a:rPr lang="ko-KR" altLang="en-US" dirty="0"/>
              <a:t>대표적인 일반 예외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CheckedDemo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6" y="2239531"/>
            <a:ext cx="5641466" cy="20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가지 방법</a:t>
            </a:r>
            <a:endParaRPr lang="en-US" altLang="ko-KR" dirty="0"/>
          </a:p>
          <a:p>
            <a:pPr lvl="1"/>
            <a:r>
              <a:rPr lang="ko-KR" altLang="en-US" dirty="0"/>
              <a:t>예외 잡아 처리하기 </a:t>
            </a:r>
            <a:r>
              <a:rPr lang="en-US" altLang="ko-KR" dirty="0"/>
              <a:t>(</a:t>
            </a:r>
            <a:r>
              <a:rPr lang="en-US" altLang="ko-KR" dirty="0" err="1"/>
              <a:t>try~catch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예외 떠넘기기 </a:t>
            </a:r>
            <a:r>
              <a:rPr lang="en-US" altLang="ko-KR" dirty="0"/>
              <a:t>(throws)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05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7" y="1422553"/>
            <a:ext cx="5911490" cy="32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블록의 순서도 중요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" y="2699603"/>
            <a:ext cx="5306165" cy="2381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1" y="1096066"/>
            <a:ext cx="4062776" cy="2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잡아 처리하기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sec02/TryCatch1Demo</a:t>
            </a:r>
            <a:r>
              <a:rPr lang="en-US" altLang="ko-KR" dirty="0"/>
              <a:t> (</a:t>
            </a:r>
            <a:r>
              <a:rPr lang="ko-KR" altLang="en-US" dirty="0" err="1"/>
              <a:t>실행예외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0" y="1787864"/>
            <a:ext cx="2443490" cy="8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4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3399</TotalTime>
  <Words>689</Words>
  <Application>Microsoft Office PowerPoint</Application>
  <PresentationFormat>화면 슬라이드 쇼(4:3)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HY견명조</vt:lpstr>
      <vt:lpstr>HY헤드라인M</vt:lpstr>
      <vt:lpstr>맑은 고딕</vt:lpstr>
      <vt:lpstr>Arial</vt:lpstr>
      <vt:lpstr>Wingdings</vt:lpstr>
      <vt:lpstr>2_Office 테마</vt:lpstr>
      <vt:lpstr>예외처리 및 제네릭 프로그래밍</vt:lpstr>
      <vt:lpstr>예외</vt:lpstr>
      <vt:lpstr>예외</vt:lpstr>
      <vt:lpstr>예외</vt:lpstr>
      <vt:lpstr>예외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예외 처리 방법</vt:lpstr>
      <vt:lpstr>제네릭 타입</vt:lpstr>
      <vt:lpstr>제네릭 타입</vt:lpstr>
      <vt:lpstr>제네릭 타입</vt:lpstr>
      <vt:lpstr>제네릭 타입</vt:lpstr>
      <vt:lpstr>제네릭 타입</vt:lpstr>
      <vt:lpstr>제네릭 상속 및 타입 한정</vt:lpstr>
      <vt:lpstr>제네릭 상속 및 타입 한정</vt:lpstr>
      <vt:lpstr>제네릭 상속 및 타입 한정</vt:lpstr>
      <vt:lpstr>제네릭 메서드</vt:lpstr>
      <vt:lpstr>제네릭 메서드</vt:lpstr>
      <vt:lpstr>제네릭 메서드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307</cp:revision>
  <cp:lastPrinted>2020-11-04T23:52:49Z</cp:lastPrinted>
  <dcterms:created xsi:type="dcterms:W3CDTF">2017-01-09T05:29:11Z</dcterms:created>
  <dcterms:modified xsi:type="dcterms:W3CDTF">2024-06-11T06:28:00Z</dcterms:modified>
</cp:coreProperties>
</file>