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0"/>
  </p:notesMasterIdLst>
  <p:sldIdLst>
    <p:sldId id="448" r:id="rId2"/>
    <p:sldId id="380" r:id="rId3"/>
    <p:sldId id="431" r:id="rId4"/>
    <p:sldId id="432" r:id="rId5"/>
    <p:sldId id="433" r:id="rId6"/>
    <p:sldId id="450" r:id="rId7"/>
    <p:sldId id="452" r:id="rId8"/>
    <p:sldId id="451" r:id="rId9"/>
    <p:sldId id="434" r:id="rId10"/>
    <p:sldId id="435" r:id="rId11"/>
    <p:sldId id="438" r:id="rId12"/>
    <p:sldId id="441" r:id="rId13"/>
    <p:sldId id="442" r:id="rId14"/>
    <p:sldId id="443" r:id="rId15"/>
    <p:sldId id="439" r:id="rId16"/>
    <p:sldId id="445" r:id="rId17"/>
    <p:sldId id="446" r:id="rId18"/>
    <p:sldId id="447" r:id="rId19"/>
    <p:sldId id="454" r:id="rId20"/>
    <p:sldId id="455" r:id="rId21"/>
    <p:sldId id="456" r:id="rId22"/>
    <p:sldId id="457" r:id="rId23"/>
    <p:sldId id="458" r:id="rId24"/>
    <p:sldId id="459" r:id="rId25"/>
    <p:sldId id="461" r:id="rId26"/>
    <p:sldId id="463" r:id="rId27"/>
    <p:sldId id="464" r:id="rId28"/>
    <p:sldId id="465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F62"/>
    <a:srgbClr val="242424"/>
    <a:srgbClr val="728574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13" autoAdjust="0"/>
  </p:normalViewPr>
  <p:slideViewPr>
    <p:cSldViewPr snapToGrid="0">
      <p:cViewPr varScale="1">
        <p:scale>
          <a:sx n="108" d="100"/>
          <a:sy n="108" d="100"/>
        </p:scale>
        <p:origin x="168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937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800101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800101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800101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800101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23850" y="866778"/>
            <a:ext cx="8424614" cy="5730574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3076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2024-05-06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79" r:id="rId3"/>
    <p:sldLayoutId id="2147483680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src/chap07/sec03/Coin2Demo.java" TargetMode="External"/><Relationship Id="rId2" Type="http://schemas.openxmlformats.org/officeDocument/2006/relationships/hyperlink" Target="src/chap07/sec03/Coin1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hyperlink" Target="src/chap07/sec03/RemoteControllable.java" TargetMode="External"/><Relationship Id="rId7" Type="http://schemas.openxmlformats.org/officeDocument/2006/relationships/image" Target="../media/image21.jpg"/><Relationship Id="rId2" Type="http://schemas.openxmlformats.org/officeDocument/2006/relationships/hyperlink" Target="src/chap07/sec03/Controllable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src/chap07/sec03/Notebook.java" TargetMode="External"/><Relationship Id="rId5" Type="http://schemas.openxmlformats.org/officeDocument/2006/relationships/hyperlink" Target="src/chap07/sec03/ControllableDemo.java" TargetMode="External"/><Relationship Id="rId4" Type="http://schemas.openxmlformats.org/officeDocument/2006/relationships/hyperlink" Target="src/chap07/sec03/TV.jav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src/chap07/sec04/AnimalDemo.java" TargetMode="External"/><Relationship Id="rId2" Type="http://schemas.openxmlformats.org/officeDocument/2006/relationships/hyperlink" Target="src/chap07/sec04/Controllable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g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src/chap07/sec04/Movable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src/chap07/sec05/LocalClassDemo.java" TargetMode="External"/><Relationship Id="rId7" Type="http://schemas.openxmlformats.org/officeDocument/2006/relationships/image" Target="../media/image34.png"/><Relationship Id="rId2" Type="http://schemas.openxmlformats.org/officeDocument/2006/relationships/hyperlink" Target="src/chap07/sec05/MemberClassDemo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src/chap07/sec05/InnerInterfaceDemo.java" TargetMode="External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src/chap07/sec06/MemberDemo.java" TargetMode="External"/><Relationship Id="rId2" Type="http://schemas.openxmlformats.org/officeDocument/2006/relationships/hyperlink" Target="src/chap07/sec06/Bird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src/chap07/sec06/Anonymous2Demo.java" TargetMode="External"/><Relationship Id="rId5" Type="http://schemas.openxmlformats.org/officeDocument/2006/relationships/hyperlink" Target="src/chap07/sec06/LocalDemo.java" TargetMode="External"/><Relationship Id="rId4" Type="http://schemas.openxmlformats.org/officeDocument/2006/relationships/hyperlink" Target="src/chap07/sec06/Anonymous1Demo.java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src/chap07/sec07/recordtype1/CircleDemo.java" TargetMode="External"/><Relationship Id="rId2" Type="http://schemas.openxmlformats.org/officeDocument/2006/relationships/hyperlink" Target="src/chap07/sec07/Circle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src/chap07/sec07/recordtype3/CircleDemo.java" TargetMode="External"/><Relationship Id="rId2" Type="http://schemas.openxmlformats.org/officeDocument/2006/relationships/hyperlink" Target="src/chap07/sec07/recordtype2/Circle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hyperlink" Target="src/chap07/sec08/sealed1/ShapeDemo.java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hyperlink" Target="src/chap07/sec08/sealed2/ShapeDemo.java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src/chap07/sec01/Circle.java" TargetMode="External"/><Relationship Id="rId7" Type="http://schemas.openxmlformats.org/officeDocument/2006/relationships/image" Target="../media/image6.jpg"/><Relationship Id="rId2" Type="http://schemas.openxmlformats.org/officeDocument/2006/relationships/hyperlink" Target="src/chap07/sec01/Shape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src/chap07/sec01/AbstractClassDemo.jav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ko-KR" altLang="en-US" b="1" dirty="0"/>
              <a:t>인터페이스와 특수 클래스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BD8D1A-E800-4CF1-8AF3-2CA556A662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434" y="184745"/>
            <a:ext cx="473407" cy="56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2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 수정과 기존 구현 클래스 </a:t>
            </a:r>
            <a:r>
              <a:rPr lang="en-US" altLang="ko-KR" dirty="0"/>
              <a:t>: </a:t>
            </a:r>
            <a:r>
              <a:rPr lang="ko-KR" altLang="en-US" dirty="0"/>
              <a:t>디폴트 메서드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1" y="1504741"/>
            <a:ext cx="3143751" cy="8069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1" y="2564683"/>
            <a:ext cx="6801351" cy="320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7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 상속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200" dirty="0"/>
          </a:p>
          <a:p>
            <a:r>
              <a:rPr lang="ko-KR" altLang="en-US" dirty="0"/>
              <a:t>클래스와 인터페이스의 관계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4" y="1411784"/>
            <a:ext cx="4612754" cy="20631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4" y="4199676"/>
            <a:ext cx="6308389" cy="167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3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 상속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7" y="1366528"/>
            <a:ext cx="5999642" cy="15913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7" y="3178227"/>
            <a:ext cx="6763558" cy="209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1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인터페이스를 이용한 다중 상속 효과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23" y="1386951"/>
            <a:ext cx="7355592" cy="186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38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인터페이스와 상수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>
                <a:hlinkClick r:id="rId2" action="ppaction://hlinkfile"/>
              </a:rPr>
              <a:t>sec03/Coin1Demo</a:t>
            </a:r>
            <a:br>
              <a:rPr lang="en-US" altLang="ko-KR" dirty="0"/>
            </a:br>
            <a:r>
              <a:rPr lang="en-US" altLang="ko-KR" dirty="0">
                <a:hlinkClick r:id="rId3" action="ppaction://hlinkfile"/>
              </a:rPr>
              <a:t>sec03/Coin2Demo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16" y="1437490"/>
            <a:ext cx="2649527" cy="71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80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인터페이스의 상속과 구현 클래스</a:t>
            </a:r>
            <a:endParaRPr lang="en-US" altLang="ko-KR" dirty="0"/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전자제품에  포함되어야 하는 </a:t>
            </a:r>
            <a:r>
              <a:rPr lang="ko-KR" altLang="en-US" dirty="0" err="1"/>
              <a:t>제어부의</a:t>
            </a:r>
            <a:r>
              <a:rPr lang="ko-KR" altLang="en-US" dirty="0"/>
              <a:t> 요구 조건</a:t>
            </a:r>
            <a:endParaRPr lang="en-US" altLang="ko-KR" dirty="0"/>
          </a:p>
          <a:p>
            <a:pPr lvl="2"/>
            <a:r>
              <a:rPr lang="ko-KR" altLang="en-US" dirty="0"/>
              <a:t>모든 전자제품에는 전원을 온</a:t>
            </a:r>
            <a:r>
              <a:rPr lang="en-US" altLang="ko-KR" dirty="0"/>
              <a:t>·</a:t>
            </a:r>
            <a:r>
              <a:rPr lang="ko-KR" altLang="en-US" dirty="0" err="1"/>
              <a:t>오프하는</a:t>
            </a:r>
            <a:r>
              <a:rPr lang="ko-KR" altLang="en-US" dirty="0"/>
              <a:t> 기능이 있으며</a:t>
            </a:r>
            <a:r>
              <a:rPr lang="en-US" altLang="ko-KR" dirty="0"/>
              <a:t>, </a:t>
            </a:r>
            <a:r>
              <a:rPr lang="ko-KR" altLang="en-US" dirty="0"/>
              <a:t>수리 및 공장 초기화를 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전자제품 객체는 </a:t>
            </a:r>
            <a:r>
              <a:rPr lang="en-US" altLang="ko-KR" dirty="0" err="1"/>
              <a:t>turnOn</a:t>
            </a:r>
            <a:r>
              <a:rPr lang="en-US" altLang="ko-KR" dirty="0"/>
              <a:t>( ) 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en-US" altLang="ko-KR" dirty="0" err="1"/>
              <a:t>turnOff</a:t>
            </a:r>
            <a:r>
              <a:rPr lang="en-US" altLang="ko-KR" dirty="0"/>
              <a:t>( ) </a:t>
            </a:r>
            <a:r>
              <a:rPr lang="ko-KR" altLang="en-US" dirty="0"/>
              <a:t>메서드로만 전원을 조절할 수 있어야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수리 및 공장 초기화 기능을 미리 구현해 놓아서 필요할 때 사용할 수 있어야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수리 기능은 자식 클래스에서 </a:t>
            </a:r>
            <a:r>
              <a:rPr lang="ko-KR" altLang="en-US" dirty="0" err="1"/>
              <a:t>오버라이딩할</a:t>
            </a:r>
            <a:r>
              <a:rPr lang="ko-KR" altLang="en-US" dirty="0"/>
              <a:t> 수도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>
                <a:hlinkClick r:id="rId2" action="ppaction://hlinkfile"/>
              </a:rPr>
              <a:t>sec03/Controllable</a:t>
            </a:r>
            <a:br>
              <a:rPr lang="en-US" altLang="ko-KR" dirty="0"/>
            </a:br>
            <a:r>
              <a:rPr lang="en-US" altLang="ko-KR" dirty="0">
                <a:hlinkClick r:id="rId3" action="ppaction://hlinkfile"/>
              </a:rPr>
              <a:t>sec03/</a:t>
            </a:r>
            <a:r>
              <a:rPr lang="en-US" altLang="ko-KR" dirty="0" err="1">
                <a:hlinkClick r:id="rId3" action="ppaction://hlinkfile"/>
              </a:rPr>
              <a:t>RemoteControllable</a:t>
            </a:r>
            <a:br>
              <a:rPr lang="en-US" altLang="ko-KR" dirty="0"/>
            </a:br>
            <a:r>
              <a:rPr lang="en-US" altLang="ko-KR" dirty="0">
                <a:hlinkClick r:id="rId4" action="ppaction://hlinkfile"/>
              </a:rPr>
              <a:t>sec03/TV</a:t>
            </a:r>
            <a:br>
              <a:rPr lang="en-US" altLang="ko-KR" dirty="0"/>
            </a:br>
            <a:r>
              <a:rPr lang="en-US" altLang="ko-KR" dirty="0">
                <a:hlinkClick r:id="rId5" action="ppaction://hlinkfile"/>
              </a:rPr>
              <a:t>sec03/</a:t>
            </a:r>
            <a:r>
              <a:rPr lang="en-US" altLang="ko-KR" dirty="0" err="1">
                <a:hlinkClick r:id="rId5" action="ppaction://hlinkfile"/>
              </a:rPr>
              <a:t>ControllableDemo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6" action="ppaction://hlinkfile"/>
              </a:rPr>
              <a:t>sec03/Notebook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56" y="5061309"/>
            <a:ext cx="2177966" cy="12507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87" y="2993421"/>
            <a:ext cx="1673344" cy="219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85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 타입</a:t>
            </a:r>
            <a:endParaRPr lang="en-US" altLang="ko-KR" dirty="0"/>
          </a:p>
          <a:p>
            <a:pPr lvl="1"/>
            <a:r>
              <a:rPr lang="ko-KR" altLang="en-US" dirty="0"/>
              <a:t>인터페이스도 클래스처럼 하나의 타입이므로 변수를 인터페이스 타입으로 선언 가능</a:t>
            </a:r>
            <a:endParaRPr lang="en-US" altLang="ko-KR" dirty="0"/>
          </a:p>
          <a:p>
            <a:pPr lvl="1"/>
            <a:r>
              <a:rPr lang="ko-KR" altLang="en-US" dirty="0"/>
              <a:t>인터페이스의 구현 클래스는 그 인터페이스의 자식 타입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인터페이스 타입 변수가 구현 객체를 참조한다면 강제 타입 변환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0" y="1945828"/>
            <a:ext cx="6401823" cy="39035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855441" y="2922707"/>
            <a:ext cx="6459760" cy="1294186"/>
            <a:chOff x="899890" y="3335199"/>
            <a:chExt cx="7093067" cy="161871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890" y="3335199"/>
              <a:ext cx="6810375" cy="15049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22546" y="4461472"/>
              <a:ext cx="1970411" cy="492443"/>
            </a:xfrm>
            <a:prstGeom prst="rect">
              <a:avLst/>
            </a:prstGeom>
            <a:solidFill>
              <a:srgbClr val="FDDF62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300" dirty="0"/>
                <a:t>인터페이스 구현 객체를</a:t>
              </a:r>
              <a:endParaRPr lang="en-US" altLang="ko-KR" sz="1300" dirty="0"/>
            </a:p>
            <a:p>
              <a:r>
                <a:rPr lang="ko-KR" altLang="en-US" sz="1300" dirty="0"/>
                <a:t>참조하는 변수이다</a:t>
              </a:r>
              <a:r>
                <a:rPr lang="en-US" altLang="ko-KR" sz="1300" dirty="0"/>
                <a:t>.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767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ControllableDemo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hlinkClick r:id="rId3" action="ppaction://hlinkfile"/>
              </a:rPr>
              <a:t>sec04/</a:t>
            </a:r>
            <a:r>
              <a:rPr lang="en-US" altLang="ko-KR" dirty="0" err="1">
                <a:hlinkClick r:id="rId3" action="ppaction://hlinkfile"/>
              </a:rPr>
              <a:t>AnimalDemo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223" y="1279047"/>
            <a:ext cx="1777309" cy="2332076"/>
          </a:xfrm>
          <a:prstGeom prst="rect">
            <a:avLst/>
          </a:prstGeom>
        </p:spPr>
      </p:pic>
      <p:pic>
        <p:nvPicPr>
          <p:cNvPr id="5" name="내용 개체 틀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9031" y="3861519"/>
            <a:ext cx="1509747" cy="96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6245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MovableDemo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20" y="2166105"/>
            <a:ext cx="7297084" cy="27578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31" y="1223691"/>
            <a:ext cx="2293029" cy="76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64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클래스와 중첩 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의미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64" y="1320749"/>
            <a:ext cx="6379808" cy="17497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63" y="4219418"/>
            <a:ext cx="6101437" cy="11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0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추상</a:t>
            </a:r>
            <a:r>
              <a:rPr lang="en-US" altLang="ko-KR" dirty="0"/>
              <a:t>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메서드 본체를 완성하지 못한 메서드</a:t>
            </a:r>
            <a:r>
              <a:rPr lang="en-US" altLang="ko-KR" dirty="0"/>
              <a:t>. </a:t>
            </a:r>
            <a:r>
              <a:rPr lang="ko-KR" altLang="en-US" dirty="0"/>
              <a:t>무엇을 할지는 선언할 수 있지만</a:t>
            </a:r>
            <a:r>
              <a:rPr lang="en-US" altLang="ko-KR" dirty="0"/>
              <a:t>, </a:t>
            </a:r>
            <a:r>
              <a:rPr lang="ko-KR" altLang="en-US" dirty="0"/>
              <a:t>어떻게 할지는 정의할 수 없음</a:t>
            </a:r>
            <a:endParaRPr lang="en-US" altLang="ko-KR" dirty="0"/>
          </a:p>
          <a:p>
            <a:endParaRPr lang="en-US" altLang="ko-KR" sz="1050" dirty="0"/>
          </a:p>
          <a:p>
            <a:r>
              <a:rPr lang="ko-KR" altLang="en-US" dirty="0"/>
              <a:t>추상 클래스</a:t>
            </a:r>
            <a:endParaRPr lang="en-US" altLang="ko-KR" dirty="0"/>
          </a:p>
          <a:p>
            <a:pPr lvl="1"/>
            <a:r>
              <a:rPr lang="ko-KR" altLang="en-US" dirty="0"/>
              <a:t>보통 하나 이상의 추상 메서드를 포함하지만 없을 수도 있음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주로 상속 계층에서 자식 멤버의 이름을 통일하기 위하여 사용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15" y="950027"/>
            <a:ext cx="4144951" cy="2326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9390" y="1495953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dirty="0"/>
              <a:t>Shape </a:t>
            </a:r>
            <a:r>
              <a:rPr lang="ko-KR" altLang="en-US" dirty="0"/>
              <a:t>클래스의 </a:t>
            </a:r>
            <a:r>
              <a:rPr lang="en-US" altLang="ko-KR" dirty="0"/>
              <a:t>draw()?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17" y="5682222"/>
            <a:ext cx="72675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15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클래스와 중첩 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중첩 클래스의 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컴파일 후 생성 파일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295343"/>
            <a:ext cx="7241514" cy="20388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254472"/>
            <a:ext cx="6784526" cy="100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30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클래스와 중첩 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외부 클래스 접근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중첩 클래스의 객체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ko-KR" altLang="en-US" dirty="0"/>
              <a:t>내부 클래스 사용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sec05/MemberClassDemo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지역 클래스와 지역 변수 관계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sec05/LocalClassDemo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중첩 인터페이스 사용 </a:t>
            </a:r>
            <a:r>
              <a:rPr lang="en-US" altLang="ko-KR" dirty="0"/>
              <a:t>: </a:t>
            </a:r>
            <a:r>
              <a:rPr lang="en-US" altLang="ko-KR" dirty="0">
                <a:hlinkClick r:id="rId4" action="ppaction://hlinkfile"/>
              </a:rPr>
              <a:t>sec05/InnerInterfaceDemo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02" y="1358891"/>
            <a:ext cx="1606633" cy="3302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02" y="2501711"/>
            <a:ext cx="6096313" cy="6858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999" y="3273372"/>
            <a:ext cx="1619610" cy="17078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388" y="5621015"/>
            <a:ext cx="2305168" cy="8064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1454" y="4882034"/>
            <a:ext cx="1465061" cy="98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39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익명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  <a:endParaRPr lang="en-US" altLang="ko-KR" dirty="0"/>
          </a:p>
          <a:p>
            <a:pPr lvl="1"/>
            <a:r>
              <a:rPr lang="ko-KR" altLang="en-US" dirty="0"/>
              <a:t>중첩 클래스의 특수한 형태로 코드가 단순해지기 때문에 이벤트 처리나 스레드 등에서 자주 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40" y="1693596"/>
            <a:ext cx="3839448" cy="21336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40" y="4412743"/>
            <a:ext cx="6669116" cy="1409129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2411735" y="4004608"/>
            <a:ext cx="247650" cy="274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53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익명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익명 클래스의 부모로 사용할 클래스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sec06/Bird</a:t>
            </a:r>
            <a:endParaRPr lang="en-US" altLang="ko-KR" dirty="0"/>
          </a:p>
          <a:p>
            <a:pPr lvl="1"/>
            <a:r>
              <a:rPr lang="ko-KR" altLang="en-US" dirty="0"/>
              <a:t>기명 멤버 클래스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sec06/</a:t>
            </a:r>
            <a:r>
              <a:rPr lang="en-US" altLang="ko-KR" dirty="0" err="1">
                <a:hlinkClick r:id="rId3" action="ppaction://hlinkfile"/>
              </a:rPr>
              <a:t>MemberDemo</a:t>
            </a:r>
            <a:endParaRPr lang="en-US" altLang="ko-KR" dirty="0"/>
          </a:p>
          <a:p>
            <a:pPr lvl="1"/>
            <a:r>
              <a:rPr lang="ko-KR" altLang="en-US" dirty="0"/>
              <a:t>익명 멤버 클래스 </a:t>
            </a:r>
            <a:r>
              <a:rPr lang="en-US" altLang="ko-KR" dirty="0"/>
              <a:t>: </a:t>
            </a:r>
            <a:r>
              <a:rPr lang="en-US" altLang="ko-KR" dirty="0">
                <a:hlinkClick r:id="rId4" action="ppaction://hlinkfile"/>
              </a:rPr>
              <a:t>sec06/Anonymous1Demo</a:t>
            </a:r>
            <a:endParaRPr lang="en-US" altLang="ko-KR" dirty="0"/>
          </a:p>
          <a:p>
            <a:pPr lvl="1"/>
            <a:r>
              <a:rPr lang="ko-KR" altLang="en-US" dirty="0"/>
              <a:t>기명 지역 클래스 </a:t>
            </a:r>
            <a:r>
              <a:rPr lang="en-US" altLang="ko-KR" dirty="0"/>
              <a:t>: </a:t>
            </a:r>
            <a:r>
              <a:rPr lang="en-US" altLang="ko-KR" dirty="0">
                <a:hlinkClick r:id="rId5" action="ppaction://hlinkfile"/>
              </a:rPr>
              <a:t>sec06/LocalDemo</a:t>
            </a:r>
            <a:endParaRPr lang="en-US" altLang="ko-KR" dirty="0"/>
          </a:p>
          <a:p>
            <a:pPr lvl="1"/>
            <a:r>
              <a:rPr lang="ko-KR" altLang="en-US" dirty="0"/>
              <a:t>익명 지역 클래스 </a:t>
            </a:r>
            <a:r>
              <a:rPr lang="en-US" altLang="ko-KR" dirty="0"/>
              <a:t>: </a:t>
            </a:r>
            <a:r>
              <a:rPr lang="en-US" altLang="ko-KR" dirty="0">
                <a:hlinkClick r:id="rId6" action="ppaction://hlinkfile"/>
              </a:rPr>
              <a:t>sec06/Anonymous2Demo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842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  <a:endParaRPr lang="en-US" altLang="ko-KR" dirty="0"/>
          </a:p>
          <a:p>
            <a:pPr lvl="1"/>
            <a:r>
              <a:rPr lang="ko-KR" altLang="en-US" dirty="0"/>
              <a:t>객체 간에 불변 데이터를 전달하는 것은 </a:t>
            </a:r>
            <a:r>
              <a:rPr lang="en-US" altLang="ko-KR" dirty="0"/>
              <a:t>Java </a:t>
            </a:r>
            <a:r>
              <a:rPr lang="ko-KR" altLang="en-US" dirty="0"/>
              <a:t>애플리케이션에서 가장 흔하지만 일상적인 작업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대부분의 경우 판에 박은 형태의 필드</a:t>
            </a:r>
            <a:r>
              <a:rPr lang="en-US" altLang="ko-KR" dirty="0"/>
              <a:t>, </a:t>
            </a:r>
            <a:r>
              <a:rPr lang="ko-KR" altLang="en-US" dirty="0"/>
              <a:t>메서드 등을 가진 클래스를 정의하는 작업이지만 사소한 실수 등에 취약</a:t>
            </a:r>
            <a:endParaRPr lang="en-US" altLang="ko-KR" dirty="0"/>
          </a:p>
          <a:p>
            <a:pPr lvl="1"/>
            <a:r>
              <a:rPr lang="ko-KR" altLang="en-US" dirty="0"/>
              <a:t>이와 같은 경우 다음과 같은 멤버를 포함하는 클래스를 정의</a:t>
            </a:r>
            <a:endParaRPr lang="en-US" altLang="ko-KR" dirty="0"/>
          </a:p>
          <a:p>
            <a:pPr lvl="2"/>
            <a:r>
              <a:rPr lang="en-US" altLang="ko-KR" dirty="0"/>
              <a:t>private,</a:t>
            </a:r>
            <a:r>
              <a:rPr lang="ko-KR" altLang="en-US" dirty="0"/>
              <a:t> </a:t>
            </a:r>
            <a:r>
              <a:rPr lang="en-US" altLang="ko-KR" dirty="0"/>
              <a:t>final</a:t>
            </a:r>
            <a:r>
              <a:rPr lang="ko-KR" altLang="en-US" dirty="0"/>
              <a:t> 멤버 필드</a:t>
            </a:r>
            <a:endParaRPr lang="en-US" altLang="ko-KR" dirty="0"/>
          </a:p>
          <a:p>
            <a:pPr lvl="2"/>
            <a:r>
              <a:rPr lang="ko-KR" altLang="en-US" dirty="0"/>
              <a:t>멤버 필드를 위한 </a:t>
            </a:r>
            <a:r>
              <a:rPr lang="en-US" altLang="ko-KR" dirty="0"/>
              <a:t>getter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2"/>
            <a:r>
              <a:rPr lang="ko-KR" altLang="en-US" dirty="0"/>
              <a:t>필드를 포함하는 생성자</a:t>
            </a:r>
            <a:endParaRPr lang="en-US" altLang="ko-KR" dirty="0"/>
          </a:p>
          <a:p>
            <a:pPr lvl="2"/>
            <a:r>
              <a:rPr lang="ko-KR" altLang="en-US" dirty="0"/>
              <a:t>모든 필드 내용이 동일하면 </a:t>
            </a:r>
            <a:r>
              <a:rPr lang="en-US" altLang="ko-KR" dirty="0"/>
              <a:t>true</a:t>
            </a:r>
            <a:r>
              <a:rPr lang="ko-KR" altLang="en-US" dirty="0"/>
              <a:t>를 반환하는 </a:t>
            </a:r>
            <a:r>
              <a:rPr lang="en-US" altLang="ko-KR" dirty="0"/>
              <a:t>equals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2"/>
            <a:r>
              <a:rPr lang="ko-KR" altLang="en-US" dirty="0"/>
              <a:t>모든 필드 내용이 동일하면 동일한 값을 반환하는 </a:t>
            </a:r>
            <a:r>
              <a:rPr lang="en-US" altLang="ko-KR" dirty="0" err="1"/>
              <a:t>hashCode</a:t>
            </a:r>
            <a:r>
              <a:rPr lang="en-US" altLang="ko-KR" dirty="0"/>
              <a:t>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2"/>
            <a:r>
              <a:rPr lang="ko-KR" altLang="en-US" dirty="0"/>
              <a:t>클래스 이름과 각 필드의 이름 및 값을 포함하는 </a:t>
            </a:r>
            <a:r>
              <a:rPr lang="en-US" altLang="ko-KR" dirty="0" err="1"/>
              <a:t>toString</a:t>
            </a:r>
            <a:r>
              <a:rPr lang="en-US" altLang="ko-KR" dirty="0"/>
              <a:t> </a:t>
            </a:r>
            <a:r>
              <a:rPr lang="ko-KR" altLang="en-US" dirty="0"/>
              <a:t>메서드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문제점</a:t>
            </a:r>
            <a:endParaRPr lang="en-US" altLang="ko-KR" dirty="0"/>
          </a:p>
          <a:p>
            <a:pPr lvl="2"/>
            <a:r>
              <a:rPr lang="ko-KR" altLang="en-US" dirty="0"/>
              <a:t>판에 박은 형태의 코드가 너무 많다</a:t>
            </a:r>
            <a:r>
              <a:rPr lang="en-US" altLang="ko-KR" dirty="0"/>
              <a:t>. </a:t>
            </a:r>
            <a:r>
              <a:rPr lang="ko-KR" altLang="en-US" dirty="0"/>
              <a:t>또한 약간의 변화에도 변경할 코드가 많다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Circle </a:t>
            </a:r>
            <a:r>
              <a:rPr lang="ko-KR" altLang="en-US" dirty="0"/>
              <a:t>클래스의 목적을 모호하게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16</a:t>
            </a:r>
            <a:r>
              <a:rPr lang="ko-KR" altLang="en-US" dirty="0"/>
              <a:t>부터 레코드</a:t>
            </a:r>
            <a:r>
              <a:rPr lang="en-US" altLang="ko-KR" dirty="0"/>
              <a:t>(record), </a:t>
            </a:r>
            <a:r>
              <a:rPr lang="ko-KR" altLang="en-US" dirty="0"/>
              <a:t>즉 순수하게 데이터를 보유하기 위한 특수한 종류의 클래스를 도입하여 이러한 문제를 해결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26B4E8-EA28-4632-8C4A-337821A48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101" y="549931"/>
            <a:ext cx="975632" cy="49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01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기초</a:t>
            </a:r>
            <a:endParaRPr lang="en-US" altLang="ko-KR" dirty="0"/>
          </a:p>
          <a:p>
            <a:pPr lvl="1"/>
            <a:r>
              <a:rPr lang="ko-KR" altLang="en-US" dirty="0"/>
              <a:t>레코드는 필드의 유형과 이름만 필요한 불변 데이터를 위한 특별한 클래스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레코드는 다음과 같은 클래스로 컴파일</a:t>
            </a:r>
            <a:endParaRPr lang="en-US" altLang="ko-KR" dirty="0"/>
          </a:p>
          <a:p>
            <a:pPr lvl="2"/>
            <a:r>
              <a:rPr lang="ko-KR" altLang="en-US" dirty="0"/>
              <a:t>레코드</a:t>
            </a:r>
            <a:r>
              <a:rPr lang="en-US" altLang="ko-KR" dirty="0"/>
              <a:t>_</a:t>
            </a:r>
            <a:r>
              <a:rPr lang="ko-KR" altLang="en-US" dirty="0"/>
              <a:t>이름을</a:t>
            </a:r>
            <a:r>
              <a:rPr lang="en-US" altLang="ko-KR" dirty="0"/>
              <a:t> </a:t>
            </a:r>
            <a:r>
              <a:rPr lang="ko-KR" altLang="en-US" dirty="0"/>
              <a:t>가진 </a:t>
            </a:r>
            <a:r>
              <a:rPr lang="en-US" altLang="ko-KR" dirty="0"/>
              <a:t>final class </a:t>
            </a:r>
            <a:r>
              <a:rPr lang="ko-KR" altLang="en-US" dirty="0"/>
              <a:t>파일을 생성</a:t>
            </a:r>
            <a:endParaRPr lang="en-US" altLang="ko-KR" dirty="0"/>
          </a:p>
          <a:p>
            <a:pPr lvl="2"/>
            <a:r>
              <a:rPr lang="en-US" altLang="ko-KR" dirty="0"/>
              <a:t>0</a:t>
            </a:r>
            <a:r>
              <a:rPr lang="ko-KR" altLang="en-US" dirty="0"/>
              <a:t>개 이상의 컴포넌트</a:t>
            </a:r>
            <a:r>
              <a:rPr lang="en-US" altLang="ko-KR" dirty="0"/>
              <a:t>_</a:t>
            </a:r>
            <a:r>
              <a:rPr lang="ko-KR" altLang="en-US" dirty="0"/>
              <a:t>필드는 클래스의 </a:t>
            </a:r>
            <a:r>
              <a:rPr lang="en-US" altLang="ko-KR" dirty="0"/>
              <a:t>private final</a:t>
            </a:r>
            <a:r>
              <a:rPr lang="ko-KR" altLang="en-US" dirty="0"/>
              <a:t>인 멤버 필드로 사용</a:t>
            </a:r>
            <a:endParaRPr lang="en-US" altLang="ko-KR" dirty="0"/>
          </a:p>
          <a:p>
            <a:pPr lvl="2"/>
            <a:r>
              <a:rPr lang="ko-KR" altLang="en-US" dirty="0"/>
              <a:t>접근자가 자동으로 생성되며</a:t>
            </a:r>
            <a:r>
              <a:rPr lang="en-US" altLang="ko-KR" dirty="0"/>
              <a:t>, </a:t>
            </a:r>
            <a:r>
              <a:rPr lang="ko-KR" altLang="en-US" dirty="0" err="1"/>
              <a:t>접근자</a:t>
            </a:r>
            <a:r>
              <a:rPr lang="ko-KR" altLang="en-US" dirty="0"/>
              <a:t> 이름은 컴포넌트 필드의 이름과 동일</a:t>
            </a:r>
            <a:endParaRPr lang="en-US" altLang="ko-KR" dirty="0"/>
          </a:p>
          <a:p>
            <a:pPr lvl="2"/>
            <a:r>
              <a:rPr lang="ko-KR" altLang="en-US" dirty="0"/>
              <a:t>정규 생성자</a:t>
            </a:r>
            <a:r>
              <a:rPr lang="en-US" altLang="ko-KR" dirty="0"/>
              <a:t>(canonical constructor), 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모든 필드 내용이 동일하면 </a:t>
            </a:r>
            <a:r>
              <a:rPr lang="en-US" altLang="ko-KR" dirty="0"/>
              <a:t>true</a:t>
            </a:r>
            <a:r>
              <a:rPr lang="ko-KR" altLang="en-US" dirty="0"/>
              <a:t>를 반환하는 </a:t>
            </a:r>
            <a:r>
              <a:rPr lang="en-US" altLang="ko-KR" dirty="0"/>
              <a:t>equals( 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2"/>
            <a:r>
              <a:rPr lang="ko-KR" altLang="en-US" dirty="0"/>
              <a:t>모든 필드 내용이 동일하면 동일한 값을 반환하는 </a:t>
            </a:r>
            <a:r>
              <a:rPr lang="en-US" altLang="ko-KR" dirty="0" err="1"/>
              <a:t>hashCode</a:t>
            </a:r>
            <a:r>
              <a:rPr lang="en-US" altLang="ko-KR" dirty="0"/>
              <a:t>( 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2"/>
            <a:r>
              <a:rPr lang="ko-KR" altLang="en-US" dirty="0"/>
              <a:t>클래스 이름과 각 필드의 이름 및 값을 포함하는 </a:t>
            </a:r>
            <a:r>
              <a:rPr lang="en-US" altLang="ko-KR" dirty="0" err="1"/>
              <a:t>toString</a:t>
            </a:r>
            <a:r>
              <a:rPr lang="en-US" altLang="ko-KR" dirty="0"/>
              <a:t>( 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클래스와 레코드 비교 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sec07/</a:t>
            </a:r>
            <a:r>
              <a:rPr lang="en-US" altLang="ko-KR" dirty="0" err="1">
                <a:hlinkClick r:id="rId2" action="ppaction://hlinkfile"/>
              </a:rPr>
              <a:t>CircleDemo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sec07/recordtype1/</a:t>
            </a:r>
            <a:r>
              <a:rPr lang="en-US" altLang="ko-KR" dirty="0" err="1">
                <a:hlinkClick r:id="rId3" action="ppaction://hlinkfile"/>
              </a:rPr>
              <a:t>CircleDemo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4942" y="1988598"/>
            <a:ext cx="385842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record </a:t>
            </a:r>
            <a:r>
              <a:rPr lang="ko-KR" altLang="en-US" sz="1400" dirty="0"/>
              <a:t>레코드</a:t>
            </a:r>
            <a:r>
              <a:rPr lang="en-US" altLang="ko-KR" sz="1400" dirty="0"/>
              <a:t>_</a:t>
            </a:r>
            <a:r>
              <a:rPr lang="ko-KR" altLang="en-US" sz="1400" dirty="0"/>
              <a:t>이름 </a:t>
            </a:r>
            <a:r>
              <a:rPr lang="en-US" altLang="ko-KR" sz="1400" dirty="0"/>
              <a:t>( </a:t>
            </a:r>
            <a:r>
              <a:rPr lang="ko-KR" altLang="en-US" sz="1400" dirty="0"/>
              <a:t>컴포넌트</a:t>
            </a:r>
            <a:r>
              <a:rPr lang="en-US" altLang="ko-KR" sz="1400" dirty="0"/>
              <a:t>_</a:t>
            </a:r>
            <a:r>
              <a:rPr lang="ko-KR" altLang="en-US" sz="1400" dirty="0"/>
              <a:t>필드</a:t>
            </a:r>
            <a:r>
              <a:rPr lang="en-US" altLang="ko-KR" sz="1400" dirty="0"/>
              <a:t>... )    {   }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438183" y="1917577"/>
            <a:ext cx="2556768" cy="45276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76889" y="1917577"/>
            <a:ext cx="359268" cy="45276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67934" y="24297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헤더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0301" y="241371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본체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3B94B7-491A-44A1-98A3-2F7673E209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101" y="549931"/>
            <a:ext cx="975632" cy="49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20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정규 생성자</a:t>
            </a:r>
            <a:r>
              <a:rPr lang="en-US" altLang="ko-KR" dirty="0"/>
              <a:t>(canonical</a:t>
            </a:r>
            <a:r>
              <a:rPr lang="ko-KR" altLang="en-US" dirty="0"/>
              <a:t> </a:t>
            </a:r>
            <a:r>
              <a:rPr lang="en-US" altLang="ko-KR" dirty="0"/>
              <a:t>constructor)</a:t>
            </a:r>
          </a:p>
          <a:p>
            <a:pPr lvl="1"/>
            <a:r>
              <a:rPr lang="ko-KR" altLang="en-US" dirty="0"/>
              <a:t>헤더와 동일한 </a:t>
            </a:r>
            <a:r>
              <a:rPr lang="ko-KR" altLang="en-US" dirty="0" err="1"/>
              <a:t>시그너처를</a:t>
            </a:r>
            <a:r>
              <a:rPr lang="ko-KR" altLang="en-US" dirty="0"/>
              <a:t> 가진 생성자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문제점 </a:t>
            </a:r>
            <a:r>
              <a:rPr lang="en-US" altLang="ko-KR" dirty="0"/>
              <a:t>:</a:t>
            </a:r>
            <a:r>
              <a:rPr lang="ko-KR" altLang="en-US" dirty="0"/>
              <a:t> 레코드 클래스의 구성 요소를 반복하기 때문에 지루하고 오류가 발생하기 쉽다</a:t>
            </a:r>
            <a:endParaRPr lang="en-US" altLang="ko-KR" dirty="0"/>
          </a:p>
          <a:p>
            <a:r>
              <a:rPr lang="ko-KR" altLang="en-US" dirty="0"/>
              <a:t>축약 생성자</a:t>
            </a:r>
            <a:r>
              <a:rPr lang="en-US" altLang="ko-KR" dirty="0"/>
              <a:t>(compact constructor)</a:t>
            </a:r>
          </a:p>
          <a:p>
            <a:pPr lvl="1"/>
            <a:r>
              <a:rPr lang="ko-KR" altLang="en-US" dirty="0"/>
              <a:t>정규 생성자의 문제점을 해소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sec07/recordtype2/CircleDemo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sec07/recordtype3/CircleDemo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02FDCA-1A2F-4B07-90FB-564FB447AA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101" y="549931"/>
            <a:ext cx="975632" cy="4961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0C4EA8-1D51-41A7-88ED-0B9F1DD581F6}"/>
              </a:ext>
            </a:extLst>
          </p:cNvPr>
          <p:cNvSpPr txBox="1"/>
          <p:nvPr/>
        </p:nvSpPr>
        <p:spPr>
          <a:xfrm>
            <a:off x="784941" y="1896236"/>
            <a:ext cx="500441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record </a:t>
            </a:r>
            <a:r>
              <a:rPr lang="ko-KR" altLang="en-US" sz="1400" dirty="0"/>
              <a:t>레코드</a:t>
            </a:r>
            <a:r>
              <a:rPr lang="en-US" altLang="ko-KR" sz="1400" dirty="0"/>
              <a:t>_</a:t>
            </a:r>
            <a:r>
              <a:rPr lang="ko-KR" altLang="en-US" sz="1400" dirty="0"/>
              <a:t>이름 </a:t>
            </a:r>
            <a:r>
              <a:rPr lang="en-US" altLang="ko-KR" sz="1400" dirty="0"/>
              <a:t>( </a:t>
            </a:r>
            <a:r>
              <a:rPr lang="ko-KR" altLang="en-US" sz="1400" dirty="0"/>
              <a:t>컴포넌트</a:t>
            </a:r>
            <a:r>
              <a:rPr lang="en-US" altLang="ko-KR" sz="1400" dirty="0"/>
              <a:t>_</a:t>
            </a:r>
            <a:r>
              <a:rPr lang="ko-KR" altLang="en-US" sz="1400" dirty="0"/>
              <a:t>필드</a:t>
            </a:r>
            <a:r>
              <a:rPr lang="en-US" altLang="ko-KR" sz="1400" dirty="0"/>
              <a:t>... )    { </a:t>
            </a:r>
          </a:p>
          <a:p>
            <a:r>
              <a:rPr lang="en-US" altLang="ko-KR" sz="1400" dirty="0"/>
              <a:t>      public</a:t>
            </a:r>
            <a:r>
              <a:rPr lang="ko-KR" altLang="en-US" sz="1400" dirty="0"/>
              <a:t> 레코드</a:t>
            </a:r>
            <a:r>
              <a:rPr lang="en-US" altLang="ko-KR" sz="1400" dirty="0"/>
              <a:t>_</a:t>
            </a:r>
            <a:r>
              <a:rPr lang="ko-KR" altLang="en-US" sz="1400" dirty="0"/>
              <a:t>이름 </a:t>
            </a:r>
            <a:r>
              <a:rPr lang="en-US" altLang="ko-KR" sz="1400" dirty="0">
                <a:solidFill>
                  <a:srgbClr val="FF0000"/>
                </a:solidFill>
              </a:rPr>
              <a:t>( </a:t>
            </a:r>
            <a:r>
              <a:rPr lang="ko-KR" altLang="en-US" sz="1400" dirty="0">
                <a:solidFill>
                  <a:srgbClr val="FF0000"/>
                </a:solidFill>
              </a:rPr>
              <a:t>컴포넌트</a:t>
            </a:r>
            <a:r>
              <a:rPr lang="en-US" altLang="ko-KR" sz="1400" dirty="0">
                <a:solidFill>
                  <a:srgbClr val="FF0000"/>
                </a:solidFill>
              </a:rPr>
              <a:t>_</a:t>
            </a:r>
            <a:r>
              <a:rPr lang="ko-KR" altLang="en-US" sz="1400" dirty="0">
                <a:solidFill>
                  <a:srgbClr val="FF0000"/>
                </a:solidFill>
              </a:rPr>
              <a:t>필드</a:t>
            </a:r>
            <a:r>
              <a:rPr lang="en-US" altLang="ko-KR" sz="1400" dirty="0">
                <a:solidFill>
                  <a:srgbClr val="FF0000"/>
                </a:solidFill>
              </a:rPr>
              <a:t>... ) 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          // </a:t>
            </a:r>
            <a:r>
              <a:rPr lang="ko-KR" altLang="en-US" sz="1400" dirty="0">
                <a:solidFill>
                  <a:srgbClr val="FF0000"/>
                </a:solidFill>
              </a:rPr>
              <a:t>컴포넌트</a:t>
            </a:r>
            <a:r>
              <a:rPr lang="en-US" altLang="ko-KR" sz="1400" dirty="0">
                <a:solidFill>
                  <a:srgbClr val="FF0000"/>
                </a:solidFill>
              </a:rPr>
              <a:t>_</a:t>
            </a:r>
            <a:r>
              <a:rPr lang="ko-KR" altLang="en-US" sz="1400" dirty="0">
                <a:solidFill>
                  <a:srgbClr val="FF0000"/>
                </a:solidFill>
              </a:rPr>
              <a:t>필드</a:t>
            </a:r>
            <a:r>
              <a:rPr lang="ko-KR" altLang="en-US" sz="1400" dirty="0"/>
              <a:t>로 컴포넌트</a:t>
            </a:r>
            <a:r>
              <a:rPr lang="en-US" altLang="ko-KR" sz="1400" dirty="0"/>
              <a:t>_</a:t>
            </a:r>
            <a:r>
              <a:rPr lang="ko-KR" altLang="en-US" sz="1400" dirty="0"/>
              <a:t>필드 초기화 코드</a:t>
            </a:r>
            <a:endParaRPr lang="en-US" altLang="ko-KR" sz="1400" dirty="0"/>
          </a:p>
          <a:p>
            <a:r>
              <a:rPr lang="en-US" altLang="ko-KR" sz="1400" dirty="0"/>
              <a:t>              // </a:t>
            </a:r>
            <a:r>
              <a:rPr lang="ko-KR" altLang="en-US" sz="1400" dirty="0"/>
              <a:t>기타 코드</a:t>
            </a:r>
            <a:endParaRPr lang="en-US" altLang="ko-KR" sz="1400" dirty="0"/>
          </a:p>
          <a:p>
            <a:r>
              <a:rPr lang="en-US" altLang="ko-KR" sz="1400" dirty="0"/>
              <a:t>     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602CA7-7568-47A7-A1C7-08842370BD08}"/>
              </a:ext>
            </a:extLst>
          </p:cNvPr>
          <p:cNvSpPr/>
          <p:nvPr/>
        </p:nvSpPr>
        <p:spPr>
          <a:xfrm>
            <a:off x="1170328" y="2157718"/>
            <a:ext cx="4482328" cy="862569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7FD1FC-E2D1-40C0-AF89-5FAF92855F84}"/>
              </a:ext>
            </a:extLst>
          </p:cNvPr>
          <p:cNvSpPr txBox="1"/>
          <p:nvPr/>
        </p:nvSpPr>
        <p:spPr>
          <a:xfrm>
            <a:off x="6260299" y="245023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정규 생성자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B0E2428-A644-4194-8FC1-C2BD58D1681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652656" y="2588733"/>
            <a:ext cx="607643" cy="27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EE3F21-D177-42A5-AD6D-0164AFE8E512}"/>
              </a:ext>
            </a:extLst>
          </p:cNvPr>
          <p:cNvSpPr txBox="1"/>
          <p:nvPr/>
        </p:nvSpPr>
        <p:spPr>
          <a:xfrm>
            <a:off x="798802" y="4681009"/>
            <a:ext cx="5243743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record </a:t>
            </a:r>
            <a:r>
              <a:rPr lang="ko-KR" altLang="en-US" sz="1400" dirty="0"/>
              <a:t>레코드</a:t>
            </a:r>
            <a:r>
              <a:rPr lang="en-US" altLang="ko-KR" sz="1400" dirty="0"/>
              <a:t>_</a:t>
            </a:r>
            <a:r>
              <a:rPr lang="ko-KR" altLang="en-US" sz="1400" dirty="0"/>
              <a:t>이름 </a:t>
            </a:r>
            <a:r>
              <a:rPr lang="en-US" altLang="ko-KR" sz="1400" dirty="0"/>
              <a:t>( </a:t>
            </a:r>
            <a:r>
              <a:rPr lang="ko-KR" altLang="en-US" sz="1400" dirty="0"/>
              <a:t>컴포넌트</a:t>
            </a:r>
            <a:r>
              <a:rPr lang="en-US" altLang="ko-KR" sz="1400" dirty="0"/>
              <a:t>_</a:t>
            </a:r>
            <a:r>
              <a:rPr lang="ko-KR" altLang="en-US" sz="1400" dirty="0"/>
              <a:t>필드</a:t>
            </a:r>
            <a:r>
              <a:rPr lang="en-US" altLang="ko-KR" sz="1400" dirty="0"/>
              <a:t>... )    { </a:t>
            </a:r>
          </a:p>
          <a:p>
            <a:r>
              <a:rPr lang="en-US" altLang="ko-KR" sz="1400" dirty="0"/>
              <a:t>      public</a:t>
            </a:r>
            <a:r>
              <a:rPr lang="ko-KR" altLang="en-US" sz="1400" dirty="0"/>
              <a:t> 레코드</a:t>
            </a:r>
            <a:r>
              <a:rPr lang="en-US" altLang="ko-KR" sz="1400" dirty="0"/>
              <a:t>_</a:t>
            </a:r>
            <a:r>
              <a:rPr lang="ko-KR" altLang="en-US" sz="1400" dirty="0"/>
              <a:t>이름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            // </a:t>
            </a:r>
            <a:r>
              <a:rPr lang="ko-KR" altLang="en-US" sz="1400" dirty="0"/>
              <a:t>필요하다면 컴포넌트</a:t>
            </a:r>
            <a:r>
              <a:rPr lang="en-US" altLang="ko-KR" sz="1400" dirty="0"/>
              <a:t>_</a:t>
            </a:r>
            <a:r>
              <a:rPr lang="ko-KR" altLang="en-US" sz="1400" dirty="0"/>
              <a:t>필드 초기화를 제외한 코드</a:t>
            </a:r>
            <a:endParaRPr lang="en-US" altLang="ko-KR" sz="1400" dirty="0"/>
          </a:p>
          <a:p>
            <a:r>
              <a:rPr lang="en-US" altLang="ko-KR" sz="1400" dirty="0"/>
              <a:t>     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3AB1D9-C828-46AC-BF60-4CBAB0AF11E1}"/>
              </a:ext>
            </a:extLst>
          </p:cNvPr>
          <p:cNvSpPr/>
          <p:nvPr/>
        </p:nvSpPr>
        <p:spPr>
          <a:xfrm>
            <a:off x="1184187" y="4942491"/>
            <a:ext cx="4754795" cy="668605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E93991-982E-4F2C-AFEB-B7F6DDF662C6}"/>
              </a:ext>
            </a:extLst>
          </p:cNvPr>
          <p:cNvSpPr txBox="1"/>
          <p:nvPr/>
        </p:nvSpPr>
        <p:spPr>
          <a:xfrm>
            <a:off x="6517497" y="512728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축약 생성자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8B30C0B-93DB-46EE-AAB0-DEB13F369F5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5938982" y="5265784"/>
            <a:ext cx="578515" cy="1101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424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C88F8-3802-4719-8D18-904243A1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봉인 클래스 및 봉인 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47835-DE72-463A-A550-5351E47C8DB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sec08/sealed1/</a:t>
            </a:r>
            <a:r>
              <a:rPr lang="en-US" altLang="ko-KR" dirty="0" err="1">
                <a:hlinkClick r:id="rId2" action="ppaction://hlinkfile"/>
              </a:rPr>
              <a:t>ShapeDemo</a:t>
            </a:r>
            <a:endParaRPr lang="en-US" altLang="ko-KR" dirty="0"/>
          </a:p>
          <a:p>
            <a:pPr lvl="1"/>
            <a:r>
              <a:rPr lang="en-US" altLang="ko-KR" dirty="0"/>
              <a:t> Shape</a:t>
            </a:r>
            <a:r>
              <a:rPr lang="ko-KR" altLang="en-US" dirty="0"/>
              <a:t>의 모든 구현체를 점검하지 않으면 컴파일 오류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확장하거나 구현할 수 있는 </a:t>
            </a:r>
            <a:r>
              <a:rPr lang="en-US" altLang="ko-KR" dirty="0"/>
              <a:t>class</a:t>
            </a:r>
            <a:r>
              <a:rPr lang="ko-KR" altLang="en-US" dirty="0"/>
              <a:t>나 </a:t>
            </a:r>
            <a:r>
              <a:rPr lang="en-US" altLang="ko-KR" dirty="0"/>
              <a:t>interface</a:t>
            </a:r>
            <a:r>
              <a:rPr lang="ko-KR" altLang="en-US" dirty="0"/>
              <a:t>를 제한한다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b="0" dirty="0"/>
              <a:t>부모클래스의 사용을 제한하는 접근 제어자보다 더 강력한 기능을 제공</a:t>
            </a:r>
            <a:endParaRPr lang="en-US" altLang="ko-KR" b="0" dirty="0"/>
          </a:p>
          <a:p>
            <a:pPr lvl="1"/>
            <a:r>
              <a:rPr lang="ko-KR" altLang="en-US" b="0" dirty="0"/>
              <a:t>패턴 </a:t>
            </a:r>
            <a:r>
              <a:rPr lang="ko-KR" altLang="en-US" b="0" dirty="0" err="1"/>
              <a:t>매칭을</a:t>
            </a:r>
            <a:r>
              <a:rPr lang="ko-KR" altLang="en-US" b="0" dirty="0"/>
              <a:t> 이용하여 서브클래스를 명시적으로 확인 가능</a:t>
            </a:r>
            <a:endParaRPr lang="en-US" altLang="ko-KR" b="0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6245C5-7683-4AA1-A867-0C80961470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101" y="549931"/>
            <a:ext cx="975632" cy="49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70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4EDE4-F24B-4967-8931-4A8C92DF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봉인 클래스 및 봉인 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801B9-E954-4F5D-8563-5226859DCB1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형식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sealed, non-sealed</a:t>
            </a:r>
            <a:r>
              <a:rPr lang="ko-KR" altLang="en-US" dirty="0"/>
              <a:t>와 </a:t>
            </a:r>
            <a:r>
              <a:rPr lang="en-US" altLang="ko-KR" dirty="0"/>
              <a:t>permits</a:t>
            </a:r>
            <a:r>
              <a:rPr lang="ko-KR" altLang="en-US" dirty="0"/>
              <a:t>는 키워드가 아니라 </a:t>
            </a:r>
            <a:r>
              <a:rPr lang="ko-KR" altLang="en-US" dirty="0" err="1"/>
              <a:t>예약어</a:t>
            </a:r>
            <a:r>
              <a:rPr lang="en-US" altLang="ko-KR" dirty="0"/>
              <a:t>. </a:t>
            </a:r>
            <a:r>
              <a:rPr lang="ko-KR" altLang="en-US" dirty="0"/>
              <a:t>따라서 식별자로 사용 가능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sec08/sealed2/</a:t>
            </a:r>
            <a:r>
              <a:rPr lang="en-US" altLang="ko-KR" dirty="0" err="1">
                <a:hlinkClick r:id="rId2" action="ppaction://hlinkfile"/>
              </a:rPr>
              <a:t>ShapeDemo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주의</a:t>
            </a:r>
            <a:endParaRPr lang="en-US" altLang="ko-KR" dirty="0"/>
          </a:p>
          <a:p>
            <a:pPr lvl="1"/>
            <a:r>
              <a:rPr lang="ko-KR" altLang="en-US" dirty="0"/>
              <a:t>봉인 클래스의 자식은 자식</a:t>
            </a:r>
            <a:r>
              <a:rPr lang="en-US" altLang="ko-KR" dirty="0"/>
              <a:t>_</a:t>
            </a:r>
            <a:r>
              <a:rPr lang="ko-KR" altLang="en-US" dirty="0"/>
              <a:t>클래스 목록에 있는 것만 허용</a:t>
            </a:r>
            <a:endParaRPr lang="en-US" altLang="ko-KR" dirty="0"/>
          </a:p>
          <a:p>
            <a:pPr lvl="1"/>
            <a:r>
              <a:rPr lang="ko-KR" altLang="en-US" dirty="0"/>
              <a:t>봉인 클래스의 자식은 기본적으로 봉인 클래스이지만 </a:t>
            </a:r>
            <a:r>
              <a:rPr lang="en-US" altLang="ko-KR" dirty="0"/>
              <a:t>non-sealed</a:t>
            </a:r>
            <a:r>
              <a:rPr lang="ko-KR" altLang="en-US" dirty="0"/>
              <a:t>로 수식하면 </a:t>
            </a:r>
            <a:r>
              <a:rPr lang="ko-KR" altLang="en-US" dirty="0" err="1"/>
              <a:t>비봉인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lvl="1"/>
            <a:r>
              <a:rPr lang="ko-KR" altLang="en-US" dirty="0"/>
              <a:t>봉인 클래스의 자식은 </a:t>
            </a:r>
            <a:r>
              <a:rPr lang="en-US" altLang="ko-KR" dirty="0"/>
              <a:t>final, sealed, non-sealed </a:t>
            </a:r>
            <a:r>
              <a:rPr lang="ko-KR" altLang="en-US" dirty="0"/>
              <a:t>중 하나로 수식 필수</a:t>
            </a:r>
            <a:endParaRPr lang="en-US" altLang="ko-KR" dirty="0"/>
          </a:p>
          <a:p>
            <a:pPr lvl="1"/>
            <a:r>
              <a:rPr lang="ko-KR" altLang="en-US" dirty="0"/>
              <a:t>봉인 클래스와 자식 클래스는 동일 모듈 소속</a:t>
            </a:r>
            <a:r>
              <a:rPr lang="en-US" altLang="ko-KR" dirty="0"/>
              <a:t>. </a:t>
            </a:r>
            <a:r>
              <a:rPr lang="ko-KR" altLang="en-US" dirty="0"/>
              <a:t>모듈이 없으면 동일 패키지 소속</a:t>
            </a:r>
            <a:endParaRPr lang="en-US" altLang="ko-KR" dirty="0"/>
          </a:p>
          <a:p>
            <a:pPr lvl="1"/>
            <a:r>
              <a:rPr lang="ko-KR" altLang="en-US" dirty="0"/>
              <a:t>봉인 인터페이스도 봉인 클래스와 유사</a:t>
            </a:r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52E45-7A16-4ABA-817E-570719AD6C9E}"/>
              </a:ext>
            </a:extLst>
          </p:cNvPr>
          <p:cNvSpPr txBox="1"/>
          <p:nvPr/>
        </p:nvSpPr>
        <p:spPr>
          <a:xfrm>
            <a:off x="692579" y="1452889"/>
            <a:ext cx="461023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sealed class </a:t>
            </a:r>
            <a:r>
              <a:rPr lang="ko-KR" altLang="en-US" sz="1400" dirty="0"/>
              <a:t>클래스</a:t>
            </a:r>
            <a:r>
              <a:rPr lang="en-US" altLang="ko-KR" sz="1400" dirty="0"/>
              <a:t>_</a:t>
            </a:r>
            <a:r>
              <a:rPr lang="ko-KR" altLang="en-US" sz="1400" dirty="0"/>
              <a:t>이름 </a:t>
            </a:r>
            <a:r>
              <a:rPr lang="en-US" altLang="ko-KR" sz="1400" dirty="0"/>
              <a:t>permits</a:t>
            </a:r>
            <a:r>
              <a:rPr lang="ko-KR" altLang="en-US" sz="1400" dirty="0"/>
              <a:t> 자식클래스</a:t>
            </a:r>
            <a:r>
              <a:rPr lang="en-US" altLang="ko-KR" sz="1400" dirty="0"/>
              <a:t>_</a:t>
            </a:r>
            <a:r>
              <a:rPr lang="ko-KR" altLang="en-US" sz="1400" dirty="0"/>
              <a:t>목록 </a:t>
            </a:r>
            <a:r>
              <a:rPr lang="en-US" altLang="ko-KR" sz="1400" dirty="0"/>
              <a:t>{   }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A5F9A7-031F-4C27-ACFF-0CAF47F502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101" y="549931"/>
            <a:ext cx="975632" cy="496119"/>
          </a:xfrm>
          <a:prstGeom prst="rect">
            <a:avLst/>
          </a:prstGeom>
        </p:spPr>
      </p:pic>
      <p:sp>
        <p:nvSpPr>
          <p:cNvPr id="6" name="구름 5">
            <a:extLst>
              <a:ext uri="{FF2B5EF4-FFF2-40B4-BE49-F238E27FC236}">
                <a16:creationId xmlns:a16="http://schemas.microsoft.com/office/drawing/2014/main" id="{0BAA50D3-0694-4F6A-8102-F99B69563FC7}"/>
              </a:ext>
            </a:extLst>
          </p:cNvPr>
          <p:cNvSpPr/>
          <p:nvPr/>
        </p:nvSpPr>
        <p:spPr>
          <a:xfrm>
            <a:off x="3201148" y="2346777"/>
            <a:ext cx="4899244" cy="1082223"/>
          </a:xfrm>
          <a:prstGeom prst="cloud">
            <a:avLst/>
          </a:prstGeom>
          <a:solidFill>
            <a:srgbClr val="FF0000">
              <a:alpha val="8000"/>
            </a:srgb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1857A-3210-4763-B4B1-3CC10A07E963}"/>
              </a:ext>
            </a:extLst>
          </p:cNvPr>
          <p:cNvSpPr txBox="1"/>
          <p:nvPr/>
        </p:nvSpPr>
        <p:spPr>
          <a:xfrm>
            <a:off x="3657700" y="2584150"/>
            <a:ext cx="415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Eclipse</a:t>
            </a:r>
            <a:r>
              <a:rPr lang="ko-KR" altLang="en-US" sz="1200" dirty="0"/>
              <a:t> </a:t>
            </a:r>
            <a:r>
              <a:rPr lang="en-US" altLang="ko-KR" sz="1200" dirty="0"/>
              <a:t>2022-03, IntelliJ Idea 2022.1 </a:t>
            </a:r>
            <a:r>
              <a:rPr lang="ko-KR" altLang="en-US" sz="1200" dirty="0"/>
              <a:t>버전에서 정상 작동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이전 버전에서는 봉인 클래스를 지원하지 않을 수도 있음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0358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추상 클래스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추상 메서드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en-US" altLang="ko-KR" dirty="0">
                <a:hlinkClick r:id="rId2" action="ppaction://hlinkfile"/>
              </a:rPr>
              <a:t>sec01/Shape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>
                <a:hlinkClick r:id="rId3" action="ppaction://hlinkfile"/>
              </a:rPr>
              <a:t>sec01/Circle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>
                <a:hlinkClick r:id="rId4" action="ppaction://hlinkfile"/>
              </a:rPr>
              <a:t>sec01/</a:t>
            </a:r>
            <a:r>
              <a:rPr lang="en-US" altLang="ko-KR" dirty="0" err="1">
                <a:hlinkClick r:id="rId4" action="ppaction://hlinkfile"/>
              </a:rPr>
              <a:t>AbstractClassDemo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0" y="1319824"/>
            <a:ext cx="5082466" cy="16454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0" y="3515675"/>
            <a:ext cx="5415539" cy="8282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328" y="4782341"/>
            <a:ext cx="2434516" cy="15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7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3940" y="235868"/>
            <a:ext cx="7560840" cy="548680"/>
          </a:xfrm>
        </p:spPr>
        <p:txBody>
          <a:bodyPr/>
          <a:lstStyle/>
          <a:p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 의미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8" y="1398713"/>
            <a:ext cx="4348615" cy="15930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86" y="3438872"/>
            <a:ext cx="3815055" cy="22960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66250" y="2095108"/>
            <a:ext cx="1826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현실 세계의 인터페이스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66250" y="4830425"/>
            <a:ext cx="14670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자바의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190687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인터페이스에 의한 장점</a:t>
            </a:r>
            <a:endParaRPr lang="en-US" altLang="ko-KR" dirty="0"/>
          </a:p>
          <a:p>
            <a:pPr lvl="1"/>
            <a:r>
              <a:rPr lang="ko-KR" altLang="en-US" dirty="0"/>
              <a:t>인터페이스만 준수하면 통합에 신경 쓰지 않고 다양한 형태로 새로운 클래스를 개발할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클래스의 다중 상속을 지원하지 않지만</a:t>
            </a:r>
            <a:r>
              <a:rPr lang="en-US" altLang="ko-KR" dirty="0"/>
              <a:t>, </a:t>
            </a:r>
            <a:r>
              <a:rPr lang="ko-KR" altLang="en-US" dirty="0"/>
              <a:t>인터페이스로 다중 상속 효과를 간접적으로 얻을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인터페이스 </a:t>
            </a:r>
            <a:r>
              <a:rPr lang="en-US" altLang="ko-KR" dirty="0"/>
              <a:t>vs.</a:t>
            </a:r>
            <a:r>
              <a:rPr lang="ko-KR" altLang="en-US" dirty="0"/>
              <a:t> 추상 클래스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52" y="2710807"/>
            <a:ext cx="6790814" cy="263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9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인터페이스의 예</a:t>
            </a:r>
            <a:endParaRPr lang="en-US" altLang="ko-KR" dirty="0"/>
          </a:p>
          <a:p>
            <a:pPr lvl="1"/>
            <a:r>
              <a:rPr lang="ko-KR" altLang="en-US" dirty="0"/>
              <a:t>자바가 기본적으로  제공하는  인터페이스는  다양하다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대표적인 인터페이스</a:t>
            </a:r>
            <a:endParaRPr lang="en-US" altLang="ko-KR" dirty="0"/>
          </a:p>
          <a:p>
            <a:pPr lvl="2"/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 err="1"/>
              <a:t>CharSequence</a:t>
            </a:r>
            <a:r>
              <a:rPr lang="en-US" altLang="ko-KR" dirty="0"/>
              <a:t>, Comparable, Runnable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/>
              <a:t>Collection, Comparator, List </a:t>
            </a:r>
            <a:r>
              <a:rPr lang="ko-KR" altLang="en-US" dirty="0"/>
              <a:t>등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객체의 크기를 비교하는 </a:t>
            </a:r>
            <a:r>
              <a:rPr lang="en-US" altLang="ko-KR" dirty="0"/>
              <a:t>Comparable </a:t>
            </a:r>
            <a:r>
              <a:rPr lang="ko-KR" altLang="en-US" dirty="0"/>
              <a:t>인터페이스는 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7" y="3488001"/>
            <a:ext cx="5404198" cy="848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3437" y="4513985"/>
            <a:ext cx="295427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public interface Comparable&lt;T&gt;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compareTo</a:t>
            </a:r>
            <a:r>
              <a:rPr lang="en-US" altLang="ko-KR" sz="1400" dirty="0"/>
              <a:t>(T o);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243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 구조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디폴트 메서드와 정적 메서드</a:t>
            </a:r>
            <a:endParaRPr lang="en-US" altLang="ko-KR" dirty="0"/>
          </a:p>
          <a:p>
            <a:pPr lvl="1"/>
            <a:r>
              <a:rPr lang="ko-KR" altLang="en-US" dirty="0"/>
              <a:t>디폴트  메서드는  오버라이딩될  수  있지만</a:t>
            </a:r>
            <a:r>
              <a:rPr lang="en-US" altLang="ko-KR" dirty="0"/>
              <a:t>,  </a:t>
            </a:r>
            <a:r>
              <a:rPr lang="ko-KR" altLang="en-US" dirty="0"/>
              <a:t>정적  메서드는  오버라이딩될  수 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디폴트 메서드는 인스턴스 메서드이므로 객체를 생성한 후 호출하지만</a:t>
            </a:r>
            <a:r>
              <a:rPr lang="en-US" altLang="ko-KR" dirty="0"/>
              <a:t>, </a:t>
            </a:r>
            <a:r>
              <a:rPr lang="ko-KR" altLang="en-US" dirty="0"/>
              <a:t>정적 메서드는 인터페이스로 직접 호출한다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04050" y="1391991"/>
            <a:ext cx="7431843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interface </a:t>
            </a:r>
            <a:r>
              <a:rPr lang="ko-KR" altLang="en-US" sz="1400" dirty="0"/>
              <a:t>인터페이스이름 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// </a:t>
            </a:r>
            <a:r>
              <a:rPr lang="ko-KR" altLang="en-US" sz="1400" dirty="0"/>
              <a:t>상수 필드              → 상수만 가능하기 때문에 </a:t>
            </a:r>
            <a:r>
              <a:rPr lang="en-US" altLang="ko-KR" sz="1400" dirty="0"/>
              <a:t>public static final </a:t>
            </a:r>
            <a:r>
              <a:rPr lang="ko-KR" altLang="en-US" sz="1400" dirty="0"/>
              <a:t>키워드 생략 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// abstract</a:t>
            </a:r>
            <a:r>
              <a:rPr lang="ko-KR" altLang="en-US" sz="1400" dirty="0"/>
              <a:t> 메서드       → 인터페이스의 모든 메서드</a:t>
            </a:r>
            <a:r>
              <a:rPr lang="en-US" altLang="ko-KR" sz="1400" dirty="0"/>
              <a:t>(</a:t>
            </a:r>
            <a:r>
              <a:rPr lang="ko-KR" altLang="en-US" sz="1400" dirty="0"/>
              <a:t>아래 </a:t>
            </a:r>
            <a:r>
              <a:rPr lang="en-US" altLang="ko-KR" sz="1400" dirty="0"/>
              <a:t>3</a:t>
            </a:r>
            <a:r>
              <a:rPr lang="ko-KR" altLang="en-US" sz="1400" dirty="0"/>
              <a:t>가지 종류를 제외</a:t>
            </a:r>
            <a:r>
              <a:rPr lang="en-US" altLang="ko-KR" sz="1400" dirty="0"/>
              <a:t>)</a:t>
            </a:r>
            <a:r>
              <a:rPr lang="ko-KR" altLang="en-US" sz="1400" dirty="0"/>
              <a:t>가</a:t>
            </a:r>
            <a:endParaRPr lang="en-US" altLang="ko-KR" sz="1400" dirty="0"/>
          </a:p>
          <a:p>
            <a:r>
              <a:rPr lang="en-US" altLang="ko-KR" sz="1400" dirty="0"/>
              <a:t>                                      public abstract</a:t>
            </a:r>
            <a:r>
              <a:rPr lang="ko-KR" altLang="en-US" sz="1400" dirty="0"/>
              <a:t>이기 때문에 </a:t>
            </a:r>
            <a:r>
              <a:rPr lang="en-US" altLang="ko-KR" sz="1400" dirty="0"/>
              <a:t>public abstract </a:t>
            </a:r>
            <a:r>
              <a:rPr lang="ko-KR" altLang="en-US" sz="1400" dirty="0"/>
              <a:t>키워드 생략 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// default</a:t>
            </a:r>
            <a:r>
              <a:rPr lang="ko-KR" altLang="en-US" sz="1400" dirty="0"/>
              <a:t> 메서드        → </a:t>
            </a:r>
            <a:r>
              <a:rPr lang="en-US" altLang="ko-KR" sz="1400" dirty="0"/>
              <a:t>JDK 8</a:t>
            </a:r>
            <a:r>
              <a:rPr lang="ko-KR" altLang="en-US" sz="1400" dirty="0"/>
              <a:t>부터 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// static </a:t>
            </a:r>
            <a:r>
              <a:rPr lang="ko-KR" altLang="en-US" sz="1400" dirty="0"/>
              <a:t>메서드          → </a:t>
            </a:r>
            <a:r>
              <a:rPr lang="en-US" altLang="ko-KR" sz="1400" dirty="0"/>
              <a:t>JDK 8</a:t>
            </a:r>
            <a:r>
              <a:rPr lang="ko-KR" altLang="en-US" sz="1400" dirty="0"/>
              <a:t>부터 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// private </a:t>
            </a:r>
            <a:r>
              <a:rPr lang="ko-KR" altLang="en-US" sz="1400" dirty="0"/>
              <a:t>메서드        → </a:t>
            </a:r>
            <a:r>
              <a:rPr lang="en-US" altLang="ko-KR" sz="1400" dirty="0"/>
              <a:t>JDK 9</a:t>
            </a:r>
            <a:r>
              <a:rPr lang="ko-KR" altLang="en-US" sz="1400" dirty="0"/>
              <a:t>부터 가능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484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인터페이스의 구조</a:t>
            </a:r>
            <a:endParaRPr lang="en-US" altLang="ko-KR" dirty="0"/>
          </a:p>
          <a:p>
            <a:pPr lvl="1"/>
            <a:r>
              <a:rPr lang="ko-KR" altLang="en-US" dirty="0"/>
              <a:t>인터페이스 멤버에 명시된 </a:t>
            </a:r>
            <a:r>
              <a:rPr lang="en-US" altLang="ko-KR" dirty="0"/>
              <a:t>public, static, final, abstract </a:t>
            </a:r>
            <a:r>
              <a:rPr lang="ko-KR" altLang="en-US" dirty="0"/>
              <a:t>키워드는 생략 가능</a:t>
            </a:r>
            <a:endParaRPr lang="en-US" altLang="ko-KR" dirty="0"/>
          </a:p>
          <a:p>
            <a:pPr lvl="1"/>
            <a:r>
              <a:rPr lang="ko-KR" altLang="en-US" dirty="0"/>
              <a:t>생략한 키워드는 컴파일 과정에서 자동으로 추가</a:t>
            </a:r>
            <a:endParaRPr lang="en-US" altLang="ko-KR" dirty="0"/>
          </a:p>
          <a:p>
            <a:pPr lvl="1"/>
            <a:r>
              <a:rPr lang="ko-KR" altLang="en-US" dirty="0"/>
              <a:t>인터페이스 파일 </a:t>
            </a:r>
            <a:r>
              <a:rPr lang="ko-KR" altLang="en-US" dirty="0" err="1"/>
              <a:t>확장자도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</a:p>
          <a:p>
            <a:pPr lvl="1"/>
            <a:r>
              <a:rPr lang="ko-KR" altLang="en-US" dirty="0"/>
              <a:t>컴파일하면 확장자가 </a:t>
            </a:r>
            <a:r>
              <a:rPr lang="en-US" altLang="ko-KR" dirty="0"/>
              <a:t>class</a:t>
            </a:r>
            <a:r>
              <a:rPr lang="ko-KR" altLang="en-US" dirty="0"/>
              <a:t>인 파일을 생성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75" y="2646164"/>
            <a:ext cx="7791850" cy="19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4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 수정과 기존 구현 클래스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2" y="1438632"/>
            <a:ext cx="6646625" cy="314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891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rgbClr val="FF0000"/>
          </a:solidFill>
          <a:prstDash val="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3127</TotalTime>
  <Words>1156</Words>
  <Application>Microsoft Office PowerPoint</Application>
  <PresentationFormat>화면 슬라이드 쇼(4:3)</PresentationFormat>
  <Paragraphs>272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HY견명조</vt:lpstr>
      <vt:lpstr>HY엽서L</vt:lpstr>
      <vt:lpstr>HY헤드라인M</vt:lpstr>
      <vt:lpstr>맑은 고딕</vt:lpstr>
      <vt:lpstr>Arial</vt:lpstr>
      <vt:lpstr>Wingdings</vt:lpstr>
      <vt:lpstr>2_Office 테마</vt:lpstr>
      <vt:lpstr>인터페이스와 특수 클래스</vt:lpstr>
      <vt:lpstr>추상 클래스</vt:lpstr>
      <vt:lpstr>추상 클래스</vt:lpstr>
      <vt:lpstr>인터페이스 기초</vt:lpstr>
      <vt:lpstr>인터페이스 기초</vt:lpstr>
      <vt:lpstr>인터페이스 기초</vt:lpstr>
      <vt:lpstr>인터페이스 기초</vt:lpstr>
      <vt:lpstr>인터페이스 기초</vt:lpstr>
      <vt:lpstr>인터페이스 기초</vt:lpstr>
      <vt:lpstr>인터페이스 기초</vt:lpstr>
      <vt:lpstr>인터페이스 기초</vt:lpstr>
      <vt:lpstr>인터페이스 기초</vt:lpstr>
      <vt:lpstr>인터페이스 기초</vt:lpstr>
      <vt:lpstr>인터페이스 응용</vt:lpstr>
      <vt:lpstr>인터페이스 응용</vt:lpstr>
      <vt:lpstr>인터페이스와 다형성</vt:lpstr>
      <vt:lpstr>인터페이스와 다형성</vt:lpstr>
      <vt:lpstr>인터페이스와 다형성</vt:lpstr>
      <vt:lpstr>중첩 클래스와 중첩 인터페이스</vt:lpstr>
      <vt:lpstr>중첩 클래스와 중첩 인터페이스</vt:lpstr>
      <vt:lpstr>중첩 클래스와 중첩 인터페이스</vt:lpstr>
      <vt:lpstr>익명 클래스</vt:lpstr>
      <vt:lpstr>익명 클래스</vt:lpstr>
      <vt:lpstr>레코드</vt:lpstr>
      <vt:lpstr>레코드</vt:lpstr>
      <vt:lpstr>레코드</vt:lpstr>
      <vt:lpstr>봉인 클래스 및 봉인 인터페이스</vt:lpstr>
      <vt:lpstr>봉인 클래스 및 봉인 인터페이스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태영 김</cp:lastModifiedBy>
  <cp:revision>334</cp:revision>
  <dcterms:created xsi:type="dcterms:W3CDTF">2017-01-09T05:29:11Z</dcterms:created>
  <dcterms:modified xsi:type="dcterms:W3CDTF">2024-05-06T05:55:35Z</dcterms:modified>
</cp:coreProperties>
</file>