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7"/>
  </p:notesMasterIdLst>
  <p:handoutMasterIdLst>
    <p:handoutMasterId r:id="rId48"/>
  </p:handoutMasterIdLst>
  <p:sldIdLst>
    <p:sldId id="475" r:id="rId2"/>
    <p:sldId id="38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9" r:id="rId11"/>
    <p:sldId id="440" r:id="rId12"/>
    <p:sldId id="441" r:id="rId13"/>
    <p:sldId id="442" r:id="rId14"/>
    <p:sldId id="443" r:id="rId15"/>
    <p:sldId id="476" r:id="rId16"/>
    <p:sldId id="477" r:id="rId17"/>
    <p:sldId id="478" r:id="rId18"/>
    <p:sldId id="485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6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80" r:id="rId41"/>
    <p:sldId id="481" r:id="rId42"/>
    <p:sldId id="482" r:id="rId43"/>
    <p:sldId id="483" r:id="rId44"/>
    <p:sldId id="484" r:id="rId45"/>
    <p:sldId id="487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0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394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0ED8685-3D37-4D2F-4736-CE3D44011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5C90A9-AC64-56DA-E5BA-3AA1AF49DB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205E6-15DC-4A1B-B1F1-33E75EBD2620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E205E-BA64-90D0-D87E-B60C0CA701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68D99E-B147-9F54-A655-DC8B220E32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6F9B4-075D-446B-A929-308A66E93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809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1733" y="868194"/>
            <a:ext cx="8426731" cy="572915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3/Ball.java" TargetMode="External"/><Relationship Id="rId2" Type="http://schemas.openxmlformats.org/officeDocument/2006/relationships/hyperlink" Target="src/chap06/sec03/Circl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hyperlink" Target="src/chap06/sec03/InheritanceDemo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3/spr/Ball.java" TargetMode="External"/><Relationship Id="rId2" Type="http://schemas.openxmlformats.org/officeDocument/2006/relationships/hyperlink" Target="src/chap06/sec03/spr/Circle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src/chap06/sec03/spr/InheritanceDemo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src/chap06/sec04/StaticImportDemo.java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src/chap06/sec05/AnimalDemo.java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6/One1.java" TargetMode="External"/><Relationship Id="rId7" Type="http://schemas.openxmlformats.org/officeDocument/2006/relationships/image" Target="../media/image41.png"/><Relationship Id="rId2" Type="http://schemas.openxmlformats.org/officeDocument/2006/relationships/hyperlink" Target="src/chap06/sec06/On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src/chap06/sec06/other/Three.java" TargetMode="External"/><Relationship Id="rId5" Type="http://schemas.openxmlformats.org/officeDocument/2006/relationships/hyperlink" Target="src/chap06/sec06/other/One2.java" TargetMode="External"/><Relationship Id="rId4" Type="http://schemas.openxmlformats.org/officeDocument/2006/relationships/hyperlink" Target="src/chap06/sec06/Two.jav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7/FinalMethodDemo.java" TargetMode="External"/><Relationship Id="rId2" Type="http://schemas.openxmlformats.org/officeDocument/2006/relationships/hyperlink" Target="src/chap06/sec07/FinalClassDemo.java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src/chap06/sec08/Upcas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src/chap06/sec08/Instanceof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src/chap06/sec08/OverType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src/chap06/sec08/PolymorDemo.java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src/chap06/sec02/Ball.java" TargetMode="External"/><Relationship Id="rId7" Type="http://schemas.openxmlformats.org/officeDocument/2006/relationships/image" Target="../media/image12.jpg"/><Relationship Id="rId2" Type="http://schemas.openxmlformats.org/officeDocument/2006/relationships/hyperlink" Target="src/chap06/sec02/Circl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hyperlink" Target="src/chap06/sec02/InheritanceDemo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58522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  <a:endParaRPr lang="en-US" altLang="ko-KR" dirty="0"/>
          </a:p>
          <a:p>
            <a:pPr lvl="1"/>
            <a:r>
              <a:rPr lang="ko-KR" altLang="en-US" dirty="0"/>
              <a:t>부모 클래스의 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심지어 반환 타입까지 동일해야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부모 클래스의 메서드보다 접근 범위를 더 좁게 수정할 수 없다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추가적인 예외</a:t>
            </a:r>
            <a:r>
              <a:rPr lang="en-US" altLang="ko-KR" dirty="0"/>
              <a:t>(Exception)</a:t>
            </a:r>
            <a:r>
              <a:rPr lang="ko-KR" altLang="en-US" dirty="0"/>
              <a:t>가 발생할 수 있음을 나타낼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b="1" dirty="0"/>
          </a:p>
          <a:p>
            <a:r>
              <a:rPr lang="ko-KR" altLang="en-US" dirty="0" err="1"/>
              <a:t>오버라이딩</a:t>
            </a:r>
            <a:r>
              <a:rPr lang="ko-KR" altLang="en-US" dirty="0"/>
              <a:t> 불가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부모 클래스 전용이므로 자식 클래스에 상속되지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정적 메서드 </a:t>
            </a:r>
            <a:r>
              <a:rPr lang="en-US" altLang="ko-KR" dirty="0"/>
              <a:t>: </a:t>
            </a:r>
            <a:r>
              <a:rPr lang="ko-KR" altLang="en-US" dirty="0"/>
              <a:t>클래스 소속이므로 자식 클래스에 상속되지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final </a:t>
            </a:r>
            <a:r>
              <a:rPr lang="ko-KR" altLang="en-US" dirty="0"/>
              <a:t>메서드는 더 이상 수정할 수 없으므로 자식 클래스가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4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sec03/Circle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sec03/Ball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어노테이션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" y="4958986"/>
            <a:ext cx="6577327" cy="1343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" y="1638622"/>
            <a:ext cx="5612688" cy="28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부모 클래스의 멤버 접근</a:t>
            </a:r>
            <a:endParaRPr lang="en-US" altLang="ko-KR" dirty="0"/>
          </a:p>
          <a:p>
            <a:pPr lvl="1"/>
            <a:r>
              <a:rPr lang="ko-KR" altLang="en-US" dirty="0"/>
              <a:t>자식 클래스가 메서드를 오버라이딩하면 자식 객체는 부모 클래스의 오버라이딩된 메서드를 숨긴다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 숨겨진 메서드를 호출하려면</a:t>
            </a:r>
            <a:r>
              <a:rPr lang="en-US" altLang="ko-KR" dirty="0"/>
              <a:t> super </a:t>
            </a:r>
            <a:r>
              <a:rPr lang="ko-KR" altLang="en-US" dirty="0"/>
              <a:t>키워드를 사용한다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super</a:t>
            </a:r>
            <a:r>
              <a:rPr lang="ko-KR" altLang="en-US" dirty="0"/>
              <a:t>는 현재 객체에서 부모 클래스의 참조를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spr</a:t>
            </a:r>
            <a:r>
              <a:rPr lang="en-US" altLang="ko-KR" dirty="0">
                <a:hlinkClick r:id="rId2" action="ppaction://hlinkfile"/>
              </a:rPr>
              <a:t>/Circle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</a:t>
            </a:r>
            <a:r>
              <a:rPr lang="en-US" altLang="ko-KR" dirty="0" err="1">
                <a:hlinkClick r:id="rId3" action="ppaction://hlinkfile"/>
              </a:rPr>
              <a:t>spr</a:t>
            </a:r>
            <a:r>
              <a:rPr lang="en-US" altLang="ko-KR" dirty="0">
                <a:hlinkClick r:id="rId3" action="ppaction://hlinkfile"/>
              </a:rPr>
              <a:t>/Ball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spr</a:t>
            </a:r>
            <a:r>
              <a:rPr lang="en-US" altLang="ko-KR" dirty="0">
                <a:hlinkClick r:id="rId4" action="ppaction://hlinkfile"/>
              </a:rPr>
              <a:t>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pPr marL="266700" lvl="1" indent="0">
              <a:buNone/>
            </a:pP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23" y="2668307"/>
            <a:ext cx="5132365" cy="34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6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 오버라이딩과 메서드 오버로딩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98" y="1278843"/>
            <a:ext cx="3041083" cy="2078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7" y="3492151"/>
            <a:ext cx="6318623" cy="24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클래스 파일을 묶어서 관리하기</a:t>
            </a:r>
            <a:r>
              <a:rPr lang="en-US" altLang="ko-KR" dirty="0"/>
              <a:t> </a:t>
            </a:r>
            <a:r>
              <a:rPr lang="ko-KR" altLang="en-US" dirty="0"/>
              <a:t>위한 수단으로 파일 시스템의 폴더를 이용</a:t>
            </a:r>
            <a:endParaRPr lang="en-US" altLang="ko-KR" dirty="0"/>
          </a:p>
          <a:p>
            <a:pPr lvl="1"/>
            <a:r>
              <a:rPr lang="ko-KR" altLang="en-US" dirty="0"/>
              <a:t>패키지에 의한 장점</a:t>
            </a:r>
            <a:endParaRPr lang="en-US" altLang="ko-KR" dirty="0"/>
          </a:p>
          <a:p>
            <a:pPr lvl="2"/>
            <a:r>
              <a:rPr lang="ko-KR" altLang="en-US" dirty="0" err="1"/>
              <a:t>패키지마다</a:t>
            </a:r>
            <a:r>
              <a:rPr lang="ko-KR" altLang="en-US" dirty="0"/>
              <a:t> 별도의 이름 공간</a:t>
            </a:r>
            <a:r>
              <a:rPr lang="en-US" altLang="ko-KR" dirty="0"/>
              <a:t>(Namespace)</a:t>
            </a:r>
            <a:r>
              <a:rPr lang="ko-KR" altLang="en-US" dirty="0"/>
              <a:t>이 생기기 때문에</a:t>
            </a:r>
            <a:r>
              <a:rPr lang="en-US" altLang="ko-KR" dirty="0"/>
              <a:t> </a:t>
            </a:r>
            <a:r>
              <a:rPr lang="ko-KR" altLang="en-US" dirty="0"/>
              <a:t>클래스 이름의 유일성을 보장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클래스를 패키지 단위로도 제어할 수 있기 때문에 좀 더 세밀하게 접근 제어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대표적인 패키지</a:t>
            </a:r>
            <a:endParaRPr lang="en-US" altLang="ko-KR" dirty="0"/>
          </a:p>
          <a:p>
            <a:pPr lvl="1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en-US" altLang="ko-KR" dirty="0"/>
              <a:t>import </a:t>
            </a:r>
            <a:r>
              <a:rPr lang="ko-KR" altLang="en-US" dirty="0"/>
              <a:t>문을 선언하지 않아도 자동으로 </a:t>
            </a:r>
            <a:r>
              <a:rPr lang="ko-KR" altLang="en-US" dirty="0" err="1"/>
              <a:t>임포트되는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자바의 기본 클래스를 모아 둔 것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/>
              <a:t>java.awt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ko-KR" altLang="en-US" dirty="0">
                <a:solidFill>
                  <a:srgbClr val="FF0000"/>
                </a:solidFill>
              </a:rPr>
              <a:t>그래픽 프로그래밍에 관련된 클래스를 모아둔 것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java.io </a:t>
            </a:r>
            <a:r>
              <a:rPr lang="ko-KR" altLang="en-US" dirty="0"/>
              <a:t>패키지는 </a:t>
            </a:r>
            <a:r>
              <a:rPr lang="ko-KR" altLang="en-US" dirty="0">
                <a:solidFill>
                  <a:srgbClr val="FF0000"/>
                </a:solidFill>
              </a:rPr>
              <a:t>입출력과 관련된 클래스를 모아 둔 것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1" y="2635196"/>
            <a:ext cx="5931437" cy="17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1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 err="1"/>
              <a:t>주석문을</a:t>
            </a:r>
            <a:r>
              <a:rPr lang="ko-KR" altLang="en-US" dirty="0"/>
              <a:t> 제외하고 반드시 첫 라인에 위치</a:t>
            </a:r>
            <a:endParaRPr lang="en-US" altLang="ko-KR" dirty="0"/>
          </a:p>
          <a:p>
            <a:pPr lvl="1"/>
            <a:r>
              <a:rPr lang="ko-KR" altLang="en-US" dirty="0"/>
              <a:t>패키지 이름은 모두 소문자로 명명하는 것이 관례</a:t>
            </a:r>
            <a:r>
              <a:rPr lang="en-US" altLang="ko-KR" dirty="0"/>
              <a:t>. </a:t>
            </a:r>
            <a:r>
              <a:rPr lang="ko-KR" altLang="en-US" dirty="0"/>
              <a:t>일반적으로 패키지 이름이 중복되지 않도록 회사의 도메인 이름을 역순으로 사용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2" y="2274713"/>
            <a:ext cx="6825196" cy="7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소스 코드와  컴파일</a:t>
            </a:r>
            <a:r>
              <a:rPr lang="en-US" altLang="ko-KR" dirty="0"/>
              <a:t>(</a:t>
            </a:r>
            <a:r>
              <a:rPr lang="ko-KR" altLang="en-US" dirty="0" err="1"/>
              <a:t>명령창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2" y="1649582"/>
            <a:ext cx="6591938" cy="256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83" y="3819813"/>
            <a:ext cx="4469046" cy="11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5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실행 결과</a:t>
            </a:r>
            <a:r>
              <a:rPr lang="en-US" altLang="ko-KR" dirty="0"/>
              <a:t>(</a:t>
            </a:r>
            <a:r>
              <a:rPr lang="ko-KR" altLang="en-US" dirty="0" err="1"/>
              <a:t>명령창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9" y="1569028"/>
            <a:ext cx="6935023" cy="1879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1"/>
          <a:stretch/>
        </p:blipFill>
        <p:spPr>
          <a:xfrm>
            <a:off x="819309" y="3755040"/>
            <a:ext cx="6386834" cy="10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0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실행 결과</a:t>
            </a:r>
            <a:r>
              <a:rPr lang="en-US" altLang="ko-KR" dirty="0"/>
              <a:t>(</a:t>
            </a:r>
            <a:r>
              <a:rPr lang="ko-KR" altLang="en-US" dirty="0"/>
              <a:t>이클립스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4" y="1724618"/>
            <a:ext cx="7867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1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패키지의 사용</a:t>
            </a:r>
            <a:endParaRPr lang="en-US" altLang="ko-KR" dirty="0"/>
          </a:p>
          <a:p>
            <a:pPr lvl="1"/>
            <a:r>
              <a:rPr lang="ko-KR" altLang="en-US" dirty="0"/>
              <a:t>다른 패키지에 있는 공개된 클래스를 사용하려면 패키지 경로를 컴파일러에게 알려줘야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3" y="1724739"/>
            <a:ext cx="7095995" cy="24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상속이란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72555" y="1305814"/>
            <a:ext cx="4816517" cy="4885261"/>
            <a:chOff x="1422732" y="1052736"/>
            <a:chExt cx="5786142" cy="55725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32" y="1052736"/>
              <a:ext cx="5786142" cy="5572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217" y="1851879"/>
              <a:ext cx="190500" cy="2000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8426" y="5601589"/>
              <a:ext cx="190500" cy="20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패키지의 경로를 미리 컴파일러에게 알려주는</a:t>
            </a:r>
            <a:r>
              <a:rPr lang="en-US" altLang="ko-KR" dirty="0"/>
              <a:t> </a:t>
            </a:r>
            <a:r>
              <a:rPr lang="ko-KR" altLang="en-US" dirty="0"/>
              <a:t>문장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문은 소스 파일에서 </a:t>
            </a:r>
            <a:r>
              <a:rPr lang="en-US" altLang="ko-KR" dirty="0"/>
              <a:t>package </a:t>
            </a:r>
            <a:r>
              <a:rPr lang="ko-KR" altLang="en-US" dirty="0"/>
              <a:t>문과 첫 번째 클래스 </a:t>
            </a:r>
            <a:r>
              <a:rPr lang="ko-KR" altLang="en-US" dirty="0" err="1"/>
              <a:t>선언부</a:t>
            </a:r>
            <a:r>
              <a:rPr lang="ko-KR" altLang="en-US" dirty="0"/>
              <a:t> 사이에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주의 사항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1655934"/>
            <a:ext cx="2302093" cy="1508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4438535"/>
            <a:ext cx="6716593" cy="6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3" y="1655729"/>
            <a:ext cx="6089713" cy="2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패지키</a:t>
            </a:r>
            <a:r>
              <a:rPr lang="ko-KR" altLang="en-US" dirty="0"/>
              <a:t> 단위로 </a:t>
            </a:r>
            <a:r>
              <a:rPr lang="ko-KR" altLang="en-US" dirty="0" err="1"/>
              <a:t>임포트하지</a:t>
            </a:r>
            <a:r>
              <a:rPr lang="ko-KR" altLang="en-US" dirty="0"/>
              <a:t> 않고 패키지 경로와 정적 메서드를 함께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StaticImportDemo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79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호출하면</a:t>
            </a:r>
            <a:br>
              <a:rPr lang="en-US" altLang="ko-KR" dirty="0"/>
            </a:br>
            <a:r>
              <a:rPr lang="ko-KR" altLang="en-US" dirty="0"/>
              <a:t>부모 </a:t>
            </a:r>
            <a:r>
              <a:rPr lang="ko-KR" altLang="en-US" dirty="0" err="1"/>
              <a:t>생성자도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자동으로 호출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55" y="1025395"/>
            <a:ext cx="5777801" cy="513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7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생성자는</a:t>
            </a:r>
            <a:r>
              <a:rPr lang="ko-KR" altLang="en-US" dirty="0"/>
              <a:t> 첫 행에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 코드가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8" y="1401485"/>
            <a:ext cx="5282473" cy="26894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17" y="2055265"/>
            <a:ext cx="500255" cy="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2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생성자는</a:t>
            </a:r>
            <a:r>
              <a:rPr lang="ko-KR" altLang="en-US" dirty="0"/>
              <a:t> 첫 행에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 코드가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" y="1368041"/>
            <a:ext cx="6515715" cy="2994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62" y="2913960"/>
            <a:ext cx="487575" cy="4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생성자의 첫 행에 명시적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9" y="1314219"/>
            <a:ext cx="5135837" cy="27635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79" y="2736382"/>
            <a:ext cx="487575" cy="4908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9" y="4431843"/>
            <a:ext cx="5589454" cy="1781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38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생성자의 첫 행에 명시적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AnimalDemo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82" y="1341995"/>
            <a:ext cx="1901703" cy="15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9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68312"/>
            <a:ext cx="7880755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0263"/>
            <a:ext cx="3310789" cy="548680"/>
          </a:xfrm>
        </p:spPr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 지정자 사용 시 주의 사항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멤버는 자식 클래스에 상속되지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클래스 멤버는 어떤 접근 지정자로도 지정할 수 있지만</a:t>
            </a:r>
            <a:r>
              <a:rPr lang="en-US" altLang="ko-KR" dirty="0"/>
              <a:t>, </a:t>
            </a:r>
            <a:r>
              <a:rPr lang="ko-KR" altLang="en-US" dirty="0"/>
              <a:t>클래스는 </a:t>
            </a:r>
            <a:r>
              <a:rPr lang="en-US" altLang="ko-KR" dirty="0"/>
              <a:t>protected</a:t>
            </a:r>
            <a:r>
              <a:rPr lang="ko-KR" altLang="en-US" dirty="0"/>
              <a:t>와 </a:t>
            </a:r>
            <a:r>
              <a:rPr lang="en-US" altLang="ko-KR" dirty="0"/>
              <a:t>private</a:t>
            </a:r>
            <a:r>
              <a:rPr lang="ko-KR" altLang="en-US" dirty="0"/>
              <a:t>으로 지정할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메서드를 </a:t>
            </a:r>
            <a:r>
              <a:rPr lang="ko-KR" altLang="en-US" dirty="0" err="1"/>
              <a:t>오버라이딩할</a:t>
            </a:r>
            <a:r>
              <a:rPr lang="ko-KR" altLang="en-US" dirty="0"/>
              <a:t> 때 부모 클래스의 메서드보다 가시성을 더 좁게 할 수는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78187"/>
            <a:ext cx="6801953" cy="164185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0F26887-A33A-5519-851E-F9BD74B26F2B}"/>
              </a:ext>
            </a:extLst>
          </p:cNvPr>
          <p:cNvSpPr txBox="1">
            <a:spLocks/>
          </p:cNvSpPr>
          <p:nvPr/>
        </p:nvSpPr>
        <p:spPr bwMode="auto">
          <a:xfrm>
            <a:off x="4694694" y="1034222"/>
            <a:ext cx="1230978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200" dirty="0"/>
              <a:t>다른 패키지</a:t>
            </a:r>
          </a:p>
        </p:txBody>
      </p:sp>
    </p:spTree>
    <p:extLst>
      <p:ext uri="{BB962C8B-B14F-4D97-AF65-F5344CB8AC3E}">
        <p14:creationId xmlns:p14="http://schemas.microsoft.com/office/powerpoint/2010/main" val="22076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상속과 클래스 멤버</a:t>
            </a:r>
            <a:endParaRPr lang="en-US" altLang="ko-KR" dirty="0"/>
          </a:p>
          <a:p>
            <a:pPr lvl="1"/>
            <a:r>
              <a:rPr lang="ko-KR" altLang="en-US" dirty="0"/>
              <a:t>자식  클래스는  부모  클래스에서  물려받은  멤버를  그대로  사용하거나  변경할  수  있고</a:t>
            </a:r>
            <a:r>
              <a:rPr lang="en-US" altLang="ko-KR" dirty="0"/>
              <a:t>, </a:t>
            </a:r>
            <a:r>
              <a:rPr lang="ko-KR" altLang="en-US" dirty="0"/>
              <a:t>새로운 멤버도 추가할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따라서 자식 클래스는 대체로 부모 클래스보다 속성이나 동작이 더 많다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" y="2178239"/>
            <a:ext cx="5827993" cy="17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sec06/One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sec06/One1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sec06/Two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5" action="ppaction://hlinkfile"/>
              </a:rPr>
              <a:t>sec06/other/One2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6" action="ppaction://hlinkfile"/>
              </a:rPr>
              <a:t>sec06/other/Three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302099"/>
            <a:ext cx="4779068" cy="22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9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클래스와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더 이상 상속될 수 없는 클래스</a:t>
            </a:r>
          </a:p>
          <a:p>
            <a:pPr lvl="1"/>
            <a:r>
              <a:rPr lang="ko-KR" altLang="en-US" dirty="0"/>
              <a:t>대표적인 </a:t>
            </a:r>
            <a:r>
              <a:rPr lang="en-US" altLang="ko-KR" dirty="0"/>
              <a:t>final </a:t>
            </a:r>
            <a:r>
              <a:rPr lang="ko-KR" altLang="en-US" dirty="0"/>
              <a:t>클래스로는 </a:t>
            </a:r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</a:t>
            </a:r>
            <a:r>
              <a:rPr lang="en-US" altLang="ko-KR" dirty="0" err="1">
                <a:hlinkClick r:id="rId2" action="ppaction://hlinkfile"/>
              </a:rPr>
              <a:t>FinalClassDemo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final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final</a:t>
            </a:r>
            <a:r>
              <a:rPr lang="ko-KR" altLang="en-US" dirty="0"/>
              <a:t>클래스는 클래스 내부의 모든 메서드를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없다</a:t>
            </a:r>
            <a:r>
              <a:rPr lang="en-US" altLang="ko-KR" dirty="0"/>
              <a:t>. </a:t>
            </a:r>
            <a:r>
              <a:rPr lang="ko-KR" altLang="en-US" dirty="0"/>
              <a:t>특정 메서드만 오버라이딩하지 않도록 하려면 </a:t>
            </a:r>
            <a:r>
              <a:rPr lang="en-US" altLang="ko-KR" dirty="0"/>
              <a:t>final </a:t>
            </a:r>
            <a:r>
              <a:rPr lang="ko-KR" altLang="en-US" dirty="0"/>
              <a:t>메서드로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sec07/</a:t>
            </a:r>
            <a:r>
              <a:rPr lang="en-US" altLang="ko-KR" dirty="0" err="1">
                <a:hlinkClick r:id="rId3" action="ppaction://hlinkfile"/>
              </a:rPr>
              <a:t>FinalMethodDemo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35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타입 변환</a:t>
            </a:r>
            <a:endParaRPr lang="en-US" altLang="ko-KR" dirty="0"/>
          </a:p>
          <a:p>
            <a:pPr lvl="1"/>
            <a:r>
              <a:rPr lang="ko-KR" altLang="en-US" dirty="0"/>
              <a:t>참조 타입 데이터도 기초 타입 데이터처럼 타입 변환 가능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그러나 상속 관계일 경우만 타입 변환 가능</a:t>
            </a:r>
            <a:endParaRPr lang="en-US" altLang="ko-KR" dirty="0"/>
          </a:p>
          <a:p>
            <a:pPr lvl="1"/>
            <a:r>
              <a:rPr lang="ko-KR" altLang="en-US" dirty="0"/>
              <a:t>기초 타입처럼 자동 타입 변환과 강제 타입 변환이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타입 변환 예시를 위한 샘플 클래스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74" y="3421323"/>
            <a:ext cx="3864820" cy="2484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2" y="2967441"/>
            <a:ext cx="3849045" cy="24845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2856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2" y="1378609"/>
            <a:ext cx="3960936" cy="5728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2" y="2086241"/>
            <a:ext cx="4934802" cy="26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5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UpcastDemo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8" y="2169596"/>
            <a:ext cx="6490334" cy="2008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71" y="1227363"/>
            <a:ext cx="2016180" cy="6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94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강제 타입 변환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1498214"/>
            <a:ext cx="6041132" cy="602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2542784"/>
            <a:ext cx="5269021" cy="924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76" y="1252785"/>
            <a:ext cx="487575" cy="490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13" y="2292656"/>
            <a:ext cx="500255" cy="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2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변환된 객체의 구별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InstanceofDemo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7" y="1347515"/>
            <a:ext cx="4367672" cy="11149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40" y="2816823"/>
            <a:ext cx="2144315" cy="13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3" y="1399144"/>
            <a:ext cx="3591612" cy="1152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4" y="3085073"/>
            <a:ext cx="3650080" cy="11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6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OverTypeDemo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32773"/>
            <a:ext cx="6883706" cy="240844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39552" y="1732210"/>
            <a:ext cx="8495528" cy="2240675"/>
            <a:chOff x="469656" y="1889195"/>
            <a:chExt cx="8495528" cy="224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6" y="1889195"/>
              <a:ext cx="6169699" cy="11554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791" y="2783271"/>
              <a:ext cx="3529393" cy="13465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64750" y="2166040"/>
              <a:ext cx="285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Vehicle </a:t>
              </a:r>
              <a:r>
                <a:rPr lang="ko-KR" altLang="en-US" sz="1200" dirty="0"/>
                <a:t>타입의 </a:t>
              </a:r>
              <a:r>
                <a:rPr lang="en-US" altLang="ko-KR" sz="1200" dirty="0"/>
                <a:t>name </a:t>
              </a:r>
              <a:r>
                <a:rPr lang="ko-KR" altLang="en-US" sz="1200" dirty="0"/>
                <a:t>필드에 접근한다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3028" y="2491657"/>
              <a:ext cx="32063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</a:t>
              </a:r>
              <a:r>
                <a:rPr lang="ko-KR" altLang="en-US" sz="1200" dirty="0"/>
                <a:t>의 실제 객체는 </a:t>
              </a:r>
              <a:r>
                <a:rPr lang="en-US" altLang="ko-KR" sz="1200" dirty="0"/>
                <a:t>Car</a:t>
              </a:r>
              <a:r>
                <a:rPr lang="ko-KR" altLang="en-US" sz="1200" dirty="0"/>
                <a:t> 타입이므로 </a:t>
              </a:r>
              <a:r>
                <a:rPr lang="en-US" altLang="ko-KR" sz="1200" dirty="0"/>
                <a:t>Car </a:t>
              </a:r>
              <a:r>
                <a:rPr lang="ko-KR" altLang="en-US" sz="1200" dirty="0"/>
                <a:t>타입의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8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PolymorDemo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4" y="1673130"/>
            <a:ext cx="4409215" cy="10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6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부모</a:t>
            </a:r>
            <a:r>
              <a:rPr lang="en-US" altLang="ko-KR" dirty="0"/>
              <a:t>· </a:t>
            </a:r>
            <a:r>
              <a:rPr lang="ko-KR" altLang="en-US" dirty="0"/>
              <a:t>자식 클래스의 관계</a:t>
            </a:r>
            <a:endParaRPr lang="en-US" altLang="ko-KR" dirty="0"/>
          </a:p>
          <a:p>
            <a:pPr lvl="1"/>
            <a:r>
              <a:rPr lang="ko-KR" altLang="en-US" dirty="0"/>
              <a:t>상속은 </a:t>
            </a:r>
            <a:r>
              <a:rPr lang="en-US" altLang="ko-KR" dirty="0"/>
              <a:t>is-a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has-a </a:t>
            </a:r>
            <a:r>
              <a:rPr lang="ko-KR" altLang="en-US" dirty="0"/>
              <a:t>관계라면 상속이 아니라 다른 클래스에 포함된 클래스이다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4" y="1585207"/>
            <a:ext cx="4045292" cy="1182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3" y="3823376"/>
            <a:ext cx="6738158" cy="12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1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클래스와 패키지로 접근을 제어하는 현재의 자바로는 다음과 같은 이유로 소프트웨어를 효과적으로 개발하기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패키지의 캡슐화 기능 부족</a:t>
            </a:r>
            <a:endParaRPr lang="en-US" altLang="ko-KR" dirty="0"/>
          </a:p>
          <a:p>
            <a:pPr lvl="1"/>
            <a:r>
              <a:rPr lang="ko-KR" altLang="en-US" dirty="0"/>
              <a:t>누락된 클래스의 탐지 어려움</a:t>
            </a:r>
            <a:endParaRPr lang="en-US" altLang="ko-KR" dirty="0"/>
          </a:p>
          <a:p>
            <a:pPr lvl="1"/>
            <a:r>
              <a:rPr lang="ko-KR" altLang="en-US" dirty="0"/>
              <a:t>단일 구성 런타임 플랫폼의 비효율성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패키지의 캡슐화 기능 부족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5" y="3125968"/>
            <a:ext cx="7914719" cy="28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모노리딕</a:t>
            </a:r>
            <a:r>
              <a:rPr lang="ko-KR" altLang="en-US" dirty="0"/>
              <a:t> 구조와 모듈 구조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 </a:t>
            </a:r>
            <a:r>
              <a:rPr lang="en-US" altLang="ko-KR" dirty="0"/>
              <a:t>9</a:t>
            </a:r>
            <a:r>
              <a:rPr lang="ko-KR" altLang="en-US" dirty="0"/>
              <a:t>에서 도입한 모듈</a:t>
            </a:r>
            <a:endParaRPr lang="en-US" altLang="ko-KR" dirty="0"/>
          </a:p>
          <a:p>
            <a:pPr lvl="1"/>
            <a:r>
              <a:rPr lang="ko-KR" altLang="en-US" dirty="0"/>
              <a:t>모듈은 밀접한 관계가 있는 패키지</a:t>
            </a:r>
            <a:r>
              <a:rPr lang="en-US" altLang="ko-KR" dirty="0"/>
              <a:t>, </a:t>
            </a:r>
            <a:r>
              <a:rPr lang="ko-KR" altLang="en-US" dirty="0"/>
              <a:t>리소스</a:t>
            </a:r>
            <a:r>
              <a:rPr lang="en-US" altLang="ko-KR" dirty="0"/>
              <a:t>, </a:t>
            </a:r>
            <a:r>
              <a:rPr lang="ko-KR" altLang="en-US" dirty="0"/>
              <a:t>모듈 기술자 파일을 함께 묶어 놓은 것</a:t>
            </a:r>
            <a:endParaRPr lang="en-US" altLang="ko-KR" dirty="0"/>
          </a:p>
          <a:p>
            <a:pPr lvl="1"/>
            <a:r>
              <a:rPr lang="ko-KR" altLang="en-US" dirty="0"/>
              <a:t>모듈은 </a:t>
            </a:r>
            <a:r>
              <a:rPr lang="en-US" altLang="ko-KR" dirty="0"/>
              <a:t>JAR </a:t>
            </a:r>
            <a:r>
              <a:rPr lang="ko-KR" altLang="en-US" dirty="0"/>
              <a:t>파일과 달리 다른 모듈과의 의존성 정보와 패키지의 공개 여부에 대한 정보를 포함</a:t>
            </a:r>
            <a:endParaRPr lang="en-US" altLang="ko-KR" dirty="0"/>
          </a:p>
          <a:p>
            <a:pPr lvl="1"/>
            <a:r>
              <a:rPr lang="ko-KR" altLang="en-US" dirty="0"/>
              <a:t>특별한 경우를 제외하곤 고유한 모듈 이름을 가진다</a:t>
            </a:r>
            <a:endParaRPr lang="en-US" altLang="ko-KR" dirty="0"/>
          </a:p>
          <a:p>
            <a:pPr lvl="1"/>
            <a:r>
              <a:rPr lang="ko-KR" altLang="en-US" dirty="0"/>
              <a:t>모듈을 통해 패키지의 캡슐화 기능을 개선하고 누락 클래스를 실행 전에 탐지할 수 있고</a:t>
            </a:r>
            <a:r>
              <a:rPr lang="en-US" altLang="ko-KR" dirty="0"/>
              <a:t>, </a:t>
            </a:r>
            <a:r>
              <a:rPr lang="ko-KR" altLang="en-US" dirty="0"/>
              <a:t>배포할 런타임의 크기를 줄일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5" y="1351402"/>
            <a:ext cx="4120295" cy="18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9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자바 런타임의 기본 모듈</a:t>
            </a:r>
            <a:endParaRPr lang="en-US" altLang="ko-KR" dirty="0"/>
          </a:p>
          <a:p>
            <a:pPr lvl="1"/>
            <a:r>
              <a:rPr lang="ko-KR" altLang="en-US" dirty="0"/>
              <a:t>모듈을 도입한 자바 </a:t>
            </a:r>
            <a:r>
              <a:rPr lang="en-US" altLang="ko-KR" dirty="0"/>
              <a:t>9</a:t>
            </a:r>
            <a:r>
              <a:rPr lang="ko-KR" altLang="en-US" dirty="0"/>
              <a:t>부터 자바 플랫폼 자체도 </a:t>
            </a:r>
            <a:r>
              <a:rPr lang="en-US" altLang="ko-KR" dirty="0"/>
              <a:t>Jigsaw </a:t>
            </a:r>
            <a:r>
              <a:rPr lang="ko-KR" altLang="en-US" dirty="0"/>
              <a:t>프로젝트라는 이름으로 기능에 따라 재구성하여 </a:t>
            </a:r>
            <a:r>
              <a:rPr lang="ko-KR" altLang="en-US" dirty="0" err="1"/>
              <a:t>모듈화되어</a:t>
            </a:r>
            <a:r>
              <a:rPr lang="ko-KR" altLang="en-US" dirty="0"/>
              <a:t> 있으며</a:t>
            </a:r>
            <a:r>
              <a:rPr lang="en-US" altLang="ko-KR" dirty="0"/>
              <a:t>, </a:t>
            </a:r>
            <a:r>
              <a:rPr lang="ko-KR" altLang="en-US" dirty="0"/>
              <a:t>다음과 같은 모듈을 포함</a:t>
            </a:r>
            <a:endParaRPr lang="en-US" altLang="ko-KR" dirty="0"/>
          </a:p>
          <a:p>
            <a:pPr lvl="2"/>
            <a:r>
              <a:rPr lang="en-US" altLang="ko-KR" dirty="0" err="1"/>
              <a:t>java.base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 err="1"/>
              <a:t>java.desktop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 err="1"/>
              <a:t>java.compiler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/>
              <a:t>java.se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자바  플랫폼에  포함된  모듈 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3651233"/>
            <a:ext cx="4029579" cy="5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모듈 작성과 응용</a:t>
            </a:r>
            <a:endParaRPr lang="en-US" altLang="ko-KR" dirty="0"/>
          </a:p>
          <a:p>
            <a:pPr lvl="1"/>
            <a:r>
              <a:rPr lang="ko-KR" altLang="en-US" dirty="0"/>
              <a:t>모듈 기술자는 </a:t>
            </a:r>
            <a:r>
              <a:rPr lang="en-US" altLang="ko-KR" dirty="0"/>
              <a:t>module-info.java</a:t>
            </a:r>
            <a:r>
              <a:rPr lang="ko-KR" altLang="en-US" dirty="0"/>
              <a:t>라는 파일 이름을 사용하며 일반적으로 패키지 </a:t>
            </a:r>
            <a:r>
              <a:rPr lang="ko-KR" altLang="en-US" dirty="0" err="1"/>
              <a:t>최상단</a:t>
            </a:r>
            <a:r>
              <a:rPr lang="ko-KR" altLang="en-US" dirty="0"/>
              <a:t> 수준의 폴더에 위치</a:t>
            </a:r>
            <a:endParaRPr lang="en-US" altLang="ko-KR" dirty="0"/>
          </a:p>
          <a:p>
            <a:pPr lvl="1"/>
            <a:r>
              <a:rPr lang="ko-KR" altLang="en-US" dirty="0"/>
              <a:t>모듈 기술자의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5" y="2178016"/>
            <a:ext cx="4083093" cy="11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18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모듈의 캡슐화 기능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2" y="1346106"/>
            <a:ext cx="8443404" cy="40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38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모듈 생성</a:t>
            </a:r>
            <a:endParaRPr lang="en-US" altLang="ko-KR" dirty="0"/>
          </a:p>
          <a:p>
            <a:pPr lvl="1"/>
            <a:r>
              <a:rPr lang="ko-KR" altLang="en-US" dirty="0"/>
              <a:t>이클립스는 모듈을 별도로 생성하는 것이 아니라 프로젝트에 모듈 기술자를 추가하여 모듈로 사용</a:t>
            </a:r>
            <a:endParaRPr lang="en-US" altLang="ko-KR" dirty="0"/>
          </a:p>
          <a:p>
            <a:pPr lvl="1"/>
            <a:r>
              <a:rPr lang="en-US" altLang="ko-KR" dirty="0"/>
              <a:t>module1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프로젝트를</a:t>
            </a:r>
            <a:r>
              <a:rPr lang="en-US" altLang="ko-KR" dirty="0"/>
              <a:t> </a:t>
            </a:r>
            <a:r>
              <a:rPr lang="ko-KR" altLang="en-US" dirty="0"/>
              <a:t>생성하면 </a:t>
            </a:r>
            <a:r>
              <a:rPr lang="en-US" altLang="ko-KR" dirty="0"/>
              <a:t>New module-info.java </a:t>
            </a:r>
            <a:r>
              <a:rPr lang="ko-KR" altLang="en-US" dirty="0"/>
              <a:t>창이 나타남 </a:t>
            </a:r>
            <a:r>
              <a:rPr lang="en-US" altLang="ko-KR" dirty="0"/>
              <a:t>→ </a:t>
            </a:r>
            <a:r>
              <a:rPr lang="ko-KR" altLang="en-US" dirty="0"/>
              <a:t>이 창에서 모듈 이름을 그대로 둔 채 </a:t>
            </a:r>
            <a:r>
              <a:rPr lang="en-US" altLang="ko-KR" dirty="0"/>
              <a:t>[Create] </a:t>
            </a:r>
            <a:r>
              <a:rPr lang="ko-KR" altLang="en-US" dirty="0"/>
              <a:t>버튼 클릭 </a:t>
            </a:r>
            <a:r>
              <a:rPr lang="en-US" altLang="ko-KR" dirty="0"/>
              <a:t>→ </a:t>
            </a:r>
            <a:r>
              <a:rPr lang="ko-KR" altLang="en-US" dirty="0"/>
              <a:t>프로젝트를 모듈로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모듈 경로 추가</a:t>
            </a:r>
            <a:endParaRPr lang="en-US" altLang="ko-KR" dirty="0"/>
          </a:p>
          <a:p>
            <a:pPr lvl="1"/>
            <a:r>
              <a:rPr lang="ko-KR" altLang="en-US" dirty="0"/>
              <a:t>프로젝트 이름 위에 마우스 오른쪽 버튼을 눌러 </a:t>
            </a:r>
            <a:r>
              <a:rPr lang="en-US" altLang="ko-KR" dirty="0"/>
              <a:t>[Build Path] → [Configure Build Path...] </a:t>
            </a:r>
            <a:r>
              <a:rPr lang="ko-KR" altLang="en-US" dirty="0"/>
              <a:t>선택하면 모듈을 위한 </a:t>
            </a:r>
            <a:r>
              <a:rPr lang="ko-KR" altLang="en-US" dirty="0" err="1"/>
              <a:t>프로퍼티</a:t>
            </a:r>
            <a:r>
              <a:rPr lang="ko-KR" altLang="en-US" dirty="0"/>
              <a:t> 창이 나타남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1" y="3350824"/>
            <a:ext cx="7271055" cy="27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4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상속의 선언</a:t>
            </a:r>
            <a:endParaRPr lang="en-US" altLang="ko-KR" dirty="0"/>
          </a:p>
          <a:p>
            <a:pPr lvl="1"/>
            <a:r>
              <a:rPr lang="en-US" altLang="ko-KR" dirty="0"/>
              <a:t>extends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다중 상속은 안됨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25" y="4728754"/>
            <a:ext cx="4166370" cy="6722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24" y="1647894"/>
            <a:ext cx="6699847" cy="19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2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ko-KR" altLang="en-US" dirty="0"/>
              <a:t>객체 지향의 상속을 적용할 수 있는 현실 세계의 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73" y="1632256"/>
            <a:ext cx="5322090" cy="19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89" y="1463669"/>
            <a:ext cx="6796681" cy="42249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en-US" altLang="ko-KR" dirty="0"/>
              <a:t>Animal </a:t>
            </a:r>
            <a:r>
              <a:rPr lang="ko-KR" altLang="en-US" dirty="0"/>
              <a:t>클래스와</a:t>
            </a:r>
            <a:br>
              <a:rPr lang="en-US" altLang="ko-KR" dirty="0"/>
            </a:br>
            <a:r>
              <a:rPr lang="ko-KR" altLang="en-US" dirty="0"/>
              <a:t>자식 클래스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84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sec02/Circle</a:t>
            </a:r>
            <a:r>
              <a:rPr lang="en-US" altLang="ko-KR" dirty="0"/>
              <a:t> </a:t>
            </a:r>
            <a:r>
              <a:rPr lang="en-US" altLang="ko-KR" dirty="0">
                <a:hlinkClick r:id="rId3" action="ppaction://hlinkfile"/>
              </a:rPr>
              <a:t>sec02/Ball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sec02/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문제점은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9" y="2998766"/>
            <a:ext cx="6602503" cy="2655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94" y="1817027"/>
            <a:ext cx="2592772" cy="10427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83" y="2214563"/>
            <a:ext cx="2987323" cy="11836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58" y="2348408"/>
            <a:ext cx="939406" cy="6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r>
              <a:rPr lang="en-US" altLang="ko-KR" dirty="0"/>
              <a:t>(Method Overriding)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물려받은 메서드를 자식 </a:t>
            </a:r>
            <a:r>
              <a:rPr lang="ko-KR" altLang="en-US" dirty="0" err="1"/>
              <a:t>클래스에게</a:t>
            </a:r>
            <a:r>
              <a:rPr lang="ko-KR" altLang="en-US" dirty="0"/>
              <a:t> 맞도록 수정하는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넓이를 구하는 </a:t>
            </a:r>
            <a:r>
              <a:rPr lang="en-US" altLang="ko-KR" dirty="0" err="1"/>
              <a:t>findArea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0" y="2588947"/>
            <a:ext cx="5581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7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3296</TotalTime>
  <Words>1069</Words>
  <Application>Microsoft Office PowerPoint</Application>
  <PresentationFormat>화면 슬라이드 쇼(4:3)</PresentationFormat>
  <Paragraphs>253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HY견명조</vt:lpstr>
      <vt:lpstr>HY헤드라인M</vt:lpstr>
      <vt:lpstr>맑은 고딕</vt:lpstr>
      <vt:lpstr>Arial</vt:lpstr>
      <vt:lpstr>Wingdings</vt:lpstr>
      <vt:lpstr>2_Office 테마</vt:lpstr>
      <vt:lpstr>상속</vt:lpstr>
      <vt:lpstr>상속이란</vt:lpstr>
      <vt:lpstr>상속이란</vt:lpstr>
      <vt:lpstr>클래스 상속</vt:lpstr>
      <vt:lpstr>클래스 상속</vt:lpstr>
      <vt:lpstr>클래스 상속</vt:lpstr>
      <vt:lpstr>클래스 상속</vt:lpstr>
      <vt:lpstr>클래스 상속</vt:lpstr>
      <vt:lpstr>메서드 오버라이딩</vt:lpstr>
      <vt:lpstr>메서드 오버라이딩</vt:lpstr>
      <vt:lpstr>메서드 오버라이딩</vt:lpstr>
      <vt:lpstr>메서드 오버라이딩</vt:lpstr>
      <vt:lpstr>메서드 오버라이딩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자식 클래스와 부모 생성자</vt:lpstr>
      <vt:lpstr>자식 클래스와 부모 생성자</vt:lpstr>
      <vt:lpstr>자식 클래스와 부모 생성자</vt:lpstr>
      <vt:lpstr>자식 클래스와 부모 생성자</vt:lpstr>
      <vt:lpstr>자식 클래스와 부모 생성자</vt:lpstr>
      <vt:lpstr>상속과 접근 제어</vt:lpstr>
      <vt:lpstr>상속과 접근 제어</vt:lpstr>
      <vt:lpstr>상속과 접근 제어</vt:lpstr>
      <vt:lpstr>final 클래스와 메서드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모듈화</vt:lpstr>
      <vt:lpstr>모듈화</vt:lpstr>
      <vt:lpstr>모듈화</vt:lpstr>
      <vt:lpstr>모듈화</vt:lpstr>
      <vt:lpstr>모듈화</vt:lpstr>
      <vt:lpstr>모듈화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태영 김</cp:lastModifiedBy>
  <cp:revision>311</cp:revision>
  <dcterms:created xsi:type="dcterms:W3CDTF">2017-01-09T05:29:11Z</dcterms:created>
  <dcterms:modified xsi:type="dcterms:W3CDTF">2024-05-01T12:53:59Z</dcterms:modified>
</cp:coreProperties>
</file>