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1"/>
  </p:notesMasterIdLst>
  <p:sldIdLst>
    <p:sldId id="462" r:id="rId2"/>
    <p:sldId id="380" r:id="rId3"/>
    <p:sldId id="434" r:id="rId4"/>
    <p:sldId id="431" r:id="rId5"/>
    <p:sldId id="432" r:id="rId6"/>
    <p:sldId id="433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63" r:id="rId18"/>
    <p:sldId id="446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1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93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6454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6454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6454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6454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7378" y="879484"/>
            <a:ext cx="8421086" cy="5597511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src/chap04/sec03/PhoneDemo.java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src/chap04/sec04/LocalVariable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src/chap04/sec04/CircleDemo.java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src/chap04/sec05/CircleDemo.java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src/chap04/sec06/etc/CircleDemo.java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src/chap04/sec06/CircleDemo.java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src/chap04/sec06/dis/Circle.java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src/chap04/sec06/MethodChain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src/chap04/sec07/UtilDemo.java" TargetMode="External"/><Relationship Id="rId7" Type="http://schemas.openxmlformats.org/officeDocument/2006/relationships/image" Target="../media/image37.png"/><Relationship Id="rId2" Type="http://schemas.openxmlformats.org/officeDocument/2006/relationships/hyperlink" Target="src/chap04/sec07/Circle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hyperlink" Target="src/chap04/sec07/OneToTenDemo.java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객체 지향</a:t>
            </a:r>
          </a:p>
        </p:txBody>
      </p:sp>
    </p:spTree>
    <p:extLst>
      <p:ext uri="{BB962C8B-B14F-4D97-AF65-F5344CB8AC3E}">
        <p14:creationId xmlns:p14="http://schemas.microsoft.com/office/powerpoint/2010/main" val="49950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클래스 선언과 파일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보통 소스 파일마다 하나의 클래스를 선언하지만</a:t>
            </a:r>
            <a:r>
              <a:rPr lang="en-US" altLang="ko-KR" dirty="0">
                <a:solidFill>
                  <a:srgbClr val="FF0000"/>
                </a:solidFill>
              </a:rPr>
              <a:t>, 2</a:t>
            </a:r>
            <a:r>
              <a:rPr lang="ko-KR" altLang="en-US" dirty="0">
                <a:solidFill>
                  <a:srgbClr val="FF0000"/>
                </a:solidFill>
              </a:rPr>
              <a:t>개 이상의 클래스를 하나의 파일로 선언 가능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하나의 파일에 클래스가 둘 이상 있다면 하나만 </a:t>
            </a:r>
            <a:r>
              <a:rPr lang="en-US" altLang="ko-KR" dirty="0">
                <a:solidFill>
                  <a:srgbClr val="FF0000"/>
                </a:solidFill>
              </a:rPr>
              <a:t>public</a:t>
            </a:r>
            <a:r>
              <a:rPr lang="ko-KR" altLang="en-US" dirty="0">
                <a:solidFill>
                  <a:srgbClr val="FF0000"/>
                </a:solidFill>
              </a:rPr>
              <a:t>으로 선언할 수 있고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해당 클래스 이름은 소스 파일 이름과 동일해야 함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7" y="2806701"/>
            <a:ext cx="75628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0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 생성과 참조 변수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한 문장으로 변수 선언과 객체 생성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7" y="1384578"/>
            <a:ext cx="7477125" cy="2066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9" y="4404914"/>
            <a:ext cx="3486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6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기초 타입과 참조 타입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95389" y="1290415"/>
            <a:ext cx="7212100" cy="4245113"/>
            <a:chOff x="706001" y="1442814"/>
            <a:chExt cx="7212100" cy="424511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01" y="1442814"/>
              <a:ext cx="6930746" cy="146988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41290" y="2177758"/>
              <a:ext cx="122180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new Ball</a:t>
              </a:r>
              <a:r>
                <a:rPr lang="en-US" altLang="ko-KR" dirty="0"/>
                <a:t>();  </a:t>
              </a:r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06001" y="3190737"/>
              <a:ext cx="7212100" cy="2497190"/>
              <a:chOff x="585421" y="2909383"/>
              <a:chExt cx="7212100" cy="249719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421" y="2909383"/>
                <a:ext cx="7212100" cy="2497190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9667" y="3357562"/>
                <a:ext cx="894644" cy="119416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887967">
                <a:off x="5601856" y="3945040"/>
                <a:ext cx="1265827" cy="168961"/>
              </a:xfrm>
              <a:prstGeom prst="rect">
                <a:avLst/>
              </a:prstGeom>
            </p:spPr>
          </p:pic>
          <p:cxnSp>
            <p:nvCxnSpPr>
              <p:cNvPr id="10" name="직선 화살표 연결선 9"/>
              <p:cNvCxnSpPr/>
              <p:nvPr/>
            </p:nvCxnSpPr>
            <p:spPr>
              <a:xfrm>
                <a:off x="5799667" y="4594578"/>
                <a:ext cx="894644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>
                <a:stCxn id="8" idx="1"/>
              </p:cNvCxnSpPr>
              <p:nvPr/>
            </p:nvCxnSpPr>
            <p:spPr>
              <a:xfrm>
                <a:off x="5799667" y="3417270"/>
                <a:ext cx="894644" cy="103980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1241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참조 타입 사용 예</a:t>
            </a:r>
            <a:endParaRPr lang="en-US" altLang="ko-KR" dirty="0"/>
          </a:p>
          <a:p>
            <a:pPr lvl="1"/>
            <a:r>
              <a:rPr lang="en-US" altLang="ko-KR">
                <a:hlinkClick r:id="rId2" action="ppaction://hlinkfile"/>
              </a:rPr>
              <a:t>sec03</a:t>
            </a:r>
            <a:r>
              <a:rPr lang="en-US" altLang="ko-KR" dirty="0">
                <a:hlinkClick r:id="rId2" action="ppaction://hlinkfile"/>
              </a:rPr>
              <a:t>/</a:t>
            </a:r>
            <a:r>
              <a:rPr lang="en-US" altLang="ko-KR" dirty="0" err="1">
                <a:hlinkClick r:id="rId2" action="ppaction://hlinkfile"/>
              </a:rPr>
              <a:t>PhoneDemo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66" y="1319936"/>
            <a:ext cx="2986032" cy="101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6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구성 요소와 멤버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클래스의 구성 요소</a:t>
            </a:r>
            <a:endParaRPr lang="en-US" altLang="ko-KR" dirty="0"/>
          </a:p>
          <a:p>
            <a:pPr lvl="1"/>
            <a:r>
              <a:rPr lang="ko-KR" altLang="en-US" dirty="0"/>
              <a:t>멤버 </a:t>
            </a:r>
            <a:r>
              <a:rPr lang="en-US" altLang="ko-KR" dirty="0"/>
              <a:t>: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지역 변수는 메서드 내부에 선언된 변수</a:t>
            </a:r>
            <a:r>
              <a:rPr lang="en-US" altLang="ko-KR" dirty="0"/>
              <a:t>.</a:t>
            </a:r>
            <a:r>
              <a:rPr lang="ko-KR" altLang="en-US" dirty="0"/>
              <a:t> 매개 변수도 일종의 지역 변수임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57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구성 요소와 멤버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02486" y="862552"/>
            <a:ext cx="4260577" cy="5514674"/>
          </a:xfrm>
        </p:spPr>
        <p:txBody>
          <a:bodyPr/>
          <a:lstStyle/>
          <a:p>
            <a:r>
              <a:rPr lang="ko-KR" altLang="en-US" dirty="0"/>
              <a:t>필드와 지역 변수의 차이</a:t>
            </a:r>
            <a:endParaRPr lang="en-US" altLang="ko-KR" dirty="0"/>
          </a:p>
          <a:p>
            <a:pPr lvl="1"/>
            <a:r>
              <a:rPr lang="ko-KR" altLang="en-US" dirty="0"/>
              <a:t>필드는 기본 값이 있지만</a:t>
            </a:r>
            <a:r>
              <a:rPr lang="en-US" altLang="ko-KR" dirty="0"/>
              <a:t>, </a:t>
            </a:r>
            <a:r>
              <a:rPr lang="ko-KR" altLang="en-US" dirty="0"/>
              <a:t>지역 변수는 기본 값이 없어 반드시 초기화</a:t>
            </a:r>
          </a:p>
          <a:p>
            <a:pPr lvl="1"/>
            <a:r>
              <a:rPr lang="ko-KR" altLang="en-US" dirty="0"/>
              <a:t>필드는 클래스 전체에서 사용할 수 있지만</a:t>
            </a:r>
            <a:r>
              <a:rPr lang="en-US" altLang="ko-KR" dirty="0"/>
              <a:t>, </a:t>
            </a:r>
            <a:r>
              <a:rPr lang="ko-KR" altLang="en-US" dirty="0"/>
              <a:t>지역 변수는 선언된 블록 내부의 선언된 후에서만 사용 가능</a:t>
            </a:r>
            <a:endParaRPr lang="en-US" altLang="ko-KR" dirty="0"/>
          </a:p>
          <a:p>
            <a:pPr lvl="1"/>
            <a:r>
              <a:rPr lang="ko-KR" altLang="en-US" dirty="0"/>
              <a:t>필드와 달리</a:t>
            </a:r>
            <a:r>
              <a:rPr lang="en-US" altLang="ko-KR" dirty="0"/>
              <a:t> </a:t>
            </a:r>
            <a:r>
              <a:rPr lang="ko-KR" altLang="en-US" dirty="0"/>
              <a:t>지역 변수는 </a:t>
            </a:r>
            <a:r>
              <a:rPr lang="en-US" altLang="ko-KR" dirty="0"/>
              <a:t>final</a:t>
            </a:r>
            <a:r>
              <a:rPr lang="ko-KR" altLang="en-US" dirty="0"/>
              <a:t>로만 지정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필드와 지역 변수의 차이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LocalVariableDemo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63" y="1227846"/>
            <a:ext cx="3000375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557" y="5332242"/>
            <a:ext cx="2693759" cy="74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61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구성 요소와 멤버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필드와 메서드 접근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내부에서 자신의 멤버에 접근하려면  참조 변수 </a:t>
            </a:r>
            <a:r>
              <a:rPr lang="en-US" altLang="ko-KR" dirty="0"/>
              <a:t>this</a:t>
            </a:r>
            <a:r>
              <a:rPr lang="ko-KR" altLang="en-US" dirty="0"/>
              <a:t> 혹은 참조 변수 없이 그냥 멤버 이름 그대로 사용하면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외부 클래스 </a:t>
            </a:r>
            <a:r>
              <a:rPr lang="en-US" altLang="ko-KR" dirty="0"/>
              <a:t>Circle</a:t>
            </a:r>
            <a:r>
              <a:rPr lang="ko-KR" altLang="en-US" dirty="0"/>
              <a:t>의 객체 </a:t>
            </a:r>
            <a:r>
              <a:rPr lang="en-US" altLang="ko-KR" dirty="0" err="1"/>
              <a:t>myCircle</a:t>
            </a:r>
            <a:r>
              <a:rPr lang="ko-KR" altLang="en-US" dirty="0"/>
              <a:t>이 있다면 </a:t>
            </a:r>
            <a:r>
              <a:rPr lang="en-US" altLang="ko-KR" dirty="0" err="1"/>
              <a:t>myCircle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radius</a:t>
            </a:r>
            <a:r>
              <a:rPr lang="ko-KR" altLang="en-US" dirty="0"/>
              <a:t>와 </a:t>
            </a:r>
            <a:r>
              <a:rPr lang="en-US" altLang="ko-KR" dirty="0" err="1"/>
              <a:t>findArea</a:t>
            </a:r>
            <a:r>
              <a:rPr lang="en-US" altLang="ko-KR" dirty="0"/>
              <a:t>( )</a:t>
            </a:r>
            <a:r>
              <a:rPr lang="ko-KR" altLang="en-US" dirty="0"/>
              <a:t>는 다음과 같은 방식으로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4244" y="1424628"/>
            <a:ext cx="189346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객체참조변수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r>
              <a:rPr lang="ko-KR" altLang="en-US" sz="1600" dirty="0"/>
              <a:t>멤버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18836" y="3173128"/>
            <a:ext cx="4393571" cy="3128987"/>
            <a:chOff x="2344398" y="1141646"/>
            <a:chExt cx="4393571" cy="312898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398" y="1727458"/>
              <a:ext cx="3076575" cy="25431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008101" y="1141646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인스턴스 변수</a:t>
              </a: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5008101" y="1527349"/>
              <a:ext cx="472793" cy="1276141"/>
            </a:xfrm>
            <a:custGeom>
              <a:avLst/>
              <a:gdLst>
                <a:gd name="connsiteX0" fmla="*/ 0 w 472793"/>
                <a:gd name="connsiteY0" fmla="*/ 1276141 h 1276141"/>
                <a:gd name="connsiteX1" fmla="*/ 60290 w 472793"/>
                <a:gd name="connsiteY1" fmla="*/ 1256044 h 1276141"/>
                <a:gd name="connsiteX2" fmla="*/ 90435 w 472793"/>
                <a:gd name="connsiteY2" fmla="*/ 1235947 h 1276141"/>
                <a:gd name="connsiteX3" fmla="*/ 140677 w 472793"/>
                <a:gd name="connsiteY3" fmla="*/ 1215851 h 1276141"/>
                <a:gd name="connsiteX4" fmla="*/ 190919 w 472793"/>
                <a:gd name="connsiteY4" fmla="*/ 1165609 h 1276141"/>
                <a:gd name="connsiteX5" fmla="*/ 251209 w 472793"/>
                <a:gd name="connsiteY5" fmla="*/ 1115367 h 1276141"/>
                <a:gd name="connsiteX6" fmla="*/ 271306 w 472793"/>
                <a:gd name="connsiteY6" fmla="*/ 1055077 h 1276141"/>
                <a:gd name="connsiteX7" fmla="*/ 311499 w 472793"/>
                <a:gd name="connsiteY7" fmla="*/ 994787 h 1276141"/>
                <a:gd name="connsiteX8" fmla="*/ 331596 w 472793"/>
                <a:gd name="connsiteY8" fmla="*/ 914400 h 1276141"/>
                <a:gd name="connsiteX9" fmla="*/ 341644 w 472793"/>
                <a:gd name="connsiteY9" fmla="*/ 884255 h 1276141"/>
                <a:gd name="connsiteX10" fmla="*/ 351692 w 472793"/>
                <a:gd name="connsiteY10" fmla="*/ 844062 h 1276141"/>
                <a:gd name="connsiteX11" fmla="*/ 361741 w 472793"/>
                <a:gd name="connsiteY11" fmla="*/ 813917 h 1276141"/>
                <a:gd name="connsiteX12" fmla="*/ 371789 w 472793"/>
                <a:gd name="connsiteY12" fmla="*/ 763675 h 1276141"/>
                <a:gd name="connsiteX13" fmla="*/ 401934 w 472793"/>
                <a:gd name="connsiteY13" fmla="*/ 653143 h 1276141"/>
                <a:gd name="connsiteX14" fmla="*/ 432079 w 472793"/>
                <a:gd name="connsiteY14" fmla="*/ 391886 h 1276141"/>
                <a:gd name="connsiteX15" fmla="*/ 452176 w 472793"/>
                <a:gd name="connsiteY15" fmla="*/ 301451 h 1276141"/>
                <a:gd name="connsiteX16" fmla="*/ 472273 w 472793"/>
                <a:gd name="connsiteY16" fmla="*/ 70339 h 1276141"/>
                <a:gd name="connsiteX17" fmla="*/ 472273 w 472793"/>
                <a:gd name="connsiteY17" fmla="*/ 0 h 127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2793" h="1276141">
                  <a:moveTo>
                    <a:pt x="0" y="1276141"/>
                  </a:moveTo>
                  <a:cubicBezTo>
                    <a:pt x="20097" y="1269442"/>
                    <a:pt x="40932" y="1264648"/>
                    <a:pt x="60290" y="1256044"/>
                  </a:cubicBezTo>
                  <a:cubicBezTo>
                    <a:pt x="71326" y="1251139"/>
                    <a:pt x="79633" y="1241348"/>
                    <a:pt x="90435" y="1235947"/>
                  </a:cubicBezTo>
                  <a:cubicBezTo>
                    <a:pt x="106568" y="1227881"/>
                    <a:pt x="123930" y="1222550"/>
                    <a:pt x="140677" y="1215851"/>
                  </a:cubicBezTo>
                  <a:cubicBezTo>
                    <a:pt x="177521" y="1160585"/>
                    <a:pt x="140677" y="1207477"/>
                    <a:pt x="190919" y="1165609"/>
                  </a:cubicBezTo>
                  <a:cubicBezTo>
                    <a:pt x="268288" y="1101134"/>
                    <a:pt x="176365" y="1165264"/>
                    <a:pt x="251209" y="1115367"/>
                  </a:cubicBezTo>
                  <a:cubicBezTo>
                    <a:pt x="257908" y="1095270"/>
                    <a:pt x="259555" y="1072703"/>
                    <a:pt x="271306" y="1055077"/>
                  </a:cubicBezTo>
                  <a:lnTo>
                    <a:pt x="311499" y="994787"/>
                  </a:lnTo>
                  <a:cubicBezTo>
                    <a:pt x="334467" y="925880"/>
                    <a:pt x="307345" y="1011405"/>
                    <a:pt x="331596" y="914400"/>
                  </a:cubicBezTo>
                  <a:cubicBezTo>
                    <a:pt x="334165" y="904124"/>
                    <a:pt x="338734" y="894439"/>
                    <a:pt x="341644" y="884255"/>
                  </a:cubicBezTo>
                  <a:cubicBezTo>
                    <a:pt x="345438" y="870976"/>
                    <a:pt x="347898" y="857341"/>
                    <a:pt x="351692" y="844062"/>
                  </a:cubicBezTo>
                  <a:cubicBezTo>
                    <a:pt x="354602" y="833878"/>
                    <a:pt x="359172" y="824193"/>
                    <a:pt x="361741" y="813917"/>
                  </a:cubicBezTo>
                  <a:cubicBezTo>
                    <a:pt x="365883" y="797348"/>
                    <a:pt x="367647" y="780244"/>
                    <a:pt x="371789" y="763675"/>
                  </a:cubicBezTo>
                  <a:cubicBezTo>
                    <a:pt x="381051" y="726626"/>
                    <a:pt x="391886" y="689987"/>
                    <a:pt x="401934" y="653143"/>
                  </a:cubicBezTo>
                  <a:cubicBezTo>
                    <a:pt x="409791" y="574580"/>
                    <a:pt x="419948" y="464667"/>
                    <a:pt x="432079" y="391886"/>
                  </a:cubicBezTo>
                  <a:cubicBezTo>
                    <a:pt x="443869" y="321148"/>
                    <a:pt x="435685" y="350924"/>
                    <a:pt x="452176" y="301451"/>
                  </a:cubicBezTo>
                  <a:cubicBezTo>
                    <a:pt x="459753" y="225674"/>
                    <a:pt x="468485" y="146100"/>
                    <a:pt x="472273" y="70339"/>
                  </a:cubicBezTo>
                  <a:cubicBezTo>
                    <a:pt x="473444" y="46922"/>
                    <a:pt x="472273" y="23446"/>
                    <a:pt x="472273" y="0"/>
                  </a:cubicBezTo>
                </a:path>
              </a:pathLst>
            </a:custGeom>
            <a:noFill/>
            <a:ln w="12700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0894" y="3770650"/>
              <a:ext cx="1257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인스턴스 메서드</a:t>
              </a: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5248375" y="3035180"/>
              <a:ext cx="672353" cy="730587"/>
            </a:xfrm>
            <a:custGeom>
              <a:avLst/>
              <a:gdLst>
                <a:gd name="connsiteX0" fmla="*/ 0 w 672353"/>
                <a:gd name="connsiteY0" fmla="*/ 85128 h 730587"/>
                <a:gd name="connsiteX1" fmla="*/ 228600 w 672353"/>
                <a:gd name="connsiteY1" fmla="*/ 4446 h 730587"/>
                <a:gd name="connsiteX2" fmla="*/ 430306 w 672353"/>
                <a:gd name="connsiteY2" fmla="*/ 17893 h 730587"/>
                <a:gd name="connsiteX3" fmla="*/ 470647 w 672353"/>
                <a:gd name="connsiteY3" fmla="*/ 58234 h 730587"/>
                <a:gd name="connsiteX4" fmla="*/ 524435 w 672353"/>
                <a:gd name="connsiteY4" fmla="*/ 98575 h 730587"/>
                <a:gd name="connsiteX5" fmla="*/ 605118 w 672353"/>
                <a:gd name="connsiteY5" fmla="*/ 192705 h 730587"/>
                <a:gd name="connsiteX6" fmla="*/ 618565 w 672353"/>
                <a:gd name="connsiteY6" fmla="*/ 246493 h 730587"/>
                <a:gd name="connsiteX7" fmla="*/ 645459 w 672353"/>
                <a:gd name="connsiteY7" fmla="*/ 300281 h 730587"/>
                <a:gd name="connsiteX8" fmla="*/ 658906 w 672353"/>
                <a:gd name="connsiteY8" fmla="*/ 367517 h 730587"/>
                <a:gd name="connsiteX9" fmla="*/ 672353 w 672353"/>
                <a:gd name="connsiteY9" fmla="*/ 407858 h 730587"/>
                <a:gd name="connsiteX10" fmla="*/ 658906 w 672353"/>
                <a:gd name="connsiteY10" fmla="*/ 730587 h 7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2353" h="730587">
                  <a:moveTo>
                    <a:pt x="0" y="85128"/>
                  </a:moveTo>
                  <a:cubicBezTo>
                    <a:pt x="76200" y="58234"/>
                    <a:pt x="148762" y="16921"/>
                    <a:pt x="228600" y="4446"/>
                  </a:cubicBezTo>
                  <a:cubicBezTo>
                    <a:pt x="295177" y="-5957"/>
                    <a:pt x="364526" y="3275"/>
                    <a:pt x="430306" y="17893"/>
                  </a:cubicBezTo>
                  <a:cubicBezTo>
                    <a:pt x="448870" y="22018"/>
                    <a:pt x="456208" y="45858"/>
                    <a:pt x="470647" y="58234"/>
                  </a:cubicBezTo>
                  <a:cubicBezTo>
                    <a:pt x="487663" y="72819"/>
                    <a:pt x="507569" y="83817"/>
                    <a:pt x="524435" y="98575"/>
                  </a:cubicBezTo>
                  <a:cubicBezTo>
                    <a:pt x="576605" y="144224"/>
                    <a:pt x="572472" y="143739"/>
                    <a:pt x="605118" y="192705"/>
                  </a:cubicBezTo>
                  <a:cubicBezTo>
                    <a:pt x="609600" y="210634"/>
                    <a:pt x="612076" y="229189"/>
                    <a:pt x="618565" y="246493"/>
                  </a:cubicBezTo>
                  <a:cubicBezTo>
                    <a:pt x="625603" y="265262"/>
                    <a:pt x="639120" y="281264"/>
                    <a:pt x="645459" y="300281"/>
                  </a:cubicBezTo>
                  <a:cubicBezTo>
                    <a:pt x="652687" y="321964"/>
                    <a:pt x="653363" y="345344"/>
                    <a:pt x="658906" y="367517"/>
                  </a:cubicBezTo>
                  <a:cubicBezTo>
                    <a:pt x="662344" y="381268"/>
                    <a:pt x="667871" y="394411"/>
                    <a:pt x="672353" y="407858"/>
                  </a:cubicBezTo>
                  <a:lnTo>
                    <a:pt x="658906" y="730587"/>
                  </a:lnTo>
                </a:path>
              </a:pathLst>
            </a:custGeom>
            <a:noFill/>
            <a:ln w="12700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08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구성 요소와 멤버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필드와 메서드 접근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클래스가 </a:t>
            </a:r>
            <a:r>
              <a:rPr lang="en-US" altLang="ko-KR" dirty="0"/>
              <a:t>radius </a:t>
            </a:r>
            <a:r>
              <a:rPr lang="ko-KR" altLang="en-US" dirty="0"/>
              <a:t>필드와 </a:t>
            </a:r>
            <a:r>
              <a:rPr lang="en-US" altLang="ko-KR" dirty="0" err="1"/>
              <a:t>findArea</a:t>
            </a:r>
            <a:r>
              <a:rPr lang="en-US" altLang="ko-KR" dirty="0"/>
              <a:t>( ) </a:t>
            </a:r>
            <a:r>
              <a:rPr lang="ko-KR" altLang="en-US" dirty="0"/>
              <a:t>메서드를 포함한다면 클래스 내부에서는 다음과 같이 그대로 사용하면 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CircleDemo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76" y="1933928"/>
            <a:ext cx="5017080" cy="7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14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접근자와</a:t>
            </a:r>
            <a:r>
              <a:rPr lang="ko-KR" altLang="en-US" dirty="0"/>
              <a:t> 설정자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클래스 내부에 </a:t>
            </a:r>
            <a:r>
              <a:rPr lang="ko-KR" altLang="en-US" dirty="0" err="1"/>
              <a:t>캡슐화된</a:t>
            </a:r>
            <a:r>
              <a:rPr lang="ko-KR" altLang="en-US" dirty="0"/>
              <a:t> 멤버를 외부에서 사용할 필요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접근자와</a:t>
            </a:r>
            <a:r>
              <a:rPr lang="ko-KR" altLang="en-US" dirty="0"/>
              <a:t> 설정자</a:t>
            </a:r>
            <a:endParaRPr lang="en-US" altLang="ko-KR" dirty="0"/>
          </a:p>
          <a:p>
            <a:pPr lvl="1"/>
            <a:r>
              <a:rPr lang="en-US" altLang="ko-KR" dirty="0"/>
              <a:t>private</a:t>
            </a:r>
            <a:r>
              <a:rPr lang="ko-KR" altLang="en-US" dirty="0"/>
              <a:t>으로 지정된 필드에 값을 반환하는 </a:t>
            </a:r>
            <a:r>
              <a:rPr lang="ko-KR" altLang="en-US" dirty="0" err="1"/>
              <a:t>접근자와</a:t>
            </a:r>
            <a:r>
              <a:rPr lang="ko-KR" altLang="en-US" dirty="0"/>
              <a:t> 값을 변경하는 설정자는 공개된 메서드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ko-KR" altLang="en-US" dirty="0" err="1"/>
              <a:t>접근자는</a:t>
            </a:r>
            <a:r>
              <a:rPr lang="ko-KR" altLang="en-US" dirty="0"/>
              <a:t> </a:t>
            </a:r>
            <a:r>
              <a:rPr lang="en-US" altLang="ko-KR" dirty="0"/>
              <a:t>get, </a:t>
            </a:r>
            <a:r>
              <a:rPr lang="ko-KR" altLang="en-US" dirty="0"/>
              <a:t>설정자는 </a:t>
            </a:r>
            <a:r>
              <a:rPr lang="en-US" altLang="ko-KR" dirty="0"/>
              <a:t>set</a:t>
            </a:r>
            <a:r>
              <a:rPr lang="ko-KR" altLang="en-US" dirty="0"/>
              <a:t>으로 시작하는 이름을 사용</a:t>
            </a:r>
            <a:endParaRPr lang="en-US" altLang="ko-KR" dirty="0"/>
          </a:p>
          <a:p>
            <a:pPr lvl="1"/>
            <a:r>
              <a:rPr lang="ko-KR" altLang="en-US" dirty="0"/>
              <a:t>필드 이름을 외부와 차단해서 독립시키기 때문에</a:t>
            </a:r>
            <a:r>
              <a:rPr lang="en-US" altLang="ko-KR" dirty="0"/>
              <a:t> </a:t>
            </a:r>
            <a:r>
              <a:rPr lang="ko-KR" altLang="en-US" dirty="0"/>
              <a:t>필드 이름 변경이나 데이터 검증도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CircleDemo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9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생성자의 의미와 선언</a:t>
            </a:r>
            <a:endParaRPr lang="en-US" altLang="ko-KR" dirty="0"/>
          </a:p>
          <a:p>
            <a:pPr lvl="1"/>
            <a:r>
              <a:rPr lang="ko-KR" altLang="en-US" dirty="0"/>
              <a:t>생성자의 역할 </a:t>
            </a:r>
            <a:r>
              <a:rPr lang="en-US" altLang="ko-KR" dirty="0"/>
              <a:t>: </a:t>
            </a:r>
            <a:r>
              <a:rPr lang="ko-KR" altLang="en-US" dirty="0"/>
              <a:t>객체를 생성하는 시점에서 필드를 다양하게 초기화</a:t>
            </a:r>
            <a:endParaRPr lang="en-US" altLang="ko-KR" dirty="0"/>
          </a:p>
          <a:p>
            <a:pPr lvl="1"/>
            <a:r>
              <a:rPr lang="ko-KR" altLang="en-US" dirty="0"/>
              <a:t>생성자의 선언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사용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5" y="1979857"/>
            <a:ext cx="4305300" cy="952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5" y="3809592"/>
            <a:ext cx="4908802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9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객체지향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객체의 개념</a:t>
            </a:r>
            <a:endParaRPr lang="en-US" altLang="ko-KR" dirty="0"/>
          </a:p>
          <a:p>
            <a:pPr lvl="1"/>
            <a:r>
              <a:rPr lang="ko-KR" altLang="en-US" dirty="0"/>
              <a:t>소프트웨어 객체는 현실 세계의 객체를 필드와 메서드로 모델링한 것</a:t>
            </a:r>
          </a:p>
          <a:p>
            <a:pPr lvl="1"/>
            <a:r>
              <a:rPr lang="ko-KR" altLang="en-US" dirty="0"/>
              <a:t>소프트웨어 객체는 상태를 필드</a:t>
            </a:r>
            <a:r>
              <a:rPr lang="en-US" altLang="ko-KR" dirty="0"/>
              <a:t>(Field)</a:t>
            </a:r>
            <a:r>
              <a:rPr lang="ko-KR" altLang="en-US" dirty="0"/>
              <a:t>로 정의하고</a:t>
            </a:r>
            <a:r>
              <a:rPr lang="en-US" altLang="ko-KR" dirty="0"/>
              <a:t>, </a:t>
            </a:r>
            <a:r>
              <a:rPr lang="ko-KR" altLang="en-US" dirty="0"/>
              <a:t>동작을 메서드</a:t>
            </a:r>
            <a:r>
              <a:rPr lang="en-US" altLang="ko-KR" dirty="0"/>
              <a:t>(Method)</a:t>
            </a:r>
            <a:r>
              <a:rPr lang="ko-KR" altLang="en-US" dirty="0"/>
              <a:t>로 정의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필드는 객체 내부에 선언된 변수를 의미하고</a:t>
            </a:r>
            <a:r>
              <a:rPr lang="en-US" altLang="ko-KR" dirty="0"/>
              <a:t>, </a:t>
            </a:r>
            <a:r>
              <a:rPr lang="ko-KR" altLang="en-US" dirty="0"/>
              <a:t>메서드는 객체 내부에 정의된 동작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89" y="2316406"/>
            <a:ext cx="7396422" cy="353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15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7378" y="879484"/>
            <a:ext cx="8528755" cy="5597511"/>
          </a:xfrm>
        </p:spPr>
        <p:txBody>
          <a:bodyPr/>
          <a:lstStyle/>
          <a:p>
            <a:r>
              <a:rPr lang="ko-KR" altLang="en-US" dirty="0"/>
              <a:t>디폴트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r>
              <a:rPr lang="ko-KR" altLang="en-US" dirty="0"/>
              <a:t>모든 클래스는 최소한 하나의 생성자가 있음</a:t>
            </a:r>
            <a:endParaRPr lang="en-US" altLang="ko-KR" dirty="0"/>
          </a:p>
          <a:p>
            <a:pPr lvl="1"/>
            <a:r>
              <a:rPr lang="ko-KR" altLang="en-US" dirty="0"/>
              <a:t>만약 </a:t>
            </a:r>
            <a:r>
              <a:rPr lang="ko-KR" altLang="en-US" dirty="0" err="1"/>
              <a:t>생성자를</a:t>
            </a:r>
            <a:r>
              <a:rPr lang="ko-KR" altLang="en-US" dirty="0"/>
              <a:t> 선언하지 않으면 컴파일러가 자동으로 디폴트 </a:t>
            </a:r>
            <a:r>
              <a:rPr lang="ko-KR" altLang="en-US" dirty="0" err="1"/>
              <a:t>생성자를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etc</a:t>
            </a:r>
            <a:r>
              <a:rPr lang="en-US" altLang="ko-KR" dirty="0">
                <a:hlinkClick r:id="rId2" action="ppaction://hlinkfile"/>
              </a:rPr>
              <a:t>/</a:t>
            </a:r>
            <a:r>
              <a:rPr lang="en-US" altLang="ko-KR" dirty="0" err="1">
                <a:hlinkClick r:id="rId2" action="ppaction://hlinkfile"/>
              </a:rPr>
              <a:t>CircleDemo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3" y="1909118"/>
            <a:ext cx="6394962" cy="38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13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오버로딩</a:t>
            </a:r>
            <a:endParaRPr lang="en-US" altLang="ko-KR" dirty="0"/>
          </a:p>
          <a:p>
            <a:pPr lvl="1"/>
            <a:r>
              <a:rPr lang="ko-KR" altLang="en-US" dirty="0" err="1"/>
              <a:t>생성자도</a:t>
            </a:r>
            <a:r>
              <a:rPr lang="ko-KR" altLang="en-US" dirty="0"/>
              <a:t> 메서드처럼 오버로딩</a:t>
            </a:r>
            <a:r>
              <a:rPr lang="en-US" altLang="ko-KR" dirty="0"/>
              <a:t>(Overloading)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sec06/CircleDemo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9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와 </a:t>
            </a:r>
            <a:r>
              <a:rPr lang="en-US" altLang="ko-KR" dirty="0"/>
              <a:t>this()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2" y="1356226"/>
            <a:ext cx="6962775" cy="23431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84472" y="3798546"/>
            <a:ext cx="3895725" cy="2352675"/>
            <a:chOff x="584472" y="3798546"/>
            <a:chExt cx="3895725" cy="23526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72" y="3798546"/>
              <a:ext cx="3895725" cy="23526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171" y="5224380"/>
              <a:ext cx="641801" cy="21671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615" y="5636842"/>
              <a:ext cx="660911" cy="199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595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와 </a:t>
            </a:r>
            <a:r>
              <a:rPr lang="en-US" altLang="ko-KR" dirty="0"/>
              <a:t>this()</a:t>
            </a:r>
            <a:endParaRPr lang="ko-KR" altLang="en-US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sec06/dis/Circle</a:t>
            </a:r>
            <a:endParaRPr lang="en-US" altLang="ko-KR" dirty="0"/>
          </a:p>
          <a:p>
            <a:pPr lvl="1"/>
            <a:r>
              <a:rPr lang="ko-KR" altLang="en-US" dirty="0"/>
              <a:t>주의 사항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65" y="2023426"/>
            <a:ext cx="53244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98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연속 호출</a:t>
            </a:r>
            <a:endParaRPr lang="en-US" altLang="ko-KR" dirty="0"/>
          </a:p>
          <a:p>
            <a:pPr lvl="1"/>
            <a:r>
              <a:rPr lang="ko-KR" altLang="en-US" dirty="0"/>
              <a:t>예를 들어 반환 타입이 </a:t>
            </a:r>
            <a:r>
              <a:rPr lang="en-US" altLang="ko-KR" dirty="0"/>
              <a:t>void</a:t>
            </a:r>
            <a:r>
              <a:rPr lang="ko-KR" altLang="en-US" dirty="0"/>
              <a:t>인 </a:t>
            </a:r>
            <a:r>
              <a:rPr lang="en-US" altLang="ko-KR" dirty="0" err="1"/>
              <a:t>setName</a:t>
            </a:r>
            <a:r>
              <a:rPr lang="en-US" altLang="ko-KR" dirty="0"/>
              <a:t>(String name), </a:t>
            </a:r>
            <a:r>
              <a:rPr lang="en-US" altLang="ko-KR" dirty="0" err="1"/>
              <a:t>setAge</a:t>
            </a:r>
            <a:r>
              <a:rPr lang="en-US" altLang="ko-KR" dirty="0"/>
              <a:t>(), </a:t>
            </a:r>
            <a:r>
              <a:rPr lang="en-US" altLang="ko-KR" dirty="0" err="1"/>
              <a:t>sayHello</a:t>
            </a:r>
            <a:r>
              <a:rPr lang="en-US" altLang="ko-KR" dirty="0"/>
              <a:t>()</a:t>
            </a:r>
            <a:r>
              <a:rPr lang="ko-KR" altLang="en-US" dirty="0"/>
              <a:t>라는 메서드를 가진 </a:t>
            </a:r>
            <a:r>
              <a:rPr lang="en-US" altLang="ko-KR" dirty="0"/>
              <a:t>Person </a:t>
            </a:r>
            <a:r>
              <a:rPr lang="ko-KR" altLang="en-US" dirty="0"/>
              <a:t>클래스가 있다고 가정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86282" y="2149382"/>
            <a:ext cx="6561111" cy="1447928"/>
            <a:chOff x="886282" y="2149382"/>
            <a:chExt cx="6561111" cy="14479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82" y="2149382"/>
              <a:ext cx="3227673" cy="1447928"/>
            </a:xfrm>
            <a:prstGeom prst="rect">
              <a:avLst/>
            </a:prstGeom>
          </p:spPr>
        </p:pic>
        <p:sp>
          <p:nvSpPr>
            <p:cNvPr id="5" name="오른쪽 화살표 4"/>
            <p:cNvSpPr/>
            <p:nvPr/>
          </p:nvSpPr>
          <p:spPr>
            <a:xfrm>
              <a:off x="4293949" y="2688001"/>
              <a:ext cx="288099" cy="300625"/>
            </a:xfrm>
            <a:prstGeom prst="rightArrow">
              <a:avLst/>
            </a:prstGeom>
            <a:noFill/>
            <a:ln w="12700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62042" y="2413710"/>
              <a:ext cx="26853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메서드를 호출할 때마다</a:t>
              </a:r>
              <a:endPara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pPr marL="0" lvl="1"/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새로운 </a:t>
              </a:r>
              <a:r>
                <a:rPr lang="ko-KR" altLang="en-US" sz="1600" dirty="0" err="1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실행문을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 사용해야 하므로</a:t>
              </a:r>
              <a:endPara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pPr marL="0" lvl="1"/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번거롭고 </a:t>
              </a:r>
              <a:r>
                <a:rPr lang="ko-KR" altLang="en-US" sz="1600" dirty="0" err="1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가독성도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 떨어진다</a:t>
              </a:r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.</a:t>
              </a:r>
              <a:endPara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664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연속 호출</a:t>
            </a:r>
            <a:endParaRPr lang="en-US" altLang="ko-KR" dirty="0"/>
          </a:p>
          <a:p>
            <a:pPr lvl="1"/>
            <a:r>
              <a:rPr lang="ko-KR" altLang="en-US" dirty="0"/>
              <a:t>만약 </a:t>
            </a:r>
            <a:r>
              <a:rPr lang="en-US" altLang="ko-KR" dirty="0" err="1"/>
              <a:t>setName</a:t>
            </a:r>
            <a:r>
              <a:rPr lang="en-US" altLang="ko-KR" dirty="0"/>
              <a:t>()</a:t>
            </a:r>
            <a:r>
              <a:rPr lang="ko-KR" altLang="en-US" dirty="0"/>
              <a:t>과 </a:t>
            </a:r>
            <a:r>
              <a:rPr lang="en-US" altLang="ko-KR" dirty="0" err="1"/>
              <a:t>setAge</a:t>
            </a:r>
            <a:r>
              <a:rPr lang="en-US" altLang="ko-KR" dirty="0"/>
              <a:t>()</a:t>
            </a:r>
            <a:r>
              <a:rPr lang="ko-KR" altLang="en-US" dirty="0"/>
              <a:t>의 반환 타입이 </a:t>
            </a:r>
            <a:r>
              <a:rPr lang="en-US" altLang="ko-KR" dirty="0"/>
              <a:t>this</a:t>
            </a:r>
            <a:r>
              <a:rPr lang="ko-KR" altLang="en-US" dirty="0"/>
              <a:t>라면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MethodChainDemo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18" y="1839887"/>
            <a:ext cx="7764748" cy="21292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17" y="4691746"/>
            <a:ext cx="3122445" cy="7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19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인스턴스 멤버와 정적 멤버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자바는 </a:t>
            </a:r>
            <a:r>
              <a:rPr lang="en-US" altLang="ko-KR" dirty="0"/>
              <a:t>static </a:t>
            </a:r>
            <a:r>
              <a:rPr lang="ko-KR" altLang="en-US" dirty="0"/>
              <a:t>키워드로 클래스의 필드를 공유할 수 있도록 지원</a:t>
            </a:r>
            <a:endParaRPr lang="en-US" altLang="ko-KR" dirty="0"/>
          </a:p>
          <a:p>
            <a:pPr lvl="1"/>
            <a:r>
              <a:rPr lang="ko-KR" altLang="en-US" dirty="0"/>
              <a:t>인스턴스 변수 </a:t>
            </a:r>
            <a:r>
              <a:rPr lang="en-US" altLang="ko-KR" dirty="0"/>
              <a:t>: static </a:t>
            </a:r>
            <a:r>
              <a:rPr lang="ko-KR" altLang="en-US" dirty="0"/>
              <a:t>키워드로 지정되지 않아 공유되지 않은 필드로 인스턴스마다 자신의 필드를 생성</a:t>
            </a:r>
            <a:endParaRPr lang="en-US" altLang="ko-KR" dirty="0"/>
          </a:p>
          <a:p>
            <a:pPr lvl="1"/>
            <a:r>
              <a:rPr lang="ko-KR" altLang="en-US" dirty="0"/>
              <a:t>정적 변수 혹은 클래스 변수 </a:t>
            </a:r>
            <a:r>
              <a:rPr lang="en-US" altLang="ko-KR" dirty="0"/>
              <a:t>: static </a:t>
            </a:r>
            <a:r>
              <a:rPr lang="ko-KR" altLang="en-US" dirty="0"/>
              <a:t>키워드로 지정하여 모든 인스턴스가 공유하는 필드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2" y="1630215"/>
            <a:ext cx="7200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90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인스턴스 멤버와 정적 멤버</a:t>
            </a:r>
            <a:endParaRPr lang="en-US" altLang="ko-KR" dirty="0"/>
          </a:p>
          <a:p>
            <a:pPr lvl="1"/>
            <a:r>
              <a:rPr lang="ko-KR" altLang="en-US" dirty="0"/>
              <a:t>인스턴스 변수는 </a:t>
            </a:r>
            <a:r>
              <a:rPr lang="ko-KR" altLang="en-US" dirty="0" err="1"/>
              <a:t>객체별로</a:t>
            </a:r>
            <a:r>
              <a:rPr lang="ko-KR" altLang="en-US" dirty="0"/>
              <a:t> 관리</a:t>
            </a:r>
            <a:r>
              <a:rPr lang="en-US" altLang="ko-KR" dirty="0"/>
              <a:t>. </a:t>
            </a:r>
            <a:r>
              <a:rPr lang="ko-KR" altLang="en-US" dirty="0"/>
              <a:t>객체를 생성할 때 인스턴스 변수도 객체가 소멸될 때는 자동으로 소멸</a:t>
            </a:r>
            <a:endParaRPr lang="en-US" altLang="ko-KR" dirty="0"/>
          </a:p>
          <a:p>
            <a:pPr lvl="1"/>
            <a:r>
              <a:rPr lang="ko-KR" altLang="en-US" dirty="0"/>
              <a:t>반면 정적 변수는 클래스 </a:t>
            </a:r>
            <a:r>
              <a:rPr lang="ko-KR" altLang="en-US" dirty="0" err="1"/>
              <a:t>로더가</a:t>
            </a:r>
            <a:r>
              <a:rPr lang="ko-KR" altLang="en-US" dirty="0"/>
              <a:t> 클래스를 메서드 영역에 적재할 때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정적 메서드의 유의 사항</a:t>
            </a:r>
          </a:p>
          <a:p>
            <a:pPr lvl="2"/>
            <a:r>
              <a:rPr lang="ko-KR" altLang="en-US" dirty="0"/>
              <a:t>객체와 관련된 인스턴스 변수를 사용할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객체와 관련된 인스턴스 메서드를 호출할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객체 자신을 가리키는 </a:t>
            </a:r>
            <a:r>
              <a:rPr lang="en-US" altLang="ko-KR" dirty="0"/>
              <a:t>this </a:t>
            </a:r>
            <a:r>
              <a:rPr lang="ko-KR" altLang="en-US" dirty="0"/>
              <a:t>키워드를 사용할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251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정적 멤버의 활용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상수는 변경되지 않는 변수이기 때문에 </a:t>
            </a:r>
            <a:r>
              <a:rPr lang="en-US" altLang="ko-KR" dirty="0"/>
              <a:t>final </a:t>
            </a:r>
            <a:r>
              <a:rPr lang="ko-KR" altLang="en-US" dirty="0"/>
              <a:t>키워드로 지정하지만 </a:t>
            </a:r>
            <a:r>
              <a:rPr lang="en-US" altLang="ko-KR" dirty="0"/>
              <a:t>final</a:t>
            </a:r>
            <a:r>
              <a:rPr lang="ko-KR" altLang="en-US" dirty="0"/>
              <a:t>로만 지정하면 </a:t>
            </a:r>
            <a:r>
              <a:rPr lang="ko-KR" altLang="en-US" dirty="0" err="1"/>
              <a:t>객체마다</a:t>
            </a:r>
            <a:r>
              <a:rPr lang="ko-KR" altLang="en-US" dirty="0"/>
              <a:t> 자신의 기억 공간</a:t>
            </a:r>
            <a:endParaRPr lang="en-US" altLang="ko-KR" dirty="0"/>
          </a:p>
          <a:p>
            <a:pPr lvl="1"/>
            <a:r>
              <a:rPr lang="ko-KR" altLang="en-US" dirty="0"/>
              <a:t>상수는 값이 변경되지 않으므로 </a:t>
            </a:r>
            <a:r>
              <a:rPr lang="ko-KR" altLang="en-US" dirty="0" err="1"/>
              <a:t>객체마다</a:t>
            </a:r>
            <a:r>
              <a:rPr lang="ko-KR" altLang="en-US" dirty="0"/>
              <a:t> 따로 기억 공간을 할당할 필요가 없다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static final</a:t>
            </a:r>
            <a:r>
              <a:rPr lang="ko-KR" altLang="en-US" dirty="0"/>
              <a:t>로 지정해서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sec07/CircleDemo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sec07/</a:t>
            </a:r>
            <a:r>
              <a:rPr lang="en-US" altLang="ko-KR" dirty="0" err="1">
                <a:hlinkClick r:id="rId3" action="ppaction://hlinkfile"/>
              </a:rPr>
              <a:t>UtilDemo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2" y="1316226"/>
            <a:ext cx="5562600" cy="1000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21" y="5679492"/>
            <a:ext cx="1839408" cy="7937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49" y="5162946"/>
            <a:ext cx="2078783" cy="103309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916958" y="3834020"/>
            <a:ext cx="5143500" cy="1247775"/>
            <a:chOff x="916958" y="3834020"/>
            <a:chExt cx="5143500" cy="124777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958" y="3834020"/>
              <a:ext cx="5143500" cy="12477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648104" y="4264777"/>
              <a:ext cx="239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70C0"/>
                  </a:solidFill>
                </a:rPr>
                <a:t>;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451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정적 블록</a:t>
            </a:r>
            <a:endParaRPr lang="en-US" altLang="ko-KR" dirty="0"/>
          </a:p>
          <a:p>
            <a:pPr lvl="1"/>
            <a:r>
              <a:rPr lang="ko-KR" altLang="en-US" dirty="0"/>
              <a:t>정적 변수의 초기화 과정이 </a:t>
            </a:r>
            <a:r>
              <a:rPr lang="en-US" altLang="ko-KR" dirty="0"/>
              <a:t>for </a:t>
            </a:r>
            <a:r>
              <a:rPr lang="ko-KR" altLang="en-US" dirty="0"/>
              <a:t>문이나 오류 처리처럼 복잡하다면 과정이 그리 간단하지 않을 것이다</a:t>
            </a:r>
            <a:r>
              <a:rPr lang="en-US" altLang="ko-KR" dirty="0"/>
              <a:t>. </a:t>
            </a:r>
            <a:r>
              <a:rPr lang="ko-KR" altLang="en-US" dirty="0"/>
              <a:t>대신에 정적 변수의 초기화가 복잡할 때는 다음과 같이 정적 블록을 사용할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sec07/</a:t>
            </a:r>
            <a:r>
              <a:rPr lang="en-US" altLang="ko-KR">
                <a:hlinkClick r:id="rId2" action="ppaction://hlinkfile"/>
              </a:rPr>
              <a:t>OneToTenDemo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053" y="2105776"/>
            <a:ext cx="1771736" cy="7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2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절차 지향 프로그래밍</a:t>
            </a:r>
          </a:p>
          <a:p>
            <a:pPr lvl="1"/>
            <a:r>
              <a:rPr lang="ko-KR" altLang="en-US" dirty="0"/>
              <a:t>일련의 동작을 순서에 맞추어 단계적으로 실행하도록 명령어를 나열</a:t>
            </a:r>
            <a:endParaRPr lang="en-US" altLang="ko-KR" dirty="0"/>
          </a:p>
          <a:p>
            <a:pPr lvl="1"/>
            <a:r>
              <a:rPr lang="ko-KR" altLang="en-US" dirty="0"/>
              <a:t>데이터를 정의하는 방법보다는 명령어의 순서와 흐름에 중점</a:t>
            </a:r>
            <a:endParaRPr lang="en-US" altLang="ko-KR" dirty="0"/>
          </a:p>
          <a:p>
            <a:pPr lvl="1"/>
            <a:r>
              <a:rPr lang="ko-KR" altLang="en-US" dirty="0"/>
              <a:t>수행할 작업을 예상할 수 있어 직관적인데</a:t>
            </a:r>
            <a:r>
              <a:rPr lang="en-US" altLang="ko-KR" dirty="0"/>
              <a:t>, </a:t>
            </a:r>
            <a:r>
              <a:rPr lang="ko-KR" altLang="en-US" dirty="0"/>
              <a:t>규모가 작을 때는 프로그래밍과 이해하기가 용이</a:t>
            </a:r>
            <a:endParaRPr lang="en-US" altLang="ko-KR" dirty="0"/>
          </a:p>
          <a:p>
            <a:pPr lvl="1"/>
            <a:r>
              <a:rPr lang="ko-KR" altLang="en-US" dirty="0"/>
              <a:t>소프트웨어는 계산 위주이므로 절차 지향 프로그래밍이 적합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 지향 프로그래밍</a:t>
            </a:r>
            <a:endParaRPr lang="en-US" altLang="ko-KR" dirty="0"/>
          </a:p>
          <a:p>
            <a:pPr lvl="1"/>
            <a:r>
              <a:rPr lang="ko-KR" altLang="en-US" dirty="0"/>
              <a:t>소프트웨어의 규모가 커지면서 동작과 분리되어 전 과정에서 서로 복잡하게 얽혀 있는 데이터를 사용했기 때문에 절차 지향 프로그래밍 방식의 한계</a:t>
            </a:r>
            <a:endParaRPr lang="en-US" altLang="ko-KR" dirty="0"/>
          </a:p>
          <a:p>
            <a:pPr lvl="1"/>
            <a:r>
              <a:rPr lang="ko-KR" altLang="en-US" dirty="0"/>
              <a:t>절차 지향 프로그램은 추후 변경하거나 확장하기도 어려움</a:t>
            </a:r>
            <a:endParaRPr lang="en-US" altLang="ko-KR" dirty="0"/>
          </a:p>
          <a:p>
            <a:pPr lvl="1"/>
            <a:r>
              <a:rPr lang="ko-KR" altLang="en-US" dirty="0"/>
              <a:t>현실 세계를 객체 단위로 프로그래밍하며</a:t>
            </a:r>
            <a:r>
              <a:rPr lang="en-US" altLang="ko-KR" dirty="0"/>
              <a:t>, </a:t>
            </a:r>
            <a:r>
              <a:rPr lang="ko-KR" altLang="en-US" dirty="0"/>
              <a:t>객체는 필드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와 메서드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r>
              <a:rPr lang="ko-KR" altLang="en-US" dirty="0"/>
              <a:t>를 하나로 묶어 표현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75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객체와 클래스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4" y="1445786"/>
            <a:ext cx="3738249" cy="18262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2" y="3635325"/>
            <a:ext cx="7610475" cy="2095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05" y="1754837"/>
            <a:ext cx="32956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3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캡슐화</a:t>
            </a:r>
            <a:r>
              <a:rPr lang="en-US" altLang="ko-KR" dirty="0"/>
              <a:t>(</a:t>
            </a:r>
            <a:r>
              <a:rPr lang="ko-KR" altLang="en-US" dirty="0"/>
              <a:t>정보 은닉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관련된 필드와 메서드를 하나의 캡슐처럼 포장해 세부 내용을 외부에서 알 수 없도록 감추는 것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68" y="1930076"/>
            <a:ext cx="68294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3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상속 </a:t>
            </a:r>
            <a:r>
              <a:rPr lang="en-US" altLang="ko-KR" dirty="0"/>
              <a:t>: </a:t>
            </a:r>
            <a:r>
              <a:rPr lang="ko-KR" altLang="en-US" dirty="0"/>
              <a:t>자녀가 부모 재산을 상속받아 사용하듯이 상위 객체를 상속받은 하위 객체가 상위 객체의 메서드와 필드를 사용하는 것</a:t>
            </a:r>
            <a:endParaRPr lang="en-US" altLang="ko-KR" dirty="0"/>
          </a:p>
          <a:p>
            <a:pPr lvl="1"/>
            <a:r>
              <a:rPr lang="ko-KR" altLang="en-US" dirty="0"/>
              <a:t>상속은 개발된 객체를 재사용하는 방법 중 하나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47" y="2307406"/>
            <a:ext cx="70294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 err="1"/>
              <a:t>다형성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대입되는 객체에 따라서 메서드를 다르게 동작하도록 구현하는 기술</a:t>
            </a:r>
            <a:r>
              <a:rPr lang="en-US" altLang="ko-KR" dirty="0"/>
              <a:t>. </a:t>
            </a:r>
            <a:r>
              <a:rPr lang="ko-KR" altLang="en-US" dirty="0"/>
              <a:t> 실행 도중 동일한 이름의 다양한 구현체 중에서 메서드를 선택 가능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2" y="2029396"/>
            <a:ext cx="74104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0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추상화</a:t>
            </a:r>
            <a:endParaRPr lang="en-US" altLang="ko-KR" dirty="0"/>
          </a:p>
          <a:p>
            <a:pPr lvl="1"/>
            <a:r>
              <a:rPr lang="ko-KR" altLang="en-US" dirty="0"/>
              <a:t>현실 세계의 객체는 수많은 상태가 있고 다양한 동작을 하지만</a:t>
            </a:r>
            <a:r>
              <a:rPr lang="en-US" altLang="ko-KR" dirty="0"/>
              <a:t>, </a:t>
            </a:r>
            <a:r>
              <a:rPr lang="ko-KR" altLang="en-US" dirty="0"/>
              <a:t>클래스에 모두 포함하기는 어렵기에 추상화</a:t>
            </a:r>
            <a:r>
              <a:rPr lang="en-US" altLang="ko-KR" dirty="0"/>
              <a:t>(Abstraction)</a:t>
            </a:r>
            <a:r>
              <a:rPr lang="ko-KR" altLang="en-US" dirty="0"/>
              <a:t>하는 과정이 필요</a:t>
            </a:r>
            <a:endParaRPr lang="en-US" altLang="ko-KR" dirty="0"/>
          </a:p>
          <a:p>
            <a:pPr lvl="1"/>
            <a:r>
              <a:rPr lang="ko-KR" altLang="en-US" dirty="0"/>
              <a:t>추상화는 현실 세계의 객체에서 불필요한 속성을 제거하고 중요한 정보만 클래스로 표현하는 일종의 모델링 기법</a:t>
            </a:r>
            <a:endParaRPr lang="en-US" altLang="ko-KR" dirty="0"/>
          </a:p>
          <a:p>
            <a:pPr lvl="1"/>
            <a:r>
              <a:rPr lang="ko-KR" altLang="en-US" dirty="0"/>
              <a:t>따라서 사람마다 추상화하는 기법이 같지 않으므로 각 개발자는 클래스를 다르게 정의 가능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47" y="3114131"/>
            <a:ext cx="69532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4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선언과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클래스 선언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68" y="1048630"/>
            <a:ext cx="3861063" cy="1799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68" y="3006039"/>
            <a:ext cx="6164194" cy="33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277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2677</TotalTime>
  <Words>899</Words>
  <Application>Microsoft Office PowerPoint</Application>
  <PresentationFormat>화면 슬라이드 쇼(4:3)</PresentationFormat>
  <Paragraphs>230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HY견명조</vt:lpstr>
      <vt:lpstr>HY헤드라인M</vt:lpstr>
      <vt:lpstr>맑은 고딕</vt:lpstr>
      <vt:lpstr>휴먼편지체</vt:lpstr>
      <vt:lpstr>Arial</vt:lpstr>
      <vt:lpstr>Wingdings</vt:lpstr>
      <vt:lpstr>2_Office 테마</vt:lpstr>
      <vt:lpstr>객체 지향</vt:lpstr>
      <vt:lpstr>객체지향 기초</vt:lpstr>
      <vt:lpstr>객체지향 기초</vt:lpstr>
      <vt:lpstr>객체지향 기초</vt:lpstr>
      <vt:lpstr>객체 지향 프로그래밍</vt:lpstr>
      <vt:lpstr>객체 지향 프로그래밍</vt:lpstr>
      <vt:lpstr>객체 지향 프로그래밍</vt:lpstr>
      <vt:lpstr>클래스 선언과 객체 생성</vt:lpstr>
      <vt:lpstr>클래스 선언과 객체 생성</vt:lpstr>
      <vt:lpstr>클래스 선언과 객체 생성</vt:lpstr>
      <vt:lpstr>클래스 선언과 객체 생성</vt:lpstr>
      <vt:lpstr>클래스 선언과 객체 생성</vt:lpstr>
      <vt:lpstr>클래스 선언과 객체 생성</vt:lpstr>
      <vt:lpstr>클래스의 구성 요소와 멤버 접근</vt:lpstr>
      <vt:lpstr>클래스의 구성 요소와 멤버 접근</vt:lpstr>
      <vt:lpstr>클래스의 구성 요소와 멤버 접근</vt:lpstr>
      <vt:lpstr>클래스의 구성 요소와 멤버 접근</vt:lpstr>
      <vt:lpstr>접근자와 설정자</vt:lpstr>
      <vt:lpstr>생성자</vt:lpstr>
      <vt:lpstr>생성자</vt:lpstr>
      <vt:lpstr>생성자</vt:lpstr>
      <vt:lpstr>생성자</vt:lpstr>
      <vt:lpstr>생성자</vt:lpstr>
      <vt:lpstr>생성자</vt:lpstr>
      <vt:lpstr>생성자</vt:lpstr>
      <vt:lpstr>정적 멤버</vt:lpstr>
      <vt:lpstr>정적 멤버</vt:lpstr>
      <vt:lpstr>정적 멤버</vt:lpstr>
      <vt:lpstr>정적 멤버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태영 김</cp:lastModifiedBy>
  <cp:revision>293</cp:revision>
  <dcterms:created xsi:type="dcterms:W3CDTF">2017-01-09T05:29:11Z</dcterms:created>
  <dcterms:modified xsi:type="dcterms:W3CDTF">2024-03-23T10:18:30Z</dcterms:modified>
</cp:coreProperties>
</file>