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3"/>
  </p:notesMasterIdLst>
  <p:sldIdLst>
    <p:sldId id="461" r:id="rId2"/>
    <p:sldId id="435" r:id="rId3"/>
    <p:sldId id="380" r:id="rId4"/>
    <p:sldId id="431" r:id="rId5"/>
    <p:sldId id="432" r:id="rId6"/>
    <p:sldId id="433" r:id="rId7"/>
    <p:sldId id="462" r:id="rId8"/>
    <p:sldId id="468" r:id="rId9"/>
    <p:sldId id="469" r:id="rId10"/>
    <p:sldId id="434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63" r:id="rId21"/>
    <p:sldId id="445" r:id="rId22"/>
    <p:sldId id="446" r:id="rId23"/>
    <p:sldId id="447" r:id="rId24"/>
    <p:sldId id="448" r:id="rId25"/>
    <p:sldId id="449" r:id="rId26"/>
    <p:sldId id="450" r:id="rId27"/>
    <p:sldId id="451" r:id="rId28"/>
    <p:sldId id="464" r:id="rId29"/>
    <p:sldId id="465" r:id="rId30"/>
    <p:sldId id="466" r:id="rId31"/>
    <p:sldId id="467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>
      <p:ext uri="{19B8F6BF-5375-455C-9EA6-DF929625EA0E}">
        <p15:presenceInfo xmlns:p15="http://schemas.microsoft.com/office/powerpoint/2012/main" userId="ami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F62"/>
    <a:srgbClr val="242424"/>
    <a:srgbClr val="728574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90" y="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027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9377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800809"/>
            <a:ext cx="2339752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800809"/>
            <a:ext cx="233975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800809"/>
            <a:ext cx="2339752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800809"/>
            <a:ext cx="233975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299156" y="868194"/>
            <a:ext cx="8449308" cy="572915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/31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3076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79" r:id="rId3"/>
    <p:sldLayoutId id="2147483680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src/chap05/sec02/Array1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src/chap05/sec02/Array2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src/chap05/sec02/ArrayListDemo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hyperlink" Target="src/chap05/sec03/Increment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hyperlink" Target="src/chap05/sec03/MainArgumentDemo.java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src/chap05/sec03/VarArgs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hyperlink" Target="src/chap05/sec03/CircleArrayDemo.java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hyperlink" Target="src/chap05/sec03/ObjectArgumentDemo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src/chap05/sec04/ConstantDemo.java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src/chap05/sec04/one/EnumDemo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src/chap05/sec01/String1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src/chap05/sec04/SwitchDemo.java" TargetMode="External"/><Relationship Id="rId2" Type="http://schemas.openxmlformats.org/officeDocument/2006/relationships/hyperlink" Target="src/chap05/sec04/two/Enum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rc/chap05/sec01/String2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src/chap05/sec01/String4Demo.java" TargetMode="External"/><Relationship Id="rId2" Type="http://schemas.openxmlformats.org/officeDocument/2006/relationships/hyperlink" Target="src/chap05/sec01/String3Demo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src/chap05/sec01/String5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src/chap05/sec01/TextBlockDemo.java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문자열</a:t>
            </a:r>
            <a:r>
              <a:rPr lang="en-US" altLang="ko-KR" b="1" dirty="0"/>
              <a:t>, </a:t>
            </a:r>
            <a:r>
              <a:rPr lang="ko-KR" altLang="en-US" b="1" dirty="0"/>
              <a:t>배열</a:t>
            </a:r>
            <a:r>
              <a:rPr lang="en-US" altLang="ko-KR" b="1" dirty="0"/>
              <a:t>, </a:t>
            </a:r>
            <a:r>
              <a:rPr lang="ko-KR" altLang="en-US" b="1" dirty="0" err="1"/>
              <a:t>열거타입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624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배열이란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8198"/>
            <a:ext cx="76485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1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배열의 필요성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16949"/>
            <a:ext cx="7282497" cy="45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43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배열의 선언과 생성</a:t>
            </a:r>
            <a:endParaRPr lang="en-US" altLang="ko-KR" dirty="0"/>
          </a:p>
          <a:p>
            <a:pPr lvl="1"/>
            <a:r>
              <a:rPr lang="ko-KR" altLang="en-US" dirty="0"/>
              <a:t>배열의 선언 </a:t>
            </a:r>
            <a:r>
              <a:rPr lang="en-US" altLang="ko-KR" dirty="0"/>
              <a:t>: </a:t>
            </a:r>
            <a:r>
              <a:rPr lang="ko-KR" altLang="en-US" dirty="0"/>
              <a:t>실제는 배열 변수의 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배열의 선언과 생성 </a:t>
            </a:r>
            <a:r>
              <a:rPr lang="en-US" altLang="ko-KR" dirty="0"/>
              <a:t>: </a:t>
            </a:r>
            <a:r>
              <a:rPr lang="ko-KR" altLang="en-US" dirty="0"/>
              <a:t>실제는 배열 변수의 선언과 초기화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8" y="1693665"/>
            <a:ext cx="4257675" cy="438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428" y="1693665"/>
            <a:ext cx="1533525" cy="466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8" y="2908087"/>
            <a:ext cx="68199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62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배열의 선언과 생성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0" y="1375756"/>
            <a:ext cx="4576697" cy="430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28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 원소의 접근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배열의 크기</a:t>
            </a:r>
            <a:endParaRPr lang="en-US" altLang="ko-KR" dirty="0"/>
          </a:p>
          <a:p>
            <a:pPr lvl="1"/>
            <a:r>
              <a:rPr lang="ko-KR" altLang="en-US" dirty="0"/>
              <a:t>배열이 생성될 때 배열의 크기가 결정</a:t>
            </a:r>
            <a:endParaRPr lang="en-US" altLang="ko-KR" dirty="0"/>
          </a:p>
          <a:p>
            <a:pPr lvl="1"/>
            <a:r>
              <a:rPr lang="ko-KR" altLang="en-US" dirty="0"/>
              <a:t>배열의 </a:t>
            </a:r>
            <a:r>
              <a:rPr lang="en-US" altLang="ko-KR" dirty="0"/>
              <a:t>length </a:t>
            </a:r>
            <a:r>
              <a:rPr lang="ko-KR" altLang="en-US" dirty="0"/>
              <a:t>필드가 배열의 크기를 나타냄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scores</a:t>
            </a:r>
            <a:r>
              <a:rPr lang="ko-KR" altLang="en-US" dirty="0"/>
              <a:t>가 가리키는 배열의 크기는 </a:t>
            </a:r>
            <a:r>
              <a:rPr lang="en-US" altLang="ko-KR" dirty="0" err="1"/>
              <a:t>scores.length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b="0" dirty="0">
                <a:hlinkClick r:id="rId2" action="ppaction://hlinkfile"/>
              </a:rPr>
              <a:t>sec02/Array1Demo</a:t>
            </a:r>
            <a:endParaRPr lang="en-US" altLang="ko-KR" b="0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698" y="3519649"/>
            <a:ext cx="2778223" cy="21473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3" y="1302176"/>
            <a:ext cx="17716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55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다차원 배열</a:t>
            </a:r>
            <a:endParaRPr lang="en-US" altLang="ko-KR" dirty="0"/>
          </a:p>
          <a:p>
            <a:pPr lvl="1"/>
            <a:r>
              <a:rPr lang="ko-KR" altLang="en-US" dirty="0"/>
              <a:t>배열의 배열</a:t>
            </a:r>
            <a:endParaRPr lang="en-US" altLang="ko-KR" dirty="0"/>
          </a:p>
          <a:p>
            <a:pPr lvl="1"/>
            <a:r>
              <a:rPr lang="ko-KR" altLang="en-US" dirty="0"/>
              <a:t>예를 들어 학생 </a:t>
            </a:r>
            <a:r>
              <a:rPr lang="en-US" altLang="ko-KR" dirty="0"/>
              <a:t>3</a:t>
            </a:r>
            <a:r>
              <a:rPr lang="ko-KR" altLang="en-US" dirty="0"/>
              <a:t>명의 </a:t>
            </a:r>
            <a:r>
              <a:rPr lang="en-US" altLang="ko-KR" dirty="0"/>
              <a:t>5</a:t>
            </a:r>
            <a:r>
              <a:rPr lang="ko-KR" altLang="en-US" dirty="0"/>
              <a:t>과목 성적을 처리하는 정수 타입 </a:t>
            </a:r>
            <a:r>
              <a:rPr lang="en-US" altLang="ko-KR" dirty="0"/>
              <a:t>2</a:t>
            </a:r>
            <a:r>
              <a:rPr lang="ko-KR" altLang="en-US" dirty="0"/>
              <a:t>차원 배열</a:t>
            </a:r>
            <a:r>
              <a:rPr lang="en-US" altLang="ko-KR" dirty="0"/>
              <a:t>(3</a:t>
            </a:r>
            <a:r>
              <a:rPr lang="ko-KR" altLang="en-US" dirty="0"/>
              <a:t>행 </a:t>
            </a:r>
            <a:r>
              <a:rPr lang="en-US" altLang="ko-KR" dirty="0"/>
              <a:t>× 5</a:t>
            </a:r>
            <a:r>
              <a:rPr lang="ko-KR" altLang="en-US" dirty="0"/>
              <a:t>열</a:t>
            </a:r>
            <a:r>
              <a:rPr lang="en-US" altLang="ko-KR" dirty="0"/>
              <a:t>)</a:t>
            </a:r>
            <a:r>
              <a:rPr lang="ko-KR" altLang="en-US" dirty="0"/>
              <a:t>인 </a:t>
            </a:r>
            <a:r>
              <a:rPr lang="en-US" altLang="ko-KR" dirty="0"/>
              <a:t>scores</a:t>
            </a:r>
            <a:r>
              <a:rPr lang="ko-KR" altLang="en-US" dirty="0"/>
              <a:t>를 선언하고 생성해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40" y="2195128"/>
            <a:ext cx="76771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27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다차원 배열</a:t>
            </a:r>
            <a:endParaRPr lang="en-US" altLang="ko-KR" dirty="0"/>
          </a:p>
          <a:p>
            <a:pPr lvl="1"/>
            <a:r>
              <a:rPr lang="ko-KR" altLang="en-US" dirty="0"/>
              <a:t>선언과 초기화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b="0" dirty="0">
                <a:hlinkClick r:id="rId2" action="ppaction://hlinkfile"/>
              </a:rPr>
              <a:t>sec02/Array2Demo</a:t>
            </a:r>
            <a:endParaRPr lang="en-US" altLang="ko-KR" b="0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85" y="1696214"/>
            <a:ext cx="7334250" cy="1019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35" y="3037851"/>
            <a:ext cx="2858519" cy="15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71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동적 배열</a:t>
            </a:r>
            <a:endParaRPr lang="en-US" altLang="ko-KR" dirty="0"/>
          </a:p>
          <a:p>
            <a:pPr lvl="1"/>
            <a:r>
              <a:rPr lang="ko-KR" altLang="en-US" dirty="0"/>
              <a:t>처리할 데이터의 개수가 고정된 경우가 아니라면 정적 배열은 자원을 낭비하거나 프로그램을 다시 컴파일</a:t>
            </a:r>
            <a:endParaRPr lang="en-US" altLang="ko-KR" dirty="0"/>
          </a:p>
          <a:p>
            <a:pPr lvl="1"/>
            <a:r>
              <a:rPr lang="ko-KR" altLang="en-US" dirty="0"/>
              <a:t>자바는 크기가 유동적인 배열을 지원하기 위하여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클래스를 제공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0" y="2213045"/>
            <a:ext cx="75914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24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동적 배열</a:t>
            </a:r>
            <a:endParaRPr lang="en-US" altLang="ko-KR" dirty="0"/>
          </a:p>
          <a:p>
            <a:pPr lvl="1"/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원소 접근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ArrayListDemo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9" y="1644980"/>
            <a:ext cx="7268034" cy="8353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9" y="3165593"/>
            <a:ext cx="5937558" cy="13451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15" y="4139914"/>
            <a:ext cx="2053924" cy="239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6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배열을 위한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en-US" altLang="ko-KR" dirty="0" err="1"/>
              <a:t>for~each</a:t>
            </a:r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JDK 5</a:t>
            </a:r>
            <a:r>
              <a:rPr lang="ko-KR" altLang="en-US" dirty="0"/>
              <a:t>부터 도입된 것으로 </a:t>
            </a:r>
            <a:r>
              <a:rPr lang="en-US" altLang="ko-KR" dirty="0"/>
              <a:t>for </a:t>
            </a:r>
            <a:r>
              <a:rPr lang="ko-KR" altLang="en-US" dirty="0"/>
              <a:t>문을 개선한 방식</a:t>
            </a:r>
            <a:r>
              <a:rPr lang="en-US" altLang="ko-KR" dirty="0"/>
              <a:t>. </a:t>
            </a:r>
            <a:r>
              <a:rPr lang="ko-KR" altLang="en-US" dirty="0"/>
              <a:t>특정 원소를 나타내기 위한 인덱스를 사용하지 않는다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06" y="1732502"/>
            <a:ext cx="62484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6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문자열의 선언과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문자열 </a:t>
            </a:r>
            <a:r>
              <a:rPr lang="ko-KR" altLang="en-US" dirty="0" err="1"/>
              <a:t>리터럴은</a:t>
            </a:r>
            <a:r>
              <a:rPr lang="ko-KR" altLang="en-US" dirty="0"/>
              <a:t> 내부적으로 </a:t>
            </a:r>
            <a:r>
              <a:rPr lang="en-US" altLang="ko-KR" dirty="0"/>
              <a:t>new String()</a:t>
            </a:r>
            <a:r>
              <a:rPr lang="ko-KR" altLang="en-US" dirty="0"/>
              <a:t>을 호출해 생성한 객체이다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s1</a:t>
            </a:r>
            <a:r>
              <a:rPr lang="ko-KR" altLang="en-US" dirty="0"/>
              <a:t>은 </a:t>
            </a:r>
            <a:r>
              <a:rPr lang="en-US" altLang="ko-KR" dirty="0"/>
              <a:t>new String(“</a:t>
            </a:r>
            <a:r>
              <a:rPr lang="ko-KR" altLang="en-US" dirty="0"/>
              <a:t>안녕</a:t>
            </a:r>
            <a:r>
              <a:rPr lang="en-US" altLang="ko-KR" dirty="0"/>
              <a:t>, </a:t>
            </a:r>
            <a:r>
              <a:rPr lang="ko-KR" altLang="en-US" dirty="0"/>
              <a:t>자바</a:t>
            </a:r>
            <a:r>
              <a:rPr lang="en-US" altLang="ko-KR" dirty="0"/>
              <a:t>!”)</a:t>
            </a:r>
            <a:r>
              <a:rPr lang="ko-KR" altLang="en-US" dirty="0"/>
              <a:t>를 호출해서 생성한 객체를 가리킨다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그러나 내용이 같은 문자열 </a:t>
            </a:r>
            <a:r>
              <a:rPr lang="ko-KR" altLang="en-US" dirty="0" err="1"/>
              <a:t>리터럴이라면</a:t>
            </a:r>
            <a:r>
              <a:rPr lang="ko-KR" altLang="en-US" dirty="0"/>
              <a:t> 더 이상 새로운 </a:t>
            </a:r>
            <a:r>
              <a:rPr lang="en-US" altLang="ko-KR" dirty="0"/>
              <a:t>String </a:t>
            </a:r>
            <a:r>
              <a:rPr lang="ko-KR" altLang="en-US" dirty="0"/>
              <a:t>객체를 생성하지 않은 채 기존 </a:t>
            </a:r>
            <a:r>
              <a:rPr lang="ko-KR" altLang="en-US" dirty="0" err="1"/>
              <a:t>리터털을</a:t>
            </a:r>
            <a:r>
              <a:rPr lang="ko-KR" altLang="en-US" dirty="0"/>
              <a:t> 공유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s1</a:t>
            </a:r>
            <a:r>
              <a:rPr lang="ko-KR" altLang="en-US" dirty="0"/>
              <a:t>과 </a:t>
            </a:r>
            <a:r>
              <a:rPr lang="en-US" altLang="ko-KR" dirty="0"/>
              <a:t>s2</a:t>
            </a:r>
            <a:r>
              <a:rPr lang="ko-KR" altLang="en-US" dirty="0"/>
              <a:t>는 동일한 </a:t>
            </a:r>
            <a:r>
              <a:rPr lang="en-US" altLang="ko-KR" dirty="0"/>
              <a:t>String </a:t>
            </a:r>
            <a:r>
              <a:rPr lang="ko-KR" altLang="en-US" dirty="0"/>
              <a:t>객체를 가리킨다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6" y="1330839"/>
            <a:ext cx="4981575" cy="714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6" y="2376467"/>
            <a:ext cx="61912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53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배열을 위한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9"/>
          <a:stretch/>
        </p:blipFill>
        <p:spPr>
          <a:xfrm>
            <a:off x="591199" y="1354666"/>
            <a:ext cx="7639443" cy="492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81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메서드의 인수로 배열 전달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IncrementDemo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213" y="1233311"/>
            <a:ext cx="4369649" cy="12613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27" y="2731022"/>
            <a:ext cx="7067913" cy="22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4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메인 메서드의 매개변수 전달</a:t>
            </a:r>
            <a:endParaRPr lang="en-US" altLang="ko-KR" dirty="0"/>
          </a:p>
          <a:p>
            <a:pPr lvl="1"/>
            <a:r>
              <a:rPr lang="ko-KR" altLang="en-US" dirty="0"/>
              <a:t>명령창에서의 실행 명령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MainArgumentDemo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817" y="1617943"/>
            <a:ext cx="1869146" cy="128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2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메인 메서드의 매개변수 전달</a:t>
            </a:r>
            <a:endParaRPr lang="en-US" altLang="ko-KR" dirty="0"/>
          </a:p>
          <a:p>
            <a:pPr lvl="1"/>
            <a:r>
              <a:rPr lang="en-US" altLang="ko-KR" dirty="0"/>
              <a:t>[Run] → [Run Configurations] </a:t>
            </a:r>
            <a:r>
              <a:rPr lang="ko-KR" altLang="en-US" dirty="0"/>
              <a:t>선택 후 다음 과정 수행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35" y="1659873"/>
            <a:ext cx="6973273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41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가변 개수 인수</a:t>
            </a:r>
            <a:endParaRPr lang="en-US" altLang="ko-KR" dirty="0"/>
          </a:p>
          <a:p>
            <a:pPr lvl="1"/>
            <a:r>
              <a:rPr lang="en-US" altLang="ko-KR" dirty="0"/>
              <a:t>JDK 5</a:t>
            </a:r>
            <a:r>
              <a:rPr lang="ko-KR" altLang="en-US" dirty="0"/>
              <a:t>부터는 메서드에도 데이터 타입이 같은 가변 개수</a:t>
            </a:r>
            <a:r>
              <a:rPr lang="en-US" altLang="ko-KR" dirty="0"/>
              <a:t>(variable length)</a:t>
            </a:r>
            <a:r>
              <a:rPr lang="ko-KR" altLang="en-US" dirty="0"/>
              <a:t>의 인수를 전달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한 개의 가변 개수 매개변수만 사용 가능하며 가변 개수 매개변수는 마지막에 위치</a:t>
            </a:r>
            <a:endParaRPr lang="en-US" altLang="ko-KR" dirty="0"/>
          </a:p>
          <a:p>
            <a:pPr lvl="1"/>
            <a:r>
              <a:rPr lang="ko-KR" altLang="en-US" dirty="0"/>
              <a:t>가변 개수 인수를 가진 메서드를 호출하면 내부적으로 배열을 생성하여 처리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VarArgsDemo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06" y="1849358"/>
            <a:ext cx="4657725" cy="733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873" y="3680542"/>
            <a:ext cx="1855647" cy="98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24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객체의 배열</a:t>
            </a:r>
            <a:endParaRPr lang="en-US" altLang="ko-KR" dirty="0"/>
          </a:p>
          <a:p>
            <a:pPr lvl="1"/>
            <a:r>
              <a:rPr lang="ko-KR" altLang="en-US" dirty="0"/>
              <a:t>객체 배열은 객체를 참조하는 주소를 원소로 구성</a:t>
            </a:r>
            <a:endParaRPr lang="en-US" altLang="ko-KR" dirty="0"/>
          </a:p>
          <a:p>
            <a:pPr lvl="1"/>
            <a:r>
              <a:rPr lang="ko-KR" altLang="en-US" dirty="0"/>
              <a:t>예를 들어 </a:t>
            </a:r>
            <a:r>
              <a:rPr lang="en-US" altLang="ko-KR" dirty="0"/>
              <a:t>Ball </a:t>
            </a:r>
            <a:r>
              <a:rPr lang="ko-KR" altLang="en-US" dirty="0"/>
              <a:t>클래스의 객체로 구성된 배열을 선언하고 초기화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생성자를</a:t>
            </a:r>
            <a:r>
              <a:rPr lang="ko-KR" altLang="en-US" dirty="0"/>
              <a:t> 호출하여 </a:t>
            </a:r>
            <a:r>
              <a:rPr lang="en-US" altLang="ko-KR" dirty="0"/>
              <a:t>Ball </a:t>
            </a:r>
            <a:r>
              <a:rPr lang="ko-KR" altLang="en-US" dirty="0"/>
              <a:t>객체를 생성해야 함</a:t>
            </a:r>
          </a:p>
          <a:p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824831" y="2049998"/>
            <a:ext cx="6905334" cy="584775"/>
            <a:chOff x="971587" y="2191109"/>
            <a:chExt cx="6905334" cy="5847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587" y="2191109"/>
              <a:ext cx="2752725" cy="37147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374039" y="2191109"/>
              <a:ext cx="35028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5</a:t>
              </a:r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개의 </a:t>
              </a:r>
              <a:r>
                <a:rPr lang="en-US" altLang="ko-KR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Ball </a:t>
              </a:r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객체를 생성하는 것이 아니라</a:t>
              </a:r>
              <a:endPara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en-US" altLang="ko-KR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5</a:t>
              </a:r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개의 </a:t>
              </a:r>
              <a:r>
                <a:rPr lang="en-US" altLang="ko-KR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Ball </a:t>
              </a:r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객체를 참조할 변수를 준비</a:t>
              </a: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3724312" y="2376846"/>
              <a:ext cx="649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31" y="3202736"/>
            <a:ext cx="7035979" cy="261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11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객체의 배열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CircleArrayDemo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740" y="1277059"/>
            <a:ext cx="2976173" cy="182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37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매개변수로 객체 전달</a:t>
            </a:r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ObjectArgumentDemo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959" y="1249073"/>
            <a:ext cx="2510047" cy="93983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16801" y="2188908"/>
            <a:ext cx="8144938" cy="3696747"/>
            <a:chOff x="616801" y="2188908"/>
            <a:chExt cx="8144938" cy="3696747"/>
          </a:xfrm>
        </p:grpSpPr>
        <p:pic>
          <p:nvPicPr>
            <p:cNvPr id="8" name="내용 개체 틀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16801" y="2188908"/>
              <a:ext cx="5754205" cy="3226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273" y="4700300"/>
              <a:ext cx="4781466" cy="11853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0356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  <a:endParaRPr lang="en-US" altLang="ko-KR" dirty="0"/>
          </a:p>
          <a:p>
            <a:pPr lvl="1"/>
            <a:r>
              <a:rPr lang="ko-KR" altLang="en-US" dirty="0"/>
              <a:t>제한된 수의 일이나 사건 등에 대하여 숫자로 표현</a:t>
            </a:r>
            <a:endParaRPr lang="en-US" altLang="ko-KR" dirty="0"/>
          </a:p>
          <a:p>
            <a:pPr lvl="2"/>
            <a:r>
              <a:rPr lang="ko-KR" altLang="en-US" dirty="0"/>
              <a:t>각 숫자에 대하여 부여된 의미를 개발자가 숙지 </a:t>
            </a:r>
            <a:r>
              <a:rPr lang="en-US" altLang="ko-KR" dirty="0"/>
              <a:t>=&gt;</a:t>
            </a:r>
            <a:r>
              <a:rPr lang="ko-KR" altLang="en-US" dirty="0"/>
              <a:t> 일이나 사건에 대한 경우의 수가 많다면 개발자 관점에서 불편</a:t>
            </a:r>
            <a:endParaRPr lang="en-US" altLang="ko-KR" dirty="0"/>
          </a:p>
          <a:p>
            <a:pPr lvl="2"/>
            <a:r>
              <a:rPr lang="ko-KR" altLang="en-US" dirty="0"/>
              <a:t>부여되지 않은 의미 없는 숫자 </a:t>
            </a:r>
            <a:r>
              <a:rPr lang="en-US" altLang="ko-KR" dirty="0"/>
              <a:t>=&gt; </a:t>
            </a:r>
            <a:r>
              <a:rPr lang="ko-KR" altLang="en-US" dirty="0"/>
              <a:t>컴파일러는 알 수 없다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출력 값이 의미 없는 숫자로 표현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제한된 사건에 대하여 숫자 대신에 상수를 정의해서 부여</a:t>
            </a:r>
            <a:endParaRPr lang="en-US" altLang="ko-KR" dirty="0"/>
          </a:p>
          <a:p>
            <a:pPr lvl="2"/>
            <a:r>
              <a:rPr lang="ko-KR" altLang="en-US" dirty="0"/>
              <a:t>숫자에 부여된 의미를 개발자가 알 수 있지만</a:t>
            </a:r>
            <a:r>
              <a:rPr lang="en-US" altLang="ko-KR" dirty="0"/>
              <a:t>, </a:t>
            </a:r>
            <a:r>
              <a:rPr lang="ko-KR" altLang="en-US" dirty="0"/>
              <a:t>여전히 나머지 문제가 미결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sec04/ConstantDemo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자바 </a:t>
            </a:r>
            <a:r>
              <a:rPr lang="en-US" altLang="ko-KR" dirty="0"/>
              <a:t>5</a:t>
            </a:r>
            <a:r>
              <a:rPr lang="ko-KR" altLang="en-US" dirty="0"/>
              <a:t>부터 열거 타입을 제공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52" y="4208373"/>
            <a:ext cx="5852439" cy="93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39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열거 타입과 응용</a:t>
            </a:r>
            <a:endParaRPr lang="en-US" altLang="ko-KR" dirty="0"/>
          </a:p>
          <a:p>
            <a:pPr lvl="1"/>
            <a:r>
              <a:rPr lang="ko-KR" altLang="en-US" dirty="0"/>
              <a:t>열거 타입 </a:t>
            </a:r>
            <a:r>
              <a:rPr lang="en-US" altLang="ko-KR" dirty="0"/>
              <a:t>: </a:t>
            </a:r>
            <a:r>
              <a:rPr lang="ko-KR" altLang="en-US" dirty="0"/>
              <a:t>서로 연관된 사건들을 모아 상수로 정의한 </a:t>
            </a:r>
            <a:r>
              <a:rPr lang="en-US" altLang="ko-KR" dirty="0" err="1"/>
              <a:t>java.lang.Enum</a:t>
            </a:r>
            <a:r>
              <a:rPr lang="ko-KR" altLang="en-US" dirty="0"/>
              <a:t>클래스의 자식 클래스</a:t>
            </a:r>
            <a:endParaRPr lang="en-US" altLang="ko-KR" dirty="0"/>
          </a:p>
          <a:p>
            <a:pPr lvl="1"/>
            <a:r>
              <a:rPr lang="ko-KR" altLang="en-US" dirty="0"/>
              <a:t>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sec04/one/</a:t>
            </a:r>
            <a:r>
              <a:rPr lang="en-US" altLang="ko-KR" dirty="0" err="1">
                <a:hlinkClick r:id="rId2" action="ppaction://hlinkfile"/>
              </a:rPr>
              <a:t>EnumDemo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37" y="1982954"/>
            <a:ext cx="2978303" cy="3746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37" y="2877205"/>
            <a:ext cx="4921503" cy="10668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09" y="4667584"/>
            <a:ext cx="5366026" cy="7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6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문자열의 비교</a:t>
            </a:r>
            <a:endParaRPr lang="en-US" altLang="ko-KR" dirty="0"/>
          </a:p>
          <a:p>
            <a:pPr lvl="1"/>
            <a:r>
              <a:rPr lang="en-US" altLang="ko-KR" dirty="0"/>
              <a:t>==</a:t>
            </a:r>
            <a:r>
              <a:rPr lang="ko-KR" altLang="en-US" dirty="0"/>
              <a:t>와 </a:t>
            </a:r>
            <a:r>
              <a:rPr lang="en-US" altLang="ko-KR" dirty="0"/>
              <a:t>!= </a:t>
            </a:r>
            <a:r>
              <a:rPr lang="ko-KR" altLang="en-US" dirty="0"/>
              <a:t>연산자는 두 문자열의 내용을 비교하는 것이 아니라 동일한 객체인지 검사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sec01/String1Demo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52" y="2543538"/>
            <a:ext cx="6019800" cy="2809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991" y="2038138"/>
            <a:ext cx="2079180" cy="15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15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열거 타입과 응용</a:t>
            </a:r>
            <a:endParaRPr lang="en-US" altLang="ko-KR" dirty="0"/>
          </a:p>
          <a:p>
            <a:pPr lvl="1"/>
            <a:r>
              <a:rPr lang="ko-KR" altLang="en-US" dirty="0"/>
              <a:t>일종의 클래스 타입인 열거 타입도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필드 및 메서드를 가질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열거 타입 상수는 </a:t>
            </a:r>
            <a:r>
              <a:rPr lang="ko-KR" altLang="en-US" dirty="0" err="1"/>
              <a:t>생성자에</a:t>
            </a:r>
            <a:r>
              <a:rPr lang="ko-KR" altLang="en-US" dirty="0"/>
              <a:t> 의한 인스턴스이다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이때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필드 및 메서드와 열거 타입 상수를 구분하기 위하여 다음과 같이 열거 타입 상수 뒤에 반드시 세미콜론을 추가해야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2" y="2494438"/>
            <a:ext cx="6509085" cy="20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04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열거 타입과 응용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sec04/two/EnumDemo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sec04/</a:t>
            </a:r>
            <a:r>
              <a:rPr lang="en-US" altLang="ko-KR" dirty="0" err="1">
                <a:hlinkClick r:id="rId3" action="ppaction://hlinkfile"/>
              </a:rPr>
              <a:t>SwitchDemo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31" y="1588867"/>
            <a:ext cx="6134625" cy="159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5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문자열의 비교</a:t>
            </a:r>
            <a:endParaRPr lang="en-US" altLang="ko-KR" dirty="0"/>
          </a:p>
          <a:p>
            <a:pPr lvl="1"/>
            <a:r>
              <a:rPr lang="en-US" altLang="ko-KR" dirty="0"/>
              <a:t>String </a:t>
            </a:r>
            <a:r>
              <a:rPr lang="ko-KR" altLang="en-US" dirty="0"/>
              <a:t>클래스에서 제공하는 문자열 비교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sec01/String2Demo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47" y="1627145"/>
            <a:ext cx="7400925" cy="21526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790" y="3851341"/>
            <a:ext cx="2064165" cy="276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6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83822" y="869244"/>
            <a:ext cx="8357506" cy="5728108"/>
          </a:xfrm>
        </p:spPr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en-US" altLang="ko-KR" dirty="0"/>
              <a:t>String </a:t>
            </a:r>
            <a:r>
              <a:rPr lang="ko-KR" altLang="en-US" dirty="0"/>
              <a:t>클래스에서 제공하는 메서드 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27" y="1635730"/>
            <a:ext cx="5294604" cy="452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8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문자열의</a:t>
            </a:r>
            <a:r>
              <a:rPr lang="en-US" altLang="ko-KR" dirty="0"/>
              <a:t>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sec01/String3Demo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sec01/String4Demo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959" y="352449"/>
            <a:ext cx="2625103" cy="34653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39" y="3992771"/>
            <a:ext cx="2113320" cy="1281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62" y="3817793"/>
            <a:ext cx="5658141" cy="23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5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클래스에서 제공하는 유용한 정적 메서드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sec01/String5Demo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08" y="1346866"/>
            <a:ext cx="5611035" cy="14297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891" y="3086771"/>
            <a:ext cx="2745753" cy="117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3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FCFC9-8617-4CA4-8082-0643C191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43FB0-3DCF-4A0F-B13A-D0BFF506E1F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텍스트 블록</a:t>
            </a:r>
            <a:endParaRPr lang="en-US" altLang="ko-KR" dirty="0"/>
          </a:p>
          <a:p>
            <a:pPr lvl="1"/>
            <a:r>
              <a:rPr lang="ko-KR" altLang="en-US" dirty="0"/>
              <a:t>자바 </a:t>
            </a:r>
            <a:r>
              <a:rPr lang="en-US" altLang="ko-KR" dirty="0"/>
              <a:t>15</a:t>
            </a:r>
            <a:r>
              <a:rPr lang="ko-KR" altLang="en-US" dirty="0"/>
              <a:t>부터 추가된 기능</a:t>
            </a:r>
            <a:endParaRPr lang="en-US" altLang="ko-KR" dirty="0"/>
          </a:p>
          <a:p>
            <a:pPr lvl="1"/>
            <a:r>
              <a:rPr lang="ko-KR" altLang="en-US" dirty="0"/>
              <a:t>멀티 라인의 문자열을 이스케이프 시퀀스</a:t>
            </a:r>
            <a:r>
              <a:rPr lang="en-US" altLang="ko-KR" dirty="0"/>
              <a:t>(escape sequence)</a:t>
            </a:r>
            <a:r>
              <a:rPr lang="ko-KR" altLang="en-US" dirty="0"/>
              <a:t> 없이 허용</a:t>
            </a:r>
            <a:endParaRPr lang="en-US" altLang="ko-KR" dirty="0"/>
          </a:p>
          <a:p>
            <a:pPr lvl="1"/>
            <a:r>
              <a:rPr lang="ko-KR" altLang="en-US" dirty="0"/>
              <a:t>소스 코드 작성을 편리하게 하고 코드의 가독성을 제고</a:t>
            </a:r>
            <a:endParaRPr lang="en-US" altLang="ko-KR" dirty="0"/>
          </a:p>
          <a:p>
            <a:pPr lvl="1"/>
            <a:r>
              <a:rPr lang="en-US" altLang="ko-KR" dirty="0"/>
              <a:t>""" ~ """ </a:t>
            </a:r>
            <a:r>
              <a:rPr lang="ko-KR" altLang="en-US" dirty="0"/>
              <a:t>코드 사이에 있는 문자열을 이스케이프 문자나 스트링 조합 연산 없이 </a:t>
            </a:r>
            <a:r>
              <a:rPr lang="en-US" altLang="ko-KR" dirty="0"/>
              <a:t>String </a:t>
            </a:r>
            <a:r>
              <a:rPr lang="ko-KR" altLang="en-US" dirty="0"/>
              <a:t>객체로 인식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블록을 시작하는 </a:t>
            </a:r>
            <a:r>
              <a:rPr lang="en-US" altLang="ko-KR" dirty="0">
                <a:solidFill>
                  <a:srgbClr val="FF0000"/>
                </a:solidFill>
              </a:rPr>
              <a:t>""" </a:t>
            </a:r>
            <a:r>
              <a:rPr lang="ko-KR" altLang="en-US" dirty="0">
                <a:solidFill>
                  <a:srgbClr val="FF0000"/>
                </a:solidFill>
              </a:rPr>
              <a:t>뒤에는 문자열이 바로 나오면 컴파일 에러가 발생</a:t>
            </a:r>
            <a:r>
              <a:rPr lang="en-US" altLang="ko-KR" dirty="0"/>
              <a:t>. </a:t>
            </a:r>
            <a:r>
              <a:rPr lang="ko-KR" altLang="en-US" dirty="0"/>
              <a:t>기존 문자열 </a:t>
            </a:r>
            <a:r>
              <a:rPr lang="ko-KR" altLang="en-US" dirty="0" err="1"/>
              <a:t>리터럴과</a:t>
            </a:r>
            <a:r>
              <a:rPr lang="ko-KR" altLang="en-US" dirty="0"/>
              <a:t> 구분하기 위하여 </a:t>
            </a:r>
            <a:r>
              <a:rPr lang="en-US" altLang="ko-KR" dirty="0"/>
              <a:t>""" </a:t>
            </a:r>
            <a:r>
              <a:rPr lang="ko-KR" altLang="en-US" dirty="0"/>
              <a:t>후에 한 라인을 띄운 후 문자열을 작성해야 텍스트 블록으로 인식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022C2B-5246-4B8F-875B-389A90E20B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101" y="549931"/>
            <a:ext cx="975632" cy="4961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8C8CDD-F33C-4370-8909-BA714F5A7464}"/>
              </a:ext>
            </a:extLst>
          </p:cNvPr>
          <p:cNvSpPr txBox="1"/>
          <p:nvPr/>
        </p:nvSpPr>
        <p:spPr>
          <a:xfrm>
            <a:off x="4941660" y="3243637"/>
            <a:ext cx="3151953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String html1 = </a:t>
            </a:r>
          </a:p>
          <a:p>
            <a:r>
              <a:rPr lang="en-US" altLang="ko-KR" sz="1500" dirty="0"/>
              <a:t>     "&lt;html&gt;\n" + </a:t>
            </a:r>
          </a:p>
          <a:p>
            <a:r>
              <a:rPr lang="en-US" altLang="ko-KR" sz="1500" dirty="0"/>
              <a:t>     " &lt;body&gt;\n" + </a:t>
            </a:r>
          </a:p>
          <a:p>
            <a:r>
              <a:rPr lang="en-US" altLang="ko-KR" sz="1500" dirty="0"/>
              <a:t>     " &lt;p&gt;Hello, world&lt;/p&gt;\n" + </a:t>
            </a:r>
          </a:p>
          <a:p>
            <a:r>
              <a:rPr lang="en-US" altLang="ko-KR" sz="1500" dirty="0"/>
              <a:t>     " &lt;/body&gt;\n" + </a:t>
            </a:r>
          </a:p>
          <a:p>
            <a:r>
              <a:rPr lang="en-US" altLang="ko-KR" sz="1500" dirty="0"/>
              <a:t>     "&lt;/html&gt;\n";</a:t>
            </a:r>
            <a:endParaRPr lang="ko-KR" alt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FB531-C30E-4E79-8CD7-A5D076E07352}"/>
              </a:ext>
            </a:extLst>
          </p:cNvPr>
          <p:cNvSpPr txBox="1"/>
          <p:nvPr/>
        </p:nvSpPr>
        <p:spPr>
          <a:xfrm>
            <a:off x="817269" y="3243637"/>
            <a:ext cx="3157659" cy="1708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String html = """ </a:t>
            </a:r>
          </a:p>
          <a:p>
            <a:r>
              <a:rPr lang="en-US" altLang="ko-KR" sz="1500" dirty="0"/>
              <a:t>     &lt;html&gt;</a:t>
            </a:r>
          </a:p>
          <a:p>
            <a:r>
              <a:rPr lang="en-US" altLang="ko-KR" sz="1500" dirty="0"/>
              <a:t>          &lt;body&gt; </a:t>
            </a:r>
          </a:p>
          <a:p>
            <a:r>
              <a:rPr lang="en-US" altLang="ko-KR" sz="1500" dirty="0"/>
              <a:t>               &lt;p&gt;Hello, world&lt;/p&gt; </a:t>
            </a:r>
          </a:p>
          <a:p>
            <a:r>
              <a:rPr lang="en-US" altLang="ko-KR" sz="1500" dirty="0"/>
              <a:t>          &lt;/body&gt; </a:t>
            </a:r>
          </a:p>
          <a:p>
            <a:r>
              <a:rPr lang="en-US" altLang="ko-KR" sz="1500" dirty="0"/>
              <a:t>     &lt;/html&gt; </a:t>
            </a:r>
          </a:p>
          <a:p>
            <a:r>
              <a:rPr lang="en-US" altLang="ko-KR" sz="1500" dirty="0"/>
              <a:t>     """;</a:t>
            </a:r>
            <a:endParaRPr lang="ko-KR" altLang="en-US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D5075F-D8FB-42E2-99EC-E79DEEBFD062}"/>
              </a:ext>
            </a:extLst>
          </p:cNvPr>
          <p:cNvSpPr txBox="1"/>
          <p:nvPr/>
        </p:nvSpPr>
        <p:spPr>
          <a:xfrm>
            <a:off x="2889634" y="3108868"/>
            <a:ext cx="1008609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텍스트 블록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FA6F3F-95DF-4A3B-A683-D3B8FCB68A50}"/>
              </a:ext>
            </a:extLst>
          </p:cNvPr>
          <p:cNvSpPr txBox="1"/>
          <p:nvPr/>
        </p:nvSpPr>
        <p:spPr>
          <a:xfrm>
            <a:off x="7009216" y="3112048"/>
            <a:ext cx="1008609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문자열 조합</a:t>
            </a:r>
          </a:p>
        </p:txBody>
      </p:sp>
    </p:spTree>
    <p:extLst>
      <p:ext uri="{BB962C8B-B14F-4D97-AF65-F5344CB8AC3E}">
        <p14:creationId xmlns:p14="http://schemas.microsoft.com/office/powerpoint/2010/main" val="225865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8978B-5AD0-4EC8-9484-343FF1F1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5AD2F-F4B3-4705-9BE1-E5A8FB6BD0E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텍스트 블록</a:t>
            </a:r>
            <a:endParaRPr lang="en-US" altLang="ko-KR" dirty="0"/>
          </a:p>
          <a:p>
            <a:pPr lvl="1"/>
            <a:r>
              <a:rPr lang="ko-KR" altLang="en-US" dirty="0"/>
              <a:t>이중 인용부호</a:t>
            </a:r>
            <a:r>
              <a:rPr lang="en-US" altLang="ko-KR" dirty="0"/>
              <a:t>(“)</a:t>
            </a:r>
            <a:r>
              <a:rPr lang="ko-KR" altLang="en-US" dirty="0"/>
              <a:t>가 필요할 경우 기존 방식의 </a:t>
            </a:r>
            <a:r>
              <a:rPr lang="en-US" altLang="ko-KR" dirty="0"/>
              <a:t>\</a:t>
            </a:r>
            <a:r>
              <a:rPr lang="ko-KR" altLang="en-US" dirty="0"/>
              <a:t>＂과 달리 </a:t>
            </a:r>
            <a:r>
              <a:rPr lang="en-US" altLang="ko-KR" dirty="0"/>
              <a:t>\</a:t>
            </a:r>
            <a:r>
              <a:rPr lang="ko-KR" altLang="en-US" dirty="0"/>
              <a:t>없이 텍스트 블록에서는 바로 인식</a:t>
            </a:r>
            <a:endParaRPr lang="en-US" altLang="ko-KR" dirty="0"/>
          </a:p>
          <a:p>
            <a:pPr lvl="1"/>
            <a:r>
              <a:rPr lang="ko-KR" altLang="en-US" dirty="0" err="1"/>
              <a:t>개행</a:t>
            </a:r>
            <a:r>
              <a:rPr lang="ko-KR" altLang="en-US" dirty="0"/>
              <a:t> 문자인 </a:t>
            </a:r>
            <a:r>
              <a:rPr lang="en-US" altLang="ko-KR" dirty="0"/>
              <a:t>\n </a:t>
            </a:r>
            <a:r>
              <a:rPr lang="ko-KR" altLang="en-US" dirty="0"/>
              <a:t>없이 텍스트 블록에서는 바로 </a:t>
            </a:r>
            <a:r>
              <a:rPr lang="ko-KR" altLang="en-US" dirty="0" err="1"/>
              <a:t>엔터</a:t>
            </a:r>
            <a:r>
              <a:rPr lang="ko-KR" altLang="en-US" dirty="0"/>
              <a:t> 값을 인식</a:t>
            </a:r>
            <a:endParaRPr lang="en-US" altLang="ko-KR" dirty="0"/>
          </a:p>
          <a:p>
            <a:pPr lvl="1"/>
            <a:r>
              <a:rPr lang="ko-KR" altLang="en-US" dirty="0"/>
              <a:t>텍스트 블록에서 유일하게 </a:t>
            </a:r>
            <a:r>
              <a:rPr lang="en-US" altLang="ko-KR" dirty="0"/>
              <a:t>\</a:t>
            </a:r>
            <a:r>
              <a:rPr lang="ko-KR" altLang="en-US" dirty="0"/>
              <a:t>는 이스케이프 시퀀스로 인식되기 때문에 해당 값을 반영하길 원하면 기존처럼 </a:t>
            </a:r>
            <a:r>
              <a:rPr lang="en-US" altLang="ko-KR" dirty="0"/>
              <a:t>\\</a:t>
            </a:r>
            <a:r>
              <a:rPr lang="ko-KR" altLang="en-US" dirty="0"/>
              <a:t>로 작성</a:t>
            </a:r>
            <a:endParaRPr lang="en-US" altLang="ko-KR" dirty="0"/>
          </a:p>
          <a:p>
            <a:pPr lvl="1"/>
            <a:r>
              <a:rPr lang="ko-KR" altLang="en-US"/>
              <a:t>텍스트 </a:t>
            </a:r>
            <a:r>
              <a:rPr lang="ko-KR" altLang="en-US" dirty="0"/>
              <a:t>블록도 </a:t>
            </a:r>
            <a:r>
              <a:rPr lang="en-US" altLang="ko-KR" dirty="0"/>
              <a:t>String </a:t>
            </a:r>
            <a:r>
              <a:rPr lang="ko-KR" altLang="en-US" dirty="0"/>
              <a:t>객체이기 때문에 </a:t>
            </a:r>
            <a:r>
              <a:rPr lang="en-US" altLang="ko-KR" dirty="0"/>
              <a:t>String </a:t>
            </a:r>
            <a:r>
              <a:rPr lang="ko-KR" altLang="en-US" dirty="0"/>
              <a:t>클래스가 제공하는 모든 연산 사용 가능</a:t>
            </a:r>
            <a:endParaRPr lang="en-US" altLang="ko-KR" dirty="0"/>
          </a:p>
          <a:p>
            <a:pPr lvl="1"/>
            <a:r>
              <a:rPr lang="ko-KR" altLang="en-US" dirty="0"/>
              <a:t>텍스트 블록에서 들여쓰기 규칙은 블록을 종료하는 </a:t>
            </a:r>
            <a:r>
              <a:rPr lang="en-US" altLang="ko-KR" dirty="0"/>
              <a:t>"""</a:t>
            </a:r>
            <a:r>
              <a:rPr lang="ko-KR" altLang="en-US" dirty="0"/>
              <a:t>의 위치에 의해 결정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sec01/TextBlockDemo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EB500A-992A-4883-AC82-47883A06CF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101" y="549931"/>
            <a:ext cx="975632" cy="4961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1B5262-8399-497E-9DBF-7A431FA5A3FD}"/>
              </a:ext>
            </a:extLst>
          </p:cNvPr>
          <p:cNvSpPr txBox="1"/>
          <p:nvPr/>
        </p:nvSpPr>
        <p:spPr>
          <a:xfrm>
            <a:off x="4409810" y="3183505"/>
            <a:ext cx="1478033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String hi = """ </a:t>
            </a:r>
          </a:p>
          <a:p>
            <a:r>
              <a:rPr lang="en-US" altLang="ko-KR" sz="1500" dirty="0"/>
              <a:t>     </a:t>
            </a:r>
            <a:r>
              <a:rPr lang="ko-KR" altLang="en-US" sz="1500" dirty="0"/>
              <a:t>안녕</a:t>
            </a:r>
            <a:endParaRPr lang="en-US" altLang="ko-KR" sz="1500" dirty="0"/>
          </a:p>
          <a:p>
            <a:r>
              <a:rPr lang="en-US" altLang="ko-KR" sz="1500" dirty="0"/>
              <a:t>          </a:t>
            </a:r>
            <a:r>
              <a:rPr lang="ko-KR" altLang="en-US" sz="1500" dirty="0"/>
              <a:t>하세요</a:t>
            </a:r>
            <a:endParaRPr lang="en-US" altLang="ko-KR" sz="1500" dirty="0"/>
          </a:p>
          <a:p>
            <a:r>
              <a:rPr lang="en-US" altLang="ko-KR" sz="1500" dirty="0"/>
              <a:t>""";</a:t>
            </a:r>
            <a:endParaRPr lang="ko-KR" alt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D2722-59B9-4095-9726-A8D1A3E6E44E}"/>
              </a:ext>
            </a:extLst>
          </p:cNvPr>
          <p:cNvSpPr txBox="1"/>
          <p:nvPr/>
        </p:nvSpPr>
        <p:spPr>
          <a:xfrm>
            <a:off x="869522" y="3182689"/>
            <a:ext cx="1478033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String hi = """ </a:t>
            </a:r>
          </a:p>
          <a:p>
            <a:r>
              <a:rPr lang="en-US" altLang="ko-KR" sz="1500" dirty="0"/>
              <a:t>     </a:t>
            </a:r>
            <a:r>
              <a:rPr lang="ko-KR" altLang="en-US" sz="1500" dirty="0"/>
              <a:t>안녕</a:t>
            </a:r>
            <a:endParaRPr lang="en-US" altLang="ko-KR" sz="1500" dirty="0"/>
          </a:p>
          <a:p>
            <a:r>
              <a:rPr lang="en-US" altLang="ko-KR" sz="1500" dirty="0"/>
              <a:t>          </a:t>
            </a:r>
            <a:r>
              <a:rPr lang="ko-KR" altLang="en-US" sz="1500" dirty="0"/>
              <a:t>하세요</a:t>
            </a:r>
            <a:endParaRPr lang="en-US" altLang="ko-KR" sz="1500" dirty="0"/>
          </a:p>
          <a:p>
            <a:r>
              <a:rPr lang="en-US" altLang="ko-KR" sz="1500" dirty="0"/>
              <a:t>     """;</a:t>
            </a:r>
            <a:endParaRPr lang="ko-KR" alt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A35C4-0427-47EB-8D3B-D339D1E6E26D}"/>
              </a:ext>
            </a:extLst>
          </p:cNvPr>
          <p:cNvSpPr txBox="1"/>
          <p:nvPr/>
        </p:nvSpPr>
        <p:spPr>
          <a:xfrm>
            <a:off x="2795830" y="3413521"/>
            <a:ext cx="1165704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안녕</a:t>
            </a:r>
            <a:endParaRPr lang="en-US" altLang="ko-KR" sz="1500" dirty="0"/>
          </a:p>
          <a:p>
            <a:r>
              <a:rPr lang="en-US" altLang="ko-KR" sz="1500" dirty="0"/>
              <a:t>      </a:t>
            </a:r>
            <a:r>
              <a:rPr lang="ko-KR" altLang="en-US" sz="1500" dirty="0"/>
              <a:t>하세요</a:t>
            </a:r>
            <a:endParaRPr lang="en-US" altLang="ko-KR" sz="1500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81476FC-C73B-4E1D-BA98-E5B5C34EE244}"/>
              </a:ext>
            </a:extLst>
          </p:cNvPr>
          <p:cNvSpPr/>
          <p:nvPr/>
        </p:nvSpPr>
        <p:spPr>
          <a:xfrm>
            <a:off x="2490651" y="3622770"/>
            <a:ext cx="165463" cy="154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8B57CD-D230-45D9-9756-A37EA75470FA}"/>
              </a:ext>
            </a:extLst>
          </p:cNvPr>
          <p:cNvSpPr txBox="1"/>
          <p:nvPr/>
        </p:nvSpPr>
        <p:spPr>
          <a:xfrm>
            <a:off x="6336119" y="3423058"/>
            <a:ext cx="1502334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     안녕</a:t>
            </a:r>
            <a:endParaRPr lang="en-US" altLang="ko-KR" sz="1500" dirty="0"/>
          </a:p>
          <a:p>
            <a:r>
              <a:rPr lang="en-US" altLang="ko-KR" sz="1500" dirty="0"/>
              <a:t>           </a:t>
            </a:r>
            <a:r>
              <a:rPr lang="ko-KR" altLang="en-US" sz="1500" dirty="0"/>
              <a:t>하세요</a:t>
            </a:r>
            <a:endParaRPr lang="en-US" altLang="ko-KR" sz="1500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22D8AFD-736B-46E4-8602-8D3ABA273C1D}"/>
              </a:ext>
            </a:extLst>
          </p:cNvPr>
          <p:cNvSpPr/>
          <p:nvPr/>
        </p:nvSpPr>
        <p:spPr>
          <a:xfrm>
            <a:off x="6023789" y="3622769"/>
            <a:ext cx="165463" cy="154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830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2578</TotalTime>
  <Words>897</Words>
  <Application>Microsoft Office PowerPoint</Application>
  <PresentationFormat>화면 슬라이드 쇼(4:3)</PresentationFormat>
  <Paragraphs>249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HY견명조</vt:lpstr>
      <vt:lpstr>HY헤드라인M</vt:lpstr>
      <vt:lpstr>맑은 고딕</vt:lpstr>
      <vt:lpstr>휴먼편지체</vt:lpstr>
      <vt:lpstr>Arial</vt:lpstr>
      <vt:lpstr>Wingdings</vt:lpstr>
      <vt:lpstr>2_Office 테마</vt:lpstr>
      <vt:lpstr>문자열, 배열, 열거타입</vt:lpstr>
      <vt:lpstr>문자열</vt:lpstr>
      <vt:lpstr>문자열</vt:lpstr>
      <vt:lpstr>문자열</vt:lpstr>
      <vt:lpstr>문자열</vt:lpstr>
      <vt:lpstr>문자열</vt:lpstr>
      <vt:lpstr>문자열</vt:lpstr>
      <vt:lpstr>문자열</vt:lpstr>
      <vt:lpstr>문자열</vt:lpstr>
      <vt:lpstr>배열 기초</vt:lpstr>
      <vt:lpstr>배열 기초</vt:lpstr>
      <vt:lpstr>배열 기초</vt:lpstr>
      <vt:lpstr>배열 기초</vt:lpstr>
      <vt:lpstr>배열 기초</vt:lpstr>
      <vt:lpstr>배열 기초</vt:lpstr>
      <vt:lpstr>배열 기초</vt:lpstr>
      <vt:lpstr>배열 기초</vt:lpstr>
      <vt:lpstr>배열 기초</vt:lpstr>
      <vt:lpstr>배열 응용</vt:lpstr>
      <vt:lpstr>배열 응용</vt:lpstr>
      <vt:lpstr>배열 응용</vt:lpstr>
      <vt:lpstr>배열 응용</vt:lpstr>
      <vt:lpstr>배열 응용</vt:lpstr>
      <vt:lpstr>배열 응용</vt:lpstr>
      <vt:lpstr>배열 응용</vt:lpstr>
      <vt:lpstr>배열 응용</vt:lpstr>
      <vt:lpstr>배열 응용</vt:lpstr>
      <vt:lpstr>열거 타입</vt:lpstr>
      <vt:lpstr>열거 타입</vt:lpstr>
      <vt:lpstr>열거 타입</vt:lpstr>
      <vt:lpstr>열거 타입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태영 김</cp:lastModifiedBy>
  <cp:revision>300</cp:revision>
  <dcterms:created xsi:type="dcterms:W3CDTF">2017-01-09T05:29:11Z</dcterms:created>
  <dcterms:modified xsi:type="dcterms:W3CDTF">2024-04-01T06:04:37Z</dcterms:modified>
</cp:coreProperties>
</file>