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8" r:id="rId11"/>
    <p:sldId id="265" r:id="rId12"/>
    <p:sldId id="272" r:id="rId13"/>
    <p:sldId id="270" r:id="rId14"/>
    <p:sldId id="273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60" autoAdjust="0"/>
  </p:normalViewPr>
  <p:slideViewPr>
    <p:cSldViewPr snapToGrid="0">
      <p:cViewPr varScale="1">
        <p:scale>
          <a:sx n="104" d="100"/>
          <a:sy n="104" d="100"/>
        </p:scale>
        <p:origin x="15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79A837E-3C77-4777-B362-546E86329BE0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3C3651D-3D8D-48A5-BFFC-394A0B2BBCD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7509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837E-3C77-4777-B362-546E86329BE0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651D-3D8D-48A5-BFFC-394A0B2BB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9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837E-3C77-4777-B362-546E86329BE0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651D-3D8D-48A5-BFFC-394A0B2BB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28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837E-3C77-4777-B362-546E86329BE0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651D-3D8D-48A5-BFFC-394A0B2BB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50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837E-3C77-4777-B362-546E86329BE0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651D-3D8D-48A5-BFFC-394A0B2BBCD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285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837E-3C77-4777-B362-546E86329BE0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651D-3D8D-48A5-BFFC-394A0B2BB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08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837E-3C77-4777-B362-546E86329BE0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651D-3D8D-48A5-BFFC-394A0B2BB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8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837E-3C77-4777-B362-546E86329BE0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651D-3D8D-48A5-BFFC-394A0B2BB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85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837E-3C77-4777-B362-546E86329BE0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651D-3D8D-48A5-BFFC-394A0B2BB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62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837E-3C77-4777-B362-546E86329BE0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651D-3D8D-48A5-BFFC-394A0B2BB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72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837E-3C77-4777-B362-546E86329BE0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651D-3D8D-48A5-BFFC-394A0B2BB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6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79A837E-3C77-4777-B362-546E86329BE0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3C3651D-3D8D-48A5-BFFC-394A0B2BB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53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B14CB-380B-EED8-FFE8-4B7F9AC734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/>
              <a:t>The Last Reunion’s Story</a:t>
            </a:r>
            <a:endParaRPr lang="ko-KR" altLang="en-US" sz="6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8B463F-5D3F-97A1-679C-0A9D38CDD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2019305061 </a:t>
            </a:r>
            <a:r>
              <a:rPr lang="ko-KR" altLang="en-US" dirty="0"/>
              <a:t>임주형</a:t>
            </a:r>
          </a:p>
        </p:txBody>
      </p:sp>
    </p:spTree>
    <p:extLst>
      <p:ext uri="{BB962C8B-B14F-4D97-AF65-F5344CB8AC3E}">
        <p14:creationId xmlns:p14="http://schemas.microsoft.com/office/powerpoint/2010/main" val="318848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943B2-4C59-CA64-D570-6E890EB9B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8E29D-3024-B6B2-183D-5F2DDC3C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사건 개요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61D44A1-6996-2AF6-AE11-C85311E8B6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61872" y="1964603"/>
            <a:ext cx="5900974" cy="2023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b="1" dirty="0">
                <a:latin typeface="+mn-ea"/>
              </a:rPr>
              <a:t>4. </a:t>
            </a:r>
            <a:r>
              <a:rPr lang="ko-KR" altLang="en-US" sz="2000" b="1" dirty="0">
                <a:latin typeface="+mn-ea"/>
              </a:rPr>
              <a:t>사건 후 조사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새벽 </a:t>
            </a:r>
            <a:r>
              <a:rPr lang="en-US" altLang="ko-KR" sz="2000" b="1" dirty="0">
                <a:latin typeface="+mn-ea"/>
              </a:rPr>
              <a:t>3</a:t>
            </a:r>
            <a:r>
              <a:rPr lang="ko-KR" altLang="en-US" sz="2000" b="1" dirty="0">
                <a:latin typeface="+mn-ea"/>
              </a:rPr>
              <a:t>시</a:t>
            </a:r>
            <a:r>
              <a:rPr lang="en-US" altLang="ko-KR" sz="2000" b="1" dirty="0">
                <a:latin typeface="+mn-ea"/>
              </a:rPr>
              <a:t>:</a:t>
            </a:r>
            <a:r>
              <a:rPr lang="ko-KR" altLang="en-US" sz="2000" dirty="0">
                <a:latin typeface="+mn-ea"/>
              </a:rPr>
              <a:t> 앨런의 집에서 경찰 조사가 진행됨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조사 대상</a:t>
            </a:r>
            <a:r>
              <a:rPr lang="en-US" altLang="ko-KR" sz="2000" b="1" dirty="0">
                <a:latin typeface="+mn-ea"/>
              </a:rPr>
              <a:t>: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err="1">
                <a:latin typeface="+mn-ea"/>
              </a:rPr>
              <a:t>네이슨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제니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미나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장소</a:t>
            </a:r>
            <a:r>
              <a:rPr lang="en-US" altLang="ko-KR" sz="2000" b="1" dirty="0">
                <a:latin typeface="+mn-ea"/>
              </a:rPr>
              <a:t>:</a:t>
            </a:r>
            <a:r>
              <a:rPr lang="ko-KR" altLang="en-US" sz="2000" dirty="0">
                <a:latin typeface="+mn-ea"/>
              </a:rPr>
              <a:t> 앨런의 집 손님용 방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비가 그친 상태</a:t>
            </a:r>
            <a:r>
              <a:rPr lang="en-US" altLang="ko-KR" sz="2000" b="1" dirty="0">
                <a:latin typeface="+mn-ea"/>
              </a:rPr>
              <a:t>, </a:t>
            </a:r>
            <a:r>
              <a:rPr lang="ko-KR" altLang="en-US" sz="2000" b="1" dirty="0">
                <a:latin typeface="+mn-ea"/>
              </a:rPr>
              <a:t>분위기 긴장감이 돌고 있음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9952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B99BB-7E8F-A503-F69D-82D4870D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사건 전말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9459605-792A-B511-6C51-E720BE36B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765" y="2441647"/>
            <a:ext cx="2857500" cy="2867025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9B55EA3-8CC2-9B08-BEE1-6951A7319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8657" y="5563119"/>
            <a:ext cx="1215717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latin typeface="+mn-ea"/>
              </a:rPr>
              <a:t>항우울제</a:t>
            </a:r>
          </a:p>
        </p:txBody>
      </p:sp>
      <p:pic>
        <p:nvPicPr>
          <p:cNvPr id="7" name="내용 개체 틀 8">
            <a:extLst>
              <a:ext uri="{FF2B5EF4-FFF2-40B4-BE49-F238E27FC236}">
                <a16:creationId xmlns:a16="http://schemas.microsoft.com/office/drawing/2014/main" id="{26A1514C-3FFF-650C-8078-DB73C10A9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286" y="2061098"/>
            <a:ext cx="3067478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46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68077-FD94-437A-4259-D6612C4F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D51E5-C99A-A6F4-A892-8291676A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사건 전말</a:t>
            </a:r>
          </a:p>
        </p:txBody>
      </p:sp>
      <p:pic>
        <p:nvPicPr>
          <p:cNvPr id="7" name="내용 개체 틀 8">
            <a:extLst>
              <a:ext uri="{FF2B5EF4-FFF2-40B4-BE49-F238E27FC236}">
                <a16:creationId xmlns:a16="http://schemas.microsoft.com/office/drawing/2014/main" id="{46F1B1CC-D0FA-6AEA-B1C2-463B0C2DA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286" y="2061098"/>
            <a:ext cx="3067478" cy="3886742"/>
          </a:xfrm>
          <a:prstGeom prst="rect">
            <a:avLst/>
          </a:prstGeom>
        </p:spPr>
      </p:pic>
      <p:pic>
        <p:nvPicPr>
          <p:cNvPr id="8" name="내용 개체 틀 8">
            <a:extLst>
              <a:ext uri="{FF2B5EF4-FFF2-40B4-BE49-F238E27FC236}">
                <a16:creationId xmlns:a16="http://schemas.microsoft.com/office/drawing/2014/main" id="{4FD5E7CF-D252-0672-03D9-AB8B1200A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92" y="1051052"/>
            <a:ext cx="3306618" cy="24220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37BF93-BF63-611C-EB7A-2C56A0048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260" y="3473149"/>
            <a:ext cx="2982700" cy="29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84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97D43-CDAF-1E6F-7122-8260B8360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5B98C-8F4D-A68B-2D5C-89C78D62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사건 전말</a:t>
            </a:r>
          </a:p>
        </p:txBody>
      </p:sp>
      <p:pic>
        <p:nvPicPr>
          <p:cNvPr id="10" name="내용 개체 틀 5">
            <a:extLst>
              <a:ext uri="{FF2B5EF4-FFF2-40B4-BE49-F238E27FC236}">
                <a16:creationId xmlns:a16="http://schemas.microsoft.com/office/drawing/2014/main" id="{6F485066-6D74-764E-A9FE-91C2E2EEA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10" y="2061098"/>
            <a:ext cx="1676979" cy="2212401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04A0598-9E62-6A37-4E7F-C3D00DFF7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240" y="4498210"/>
            <a:ext cx="1581649" cy="1581649"/>
          </a:xfrm>
        </p:spPr>
      </p:pic>
      <p:pic>
        <p:nvPicPr>
          <p:cNvPr id="7" name="내용 개체 틀 8">
            <a:extLst>
              <a:ext uri="{FF2B5EF4-FFF2-40B4-BE49-F238E27FC236}">
                <a16:creationId xmlns:a16="http://schemas.microsoft.com/office/drawing/2014/main" id="{23748762-44D0-238B-901A-F0786101B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286" y="2061098"/>
            <a:ext cx="3067478" cy="3886742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584D6B9-6C31-CEED-4341-9402181A44BB}"/>
              </a:ext>
            </a:extLst>
          </p:cNvPr>
          <p:cNvSpPr/>
          <p:nvPr/>
        </p:nvSpPr>
        <p:spPr>
          <a:xfrm>
            <a:off x="5449455" y="3685309"/>
            <a:ext cx="1676979" cy="81290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폐기</a:t>
            </a:r>
          </a:p>
        </p:txBody>
      </p:sp>
      <p:sp>
        <p:nvSpPr>
          <p:cNvPr id="11" name="곱하기 기호 10">
            <a:extLst>
              <a:ext uri="{FF2B5EF4-FFF2-40B4-BE49-F238E27FC236}">
                <a16:creationId xmlns:a16="http://schemas.microsoft.com/office/drawing/2014/main" id="{9647D50F-3290-2DDB-11F5-8718B1D36C31}"/>
              </a:ext>
            </a:extLst>
          </p:cNvPr>
          <p:cNvSpPr/>
          <p:nvPr/>
        </p:nvSpPr>
        <p:spPr>
          <a:xfrm>
            <a:off x="7174126" y="1657977"/>
            <a:ext cx="2678545" cy="48675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8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35759-F421-BA52-8C15-728000915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1B122-B087-4EB3-7292-7814198A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사건 전말</a:t>
            </a:r>
          </a:p>
        </p:txBody>
      </p:sp>
      <p:pic>
        <p:nvPicPr>
          <p:cNvPr id="5" name="내용 개체 틀 5">
            <a:extLst>
              <a:ext uri="{FF2B5EF4-FFF2-40B4-BE49-F238E27FC236}">
                <a16:creationId xmlns:a16="http://schemas.microsoft.com/office/drawing/2014/main" id="{4520B0F8-CC26-B452-37A6-BB9BEA9F7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655" y="1918203"/>
            <a:ext cx="3162741" cy="41725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F6EC983-3E0B-CAD5-0340-BEBB609F7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1" y="2539639"/>
            <a:ext cx="4427696" cy="292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37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76CE7-77E4-19DC-2EBD-A22BA84D5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456CA-F5A5-1DF4-99E7-3E96D57B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사건 전말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EA3422B-B3E7-6074-FEB8-CC29AF6AE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47" y="2534010"/>
            <a:ext cx="2857500" cy="2867025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BDFF9F4-C263-B207-6200-9E102EA8D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605" y="2534010"/>
            <a:ext cx="2857500" cy="2857500"/>
          </a:xfrm>
          <a:prstGeom prst="rect">
            <a:avLst/>
          </a:prstGeom>
        </p:spPr>
      </p:pic>
      <p:sp>
        <p:nvSpPr>
          <p:cNvPr id="8" name="화살표: 아래로 구부러짐 7">
            <a:extLst>
              <a:ext uri="{FF2B5EF4-FFF2-40B4-BE49-F238E27FC236}">
                <a16:creationId xmlns:a16="http://schemas.microsoft.com/office/drawing/2014/main" id="{91454A72-2D5B-2146-0D1B-A2B6166E6D71}"/>
              </a:ext>
            </a:extLst>
          </p:cNvPr>
          <p:cNvSpPr/>
          <p:nvPr/>
        </p:nvSpPr>
        <p:spPr>
          <a:xfrm>
            <a:off x="3114099" y="1769297"/>
            <a:ext cx="5246255" cy="686737"/>
          </a:xfrm>
          <a:prstGeom prst="curved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화살표: 아래로 구부러짐 8">
            <a:extLst>
              <a:ext uri="{FF2B5EF4-FFF2-40B4-BE49-F238E27FC236}">
                <a16:creationId xmlns:a16="http://schemas.microsoft.com/office/drawing/2014/main" id="{DD3B268E-BF46-B1E3-D004-4D8CEA12FCB3}"/>
              </a:ext>
            </a:extLst>
          </p:cNvPr>
          <p:cNvSpPr/>
          <p:nvPr/>
        </p:nvSpPr>
        <p:spPr>
          <a:xfrm flipH="1" flipV="1">
            <a:off x="2955636" y="5556985"/>
            <a:ext cx="5404717" cy="686737"/>
          </a:xfrm>
          <a:prstGeom prst="curved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D22A4C5-886B-3443-7768-A8C6B8730060}"/>
              </a:ext>
            </a:extLst>
          </p:cNvPr>
          <p:cNvGrpSpPr/>
          <p:nvPr/>
        </p:nvGrpSpPr>
        <p:grpSpPr>
          <a:xfrm>
            <a:off x="4332048" y="2146154"/>
            <a:ext cx="2668474" cy="3410831"/>
            <a:chOff x="4332048" y="2146154"/>
            <a:chExt cx="2668474" cy="341083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D791807-D3D6-4299-4768-9D7A066B7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2048" y="2146154"/>
              <a:ext cx="2668474" cy="3410831"/>
            </a:xfrm>
            <a:prstGeom prst="rect">
              <a:avLst/>
            </a:prstGeom>
          </p:spPr>
        </p:pic>
        <p:pic>
          <p:nvPicPr>
            <p:cNvPr id="12" name="내용 개체 틀 8">
              <a:extLst>
                <a:ext uri="{FF2B5EF4-FFF2-40B4-BE49-F238E27FC236}">
                  <a16:creationId xmlns:a16="http://schemas.microsoft.com/office/drawing/2014/main" id="{53CE3D56-A770-1BBF-0A30-D3D5DB0A7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0787" y="2958371"/>
              <a:ext cx="1654414" cy="2096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091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6D63FA-84BB-1AB4-5C06-95D64F6ED0B8}"/>
              </a:ext>
            </a:extLst>
          </p:cNvPr>
          <p:cNvSpPr txBox="1"/>
          <p:nvPr/>
        </p:nvSpPr>
        <p:spPr>
          <a:xfrm>
            <a:off x="221672" y="2237646"/>
            <a:ext cx="10843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친구들의 모임이 비극으로 변하면서 시작되는 미스터리</a:t>
            </a:r>
            <a:r>
              <a:rPr lang="en-US" altLang="ko-KR" sz="28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568AB-372C-FB15-0C38-A1F8477C3CB9}"/>
              </a:ext>
            </a:extLst>
          </p:cNvPr>
          <p:cNvSpPr txBox="1"/>
          <p:nvPr/>
        </p:nvSpPr>
        <p:spPr>
          <a:xfrm>
            <a:off x="221672" y="3385127"/>
            <a:ext cx="108434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주인공은 형사로서</a:t>
            </a:r>
            <a:r>
              <a:rPr lang="en-US" altLang="ko-KR" sz="2800" dirty="0"/>
              <a:t>,</a:t>
            </a:r>
          </a:p>
          <a:p>
            <a:pPr algn="ctr"/>
            <a:r>
              <a:rPr lang="ko-KR" altLang="en-US" sz="2800" dirty="0"/>
              <a:t>친구들의 관계와 단서를 조사해 사건의 진실을 밝혀야 한다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562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56E62-AF0A-DA8F-EEF4-0375BF7C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앨런</a:t>
            </a:r>
            <a:r>
              <a:rPr lang="en-US" altLang="ko-KR" b="1" dirty="0"/>
              <a:t>(Alan)</a:t>
            </a:r>
            <a:endParaRPr lang="ko-KR" altLang="en-US" b="1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00207099-DF01-64B4-8B50-1E10BC7C70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286" y="2061098"/>
            <a:ext cx="3067478" cy="3886742"/>
          </a:xfr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DD46CDC-F564-2ABE-38DA-9706B141B9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역할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제약회사 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CEO,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사망자</a:t>
            </a:r>
            <a:endParaRPr lang="en-US" altLang="ko-KR" sz="16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1600" b="1" dirty="0">
                <a:latin typeface="+mn-ea"/>
              </a:rPr>
              <a:t>나이</a:t>
            </a:r>
            <a:r>
              <a:rPr lang="en-US" altLang="ko-KR" sz="1600" b="1" dirty="0">
                <a:latin typeface="+mn-ea"/>
              </a:rPr>
              <a:t>: 30</a:t>
            </a:r>
            <a:r>
              <a:rPr lang="ko-KR" altLang="en-US" sz="1600" b="1" dirty="0">
                <a:latin typeface="+mn-ea"/>
              </a:rPr>
              <a:t>대 남성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1600" b="1" dirty="0">
                <a:latin typeface="+mn-ea"/>
              </a:rPr>
              <a:t>앨런은 대학 시절 친구들과 함께 했던 기억을 바탕으로 이들을 자신의 집으로 초대함</a:t>
            </a:r>
            <a:r>
              <a:rPr lang="en-US" altLang="ko-KR" sz="1600" b="1" dirty="0">
                <a:latin typeface="+mn-ea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ko-KR" altLang="en-US" sz="1600" b="1" dirty="0">
                <a:latin typeface="+mn-ea"/>
              </a:rPr>
              <a:t>사업적 성공으로 제약회사를 운영하고 있으며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친구들과 다소 멀어진 관계였으나 이 모임을 계기로 다시 가까워지려 했음</a:t>
            </a:r>
            <a:r>
              <a:rPr lang="en-US" altLang="ko-KR" sz="1600" b="1" dirty="0">
                <a:latin typeface="+mn-ea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ko-KR" altLang="en-US" sz="1600" b="1" dirty="0">
                <a:latin typeface="+mn-ea"/>
              </a:rPr>
              <a:t>하지만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파티 후 자신의 방에서 죽은 채로 발견됨</a:t>
            </a:r>
            <a:r>
              <a:rPr lang="en-US" altLang="ko-KR" sz="1600" b="1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600" b="1" dirty="0">
                <a:latin typeface="+mn-ea"/>
              </a:rPr>
              <a:t>앨런의 사망은 이 모임의 비극적 결말을 알리는 사건으로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그를 둘러싼 인물들의 갈등과 비밀이 사건의 핵심이 됨</a:t>
            </a:r>
            <a:r>
              <a:rPr lang="en-US" altLang="ko-KR" sz="1600" b="1" dirty="0">
                <a:latin typeface="+mn-ea"/>
              </a:rPr>
              <a:t>.</a:t>
            </a:r>
            <a:endParaRPr lang="ko-KR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395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277FE-C772-4149-D578-9C4EE9E5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네이슨</a:t>
            </a:r>
            <a:r>
              <a:rPr lang="en-US" altLang="ko-KR" b="1" dirty="0"/>
              <a:t>(Nathan)</a:t>
            </a:r>
            <a:endParaRPr lang="ko-KR" altLang="en-US" b="1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2E498A4-6B78-4B80-4D8E-C0430140FB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813" y="1975361"/>
            <a:ext cx="3048425" cy="4058216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7BD57A-1364-E1D7-D264-0FF0D9494E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1600" b="1" dirty="0">
                <a:latin typeface="+mn-ea"/>
              </a:rPr>
              <a:t>역할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ko-KR" altLang="en-US" sz="1600" b="1" dirty="0">
                <a:latin typeface="+mn-ea"/>
              </a:rPr>
              <a:t>전문 변호사</a:t>
            </a:r>
            <a:endParaRPr lang="en-US" altLang="ko-KR" sz="1600" b="1" dirty="0"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나이</a:t>
            </a:r>
            <a:r>
              <a:rPr lang="en-US" altLang="ko-KR" sz="1600" b="1" dirty="0">
                <a:latin typeface="+mn-ea"/>
              </a:rPr>
              <a:t>: 30</a:t>
            </a:r>
            <a:r>
              <a:rPr lang="ko-KR" altLang="en-US" sz="1600" b="1" dirty="0">
                <a:latin typeface="+mn-ea"/>
              </a:rPr>
              <a:t>대 남성</a:t>
            </a:r>
            <a:endParaRPr lang="en-US" altLang="ko-KR" sz="1600" b="1" dirty="0">
              <a:latin typeface="+mn-ea"/>
            </a:endParaRPr>
          </a:p>
          <a:p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네이슨은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 앨런의 오랜 친구이자 그가 운영하는 제약회사의 전문 변호사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. </a:t>
            </a:r>
          </a:p>
          <a:p>
            <a:r>
              <a:rPr lang="ko-KR" altLang="en-US" sz="1600" b="1" dirty="0">
                <a:latin typeface="+mn-ea"/>
              </a:rPr>
              <a:t>침착하고 논리적인 성격이지만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앨런의 사업적 문제로 인해 스트레스를 받으며 두 사람의 관계는 </a:t>
            </a:r>
            <a:r>
              <a:rPr lang="ko-KR" altLang="en-US" sz="1600" b="1" dirty="0" err="1">
                <a:latin typeface="+mn-ea"/>
              </a:rPr>
              <a:t>서먹해짐</a:t>
            </a:r>
            <a:r>
              <a:rPr lang="en-US" altLang="ko-KR" sz="1600" b="1" dirty="0">
                <a:latin typeface="+mn-ea"/>
              </a:rPr>
              <a:t>. </a:t>
            </a:r>
          </a:p>
          <a:p>
            <a:r>
              <a:rPr lang="ko-KR" altLang="en-US" sz="1600" b="1" dirty="0">
                <a:latin typeface="+mn-ea"/>
              </a:rPr>
              <a:t>또한 </a:t>
            </a:r>
            <a:r>
              <a:rPr lang="ko-KR" altLang="en-US" sz="1600" b="1" dirty="0" err="1">
                <a:latin typeface="+mn-ea"/>
              </a:rPr>
              <a:t>네이슨은</a:t>
            </a:r>
            <a:r>
              <a:rPr lang="ko-KR" altLang="en-US" sz="1600" b="1" dirty="0">
                <a:latin typeface="+mn-ea"/>
              </a:rPr>
              <a:t> 제니를 짝사랑하고 있지만 이를 숨기고 있으며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친구들 사이에서 미묘한 긴장감을 유발하는 인물</a:t>
            </a:r>
            <a:r>
              <a:rPr lang="en-US" altLang="ko-KR" sz="1600" b="1" dirty="0">
                <a:latin typeface="+mn-ea"/>
              </a:rPr>
              <a:t>. </a:t>
            </a:r>
          </a:p>
          <a:p>
            <a:r>
              <a:rPr lang="ko-KR" altLang="en-US" sz="1600" b="1" dirty="0">
                <a:latin typeface="+mn-ea"/>
              </a:rPr>
              <a:t>앨런의 시체를 최초로 발견한 인물로서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그가 사건과 어떻게 연결되어 있는지가 중요한 단서가 될 수 있음</a:t>
            </a:r>
            <a:r>
              <a:rPr lang="en-US" altLang="ko-KR" sz="1600" b="1" dirty="0">
                <a:latin typeface="+mn-ea"/>
              </a:rPr>
              <a:t>.</a:t>
            </a:r>
            <a:endParaRPr lang="ko-KR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255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C004A-34E3-005A-A4AF-89AEC96F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제니</a:t>
            </a:r>
            <a:r>
              <a:rPr lang="en-US" altLang="ko-KR" b="1" dirty="0"/>
              <a:t>(Jenny)</a:t>
            </a:r>
            <a:endParaRPr lang="ko-KR" altLang="en-US" b="1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8F0C980-D49C-7AAB-269C-83602E26B8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655" y="1918203"/>
            <a:ext cx="3162741" cy="4172532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5382E5-98F3-0A09-1A63-92CD9497A8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역할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신약 연구원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범인</a:t>
            </a:r>
            <a:endParaRPr lang="en-US" altLang="ko-KR" sz="1600" b="1" dirty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나이</a:t>
            </a:r>
            <a:r>
              <a:rPr lang="en-US" altLang="ko-KR" sz="1600" b="1" dirty="0">
                <a:latin typeface="+mn-ea"/>
              </a:rPr>
              <a:t>: 30</a:t>
            </a:r>
            <a:r>
              <a:rPr lang="ko-KR" altLang="en-US" sz="1600" b="1" dirty="0">
                <a:latin typeface="+mn-ea"/>
              </a:rPr>
              <a:t>대 여성</a:t>
            </a:r>
            <a:endParaRPr lang="en-US" altLang="ko-KR" sz="1600" b="1" dirty="0"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제니는 내성적인 성격의 신약 연구원</a:t>
            </a:r>
            <a:r>
              <a:rPr lang="en-US" altLang="ko-KR" sz="1600" b="1" dirty="0">
                <a:latin typeface="+mn-ea"/>
              </a:rPr>
              <a:t>.</a:t>
            </a:r>
          </a:p>
          <a:p>
            <a:r>
              <a:rPr lang="ko-KR" altLang="en-US" sz="1600" b="1" dirty="0">
                <a:latin typeface="+mn-ea"/>
              </a:rPr>
              <a:t>제니는 대학 시절 </a:t>
            </a:r>
            <a:r>
              <a:rPr lang="ko-KR" altLang="en-US" sz="1600" b="1" dirty="0" err="1">
                <a:latin typeface="+mn-ea"/>
              </a:rPr>
              <a:t>앨런에</a:t>
            </a:r>
            <a:r>
              <a:rPr lang="ko-KR" altLang="en-US" sz="1600" b="1" dirty="0">
                <a:latin typeface="+mn-ea"/>
              </a:rPr>
              <a:t> 대해 열등감을 가졌고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앨런이 자신의 감정을 무시하거나 비웃는 태도를 보여 큰 상처를 입음</a:t>
            </a:r>
            <a:r>
              <a:rPr lang="en-US" altLang="ko-KR" sz="1600" b="1" dirty="0">
                <a:latin typeface="+mn-ea"/>
              </a:rPr>
              <a:t>.</a:t>
            </a:r>
          </a:p>
          <a:p>
            <a:r>
              <a:rPr lang="ko-KR" altLang="en-US" sz="1600" b="1" dirty="0">
                <a:latin typeface="+mn-ea"/>
              </a:rPr>
              <a:t>앨런이 자신의 회사에서 일하도록 권유하여 신약 연구원으로 근무 중</a:t>
            </a:r>
            <a:r>
              <a:rPr lang="en-US" altLang="ko-KR" sz="1600" b="1" dirty="0">
                <a:latin typeface="+mn-ea"/>
              </a:rPr>
              <a:t>.</a:t>
            </a:r>
          </a:p>
          <a:p>
            <a:r>
              <a:rPr lang="ko-KR" altLang="en-US" sz="1600" b="1" dirty="0">
                <a:solidFill>
                  <a:srgbClr val="FF0000"/>
                </a:solidFill>
              </a:rPr>
              <a:t>오랫동안 쌓인 분노와 앨런의 경영 방식으로 인해 피해를 입게 되어 그를 독살하기로 결심함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endParaRPr lang="ko-KR" altLang="en-US" sz="1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61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9218B-0A04-D61D-47FD-FF2F0D88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미나</a:t>
            </a:r>
            <a:r>
              <a:rPr lang="en-US" altLang="ko-KR" b="1" dirty="0"/>
              <a:t>(Mina)</a:t>
            </a:r>
            <a:endParaRPr lang="ko-KR" altLang="en-US" b="1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3052E65-2C0E-622C-FDAF-2AEE7BC62A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207" y="2223045"/>
            <a:ext cx="2943636" cy="3562847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22E062-1893-9882-3A67-5047269AE7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1600" b="1" dirty="0">
                <a:latin typeface="+mn-ea"/>
              </a:rPr>
              <a:t>역할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ko-KR" altLang="en-US" sz="1600" b="1" dirty="0">
                <a:latin typeface="+mn-ea"/>
              </a:rPr>
              <a:t>사진작가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앨런의 옛 연인</a:t>
            </a:r>
            <a:endParaRPr lang="en-US" altLang="ko-KR" sz="1600" b="1" dirty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나이</a:t>
            </a:r>
            <a:r>
              <a:rPr lang="en-US" altLang="ko-KR" sz="1600" b="1" dirty="0">
                <a:latin typeface="+mn-ea"/>
              </a:rPr>
              <a:t>: 30</a:t>
            </a:r>
            <a:r>
              <a:rPr lang="ko-KR" altLang="en-US" sz="1600" b="1" dirty="0">
                <a:latin typeface="+mn-ea"/>
              </a:rPr>
              <a:t>대 여성</a:t>
            </a:r>
            <a:endParaRPr lang="en-US" altLang="ko-KR" sz="1600" b="1" dirty="0"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미나는 사교적이고 활발한 성격을 가진 사진작가로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대학 시절 앨런과 연인 관계</a:t>
            </a:r>
            <a:r>
              <a:rPr lang="ko-KR" altLang="en-US" sz="1600" b="1" dirty="0">
                <a:latin typeface="+mn-ea"/>
              </a:rPr>
              <a:t>였음</a:t>
            </a:r>
            <a:r>
              <a:rPr lang="en-US" altLang="ko-KR" sz="1600" b="1" dirty="0">
                <a:latin typeface="+mn-ea"/>
              </a:rPr>
              <a:t>. </a:t>
            </a:r>
          </a:p>
          <a:p>
            <a:r>
              <a:rPr lang="ko-KR" altLang="en-US" sz="1600" b="1" dirty="0">
                <a:latin typeface="+mn-ea"/>
              </a:rPr>
              <a:t>하지만 앨런이 사업을 시작한 후로 두 사람은 멀어졌고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결국 헤어지게 됨</a:t>
            </a:r>
            <a:r>
              <a:rPr lang="en-US" altLang="ko-KR" sz="1600" b="1" dirty="0">
                <a:latin typeface="+mn-ea"/>
              </a:rPr>
              <a:t>. </a:t>
            </a:r>
          </a:p>
          <a:p>
            <a:r>
              <a:rPr lang="ko-KR" altLang="en-US" sz="1600" b="1" dirty="0">
                <a:latin typeface="+mn-ea"/>
              </a:rPr>
              <a:t>그럼에도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미나는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앨런에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 대한 감정을 완전히 정리하지 못한 상태</a:t>
            </a:r>
            <a:r>
              <a:rPr lang="ko-KR" altLang="en-US" sz="1600" b="1" dirty="0">
                <a:latin typeface="+mn-ea"/>
              </a:rPr>
              <a:t>로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초대에 흔쾌히 응한 인물</a:t>
            </a:r>
            <a:r>
              <a:rPr lang="en-US" altLang="ko-KR" sz="1600" b="1" dirty="0">
                <a:latin typeface="+mn-ea"/>
              </a:rPr>
              <a:t>. </a:t>
            </a:r>
          </a:p>
          <a:p>
            <a:r>
              <a:rPr lang="ko-KR" altLang="en-US" sz="1600" b="1" dirty="0">
                <a:latin typeface="+mn-ea"/>
              </a:rPr>
              <a:t>그녀는 사건이 발생한 당일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앨런에게 여전히 마음이 있다는 메모를 남긴 것으로 밝혀졌으며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그녀의 감정적 복잡함이 사건 해결의 또 다른 열쇠가 될 수 있음</a:t>
            </a:r>
            <a:r>
              <a:rPr lang="en-US" altLang="ko-KR" sz="1600" b="1" dirty="0">
                <a:latin typeface="+mn-ea"/>
              </a:rPr>
              <a:t>.</a:t>
            </a:r>
            <a:endParaRPr lang="ko-KR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435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C8275-EF5E-CB42-4D0E-F406BA753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사건 개요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1B41B30-A56A-AD6A-BCC1-923186E814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61872" y="1949107"/>
            <a:ext cx="7848302" cy="2959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사건의 시작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파티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b="1" dirty="0"/>
              <a:t>날짜</a:t>
            </a:r>
            <a:r>
              <a:rPr lang="en-US" altLang="ko-KR" sz="2000" b="1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5</a:t>
            </a:r>
            <a:r>
              <a:rPr lang="ko-KR" altLang="en-US" sz="2000" dirty="0"/>
              <a:t>월 </a:t>
            </a:r>
            <a:r>
              <a:rPr lang="en-US" altLang="ko-KR" sz="2000" dirty="0"/>
              <a:t>7</a:t>
            </a:r>
            <a:r>
              <a:rPr lang="ko-KR" altLang="en-US" sz="2000" dirty="0"/>
              <a:t>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b="1" dirty="0"/>
              <a:t>장소</a:t>
            </a:r>
            <a:r>
              <a:rPr lang="en-US" altLang="ko-KR" sz="2000" b="1" dirty="0"/>
              <a:t>:</a:t>
            </a:r>
            <a:r>
              <a:rPr lang="ko-KR" altLang="en-US" sz="2000" dirty="0"/>
              <a:t> 앨런의 집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b="1" dirty="0"/>
              <a:t>배경</a:t>
            </a:r>
            <a:r>
              <a:rPr lang="en-US" altLang="ko-KR" sz="2000" b="1" dirty="0"/>
              <a:t>:</a:t>
            </a:r>
            <a:r>
              <a:rPr lang="ko-KR" altLang="en-US" sz="2000" dirty="0"/>
              <a:t> 대학 시절 친했던 친구들이 오랜만에</a:t>
            </a:r>
            <a:br>
              <a:rPr lang="en-US" altLang="ko-KR" sz="2000" dirty="0"/>
            </a:br>
            <a:r>
              <a:rPr lang="en-US" altLang="ko-KR" sz="2000" dirty="0"/>
              <a:t>         </a:t>
            </a:r>
            <a:r>
              <a:rPr lang="ko-KR" altLang="en-US" sz="2000" dirty="0"/>
              <a:t>앨런의 초대로 그의 집에서 파티를 열게 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b="1" dirty="0"/>
              <a:t>파티의 분위기</a:t>
            </a:r>
            <a:r>
              <a:rPr lang="en-US" altLang="ko-KR" sz="2000" b="1" dirty="0"/>
              <a:t>:</a:t>
            </a:r>
            <a:r>
              <a:rPr lang="ko-KR" altLang="en-US" sz="2000" dirty="0"/>
              <a:t> 오랜만에 모인 친구들이 함께 저녁 식사를 즐기고</a:t>
            </a:r>
            <a:r>
              <a:rPr lang="en-US" altLang="ko-KR" sz="2000" dirty="0"/>
              <a:t>, </a:t>
            </a:r>
            <a:br>
              <a:rPr lang="en-US" altLang="ko-KR" sz="2000" dirty="0"/>
            </a:br>
            <a:r>
              <a:rPr lang="en-US" altLang="ko-KR" sz="2000" dirty="0"/>
              <a:t>                        </a:t>
            </a:r>
            <a:r>
              <a:rPr lang="ko-KR" altLang="en-US" sz="2000" dirty="0"/>
              <a:t>술을 마시며 대화를 나눔</a:t>
            </a:r>
          </a:p>
        </p:txBody>
      </p:sp>
    </p:spTree>
    <p:extLst>
      <p:ext uri="{BB962C8B-B14F-4D97-AF65-F5344CB8AC3E}">
        <p14:creationId xmlns:p14="http://schemas.microsoft.com/office/powerpoint/2010/main" val="56531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7A355-1428-DBAE-CDDA-BC55777CC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C5D59-234F-EFDF-1E04-337B41442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사건 개요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38AE4A0-28F0-0406-199B-43A337C523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61872" y="1969626"/>
            <a:ext cx="8139729" cy="291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b="1" dirty="0">
                <a:latin typeface="+mn-ea"/>
              </a:rPr>
              <a:t>2. </a:t>
            </a:r>
            <a:r>
              <a:rPr lang="ko-KR" altLang="en-US" sz="2000" b="1" dirty="0">
                <a:latin typeface="+mn-ea"/>
              </a:rPr>
              <a:t>파티 후반</a:t>
            </a:r>
            <a:r>
              <a:rPr lang="en-US" altLang="ko-KR" sz="2000" b="1" dirty="0">
                <a:latin typeface="+mn-ea"/>
              </a:rPr>
              <a:t>: </a:t>
            </a:r>
            <a:r>
              <a:rPr lang="ko-KR" altLang="en-US" sz="2000" b="1" dirty="0">
                <a:latin typeface="+mn-ea"/>
              </a:rPr>
              <a:t>긴장감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오후 </a:t>
            </a:r>
            <a:r>
              <a:rPr lang="en-US" altLang="ko-KR" sz="2000" b="1" dirty="0">
                <a:latin typeface="+mn-ea"/>
              </a:rPr>
              <a:t>10</a:t>
            </a:r>
            <a:r>
              <a:rPr lang="ko-KR" altLang="en-US" sz="2000" b="1" dirty="0">
                <a:latin typeface="+mn-ea"/>
              </a:rPr>
              <a:t>시 </a:t>
            </a:r>
            <a:r>
              <a:rPr lang="en-US" altLang="ko-KR" sz="2000" b="1" dirty="0">
                <a:latin typeface="+mn-ea"/>
              </a:rPr>
              <a:t>~ 12</a:t>
            </a:r>
            <a:r>
              <a:rPr lang="ko-KR" altLang="en-US" sz="2000" b="1" dirty="0">
                <a:latin typeface="+mn-ea"/>
              </a:rPr>
              <a:t>시</a:t>
            </a:r>
            <a:r>
              <a:rPr lang="en-US" altLang="ko-KR" sz="2000" b="1" dirty="0">
                <a:latin typeface="+mn-ea"/>
              </a:rPr>
              <a:t>:</a:t>
            </a:r>
            <a:r>
              <a:rPr lang="ko-KR" altLang="en-US" sz="2000" dirty="0">
                <a:latin typeface="+mn-ea"/>
              </a:rPr>
              <a:t> 파티가 무르익으면서 인물들의 긴장감이 고조됨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latin typeface="+mn-ea"/>
              </a:rPr>
              <a:t>네이슨</a:t>
            </a:r>
            <a:r>
              <a:rPr lang="en-US" altLang="ko-KR" sz="2000" b="1" dirty="0">
                <a:latin typeface="+mn-ea"/>
              </a:rPr>
              <a:t>:</a:t>
            </a:r>
            <a:r>
              <a:rPr lang="ko-KR" altLang="en-US" sz="2000" dirty="0">
                <a:latin typeface="+mn-ea"/>
              </a:rPr>
              <a:t> 일시적으로 자리를 비움 </a:t>
            </a:r>
            <a:r>
              <a:rPr lang="en-US" altLang="ko-KR" sz="2000" dirty="0">
                <a:latin typeface="+mn-ea"/>
              </a:rPr>
              <a:t>(9</a:t>
            </a:r>
            <a:r>
              <a:rPr lang="ko-KR" altLang="en-US" sz="2000" dirty="0">
                <a:latin typeface="+mn-ea"/>
              </a:rPr>
              <a:t>시경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제니</a:t>
            </a:r>
            <a:r>
              <a:rPr lang="en-US" altLang="ko-KR" sz="2000" b="1" dirty="0">
                <a:latin typeface="+mn-ea"/>
              </a:rPr>
              <a:t>:</a:t>
            </a:r>
            <a:r>
              <a:rPr lang="ko-KR" altLang="en-US" sz="2000" dirty="0">
                <a:latin typeface="+mn-ea"/>
              </a:rPr>
              <a:t> 식물을 보며 시간을 보냄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앨런과 단독으로 대화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미나</a:t>
            </a:r>
            <a:r>
              <a:rPr lang="en-US" altLang="ko-KR" sz="2000" b="1" dirty="0">
                <a:latin typeface="+mn-ea"/>
              </a:rPr>
              <a:t>:</a:t>
            </a:r>
            <a:r>
              <a:rPr lang="ko-KR" altLang="en-US" sz="2000" dirty="0">
                <a:latin typeface="+mn-ea"/>
              </a:rPr>
              <a:t> 방에서 쉬는 듯 보였으나</a:t>
            </a:r>
            <a:r>
              <a:rPr lang="en-US" altLang="ko-KR" sz="2000" dirty="0">
                <a:latin typeface="+mn-ea"/>
              </a:rPr>
              <a:t>, 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ko-KR" sz="2000" dirty="0">
                <a:latin typeface="+mn-ea"/>
              </a:rPr>
              <a:t>	     </a:t>
            </a:r>
            <a:r>
              <a:rPr lang="ko-KR" altLang="en-US" sz="2000" dirty="0">
                <a:latin typeface="+mn-ea"/>
              </a:rPr>
              <a:t>사실 앨런에게 마음이 있다는 내용의 메모를 쓰고 있었음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+mn-ea"/>
              </a:rPr>
              <a:t>12</a:t>
            </a:r>
            <a:r>
              <a:rPr lang="ko-KR" altLang="en-US" sz="2000" b="1" dirty="0">
                <a:latin typeface="+mn-ea"/>
              </a:rPr>
              <a:t>시</a:t>
            </a:r>
            <a:r>
              <a:rPr lang="en-US" altLang="ko-KR" sz="2000" b="1" dirty="0">
                <a:latin typeface="+mn-ea"/>
              </a:rPr>
              <a:t>:</a:t>
            </a:r>
            <a:r>
              <a:rPr lang="ko-KR" altLang="en-US" sz="2000" dirty="0">
                <a:latin typeface="+mn-ea"/>
              </a:rPr>
              <a:t> 앨런과 미나는 밖에서 비밀스러운 대화를 나눔</a:t>
            </a:r>
          </a:p>
        </p:txBody>
      </p:sp>
    </p:spTree>
    <p:extLst>
      <p:ext uri="{BB962C8B-B14F-4D97-AF65-F5344CB8AC3E}">
        <p14:creationId xmlns:p14="http://schemas.microsoft.com/office/powerpoint/2010/main" val="3268709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73E31-034B-75EF-43E7-E2B95911E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F3949-0F6F-6FEF-F902-E8691B4D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사건 개요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26EF276-7303-46A6-5C55-41DF03E5FF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61872" y="1956969"/>
            <a:ext cx="8791189" cy="240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b="1" dirty="0">
                <a:latin typeface="+mn-ea"/>
              </a:rPr>
              <a:t>3. </a:t>
            </a:r>
            <a:r>
              <a:rPr lang="ko-KR" altLang="en-US" sz="2000" b="1" dirty="0">
                <a:latin typeface="+mn-ea"/>
              </a:rPr>
              <a:t>사건의 발생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새벽 </a:t>
            </a:r>
            <a:r>
              <a:rPr lang="en-US" altLang="ko-KR" sz="2000" b="1" dirty="0">
                <a:latin typeface="+mn-ea"/>
              </a:rPr>
              <a:t>2</a:t>
            </a:r>
            <a:r>
              <a:rPr lang="ko-KR" altLang="en-US" sz="2000" b="1" dirty="0">
                <a:latin typeface="+mn-ea"/>
              </a:rPr>
              <a:t>시</a:t>
            </a:r>
            <a:r>
              <a:rPr lang="en-US" altLang="ko-KR" sz="2000" b="1" dirty="0">
                <a:latin typeface="+mn-ea"/>
              </a:rPr>
              <a:t>:</a:t>
            </a:r>
            <a:r>
              <a:rPr lang="ko-KR" altLang="en-US" sz="2000" dirty="0">
                <a:latin typeface="+mn-ea"/>
              </a:rPr>
              <a:t> 앨런이 자신의 방에서 시체로 발견됨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발견자</a:t>
            </a:r>
            <a:r>
              <a:rPr lang="en-US" altLang="ko-KR" sz="2000" b="1" dirty="0">
                <a:latin typeface="+mn-ea"/>
              </a:rPr>
              <a:t>: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err="1">
                <a:latin typeface="+mn-ea"/>
              </a:rPr>
              <a:t>네이슨</a:t>
            </a:r>
            <a:endParaRPr lang="ko-KR" altLang="en-US" sz="2000" dirty="0">
              <a:latin typeface="+mn-ea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상황</a:t>
            </a:r>
            <a:r>
              <a:rPr lang="en-US" altLang="ko-KR" sz="2000" b="1" dirty="0">
                <a:latin typeface="+mn-ea"/>
              </a:rPr>
              <a:t>:</a:t>
            </a:r>
            <a:r>
              <a:rPr lang="ko-KR" altLang="en-US" sz="2000" dirty="0">
                <a:latin typeface="+mn-ea"/>
              </a:rPr>
              <a:t> 앨런이 보이지 않아 방을 찾아갔고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이미 사망한 상태로 발견됨</a:t>
            </a:r>
            <a:endParaRPr lang="en-US" altLang="ko-KR" sz="2000" dirty="0">
              <a:latin typeface="+mn-ea"/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ko-KR" sz="2000" dirty="0">
                <a:latin typeface="+mn-ea"/>
              </a:rPr>
              <a:t>	      </a:t>
            </a:r>
            <a:r>
              <a:rPr lang="ko-KR" altLang="en-US" sz="2000" dirty="0">
                <a:latin typeface="+mn-ea"/>
              </a:rPr>
              <a:t>비가 내리고 있었고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파티는 거의 끝나가는 상황이었음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+mn-ea"/>
              </a:rPr>
              <a:t>발견 직후</a:t>
            </a:r>
            <a:r>
              <a:rPr lang="en-US" altLang="ko-KR" sz="2000" b="1" dirty="0">
                <a:latin typeface="+mn-ea"/>
              </a:rPr>
              <a:t>: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err="1">
                <a:latin typeface="+mn-ea"/>
              </a:rPr>
              <a:t>네이슨은</a:t>
            </a:r>
            <a:r>
              <a:rPr lang="ko-KR" altLang="en-US" sz="2000" dirty="0">
                <a:latin typeface="+mn-ea"/>
              </a:rPr>
              <a:t> 즉시 경찰에 신고하여 조사 시작</a:t>
            </a:r>
          </a:p>
        </p:txBody>
      </p:sp>
    </p:spTree>
    <p:extLst>
      <p:ext uri="{BB962C8B-B14F-4D97-AF65-F5344CB8AC3E}">
        <p14:creationId xmlns:p14="http://schemas.microsoft.com/office/powerpoint/2010/main" val="1453615315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140</TotalTime>
  <Words>530</Words>
  <Application>Microsoft Office PowerPoint</Application>
  <PresentationFormat>와이드스크린</PresentationFormat>
  <Paragraphs>67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Century Schoolbook</vt:lpstr>
      <vt:lpstr>Wingdings 2</vt:lpstr>
      <vt:lpstr>보기</vt:lpstr>
      <vt:lpstr>The Last Reunion’s Story</vt:lpstr>
      <vt:lpstr>PowerPoint 프레젠테이션</vt:lpstr>
      <vt:lpstr>앨런(Alan)</vt:lpstr>
      <vt:lpstr>네이슨(Nathan)</vt:lpstr>
      <vt:lpstr>제니(Jenny)</vt:lpstr>
      <vt:lpstr>미나(Mina)</vt:lpstr>
      <vt:lpstr>사건 개요</vt:lpstr>
      <vt:lpstr>사건 개요</vt:lpstr>
      <vt:lpstr>사건 개요</vt:lpstr>
      <vt:lpstr>사건 개요</vt:lpstr>
      <vt:lpstr>사건 전말</vt:lpstr>
      <vt:lpstr>사건 전말</vt:lpstr>
      <vt:lpstr>사건 전말</vt:lpstr>
      <vt:lpstr>사건 전말</vt:lpstr>
      <vt:lpstr>사건 전말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주형 임</dc:creator>
  <cp:lastModifiedBy>주형 임</cp:lastModifiedBy>
  <cp:revision>5</cp:revision>
  <dcterms:created xsi:type="dcterms:W3CDTF">2024-10-09T10:33:17Z</dcterms:created>
  <dcterms:modified xsi:type="dcterms:W3CDTF">2024-10-10T23:22:51Z</dcterms:modified>
</cp:coreProperties>
</file>