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7"/>
  </p:notesMasterIdLst>
  <p:sldIdLst>
    <p:sldId id="256" r:id="rId2"/>
    <p:sldId id="258" r:id="rId3"/>
    <p:sldId id="342" r:id="rId4"/>
    <p:sldId id="339" r:id="rId5"/>
    <p:sldId id="340" r:id="rId6"/>
    <p:sldId id="326" r:id="rId7"/>
    <p:sldId id="327" r:id="rId8"/>
    <p:sldId id="325" r:id="rId9"/>
    <p:sldId id="324" r:id="rId10"/>
    <p:sldId id="328" r:id="rId11"/>
    <p:sldId id="345" r:id="rId12"/>
    <p:sldId id="346" r:id="rId13"/>
    <p:sldId id="348" r:id="rId14"/>
    <p:sldId id="344" r:id="rId15"/>
    <p:sldId id="347" r:id="rId16"/>
    <p:sldId id="349" r:id="rId17"/>
    <p:sldId id="350" r:id="rId18"/>
    <p:sldId id="329" r:id="rId19"/>
    <p:sldId id="331" r:id="rId20"/>
    <p:sldId id="335" r:id="rId21"/>
    <p:sldId id="333" r:id="rId22"/>
    <p:sldId id="336" r:id="rId23"/>
    <p:sldId id="341" r:id="rId24"/>
    <p:sldId id="337" r:id="rId25"/>
    <p:sldId id="312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HY견고딕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휴먼둥근헤드라인" panose="02030504000101010101" pitchFamily="18" charset="-127"/>
      <p:regular r:id="rId3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4D"/>
    <a:srgbClr val="F2F2F2"/>
    <a:srgbClr val="939597"/>
    <a:srgbClr val="E41A00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126" y="13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2022-05-02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7AE8F-1831-41DA-B192-2635E6FED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7312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ko-KR"/>
              <a:t>Transportation system for smart factory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469C6-485A-4927-B760-6D51C66F5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873DB10F-A83E-45EB-814C-799B8286A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264B0-7802-49EC-890D-ABE984AA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ko-KR"/>
              <a:t>Transportation system for smart factory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DBEAD-EC7D-4A67-9096-AF3FF2D3D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fld id="{873DB10F-A83E-45EB-814C-799B8286A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B38EBB-EBE2-49F9-BA31-8E4ABD5C0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ko-KR"/>
              <a:t>Transportation system for smart factory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BAC3-BD52-4128-B178-4C6FB137A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fld id="{873DB10F-A83E-45EB-814C-799B8286A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F7C68CB-2789-4E39-B18A-C43402CB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7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Transportation system for smart factory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E584B-1661-497F-84C6-B59DC9F9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37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B10F-A83E-45EB-814C-799B8286A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ftware/kospeech" TargetMode="External"/><Relationship Id="rId7" Type="http://schemas.openxmlformats.org/officeDocument/2006/relationships/hyperlink" Target="https://m.blog.naver.com/chandong83/220920789808" TargetMode="External"/><Relationship Id="rId2" Type="http://schemas.openxmlformats.org/officeDocument/2006/relationships/hyperlink" Target="https://aihub.o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hub.or.kr/sites/default/files/2021-06/01.%20%5b%EC%9E%90%EC%97%B0%EC%96%B4%EC%98%81%EC%97%AD%5d%20%ED%95%9C%EA%B5%AD%EC%96%B4%20%EC%9D%8C%EC%84%B1.pdf" TargetMode="External"/><Relationship Id="rId5" Type="http://schemas.openxmlformats.org/officeDocument/2006/relationships/hyperlink" Target="https://velog.io/@letgodchan0/series/Kospeech%ED%95%9C%EA%B5%AD%EC%96%B4-STT" TargetMode="External"/><Relationship Id="rId4" Type="http://schemas.openxmlformats.org/officeDocument/2006/relationships/hyperlink" Target="https://mingchin.tistory.com/152?category=98626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863826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김형섭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임중규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한국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099556" y="2425988"/>
            <a:ext cx="7884876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음소 인식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[End-to-End]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539" y="2767280"/>
            <a:ext cx="8298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음성 데이터가 포함하는 음소나 음절의 처리</a:t>
            </a:r>
            <a:r>
              <a:rPr lang="en-US" altLang="ko-KR" sz="2000" dirty="0"/>
              <a:t>, </a:t>
            </a:r>
            <a:r>
              <a:rPr lang="ko-KR" altLang="en-US" sz="2000" dirty="0"/>
              <a:t>문법</a:t>
            </a:r>
            <a:r>
              <a:rPr lang="en-US" altLang="ko-KR" sz="2000" dirty="0"/>
              <a:t>, </a:t>
            </a:r>
            <a:r>
              <a:rPr lang="ko-KR" altLang="en-US" sz="2000" dirty="0"/>
              <a:t>발음 등의 특징 모두 모델이 학습하도록 하는 방식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Raw audio </a:t>
            </a:r>
            <a:r>
              <a:rPr lang="ko-KR" altLang="en-US" sz="2000" dirty="0"/>
              <a:t>전체를 </a:t>
            </a:r>
            <a:r>
              <a:rPr lang="en-US" altLang="ko-KR" sz="2000" dirty="0"/>
              <a:t>input</a:t>
            </a:r>
            <a:r>
              <a:rPr lang="ko-KR" altLang="en-US" sz="2000" dirty="0"/>
              <a:t>으로 넣어주는 것이 특징</a:t>
            </a:r>
          </a:p>
        </p:txBody>
      </p:sp>
    </p:spTree>
    <p:extLst>
      <p:ext uri="{BB962C8B-B14F-4D97-AF65-F5344CB8AC3E}">
        <p14:creationId xmlns:p14="http://schemas.microsoft.com/office/powerpoint/2010/main" val="47015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011872" y="2312876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6654" y="1232756"/>
            <a:ext cx="8098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Data Set </a:t>
            </a:r>
            <a:r>
              <a:rPr lang="ko-KR" altLang="en-US" sz="6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및 전처리</a:t>
            </a:r>
          </a:p>
        </p:txBody>
      </p:sp>
    </p:spTree>
    <p:extLst>
      <p:ext uri="{BB962C8B-B14F-4D97-AF65-F5344CB8AC3E}">
        <p14:creationId xmlns:p14="http://schemas.microsoft.com/office/powerpoint/2010/main" val="362284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7871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[*</a:t>
            </a:r>
            <a:r>
              <a:rPr lang="ko-KR" altLang="en-US" sz="3200" dirty="0"/>
              <a:t>문제점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1504" y="2085693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짧은 프로젝트 기간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1504" y="2841195"/>
            <a:ext cx="9469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en-US" altLang="ko-KR" dirty="0"/>
              <a:t>Data Set</a:t>
            </a:r>
            <a:r>
              <a:rPr lang="ko-KR" altLang="en-US" dirty="0"/>
              <a:t>을 학습하기에는 짧은 프로젝트 기간때문에 불가능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최소한의 기대로 </a:t>
            </a:r>
            <a:r>
              <a:rPr lang="en-US" altLang="ko-KR" dirty="0"/>
              <a:t>Train 48,000, Valid 2,000 </a:t>
            </a:r>
            <a:r>
              <a:rPr lang="ko-KR" altLang="en-US" dirty="0"/>
              <a:t>구성으로 </a:t>
            </a:r>
            <a:r>
              <a:rPr lang="en-US" altLang="ko-KR" dirty="0"/>
              <a:t>50,000</a:t>
            </a:r>
            <a:r>
              <a:rPr lang="ko-KR" altLang="en-US" dirty="0"/>
              <a:t>개의 </a:t>
            </a:r>
            <a:r>
              <a:rPr lang="en-US" altLang="ko-KR" dirty="0"/>
              <a:t>Data Set</a:t>
            </a:r>
            <a:r>
              <a:rPr lang="ko-KR" altLang="en-US" dirty="0"/>
              <a:t>으로 수정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445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7871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[*</a:t>
            </a:r>
            <a:r>
              <a:rPr lang="ko-KR" altLang="en-US" sz="3200" dirty="0"/>
              <a:t>문제점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1504" y="2085693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표기법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1504" y="2841195"/>
            <a:ext cx="9469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Data Set</a:t>
            </a:r>
            <a:r>
              <a:rPr lang="ko-KR" altLang="en-US" dirty="0"/>
              <a:t>은 음성 인식 목적으로 표준 문법에 맞춰 </a:t>
            </a:r>
            <a:r>
              <a:rPr lang="en-US" altLang="ko-KR" dirty="0"/>
              <a:t>Labeling</a:t>
            </a:r>
            <a:r>
              <a:rPr lang="ko-KR" altLang="en-US" dirty="0"/>
              <a:t>이 되어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음소 인식 프로젝트 목적에 맞게 표준 문법을 표준 발음 표기법으로 수정이 필요</a:t>
            </a:r>
            <a:r>
              <a:rPr lang="en-US" altLang="ko-KR" dirty="0"/>
              <a:t>.</a:t>
            </a:r>
            <a:r>
              <a:rPr lang="ko-KR" altLang="en-US" dirty="0"/>
              <a:t>                           </a:t>
            </a:r>
            <a:r>
              <a:rPr lang="en-US" altLang="ko-KR" sz="1600" dirty="0">
                <a:solidFill>
                  <a:srgbClr val="FF0000"/>
                </a:solidFill>
              </a:rPr>
              <a:t>ex) </a:t>
            </a:r>
            <a:r>
              <a:rPr lang="ko-KR" altLang="en-US" sz="1600" dirty="0">
                <a:solidFill>
                  <a:srgbClr val="FF0000"/>
                </a:solidFill>
              </a:rPr>
              <a:t>닭고기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ko-KR" altLang="en-US" sz="1600" dirty="0" err="1">
                <a:solidFill>
                  <a:srgbClr val="FF0000"/>
                </a:solidFill>
              </a:rPr>
              <a:t>닥꼬기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짧은 프로젝트 기간으로 기존 </a:t>
            </a:r>
            <a:r>
              <a:rPr lang="en-US" altLang="ko-KR" dirty="0"/>
              <a:t>Data Set</a:t>
            </a:r>
            <a:r>
              <a:rPr lang="ko-KR" altLang="en-US" dirty="0"/>
              <a:t> </a:t>
            </a:r>
            <a:r>
              <a:rPr lang="en-US" altLang="ko-KR" dirty="0"/>
              <a:t>50,000</a:t>
            </a:r>
            <a:r>
              <a:rPr lang="ko-KR" altLang="en-US" dirty="0"/>
              <a:t>개의 </a:t>
            </a:r>
            <a:r>
              <a:rPr lang="en-US" altLang="ko-KR" dirty="0"/>
              <a:t>Label</a:t>
            </a:r>
            <a:r>
              <a:rPr lang="ko-KR" altLang="en-US" dirty="0"/>
              <a:t>을 모두 수정할 수 없기에</a:t>
            </a:r>
            <a:r>
              <a:rPr lang="en-US" altLang="ko-KR" dirty="0"/>
              <a:t>,  1,000</a:t>
            </a:r>
            <a:r>
              <a:rPr lang="ko-KR" altLang="en-US" dirty="0"/>
              <a:t>개만 새로 </a:t>
            </a:r>
            <a:r>
              <a:rPr lang="en-US" altLang="ko-KR" dirty="0"/>
              <a:t>Labeling</a:t>
            </a:r>
            <a:r>
              <a:rPr lang="ko-KR" altLang="en-US" dirty="0"/>
              <a:t>하여 전이 학습을 활용해 데이터를 보충하기로 함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30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7"/>
          <p:cNvSpPr/>
          <p:nvPr/>
        </p:nvSpPr>
        <p:spPr>
          <a:xfrm>
            <a:off x="201480" y="226080"/>
            <a:ext cx="11734560" cy="64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2" name="TextBox 12"/>
          <p:cNvSpPr/>
          <p:nvPr/>
        </p:nvSpPr>
        <p:spPr>
          <a:xfrm>
            <a:off x="1200600" y="1250280"/>
            <a:ext cx="86022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1" spc="-1" dirty="0">
                <a:solidFill>
                  <a:srgbClr val="3B3838"/>
                </a:solidFill>
                <a:latin typeface="맑은 고딕"/>
              </a:rPr>
              <a:t>프로젝트 단계별 구성</a:t>
            </a:r>
            <a:endParaRPr lang="en-US" altLang="ko-KR" b="1" spc="-151" dirty="0">
              <a:solidFill>
                <a:srgbClr val="3B3838"/>
              </a:solidFill>
              <a:latin typeface="맑은 고딕"/>
            </a:endParaRPr>
          </a:p>
        </p:txBody>
      </p:sp>
      <p:sp>
        <p:nvSpPr>
          <p:cNvPr id="23" name="TextBox 3"/>
          <p:cNvSpPr/>
          <p:nvPr/>
        </p:nvSpPr>
        <p:spPr>
          <a:xfrm>
            <a:off x="255960" y="198000"/>
            <a:ext cx="11577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휴먼둥근헤드라인"/>
                <a:ea typeface="휴먼둥근헤드라인"/>
              </a:rPr>
              <a:t>01</a:t>
            </a:r>
            <a:r>
              <a:rPr lang="en-US" sz="4000" b="1" strike="noStrike" spc="-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24" name="TextBox 13"/>
          <p:cNvSpPr/>
          <p:nvPr/>
        </p:nvSpPr>
        <p:spPr>
          <a:xfrm>
            <a:off x="1200600" y="313200"/>
            <a:ext cx="21106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404040">
                    <a:alpha val="0"/>
                  </a:srgbClr>
                </a:solidFill>
                <a:latin typeface="휴먼둥근헤드라인"/>
                <a:ea typeface="휴먼둥근헤드라인"/>
              </a:rPr>
              <a:t>프로젝트 개요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25" name="TextBox 14"/>
          <p:cNvSpPr/>
          <p:nvPr/>
        </p:nvSpPr>
        <p:spPr>
          <a:xfrm>
            <a:off x="659520" y="1160640"/>
            <a:ext cx="5011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D0CECE"/>
                </a:solidFill>
                <a:latin typeface="HY견고딕"/>
                <a:ea typeface="HY견고딕"/>
              </a:rPr>
              <a:t>▶</a:t>
            </a:r>
            <a:endParaRPr lang="en-US" sz="2800" b="0" strike="noStrike" spc="-1" dirty="0">
              <a:latin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1527C3-5565-4797-98D3-4FEC414070DA}"/>
              </a:ext>
            </a:extLst>
          </p:cNvPr>
          <p:cNvSpPr/>
          <p:nvPr/>
        </p:nvSpPr>
        <p:spPr>
          <a:xfrm>
            <a:off x="358804" y="3049319"/>
            <a:ext cx="1897560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B3027-FBC4-41BD-BAC2-4C898B78DDB3}"/>
              </a:ext>
            </a:extLst>
          </p:cNvPr>
          <p:cNvSpPr/>
          <p:nvPr/>
        </p:nvSpPr>
        <p:spPr>
          <a:xfrm>
            <a:off x="2734560" y="3049319"/>
            <a:ext cx="1897560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</a:t>
            </a:r>
            <a:endParaRPr lang="en-US" altLang="ko-KR" dirty="0"/>
          </a:p>
          <a:p>
            <a:pPr algn="ctr"/>
            <a:r>
              <a:rPr lang="ko-KR" altLang="en-US" dirty="0"/>
              <a:t>데이터 학습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F0BDBA-D2F3-40D2-85A6-D1D5E207EDB0}"/>
              </a:ext>
            </a:extLst>
          </p:cNvPr>
          <p:cNvSpPr/>
          <p:nvPr/>
        </p:nvSpPr>
        <p:spPr>
          <a:xfrm>
            <a:off x="7481823" y="2994079"/>
            <a:ext cx="1897560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4AB9D7-0C51-4386-89F3-902CA8442D35}"/>
              </a:ext>
            </a:extLst>
          </p:cNvPr>
          <p:cNvSpPr/>
          <p:nvPr/>
        </p:nvSpPr>
        <p:spPr>
          <a:xfrm>
            <a:off x="9862990" y="2994079"/>
            <a:ext cx="1897560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전이학습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442C26-21B4-452B-B9BC-6DCD611F8E1F}"/>
              </a:ext>
            </a:extLst>
          </p:cNvPr>
          <p:cNvCxnSpPr>
            <a:cxnSpLocks/>
          </p:cNvCxnSpPr>
          <p:nvPr/>
        </p:nvCxnSpPr>
        <p:spPr>
          <a:xfrm>
            <a:off x="2255940" y="3439407"/>
            <a:ext cx="4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54582B-E3AF-4341-BB26-3CA68B1D2386}"/>
              </a:ext>
            </a:extLst>
          </p:cNvPr>
          <p:cNvCxnSpPr>
            <a:cxnSpLocks/>
          </p:cNvCxnSpPr>
          <p:nvPr/>
        </p:nvCxnSpPr>
        <p:spPr>
          <a:xfrm flipV="1">
            <a:off x="3672629" y="2231203"/>
            <a:ext cx="0" cy="80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D430F1-5ADF-4518-AD5D-2AC33C38F360}"/>
              </a:ext>
            </a:extLst>
          </p:cNvPr>
          <p:cNvCxnSpPr>
            <a:cxnSpLocks/>
          </p:cNvCxnSpPr>
          <p:nvPr/>
        </p:nvCxnSpPr>
        <p:spPr>
          <a:xfrm>
            <a:off x="3672629" y="2231203"/>
            <a:ext cx="7139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BD9A73-1283-4599-8FB1-7E74F0302A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811770" y="2231203"/>
            <a:ext cx="0" cy="76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AFE3F-75D1-4E9C-8D75-FEBC1FF2D274}"/>
              </a:ext>
            </a:extLst>
          </p:cNvPr>
          <p:cNvSpPr txBox="1"/>
          <p:nvPr/>
        </p:nvSpPr>
        <p:spPr>
          <a:xfrm>
            <a:off x="5867379" y="1584872"/>
            <a:ext cx="35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전이학습으로</a:t>
            </a:r>
            <a:endParaRPr lang="en-US" altLang="ko-KR" dirty="0"/>
          </a:p>
          <a:p>
            <a:pPr algn="ctr"/>
            <a:r>
              <a:rPr lang="ko-KR" altLang="en-US" dirty="0"/>
              <a:t>부족한 데이터 수 해결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904B1A0-6B6B-46E3-B757-110AE30D1C92}"/>
              </a:ext>
            </a:extLst>
          </p:cNvPr>
          <p:cNvCxnSpPr>
            <a:cxnSpLocks/>
          </p:cNvCxnSpPr>
          <p:nvPr/>
        </p:nvCxnSpPr>
        <p:spPr>
          <a:xfrm>
            <a:off x="4632120" y="3439407"/>
            <a:ext cx="4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21AB645-FFC0-47D4-8A37-ABA03BEA9F5A}"/>
              </a:ext>
            </a:extLst>
          </p:cNvPr>
          <p:cNvCxnSpPr>
            <a:cxnSpLocks/>
          </p:cNvCxnSpPr>
          <p:nvPr/>
        </p:nvCxnSpPr>
        <p:spPr>
          <a:xfrm>
            <a:off x="6998216" y="3416325"/>
            <a:ext cx="4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601B3B-2CE1-4A5B-869A-CF26C2E1DFED}"/>
              </a:ext>
            </a:extLst>
          </p:cNvPr>
          <p:cNvCxnSpPr>
            <a:cxnSpLocks/>
          </p:cNvCxnSpPr>
          <p:nvPr/>
        </p:nvCxnSpPr>
        <p:spPr>
          <a:xfrm>
            <a:off x="9369018" y="3416325"/>
            <a:ext cx="4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5D666C-9446-46C9-94EE-680D41A380F2}"/>
              </a:ext>
            </a:extLst>
          </p:cNvPr>
          <p:cNvSpPr/>
          <p:nvPr/>
        </p:nvSpPr>
        <p:spPr>
          <a:xfrm>
            <a:off x="5100656" y="2994079"/>
            <a:ext cx="1897560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4E52F8-46C2-42DD-BAAB-7E9E787F8707}"/>
              </a:ext>
            </a:extLst>
          </p:cNvPr>
          <p:cNvCxnSpPr/>
          <p:nvPr/>
        </p:nvCxnSpPr>
        <p:spPr>
          <a:xfrm>
            <a:off x="1298794" y="3829495"/>
            <a:ext cx="0" cy="797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3619CA-9100-49B0-BA42-5E62C215C5E5}"/>
              </a:ext>
            </a:extLst>
          </p:cNvPr>
          <p:cNvCxnSpPr/>
          <p:nvPr/>
        </p:nvCxnSpPr>
        <p:spPr>
          <a:xfrm>
            <a:off x="1298794" y="4626797"/>
            <a:ext cx="494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F117A3-37CF-4FFB-95D8-3CB102F69FC6}"/>
              </a:ext>
            </a:extLst>
          </p:cNvPr>
          <p:cNvCxnSpPr/>
          <p:nvPr/>
        </p:nvCxnSpPr>
        <p:spPr>
          <a:xfrm flipV="1">
            <a:off x="6241409" y="3829495"/>
            <a:ext cx="0" cy="79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C85DC4-D26A-4D67-A5F6-FBD399116BB2}"/>
              </a:ext>
            </a:extLst>
          </p:cNvPr>
          <p:cNvSpPr txBox="1"/>
          <p:nvPr/>
        </p:nvSpPr>
        <p:spPr>
          <a:xfrm>
            <a:off x="4815281" y="4702138"/>
            <a:ext cx="27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표준 발음을 적용한 </a:t>
            </a:r>
            <a:endParaRPr lang="en-US" altLang="ko-KR" dirty="0"/>
          </a:p>
          <a:p>
            <a:pPr algn="ctr"/>
            <a:r>
              <a:rPr lang="en-US" altLang="ko-KR" dirty="0"/>
              <a:t>1000</a:t>
            </a:r>
            <a:r>
              <a:rPr lang="ko-KR" altLang="en-US" dirty="0"/>
              <a:t>개의 데이터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86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7871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en-US" altLang="ko-KR" sz="3200" dirty="0"/>
              <a:t>Ai Hub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en-US" altLang="ko-KR" sz="3200" dirty="0" err="1"/>
              <a:t>Kspon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1504" y="2085693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자유 발화 음성 </a:t>
            </a:r>
            <a:r>
              <a:rPr lang="en-US" altLang="ko-KR" sz="2400" dirty="0"/>
              <a:t>Data Set}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1504" y="2841195"/>
            <a:ext cx="9469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명료하고 또박또박하게 발성한 대본 낭독 녹음이 아닌</a:t>
            </a:r>
            <a:r>
              <a:rPr lang="en-US" altLang="ko-KR" dirty="0"/>
              <a:t>, </a:t>
            </a:r>
            <a:r>
              <a:rPr lang="ko-KR" altLang="en-US" dirty="0"/>
              <a:t>발음이 불명료하고 유창하게 발성한 대본이 없는 실제 대화 상황을 녹음한 </a:t>
            </a:r>
            <a:r>
              <a:rPr lang="en-US" altLang="ko-KR" dirty="0"/>
              <a:t>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1,000</a:t>
            </a:r>
            <a:r>
              <a:rPr lang="ko-KR" altLang="en-US" dirty="0"/>
              <a:t>시간의 구축 분량</a:t>
            </a:r>
            <a:r>
              <a:rPr lang="en-US" altLang="ko-KR" dirty="0"/>
              <a:t>(</a:t>
            </a:r>
            <a:r>
              <a:rPr lang="ko-KR" altLang="en-US" dirty="0"/>
              <a:t>대략 </a:t>
            </a:r>
            <a:r>
              <a:rPr lang="en-US" altLang="ko-KR" dirty="0"/>
              <a:t>600,000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지역을 특정하지 않은 총 </a:t>
            </a:r>
            <a:r>
              <a:rPr lang="en-US" altLang="ko-KR" dirty="0"/>
              <a:t>2,000</a:t>
            </a:r>
            <a:r>
              <a:rPr lang="ko-KR" altLang="en-US" dirty="0"/>
              <a:t>명의 화자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4646415"/>
            <a:ext cx="815453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데이터 전처리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8" name="Picture 2" descr="구글 드라이브 데이터 옮기기">
            <a:extLst>
              <a:ext uri="{FF2B5EF4-FFF2-40B4-BE49-F238E27FC236}">
                <a16:creationId xmlns:a16="http://schemas.microsoft.com/office/drawing/2014/main" id="{B4BBDFBA-2C2E-4F06-9312-2BB4F0E7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5" y="260090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Welcome To Colaboratory - Colaboratory">
            <a:extLst>
              <a:ext uri="{FF2B5EF4-FFF2-40B4-BE49-F238E27FC236}">
                <a16:creationId xmlns:a16="http://schemas.microsoft.com/office/drawing/2014/main" id="{893F65EB-CF1A-4E57-A5B4-879E09B1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5" y="4091309"/>
            <a:ext cx="1820283" cy="18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36435" y="2139243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학습 환경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05" y="3463828"/>
            <a:ext cx="7329425" cy="26037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98720" y="2117186"/>
            <a:ext cx="285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경로 및 옵션 설정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52005" y="2695815"/>
            <a:ext cx="782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--</a:t>
            </a:r>
            <a:r>
              <a:rPr lang="en-US" altLang="ko-KR" dirty="0" err="1"/>
              <a:t>output_unit</a:t>
            </a:r>
            <a:r>
              <a:rPr lang="en-US" altLang="ko-KR" dirty="0"/>
              <a:t> : </a:t>
            </a:r>
            <a:r>
              <a:rPr lang="ko-KR" altLang="en-US" dirty="0"/>
              <a:t>글자 단위의 </a:t>
            </a:r>
            <a:r>
              <a:rPr lang="en-US" altLang="ko-KR" dirty="0"/>
              <a:t>character unit </a:t>
            </a:r>
            <a:r>
              <a:rPr lang="ko-KR" altLang="en-US" dirty="0"/>
              <a:t>전처리 방법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--</a:t>
            </a:r>
            <a:r>
              <a:rPr lang="en-US" altLang="ko-KR" dirty="0" err="1"/>
              <a:t>preprocess_mode</a:t>
            </a:r>
            <a:r>
              <a:rPr lang="en-US" altLang="ko-KR" dirty="0"/>
              <a:t> : phonetic(</a:t>
            </a:r>
            <a:r>
              <a:rPr lang="ko-KR" altLang="en-US" dirty="0"/>
              <a:t>십 퍼센트</a:t>
            </a:r>
            <a:r>
              <a:rPr lang="en-US" altLang="ko-KR" dirty="0"/>
              <a:t>)</a:t>
            </a:r>
            <a:r>
              <a:rPr lang="ko-KR" altLang="en-US" dirty="0"/>
              <a:t>인지 </a:t>
            </a:r>
            <a:r>
              <a:rPr lang="en-US" altLang="ko-KR" dirty="0"/>
              <a:t>spelling(10%)</a:t>
            </a:r>
            <a:r>
              <a:rPr lang="ko-KR" altLang="en-US" dirty="0"/>
              <a:t> 중 </a:t>
            </a:r>
            <a:r>
              <a:rPr lang="en-US" altLang="ko-KR" dirty="0"/>
              <a:t>phonetic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77402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데이터 전처리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991" y="2090711"/>
            <a:ext cx="285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전처리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6" y="3399900"/>
            <a:ext cx="4696480" cy="18288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26696"/>
              </p:ext>
            </p:extLst>
          </p:nvPr>
        </p:nvGraphicFramePr>
        <p:xfrm>
          <a:off x="6406969" y="3399900"/>
          <a:ext cx="5040560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7163">
                  <a:extLst>
                    <a:ext uri="{9D8B030D-6E8A-4147-A177-3AD203B41FA5}">
                      <a16:colId xmlns:a16="http://schemas.microsoft.com/office/drawing/2014/main" val="1710312448"/>
                    </a:ext>
                  </a:extLst>
                </a:gridCol>
                <a:gridCol w="1819362">
                  <a:extLst>
                    <a:ext uri="{9D8B030D-6E8A-4147-A177-3AD203B41FA5}">
                      <a16:colId xmlns:a16="http://schemas.microsoft.com/office/drawing/2014/main" val="3318680268"/>
                    </a:ext>
                  </a:extLst>
                </a:gridCol>
                <a:gridCol w="2344035">
                  <a:extLst>
                    <a:ext uri="{9D8B030D-6E8A-4147-A177-3AD203B41FA5}">
                      <a16:colId xmlns:a16="http://schemas.microsoft.com/office/drawing/2014/main" val="32198891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Korean transcript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528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29.pcm</a:t>
                      </a:r>
                    </a:p>
                    <a:p>
                      <a:pPr latinLnBrk="1"/>
                      <a:r>
                        <a:rPr lang="en-US" altLang="ko-KR" sz="1200" dirty="0"/>
                        <a:t>6020.pcm</a:t>
                      </a:r>
                    </a:p>
                    <a:p>
                      <a:pPr latinLnBrk="1"/>
                      <a:r>
                        <a:rPr lang="en-US" altLang="ko-KR" sz="1200" dirty="0"/>
                        <a:t>6038.pcm</a:t>
                      </a:r>
                    </a:p>
                    <a:p>
                      <a:pPr latinLnBrk="1"/>
                      <a:r>
                        <a:rPr lang="en-US" altLang="ko-KR" sz="1200" dirty="0"/>
                        <a:t>260.pcm</a:t>
                      </a:r>
                    </a:p>
                    <a:p>
                      <a:pPr latinLnBrk="1"/>
                      <a:r>
                        <a:rPr lang="en-US" altLang="ko-KR" sz="1200" dirty="0"/>
                        <a:t>30954.pcm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알겠어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어딜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너도 </a:t>
                      </a:r>
                      <a:r>
                        <a:rPr lang="ko-KR" altLang="en-US" sz="1200" dirty="0" err="1"/>
                        <a:t>어른이야</a:t>
                      </a:r>
                      <a:r>
                        <a:rPr lang="ko-KR" altLang="en-US" sz="1200" dirty="0"/>
                        <a:t> 이제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갔다 와 보자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산업 기사 뭐 하는 건데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104 87 11 4</a:t>
                      </a:r>
                    </a:p>
                    <a:p>
                      <a:pPr latinLnBrk="1"/>
                      <a:r>
                        <a:rPr lang="en-US" altLang="ko-KR" sz="1200" dirty="0"/>
                        <a:t>11 705</a:t>
                      </a:r>
                    </a:p>
                    <a:p>
                      <a:pPr latinLnBrk="1"/>
                      <a:r>
                        <a:rPr lang="en-US" altLang="ko-KR" sz="1200" dirty="0"/>
                        <a:t>51 21 3 11 212 6 27 3 6 45 4</a:t>
                      </a:r>
                    </a:p>
                    <a:p>
                      <a:pPr latinLnBrk="1"/>
                      <a:r>
                        <a:rPr lang="en-US" altLang="ko-KR" sz="1200" dirty="0"/>
                        <a:t>6 62 3 155 3 43 31 453 129 4</a:t>
                      </a:r>
                    </a:p>
                    <a:p>
                      <a:pPr latinLnBrk="1"/>
                      <a:r>
                        <a:rPr lang="en-US" altLang="ko-KR" sz="1200" dirty="0"/>
                        <a:t>259 208 3 24 36 3 42 3 17 7 3 101 14 15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898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56463" y="5615952"/>
            <a:ext cx="17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aihub_labels.csv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4028" y="561218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transcript.txt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2488" y="2572429"/>
            <a:ext cx="78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단어사전</a:t>
            </a:r>
            <a:r>
              <a:rPr lang="en-US" altLang="ko-KR" dirty="0"/>
              <a:t>(</a:t>
            </a:r>
            <a:r>
              <a:rPr lang="en-US" altLang="ko-KR" dirty="0" err="1"/>
              <a:t>aihub_labels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벡터화된</a:t>
            </a:r>
            <a:r>
              <a:rPr lang="ko-KR" altLang="en-US" dirty="0"/>
              <a:t> </a:t>
            </a:r>
            <a:r>
              <a:rPr lang="en-US" altLang="ko-KR" dirty="0"/>
              <a:t>transcript</a:t>
            </a:r>
            <a:r>
              <a:rPr lang="ko-KR" altLang="en-US" dirty="0"/>
              <a:t> 자료</a:t>
            </a:r>
            <a:r>
              <a:rPr lang="en-US" altLang="ko-KR" dirty="0"/>
              <a:t>(transcript) </a:t>
            </a:r>
            <a:r>
              <a:rPr lang="ko-KR" altLang="en-US" dirty="0"/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91061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기존 데이터 학습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1504" y="208569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학습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1504" y="3221184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en-US" altLang="ko-KR" dirty="0"/>
              <a:t>Data </a:t>
            </a:r>
            <a:r>
              <a:rPr lang="ko-KR" altLang="en-US" dirty="0"/>
              <a:t>중 </a:t>
            </a:r>
            <a:r>
              <a:rPr lang="en-US" altLang="ko-KR" dirty="0"/>
              <a:t>50,000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를</a:t>
            </a:r>
            <a:r>
              <a:rPr lang="en-US" altLang="ko-KR" dirty="0"/>
              <a:t> 3</a:t>
            </a:r>
            <a:r>
              <a:rPr lang="ko-KR" altLang="en-US" dirty="0"/>
              <a:t>일동안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48,000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Valid 2,000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68" y="2547358"/>
            <a:ext cx="4533606" cy="3219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34811" y="209013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결과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76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새로운 데이터 </a:t>
            </a:r>
            <a:r>
              <a:rPr lang="ko-KR" altLang="en-US" sz="32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라벨링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991" y="2090711"/>
            <a:ext cx="58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 err="1"/>
              <a:t>라벨링</a:t>
            </a:r>
            <a:r>
              <a:rPr lang="ko-KR" altLang="en-US" sz="2400" dirty="0"/>
              <a:t> 준비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04523" y="2727979"/>
            <a:ext cx="778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Kspon</a:t>
            </a:r>
            <a:r>
              <a:rPr lang="en-US" altLang="ko-KR" dirty="0"/>
              <a:t> Data Set</a:t>
            </a:r>
            <a:r>
              <a:rPr lang="ko-KR" altLang="en-US" dirty="0"/>
              <a:t>의 </a:t>
            </a:r>
            <a:r>
              <a:rPr lang="en-US" altLang="ko-KR" dirty="0"/>
              <a:t>.</a:t>
            </a:r>
            <a:r>
              <a:rPr lang="en-US" altLang="ko-KR" dirty="0" err="1"/>
              <a:t>pcm</a:t>
            </a:r>
            <a:r>
              <a:rPr lang="en-US" altLang="ko-KR" dirty="0"/>
              <a:t> </a:t>
            </a:r>
            <a:r>
              <a:rPr lang="ko-KR" altLang="en-US" dirty="0"/>
              <a:t>음성 파일을 </a:t>
            </a:r>
            <a:r>
              <a:rPr lang="en-US" altLang="ko-KR" dirty="0"/>
              <a:t>pcm2wav</a:t>
            </a:r>
            <a:r>
              <a:rPr lang="ko-KR" altLang="en-US" dirty="0"/>
              <a:t>를 사용하여</a:t>
            </a:r>
            <a:r>
              <a:rPr lang="en-US" altLang="ko-KR" dirty="0"/>
              <a:t> .wav </a:t>
            </a:r>
            <a:r>
              <a:rPr lang="ko-KR" altLang="en-US" dirty="0"/>
              <a:t>파일로 변환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86" y="3165814"/>
            <a:ext cx="7452828" cy="285410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855640" y="5481228"/>
            <a:ext cx="7560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678568" y="2887779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678568" y="3606698"/>
            <a:ext cx="396516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Data Set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전처리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683290" y="432199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672064" y="2168860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새로운 데이터 </a:t>
            </a:r>
            <a:r>
              <a:rPr lang="ko-KR" altLang="en-US" sz="32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라벨링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991" y="2090711"/>
            <a:ext cx="58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 err="1"/>
              <a:t>라벨링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3366" y="2726256"/>
            <a:ext cx="825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Kspon</a:t>
            </a:r>
            <a:r>
              <a:rPr lang="en-US" altLang="ko-KR" dirty="0"/>
              <a:t> Data Set</a:t>
            </a:r>
            <a:r>
              <a:rPr lang="ko-KR" altLang="en-US" dirty="0"/>
              <a:t>에서 라벨 값은 표준 문법</a:t>
            </a:r>
            <a:r>
              <a:rPr lang="en-US" altLang="ko-KR" dirty="0"/>
              <a:t>. </a:t>
            </a:r>
            <a:r>
              <a:rPr lang="ko-KR" altLang="en-US" dirty="0"/>
              <a:t>따라서 표준 발음 표기법에 맞춰 수정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.wav </a:t>
            </a:r>
            <a:r>
              <a:rPr lang="ko-KR" altLang="en-US" dirty="0"/>
              <a:t>파일을 직접 들으며  짧은 프로젝트 기간에 맞게 </a:t>
            </a:r>
            <a:r>
              <a:rPr lang="en-US" altLang="ko-KR" dirty="0"/>
              <a:t>1,000</a:t>
            </a:r>
            <a:r>
              <a:rPr lang="ko-KR" altLang="en-US" dirty="0"/>
              <a:t>개 </a:t>
            </a:r>
            <a:r>
              <a:rPr lang="en-US" altLang="ko-KR" dirty="0"/>
              <a:t>Data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175582" y="4217272"/>
            <a:ext cx="3780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 딴 데 찾아봐야겠다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 진짜</a:t>
            </a:r>
            <a:r>
              <a:rPr lang="en-US" altLang="ko-KR" dirty="0"/>
              <a:t>? </a:t>
            </a:r>
            <a:r>
              <a:rPr lang="ko-KR" altLang="en-US" dirty="0"/>
              <a:t>다음에는 딴 걸로 좀 </a:t>
            </a:r>
            <a:r>
              <a:rPr lang="ko-KR" altLang="en-US" dirty="0" err="1"/>
              <a:t>희귀템으로</a:t>
            </a:r>
            <a:r>
              <a:rPr lang="ko-KR" altLang="en-US" dirty="0"/>
              <a:t> 내가 사 가께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 </a:t>
            </a:r>
            <a:r>
              <a:rPr lang="ko-KR" altLang="en-US" dirty="0"/>
              <a:t>그랬어</a:t>
            </a:r>
            <a:r>
              <a:rPr lang="en-US" altLang="ko-KR" dirty="0"/>
              <a:t>? </a:t>
            </a:r>
            <a:r>
              <a:rPr lang="ko-KR" altLang="en-US" dirty="0"/>
              <a:t>다음에 한 번 가자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괜찮네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5442056" y="4716222"/>
            <a:ext cx="720080" cy="25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48190" y="4202171"/>
            <a:ext cx="3780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 딴 데 </a:t>
            </a:r>
            <a:r>
              <a:rPr lang="ko-KR" altLang="en-US" dirty="0" err="1"/>
              <a:t>차자바야겓따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 </a:t>
            </a:r>
            <a:r>
              <a:rPr lang="ko-KR" altLang="en-US" dirty="0"/>
              <a:t>진짜</a:t>
            </a:r>
            <a:r>
              <a:rPr lang="en-US" altLang="ko-KR" dirty="0"/>
              <a:t>? </a:t>
            </a:r>
            <a:r>
              <a:rPr lang="ko-KR" altLang="en-US" dirty="0" err="1"/>
              <a:t>다으메는</a:t>
            </a:r>
            <a:r>
              <a:rPr lang="ko-KR" altLang="en-US" dirty="0"/>
              <a:t> 딴 걸로 쫌 </a:t>
            </a:r>
            <a:r>
              <a:rPr lang="ko-KR" altLang="en-US" dirty="0" err="1"/>
              <a:t>희귀테므로</a:t>
            </a:r>
            <a:r>
              <a:rPr lang="ko-KR" altLang="en-US" dirty="0"/>
              <a:t> 내가 사 가께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 </a:t>
            </a:r>
            <a:r>
              <a:rPr lang="ko-KR" altLang="en-US" dirty="0" err="1"/>
              <a:t>그랟써</a:t>
            </a:r>
            <a:r>
              <a:rPr lang="en-US" altLang="ko-KR" dirty="0"/>
              <a:t>? </a:t>
            </a:r>
            <a:r>
              <a:rPr lang="ko-KR" altLang="en-US" dirty="0" err="1"/>
              <a:t>다으메</a:t>
            </a:r>
            <a:r>
              <a:rPr lang="ko-KR" altLang="en-US" dirty="0"/>
              <a:t> 한 번 가자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괜찬네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3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새로운 데이터 전처리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991" y="2090711"/>
            <a:ext cx="285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전처리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6" y="3399900"/>
            <a:ext cx="4696480" cy="18288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84622"/>
              </p:ext>
            </p:extLst>
          </p:nvPr>
        </p:nvGraphicFramePr>
        <p:xfrm>
          <a:off x="6406969" y="3399900"/>
          <a:ext cx="5040560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06122">
                  <a:extLst>
                    <a:ext uri="{9D8B030D-6E8A-4147-A177-3AD203B41FA5}">
                      <a16:colId xmlns:a16="http://schemas.microsoft.com/office/drawing/2014/main" val="1710312448"/>
                    </a:ext>
                  </a:extLst>
                </a:gridCol>
                <a:gridCol w="1890403">
                  <a:extLst>
                    <a:ext uri="{9D8B030D-6E8A-4147-A177-3AD203B41FA5}">
                      <a16:colId xmlns:a16="http://schemas.microsoft.com/office/drawing/2014/main" val="3318680268"/>
                    </a:ext>
                  </a:extLst>
                </a:gridCol>
                <a:gridCol w="2344035">
                  <a:extLst>
                    <a:ext uri="{9D8B030D-6E8A-4147-A177-3AD203B41FA5}">
                      <a16:colId xmlns:a16="http://schemas.microsoft.com/office/drawing/2014/main" val="32198891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Korean transcript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528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29.pcm</a:t>
                      </a:r>
                    </a:p>
                    <a:p>
                      <a:pPr latinLnBrk="1"/>
                      <a:r>
                        <a:rPr lang="en-US" altLang="ko-KR" sz="1200" dirty="0"/>
                        <a:t>27.pcm</a:t>
                      </a:r>
                    </a:p>
                    <a:p>
                      <a:pPr latinLnBrk="1"/>
                      <a:r>
                        <a:rPr lang="en-US" altLang="ko-KR" sz="1200" dirty="0"/>
                        <a:t>17.pcm</a:t>
                      </a:r>
                    </a:p>
                    <a:p>
                      <a:pPr latinLnBrk="1"/>
                      <a:r>
                        <a:rPr lang="en-US" altLang="ko-KR" sz="1200" dirty="0"/>
                        <a:t>260.pcm</a:t>
                      </a:r>
                    </a:p>
                    <a:p>
                      <a:pPr latinLnBrk="1"/>
                      <a:r>
                        <a:rPr lang="en-US" altLang="ko-KR" sz="1200" dirty="0"/>
                        <a:t>43.pcm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알게써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아 </a:t>
                      </a:r>
                      <a:r>
                        <a:rPr lang="ko-KR" altLang="en-US" sz="1200" dirty="0" err="1"/>
                        <a:t>니가</a:t>
                      </a:r>
                      <a:r>
                        <a:rPr lang="ko-KR" altLang="en-US" sz="1200" dirty="0"/>
                        <a:t> 사주는 </a:t>
                      </a:r>
                      <a:r>
                        <a:rPr lang="ko-KR" altLang="en-US" sz="1200" dirty="0" err="1"/>
                        <a:t>거엳써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latinLnBrk="1"/>
                      <a:r>
                        <a:rPr lang="ko-KR" altLang="en-US" sz="1200" dirty="0"/>
                        <a:t>나 먼저 </a:t>
                      </a:r>
                      <a:r>
                        <a:rPr lang="ko-KR" altLang="en-US" sz="1200" dirty="0" err="1"/>
                        <a:t>지베</a:t>
                      </a:r>
                      <a:r>
                        <a:rPr lang="ko-KR" altLang="en-US" sz="1200" dirty="0"/>
                        <a:t> 가께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가따</a:t>
                      </a:r>
                      <a:r>
                        <a:rPr lang="ko-KR" altLang="en-US" sz="1200" dirty="0"/>
                        <a:t> 와 </a:t>
                      </a:r>
                      <a:r>
                        <a:rPr lang="ko-KR" altLang="en-US" sz="1200" dirty="0" err="1"/>
                        <a:t>보자흐으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헬쓰는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끈나써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115 27 36 4</a:t>
                      </a:r>
                    </a:p>
                    <a:p>
                      <a:pPr latinLnBrk="1"/>
                      <a:r>
                        <a:rPr lang="en-US" altLang="ko-KR" sz="1200" dirty="0"/>
                        <a:t>12 3 19 6 3 37 72 8 3 11 377 36 15</a:t>
                      </a:r>
                    </a:p>
                    <a:p>
                      <a:pPr latinLnBrk="1"/>
                      <a:r>
                        <a:rPr lang="en-US" altLang="ko-KR" sz="1200" dirty="0"/>
                        <a:t>10 3 218 66 3 13 215 3 6 136</a:t>
                      </a:r>
                    </a:p>
                    <a:p>
                      <a:pPr latinLnBrk="1"/>
                      <a:r>
                        <a:rPr lang="en-US" altLang="ko-KR" sz="1200" dirty="0"/>
                        <a:t>6 62 3 155 3 43 31 453 129 4</a:t>
                      </a:r>
                    </a:p>
                    <a:p>
                      <a:pPr latinLnBrk="1"/>
                      <a:r>
                        <a:rPr lang="en-US" altLang="ko-KR" sz="1200" dirty="0"/>
                        <a:t>512 114 8 3 307 10 36 15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898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56463" y="5615952"/>
            <a:ext cx="17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aihub_labels.csv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4028" y="561218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transcript.txt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2488" y="2572429"/>
            <a:ext cx="78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단어사전</a:t>
            </a:r>
            <a:r>
              <a:rPr lang="en-US" altLang="ko-KR" dirty="0"/>
              <a:t>(</a:t>
            </a:r>
            <a:r>
              <a:rPr lang="en-US" altLang="ko-KR" dirty="0" err="1"/>
              <a:t>aihub_labels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벡터화된</a:t>
            </a:r>
            <a:r>
              <a:rPr lang="ko-KR" altLang="en-US" dirty="0"/>
              <a:t> </a:t>
            </a:r>
            <a:r>
              <a:rPr lang="en-US" altLang="ko-KR" dirty="0"/>
              <a:t>transcript</a:t>
            </a:r>
            <a:r>
              <a:rPr lang="ko-KR" altLang="en-US" dirty="0"/>
              <a:t> 자료</a:t>
            </a:r>
            <a:r>
              <a:rPr lang="en-US" altLang="ko-KR" dirty="0"/>
              <a:t>(transcript) </a:t>
            </a:r>
            <a:r>
              <a:rPr lang="ko-KR" altLang="en-US" dirty="0"/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386577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전이 학습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8067" y="2388700"/>
            <a:ext cx="177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전이 학습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7988" y="3024245"/>
            <a:ext cx="3219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학습한 </a:t>
            </a:r>
            <a:r>
              <a:rPr lang="en-US" altLang="ko-KR" dirty="0"/>
              <a:t>Ai Hub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Kspon</a:t>
            </a:r>
            <a:endParaRPr lang="en-US" altLang="ko-KR" dirty="0"/>
          </a:p>
          <a:p>
            <a:r>
              <a:rPr lang="en-US" altLang="ko-KR" dirty="0"/>
              <a:t>                            </a:t>
            </a:r>
          </a:p>
          <a:p>
            <a:r>
              <a:rPr lang="en-US" altLang="ko-KR" dirty="0"/>
              <a:t>                                  +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학습한 음소 인식 </a:t>
            </a:r>
            <a:r>
              <a:rPr lang="en-US" altLang="ko-KR" dirty="0"/>
              <a:t>Data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 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Valid 200</a:t>
            </a:r>
            <a:endParaRPr lang="ko-KR" altLang="en-US" dirty="0"/>
          </a:p>
        </p:txBody>
      </p:sp>
      <p:pic>
        <p:nvPicPr>
          <p:cNvPr id="11" name="Picture 2" descr="구글 드라이브 데이터 옮기기">
            <a:extLst>
              <a:ext uri="{FF2B5EF4-FFF2-40B4-BE49-F238E27FC236}">
                <a16:creationId xmlns:a16="http://schemas.microsoft.com/office/drawing/2014/main" id="{B4BBDFBA-2C2E-4F06-9312-2BB4F0E7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00" y="28503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Welcome To Colaboratory - Colaboratory">
            <a:extLst>
              <a:ext uri="{FF2B5EF4-FFF2-40B4-BE49-F238E27FC236}">
                <a16:creationId xmlns:a16="http://schemas.microsoft.com/office/drawing/2014/main" id="{893F65EB-CF1A-4E57-A5B4-879E09B1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80" y="4340767"/>
            <a:ext cx="1820283" cy="18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79650" y="2388701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학습 환경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836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전이 학습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991" y="2090711"/>
            <a:ext cx="285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후처리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4333" y="5190551"/>
            <a:ext cx="102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</a:rPr>
              <a:t>뭐라고 </a:t>
            </a:r>
            <a:r>
              <a:rPr lang="ko-KR" altLang="en-US" dirty="0" err="1">
                <a:latin typeface="맑은 고딕" panose="020B0503020000020004" pitchFamily="50" charset="-127"/>
              </a:rPr>
              <a:t>침차카게</a:t>
            </a:r>
            <a:r>
              <a:rPr lang="ko-KR" altLang="en-US" dirty="0">
                <a:latin typeface="맑은 고딕" panose="020B0503020000020004" pitchFamily="50" charset="-127"/>
              </a:rPr>
              <a:t> 가방 한번 잘 </a:t>
            </a:r>
            <a:r>
              <a:rPr lang="ko-KR" altLang="en-US" dirty="0" err="1">
                <a:latin typeface="맑은 고딕" panose="020B0503020000020004" pitchFamily="50" charset="-127"/>
              </a:rPr>
              <a:t>탈차자봐</a:t>
            </a:r>
            <a:r>
              <a:rPr lang="ko-KR" altLang="en-US" dirty="0">
                <a:latin typeface="맑은 고딕" panose="020B0503020000020004" pitchFamily="50" charset="-127"/>
              </a:rPr>
              <a:t> 설마 </a:t>
            </a:r>
            <a:r>
              <a:rPr lang="ko-KR" altLang="en-US" dirty="0" err="1">
                <a:latin typeface="맑은 고딕" panose="020B0503020000020004" pitchFamily="50" charset="-127"/>
              </a:rPr>
              <a:t>겓찌</a:t>
            </a:r>
            <a:r>
              <a:rPr lang="ko-KR" altLang="en-US" dirty="0">
                <a:latin typeface="맑은 고딕" panose="020B0503020000020004" pitchFamily="50" charset="-127"/>
              </a:rPr>
              <a:t> 오늘 여기 오기 저네 어디 들른 곳 </a:t>
            </a:r>
            <a:r>
              <a:rPr lang="ko-KR" altLang="en-US" dirty="0" err="1">
                <a:latin typeface="맑은 고딕" panose="020B0503020000020004" pitchFamily="50" charset="-127"/>
              </a:rPr>
              <a:t>업써써</a:t>
            </a:r>
            <a:r>
              <a:rPr lang="en-US" altLang="ko-KR" dirty="0">
                <a:latin typeface="맑은 고딕" panose="020B0503020000020004" pitchFamily="50" charset="-127"/>
              </a:rPr>
              <a:t>’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00DDA7-8781-4084-A4B3-E8123A20915B}"/>
              </a:ext>
            </a:extLst>
          </p:cNvPr>
          <p:cNvCxnSpPr>
            <a:cxnSpLocks/>
          </p:cNvCxnSpPr>
          <p:nvPr/>
        </p:nvCxnSpPr>
        <p:spPr>
          <a:xfrm>
            <a:off x="1455232" y="3098767"/>
            <a:ext cx="10372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95B647-AB11-418E-A318-AE5F0899891C}"/>
              </a:ext>
            </a:extLst>
          </p:cNvPr>
          <p:cNvCxnSpPr>
            <a:cxnSpLocks/>
          </p:cNvCxnSpPr>
          <p:nvPr/>
        </p:nvCxnSpPr>
        <p:spPr>
          <a:xfrm>
            <a:off x="2632736" y="3086680"/>
            <a:ext cx="12846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5723A2-5A53-4E11-8294-BCC37506C5CF}"/>
              </a:ext>
            </a:extLst>
          </p:cNvPr>
          <p:cNvCxnSpPr>
            <a:cxnSpLocks/>
          </p:cNvCxnSpPr>
          <p:nvPr/>
        </p:nvCxnSpPr>
        <p:spPr>
          <a:xfrm>
            <a:off x="4029240" y="3086680"/>
            <a:ext cx="1408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89300D-D15F-4F8F-BF39-7C4ADEA2B4C4}"/>
              </a:ext>
            </a:extLst>
          </p:cNvPr>
          <p:cNvCxnSpPr>
            <a:cxnSpLocks/>
          </p:cNvCxnSpPr>
          <p:nvPr/>
        </p:nvCxnSpPr>
        <p:spPr>
          <a:xfrm>
            <a:off x="7499308" y="3086680"/>
            <a:ext cx="1706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594AA7-E77C-4BFD-A4B3-C4A4FAC32E36}"/>
              </a:ext>
            </a:extLst>
          </p:cNvPr>
          <p:cNvCxnSpPr>
            <a:cxnSpLocks/>
          </p:cNvCxnSpPr>
          <p:nvPr/>
        </p:nvCxnSpPr>
        <p:spPr>
          <a:xfrm>
            <a:off x="9012924" y="3086680"/>
            <a:ext cx="10346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52CE4C-B9BA-413E-A4EB-F5392225C170}"/>
              </a:ext>
            </a:extLst>
          </p:cNvPr>
          <p:cNvCxnSpPr>
            <a:cxnSpLocks/>
          </p:cNvCxnSpPr>
          <p:nvPr/>
        </p:nvCxnSpPr>
        <p:spPr>
          <a:xfrm>
            <a:off x="10160527" y="3086680"/>
            <a:ext cx="8981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EE3727-77FC-4350-B08A-B2DC4FEA549B}"/>
              </a:ext>
            </a:extLst>
          </p:cNvPr>
          <p:cNvCxnSpPr>
            <a:cxnSpLocks/>
          </p:cNvCxnSpPr>
          <p:nvPr/>
        </p:nvCxnSpPr>
        <p:spPr>
          <a:xfrm>
            <a:off x="1960794" y="3096492"/>
            <a:ext cx="8714" cy="2056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BA4C55-DA4C-4B35-A76B-FA2D32E69397}"/>
              </a:ext>
            </a:extLst>
          </p:cNvPr>
          <p:cNvCxnSpPr>
            <a:cxnSpLocks/>
          </p:cNvCxnSpPr>
          <p:nvPr/>
        </p:nvCxnSpPr>
        <p:spPr>
          <a:xfrm flipH="1">
            <a:off x="2720608" y="3086680"/>
            <a:ext cx="299621" cy="2056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F2140A-1014-4351-8EEC-2A06749B59F1}"/>
              </a:ext>
            </a:extLst>
          </p:cNvPr>
          <p:cNvCxnSpPr>
            <a:cxnSpLocks/>
          </p:cNvCxnSpPr>
          <p:nvPr/>
        </p:nvCxnSpPr>
        <p:spPr>
          <a:xfrm flipH="1">
            <a:off x="3442862" y="3096492"/>
            <a:ext cx="1287117" cy="2047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0955FF-C1FC-4E21-B2A8-5F8D9E019286}"/>
              </a:ext>
            </a:extLst>
          </p:cNvPr>
          <p:cNvCxnSpPr>
            <a:cxnSpLocks/>
          </p:cNvCxnSpPr>
          <p:nvPr/>
        </p:nvCxnSpPr>
        <p:spPr>
          <a:xfrm flipH="1">
            <a:off x="5127929" y="3090825"/>
            <a:ext cx="3816159" cy="2076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2C0323-F8E7-4E88-9DA3-F9DEE46BBE4E}"/>
              </a:ext>
            </a:extLst>
          </p:cNvPr>
          <p:cNvCxnSpPr>
            <a:cxnSpLocks/>
          </p:cNvCxnSpPr>
          <p:nvPr/>
        </p:nvCxnSpPr>
        <p:spPr>
          <a:xfrm flipH="1">
            <a:off x="5762561" y="3091585"/>
            <a:ext cx="4843841" cy="2086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D6EF1E-76A2-4F1A-8F26-327FCCDFB6BD}"/>
              </a:ext>
            </a:extLst>
          </p:cNvPr>
          <p:cNvCxnSpPr>
            <a:cxnSpLocks/>
          </p:cNvCxnSpPr>
          <p:nvPr/>
        </p:nvCxnSpPr>
        <p:spPr>
          <a:xfrm>
            <a:off x="5542753" y="3086680"/>
            <a:ext cx="1078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527590-55DA-404A-AEDE-BADEE7E49731}"/>
              </a:ext>
            </a:extLst>
          </p:cNvPr>
          <p:cNvCxnSpPr>
            <a:cxnSpLocks/>
          </p:cNvCxnSpPr>
          <p:nvPr/>
        </p:nvCxnSpPr>
        <p:spPr>
          <a:xfrm flipH="1">
            <a:off x="3998619" y="3102913"/>
            <a:ext cx="2104912" cy="2050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C2F2F7B-751D-4223-A6CD-EC599AE4B8FF}"/>
              </a:ext>
            </a:extLst>
          </p:cNvPr>
          <p:cNvCxnSpPr>
            <a:cxnSpLocks/>
          </p:cNvCxnSpPr>
          <p:nvPr/>
        </p:nvCxnSpPr>
        <p:spPr>
          <a:xfrm>
            <a:off x="6755304" y="3086680"/>
            <a:ext cx="644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575BF4-6206-45B3-8C1D-BE29EA6EEE49}"/>
              </a:ext>
            </a:extLst>
          </p:cNvPr>
          <p:cNvCxnSpPr>
            <a:cxnSpLocks/>
          </p:cNvCxnSpPr>
          <p:nvPr/>
        </p:nvCxnSpPr>
        <p:spPr>
          <a:xfrm flipH="1">
            <a:off x="4427880" y="3091585"/>
            <a:ext cx="2653667" cy="2082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E0B6F1-8FB9-43A7-BA3A-9D9976EE5D37}"/>
              </a:ext>
            </a:extLst>
          </p:cNvPr>
          <p:cNvSpPr txBox="1"/>
          <p:nvPr/>
        </p:nvSpPr>
        <p:spPr>
          <a:xfrm>
            <a:off x="731404" y="2729437"/>
            <a:ext cx="108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</a:rPr>
              <a:t>뭐라고고고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침차차카카게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가가가가방방방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한한번번번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잘잘잘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탈차자자자자자봐봐봐봐봐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</a:rPr>
              <a:t>설설마마</a:t>
            </a:r>
            <a:r>
              <a:rPr lang="en-US" altLang="ko-KR" dirty="0">
                <a:latin typeface="맑은 고딕" panose="020B0503020000020004" pitchFamily="50" charset="-127"/>
              </a:rPr>
              <a:t>……’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37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전이 학습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991" y="2090711"/>
            <a:ext cx="285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전이 학습 결과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9310" y="4406363"/>
            <a:ext cx="4957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</a:t>
            </a:r>
            <a:r>
              <a:rPr lang="en-US" altLang="ko-KR" sz="1400" dirty="0"/>
              <a:t>/ (13</a:t>
            </a:r>
            <a:r>
              <a:rPr lang="ko-KR" altLang="en-US" sz="1400" dirty="0"/>
              <a:t>일</a:t>
            </a:r>
            <a:r>
              <a:rPr lang="en-US" altLang="ko-KR" sz="1400" dirty="0"/>
              <a:t>)/(</a:t>
            </a:r>
            <a:r>
              <a:rPr lang="ko-KR" altLang="en-US" sz="1400" dirty="0"/>
              <a:t>십 쌈 일</a:t>
            </a:r>
            <a:r>
              <a:rPr lang="en-US" altLang="ko-KR" sz="1400" dirty="0"/>
              <a:t>). </a:t>
            </a:r>
            <a:r>
              <a:rPr lang="ko-KR" altLang="en-US" sz="1400" dirty="0"/>
              <a:t>너 </a:t>
            </a:r>
            <a:r>
              <a:rPr lang="en-US" altLang="ko-KR" sz="1400" dirty="0"/>
              <a:t>(13</a:t>
            </a:r>
            <a:r>
              <a:rPr lang="ko-KR" altLang="en-US" sz="1400" dirty="0"/>
              <a:t>일</a:t>
            </a:r>
            <a:r>
              <a:rPr lang="en-US" altLang="ko-KR" sz="1400" dirty="0"/>
              <a:t>)/(</a:t>
            </a:r>
            <a:r>
              <a:rPr lang="ko-KR" altLang="en-US" sz="1400" dirty="0"/>
              <a:t>십 쌈 일</a:t>
            </a:r>
            <a:r>
              <a:rPr lang="en-US" altLang="ko-KR" sz="1400" dirty="0"/>
              <a:t>)</a:t>
            </a:r>
            <a:r>
              <a:rPr lang="ko-KR" altLang="en-US" sz="1400" dirty="0"/>
              <a:t>날 뭐 한다 </a:t>
            </a:r>
            <a:r>
              <a:rPr lang="ko-KR" altLang="en-US" sz="1400" dirty="0" err="1"/>
              <a:t>해찌</a:t>
            </a:r>
            <a:r>
              <a:rPr lang="en-US" altLang="ko-KR" sz="1400" dirty="0"/>
              <a:t>? n/</a:t>
            </a:r>
          </a:p>
          <a:p>
            <a:r>
              <a:rPr lang="ko-KR" altLang="en-US" sz="1400" dirty="0"/>
              <a:t>어 너 그거 아냐</a:t>
            </a:r>
            <a:r>
              <a:rPr lang="en-US" altLang="ko-KR" sz="1400" dirty="0"/>
              <a:t>? </a:t>
            </a:r>
            <a:r>
              <a:rPr lang="ko-KR" altLang="en-US" sz="1400" dirty="0"/>
              <a:t>봉제 </a:t>
            </a:r>
            <a:r>
              <a:rPr lang="ko-KR" altLang="en-US" sz="1400" dirty="0" err="1"/>
              <a:t>이녕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사린사껀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(6</a:t>
            </a:r>
            <a:r>
              <a:rPr lang="ko-KR" altLang="en-US" sz="1400" dirty="0"/>
              <a:t>년</a:t>
            </a:r>
            <a:r>
              <a:rPr lang="en-US" altLang="ko-KR" sz="1400" dirty="0"/>
              <a:t>)/(</a:t>
            </a:r>
            <a:r>
              <a:rPr lang="ko-KR" altLang="en-US" sz="1400" dirty="0"/>
              <a:t>융 년</a:t>
            </a:r>
            <a:r>
              <a:rPr lang="en-US" altLang="ko-KR" sz="1400" dirty="0"/>
              <a:t>) </a:t>
            </a:r>
            <a:r>
              <a:rPr lang="ko-KR" altLang="en-US" sz="1400" dirty="0"/>
              <a:t>살고 시지 가서</a:t>
            </a:r>
          </a:p>
          <a:p>
            <a:endParaRPr lang="ko-KR" altLang="en-US" sz="1400" dirty="0"/>
          </a:p>
        </p:txBody>
      </p:sp>
      <p:sp>
        <p:nvSpPr>
          <p:cNvPr id="2" name="오른쪽 화살표 1"/>
          <p:cNvSpPr/>
          <p:nvPr/>
        </p:nvSpPr>
        <p:spPr>
          <a:xfrm>
            <a:off x="5582893" y="3635802"/>
            <a:ext cx="756084" cy="3960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20" y="2764145"/>
            <a:ext cx="5266231" cy="26258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9310" y="3077739"/>
            <a:ext cx="4957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</a:t>
            </a:r>
            <a:r>
              <a:rPr lang="en-US" altLang="ko-KR" sz="1400" dirty="0"/>
              <a:t>/ (13</a:t>
            </a:r>
            <a:r>
              <a:rPr lang="ko-KR" altLang="en-US" sz="1400" dirty="0"/>
              <a:t>일</a:t>
            </a:r>
            <a:r>
              <a:rPr lang="en-US" altLang="ko-KR" sz="1400" dirty="0"/>
              <a:t>)/(</a:t>
            </a:r>
            <a:r>
              <a:rPr lang="ko-KR" altLang="en-US" sz="1400" dirty="0"/>
              <a:t>십 삼 일</a:t>
            </a:r>
            <a:r>
              <a:rPr lang="en-US" altLang="ko-KR" sz="1400" dirty="0"/>
              <a:t>). </a:t>
            </a:r>
            <a:r>
              <a:rPr lang="ko-KR" altLang="en-US" sz="1400" dirty="0"/>
              <a:t>너 </a:t>
            </a:r>
            <a:r>
              <a:rPr lang="en-US" altLang="ko-KR" sz="1400" dirty="0"/>
              <a:t>(13</a:t>
            </a:r>
            <a:r>
              <a:rPr lang="ko-KR" altLang="en-US" sz="1400" dirty="0"/>
              <a:t>일</a:t>
            </a:r>
            <a:r>
              <a:rPr lang="en-US" altLang="ko-KR" sz="1400" dirty="0"/>
              <a:t>)/(</a:t>
            </a:r>
            <a:r>
              <a:rPr lang="ko-KR" altLang="en-US" sz="1400" dirty="0"/>
              <a:t>십 삼 일</a:t>
            </a:r>
            <a:r>
              <a:rPr lang="en-US" altLang="ko-KR" sz="1400" dirty="0"/>
              <a:t>)</a:t>
            </a:r>
            <a:r>
              <a:rPr lang="ko-KR" altLang="en-US" sz="1400" dirty="0"/>
              <a:t>날 뭐 한다 했지</a:t>
            </a:r>
            <a:r>
              <a:rPr lang="en-US" altLang="ko-KR" sz="1400" dirty="0"/>
              <a:t>? n/</a:t>
            </a:r>
          </a:p>
          <a:p>
            <a:r>
              <a:rPr lang="ko-KR" altLang="en-US" sz="1400" dirty="0"/>
              <a:t>어 너 그거 아냐</a:t>
            </a:r>
            <a:r>
              <a:rPr lang="en-US" altLang="ko-KR" sz="1400" dirty="0"/>
              <a:t>? </a:t>
            </a:r>
            <a:r>
              <a:rPr lang="ko-KR" altLang="en-US" sz="1400" dirty="0"/>
              <a:t>봉제 인형 살인사건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(6</a:t>
            </a:r>
            <a:r>
              <a:rPr lang="ko-KR" altLang="en-US" sz="1400" dirty="0"/>
              <a:t>년</a:t>
            </a:r>
            <a:r>
              <a:rPr lang="en-US" altLang="ko-KR" sz="1400" dirty="0"/>
              <a:t>)/(</a:t>
            </a:r>
            <a:r>
              <a:rPr lang="ko-KR" altLang="en-US" sz="1400" dirty="0"/>
              <a:t>육 년</a:t>
            </a:r>
            <a:r>
              <a:rPr lang="en-US" altLang="ko-KR" sz="1400" dirty="0"/>
              <a:t>) </a:t>
            </a:r>
            <a:r>
              <a:rPr lang="ko-KR" altLang="en-US" sz="1400" dirty="0"/>
              <a:t>살고 시지 가서</a:t>
            </a:r>
          </a:p>
          <a:p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07568" y="2769962"/>
            <a:ext cx="172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기존 학습 데이터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9971" y="406521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새로운 학습 데이터</a:t>
            </a:r>
          </a:p>
        </p:txBody>
      </p:sp>
      <p:pic>
        <p:nvPicPr>
          <p:cNvPr id="4" name="sample_KsponSpeech_000093.pc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08165" y="2685442"/>
            <a:ext cx="609600" cy="609600"/>
          </a:xfrm>
          <a:prstGeom prst="rect">
            <a:avLst/>
          </a:prstGeom>
        </p:spPr>
      </p:pic>
      <p:pic>
        <p:nvPicPr>
          <p:cNvPr id="5" name="sample_KsponSpeech_000301.pcm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08165" y="3564074"/>
            <a:ext cx="609600" cy="609600"/>
          </a:xfrm>
          <a:prstGeom prst="rect">
            <a:avLst/>
          </a:prstGeom>
        </p:spPr>
      </p:pic>
      <p:pic>
        <p:nvPicPr>
          <p:cNvPr id="6" name="sample_KsponSpeech_000891.pcm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08165" y="45039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5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C0F5E-33BB-405E-A435-79BE09C5A8A6}"/>
              </a:ext>
            </a:extLst>
          </p:cNvPr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참고 문헌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1844824"/>
            <a:ext cx="108547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latin typeface="+mn-ea"/>
                <a:hlinkClick r:id="rId2"/>
              </a:rPr>
              <a:t>https://aihub.or.kr/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latin typeface="+mn-ea"/>
                <a:hlinkClick r:id="rId3"/>
              </a:rPr>
              <a:t>https://github.com/sooftware/kospeech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latin typeface="+mn-ea"/>
                <a:hlinkClick r:id="rId4"/>
              </a:rPr>
              <a:t>https://mingchin.tistory.com/152?category=986268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latin typeface="+mn-ea"/>
                <a:hlinkClick r:id="rId5"/>
              </a:rPr>
              <a:t>https://velog.io/@letgodchan0/series/Kospeech%ED%95%9C%EA%B5%AD%EC%96%B4-STT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latin typeface="+mn-ea"/>
                <a:hlinkClick r:id="rId6"/>
              </a:rPr>
              <a:t>https://aihub.or.kr/sites/default/files/2021-06/01.%20%5B%EC%9E%90%EC%97%B0%EC%96%B4%EC%98%81%EC%97%AD%5D%20%ED%95%9C%EA%B5%AD%EC%96%B4%20%EC%9D%8C%EC%84%B1.pdf</a:t>
            </a:r>
            <a:endParaRPr lang="en-US" altLang="ko-KR" sz="1600" spc="-100" dirty="0">
              <a:latin typeface="+mn-ea"/>
              <a:hlinkClick r:id="rId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404F0-C568-4AF8-87D8-0994A2D8A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58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"/>
          <p:cNvSpPr/>
          <p:nvPr/>
        </p:nvSpPr>
        <p:spPr>
          <a:xfrm>
            <a:off x="255960" y="252000"/>
            <a:ext cx="11734560" cy="64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/>
          <p:cNvSpPr/>
          <p:nvPr/>
        </p:nvSpPr>
        <p:spPr>
          <a:xfrm>
            <a:off x="1200600" y="1250280"/>
            <a:ext cx="86022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[</a:t>
            </a:r>
            <a:r>
              <a:rPr lang="ko-KR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프로젝트 개요</a:t>
            </a: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]</a:t>
            </a:r>
            <a:endParaRPr lang="en-US" sz="1800" b="0" strike="noStrike" spc="-1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22" name="직사각형 5"/>
          <p:cNvSpPr/>
          <p:nvPr/>
        </p:nvSpPr>
        <p:spPr>
          <a:xfrm>
            <a:off x="4147639" y="2947815"/>
            <a:ext cx="3951202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latin typeface="맑은 고딕"/>
              </a:rPr>
              <a:t>InTheTech</a:t>
            </a:r>
            <a:r>
              <a:rPr lang="en-US" sz="2000" b="0" strike="noStrike" spc="-1" dirty="0">
                <a:latin typeface="맑은 고딕"/>
              </a:rPr>
              <a:t>(</a:t>
            </a:r>
            <a:r>
              <a:rPr lang="ko-KR" altLang="en-US" sz="2000" b="0" strike="noStrike" spc="-1" dirty="0" err="1">
                <a:latin typeface="맑은 고딕"/>
              </a:rPr>
              <a:t>인더텍</a:t>
            </a:r>
            <a:r>
              <a:rPr lang="en-US" sz="2000" b="0" strike="noStrike" spc="-1" dirty="0">
                <a:latin typeface="맑은 고딕"/>
              </a:rPr>
              <a:t>) </a:t>
            </a:r>
            <a:r>
              <a:rPr lang="ko-KR" altLang="en-US" sz="2000" b="0" strike="noStrike" spc="-1" dirty="0">
                <a:latin typeface="맑은 고딕"/>
              </a:rPr>
              <a:t>외부 의뢰</a:t>
            </a:r>
            <a:endParaRPr lang="en-US" altLang="ko-KR" sz="2000" b="0" strike="noStrike" spc="-1" dirty="0">
              <a:latin typeface="맑은 고딕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맑은 고딕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-1" dirty="0">
                <a:latin typeface="맑은 고딕"/>
              </a:rPr>
              <a:t>음소 인식 솔루션 구현</a:t>
            </a:r>
            <a:endParaRPr lang="en-US" sz="2000" b="0" strike="noStrike" spc="-1" dirty="0">
              <a:latin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544" y="105273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16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7"/>
          <p:cNvSpPr/>
          <p:nvPr/>
        </p:nvSpPr>
        <p:spPr>
          <a:xfrm>
            <a:off x="218880" y="200160"/>
            <a:ext cx="11734560" cy="64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3"/>
          <p:cNvSpPr/>
          <p:nvPr/>
        </p:nvSpPr>
        <p:spPr>
          <a:xfrm>
            <a:off x="255960" y="198000"/>
            <a:ext cx="11577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휴먼둥근헤드라인"/>
                <a:ea typeface="휴먼둥근헤드라인"/>
              </a:rPr>
              <a:t>02</a:t>
            </a:r>
            <a:r>
              <a:rPr lang="en-US" sz="4000" b="1" strike="noStrike" spc="-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12" name="TextBox 13"/>
          <p:cNvSpPr/>
          <p:nvPr/>
        </p:nvSpPr>
        <p:spPr>
          <a:xfrm>
            <a:off x="1284120" y="313200"/>
            <a:ext cx="36360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404040">
                    <a:alpha val="0"/>
                  </a:srgbClr>
                </a:solidFill>
                <a:latin typeface="휴먼둥근헤드라인"/>
                <a:ea typeface="휴먼둥근헤드라인"/>
              </a:rPr>
              <a:t>프로젝트 팀 구성 및 역할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14" name="TextBox 17"/>
          <p:cNvSpPr/>
          <p:nvPr/>
        </p:nvSpPr>
        <p:spPr>
          <a:xfrm>
            <a:off x="1144440" y="1192680"/>
            <a:ext cx="10205280" cy="4546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[</a:t>
            </a:r>
            <a:r>
              <a:rPr lang="ko-KR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프로젝트 팀 구성 및 역할</a:t>
            </a: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]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graphicFrame>
        <p:nvGraphicFramePr>
          <p:cNvPr id="15" name="표 20"/>
          <p:cNvGraphicFramePr/>
          <p:nvPr>
            <p:extLst>
              <p:ext uri="{D42A27DB-BD31-4B8C-83A1-F6EECF244321}">
                <p14:modId xmlns:p14="http://schemas.microsoft.com/office/powerpoint/2010/main" val="1835477227"/>
              </p:ext>
            </p:extLst>
          </p:nvPr>
        </p:nvGraphicFramePr>
        <p:xfrm>
          <a:off x="1733471" y="1761120"/>
          <a:ext cx="8725057" cy="1960567"/>
        </p:xfrm>
        <a:graphic>
          <a:graphicData uri="http://schemas.openxmlformats.org/drawingml/2006/table">
            <a:tbl>
              <a:tblPr/>
              <a:tblGrid>
                <a:gridCol w="306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훈련생</a:t>
                      </a:r>
                      <a:endParaRPr lang="en-US" sz="1600" b="0" strike="noStrike" spc="-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2808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  <a:endParaRPr lang="en-US" sz="1600" b="0" strike="noStrike" spc="-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28080">
                      <a:noFill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i="0" strike="noStrike" spc="-1" dirty="0">
                          <a:latin typeface="+mj-ea"/>
                          <a:ea typeface="+mj-ea"/>
                        </a:rPr>
                        <a:t>김형섭</a:t>
                      </a:r>
                      <a:endParaRPr lang="en-US" sz="1800" b="0" i="0" strike="noStrike" spc="-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▶ Presentation</a:t>
                      </a:r>
                      <a:r>
                        <a:rPr lang="en-US" altLang="ko-KR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600" b="1" i="0" strike="noStrike" spc="-1" baseline="0" dirty="0">
                        <a:solidFill>
                          <a:srgbClr val="3B3838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ko-KR" altLang="en-US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음소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 인식 </a:t>
                      </a:r>
                      <a:r>
                        <a:rPr lang="en-US" altLang="ko-KR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Custom Label Data 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600" b="1" i="0" strike="noStrike" spc="-1" dirty="0">
                        <a:solidFill>
                          <a:srgbClr val="3B3838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28080"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 err="1">
                          <a:latin typeface="+mj-ea"/>
                          <a:ea typeface="+mj-ea"/>
                        </a:rPr>
                        <a:t>임중규</a:t>
                      </a:r>
                      <a:endParaRPr lang="en-US" altLang="ko-KR" sz="1800" b="0" strike="noStrike" spc="-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936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ko-KR" altLang="en-US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음소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 인식 솔루션</a:t>
                      </a:r>
                      <a:r>
                        <a:rPr lang="ko-KR" altLang="en-US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을 위한 자료 수집 및 개발</a:t>
                      </a:r>
                      <a:endParaRPr lang="en-US" altLang="ko-KR" sz="1600" b="1" i="0" strike="noStrike" spc="-1" dirty="0">
                        <a:solidFill>
                          <a:srgbClr val="3B3838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ko-KR" altLang="en-US" sz="1600" b="1" i="0" strike="noStrike" spc="-1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음소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 인식 </a:t>
                      </a:r>
                      <a:r>
                        <a:rPr lang="en-US" altLang="ko-KR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Custom Label Data </a:t>
                      </a:r>
                      <a:r>
                        <a:rPr lang="ko-KR" altLang="en-US" sz="1600" b="1" i="0" strike="noStrike" spc="-1" baseline="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600" b="1" i="0" strike="noStrike" spc="-1" dirty="0">
                        <a:solidFill>
                          <a:srgbClr val="3B3838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28080">
                      <a:noFill/>
                    </a:lnL>
                    <a:lnR w="28080">
                      <a:noFill/>
                    </a:lnR>
                    <a:lnT w="28080">
                      <a:noFill/>
                    </a:lnT>
                    <a:lnB w="9360">
                      <a:noFill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1150"/>
                  </a:ext>
                </a:extLst>
              </a:tr>
            </a:tbl>
          </a:graphicData>
        </a:graphic>
      </p:graphicFrame>
      <p:sp>
        <p:nvSpPr>
          <p:cNvPr id="16" name="직선 연결선 10">
            <a:extLst>
              <a:ext uri="{FF2B5EF4-FFF2-40B4-BE49-F238E27FC236}">
                <a16:creationId xmlns:a16="http://schemas.microsoft.com/office/drawing/2014/main" id="{C09510F7-E157-43FD-B43B-0AED87FC2BF3}"/>
              </a:ext>
            </a:extLst>
          </p:cNvPr>
          <p:cNvSpPr/>
          <p:nvPr/>
        </p:nvSpPr>
        <p:spPr>
          <a:xfrm>
            <a:off x="3935520" y="790200"/>
            <a:ext cx="7952400" cy="36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/>
          <p:cNvSpPr txBox="1"/>
          <p:nvPr/>
        </p:nvSpPr>
        <p:spPr>
          <a:xfrm>
            <a:off x="640384" y="1089297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9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69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"/>
          <p:cNvSpPr/>
          <p:nvPr/>
        </p:nvSpPr>
        <p:spPr>
          <a:xfrm>
            <a:off x="218880" y="200160"/>
            <a:ext cx="11734560" cy="64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6"/>
          <p:cNvSpPr/>
          <p:nvPr/>
        </p:nvSpPr>
        <p:spPr>
          <a:xfrm>
            <a:off x="1038874" y="1028313"/>
            <a:ext cx="10387800" cy="452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[</a:t>
            </a:r>
            <a:r>
              <a:rPr lang="ko-KR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프로젝트 수행 절차 및 방법</a:t>
            </a:r>
            <a:r>
              <a:rPr lang="en-US" sz="1800" b="1" strike="noStrike" spc="-151" dirty="0">
                <a:solidFill>
                  <a:srgbClr val="3B3838"/>
                </a:solidFill>
                <a:latin typeface="+mj-ea"/>
                <a:ea typeface="+mj-ea"/>
              </a:rPr>
              <a:t>]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graphicFrame>
        <p:nvGraphicFramePr>
          <p:cNvPr id="17" name="표 22"/>
          <p:cNvGraphicFramePr/>
          <p:nvPr>
            <p:extLst>
              <p:ext uri="{D42A27DB-BD31-4B8C-83A1-F6EECF244321}">
                <p14:modId xmlns:p14="http://schemas.microsoft.com/office/powerpoint/2010/main" val="2220193776"/>
              </p:ext>
            </p:extLst>
          </p:nvPr>
        </p:nvGraphicFramePr>
        <p:xfrm>
          <a:off x="1139483" y="1685762"/>
          <a:ext cx="10128157" cy="4090301"/>
        </p:xfrm>
        <a:graphic>
          <a:graphicData uri="http://schemas.openxmlformats.org/drawingml/2006/table">
            <a:tbl>
              <a:tblPr/>
              <a:tblGrid>
                <a:gridCol w="175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3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활동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noFill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lang="ko-KR" altLang="en-US" sz="1500" b="0" strike="noStrike" spc="-1" dirty="0">
                          <a:latin typeface="맑은 고딕"/>
                        </a:rPr>
                        <a:t>사전 활동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endParaRPr lang="en-US" sz="1800" b="0" strike="noStrike" spc="-1" dirty="0"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 2022 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년</a:t>
                      </a:r>
                      <a:endParaRPr lang="en-US" altLang="ko-KR" sz="1500" b="0" strike="noStrike" spc="-100" dirty="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500" b="0" strike="noStrike" spc="-100" dirty="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 4 / 22 (</a:t>
                      </a:r>
                      <a:r>
                        <a:rPr lang="ko-KR" alt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~          </a:t>
                      </a: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4 / 29 (</a:t>
                      </a:r>
                      <a:r>
                        <a:rPr lang="ko-KR" altLang="en-US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altLang="ko-KR" sz="1500" b="0" i="1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음소 인식에 대한 개념 확립</a:t>
                      </a:r>
                      <a:endParaRPr lang="en-US" sz="1500" b="0" strike="noStrike" spc="-100" dirty="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프로젝트 기획 및 기획안 작성</a:t>
                      </a:r>
                      <a:endParaRPr lang="en-US" altLang="ko-KR" sz="1500" b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endParaRPr lang="en-US" sz="1500" b="0" i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lang="en-US" altLang="ko-KR" sz="1500" b="0" strike="noStrike" spc="-1" dirty="0">
                          <a:latin typeface="맑은 고딕"/>
                        </a:rPr>
                        <a:t>Custom Label Data </a:t>
                      </a:r>
                      <a:r>
                        <a:rPr lang="ko-KR" altLang="en-US" sz="1500" b="0" strike="noStrike" spc="-1" dirty="0">
                          <a:latin typeface="맑은 고딕"/>
                        </a:rPr>
                        <a:t>제작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표준 문법을 표준 발음 표기법에 맞게 변환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0" dirty="0"/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</a:pPr>
                      <a:r>
                        <a:rPr lang="ko-KR" altLang="en-US" sz="1500" b="0" strike="noStrike" spc="-1" dirty="0">
                          <a:latin typeface="맑은 고딕"/>
                        </a:rPr>
                        <a:t>모델 학습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en-US" alt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▶ Google </a:t>
                      </a:r>
                      <a:r>
                        <a:rPr lang="en-US" altLang="ko-KR" sz="1500" b="0" strike="noStrike" spc="-100" dirty="0" err="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Colab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/ python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500" b="0" strike="noStrike" spc="-100" dirty="0">
                          <a:solidFill>
                            <a:srgbClr val="3B3838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Ai Hub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의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Kspon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 Data</a:t>
                      </a:r>
                      <a:r>
                        <a:rPr lang="en-US" altLang="ko-KR" sz="1500" baseline="0" dirty="0">
                          <a:latin typeface="+mj-ea"/>
                          <a:ea typeface="+mj-ea"/>
                        </a:rPr>
                        <a:t> Set 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학습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500" b="0" strike="noStrike" kern="1200" spc="-100" dirty="0">
                          <a:solidFill>
                            <a:srgbClr val="3B3838"/>
                          </a:solidFill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1500" b="0" strike="noStrike" kern="1200" spc="-100" baseline="0" dirty="0">
                          <a:solidFill>
                            <a:srgbClr val="3B3838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strike="noStrike" kern="1200" spc="-100" baseline="0" dirty="0">
                          <a:solidFill>
                            <a:srgbClr val="3B3838"/>
                          </a:solidFill>
                          <a:latin typeface="+mj-ea"/>
                          <a:ea typeface="+mn-ea"/>
                          <a:cs typeface="+mn-cs"/>
                        </a:rPr>
                        <a:t>음소 인식 맞춤 전이 학습 진행</a:t>
                      </a: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b="0" dirty="0"/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65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ko-KR" altLang="en-US" sz="1500" b="0" strike="noStrike" spc="-1" dirty="0">
                          <a:latin typeface="맑은 고딕"/>
                        </a:rPr>
                        <a:t>결과 확인</a:t>
                      </a:r>
                      <a:endParaRPr lang="en-US" altLang="ko-KR" sz="1500" b="0" strike="noStrike" spc="-1" dirty="0">
                        <a:latin typeface="맑은 고딕"/>
                      </a:endParaRPr>
                    </a:p>
                  </a:txBody>
                  <a:tcPr marL="84600" marR="84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▶ </a:t>
                      </a:r>
                      <a:r>
                        <a:rPr lang="ko-KR" altLang="en-US" sz="1500" b="0" strike="noStrike" spc="-100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음소 인식 결과 확인</a:t>
                      </a:r>
                      <a:endParaRPr lang="en-US" altLang="ko-KR" sz="1500" b="0" strike="noStrike" spc="-100" dirty="0">
                        <a:solidFill>
                          <a:srgbClr val="3B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endParaRPr lang="en-US" sz="1500" b="0" strike="noStrike" spc="-1" dirty="0">
                        <a:latin typeface="맑은 고딕"/>
                      </a:endParaRPr>
                    </a:p>
                  </a:txBody>
                  <a:tcPr marL="33120" marR="3600" anchor="ctr"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3"/>
          <p:cNvSpPr/>
          <p:nvPr/>
        </p:nvSpPr>
        <p:spPr>
          <a:xfrm>
            <a:off x="255960" y="198000"/>
            <a:ext cx="11577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휴먼둥근헤드라인"/>
                <a:ea typeface="휴먼둥근헤드라인"/>
              </a:rPr>
              <a:t>03</a:t>
            </a:r>
            <a:r>
              <a:rPr lang="en-US" sz="4000" b="1" strike="noStrike" spc="-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en-US" sz="4000" b="0" strike="noStrike" spc="-1">
              <a:latin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477" y="8871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7312"/>
            <a:ext cx="2743200" cy="36512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8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011872" y="2312876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34225" y="116074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4773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53" y="2366080"/>
            <a:ext cx="6446093" cy="2125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[STT]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533" y="5041450"/>
            <a:ext cx="83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음성인식</a:t>
            </a:r>
            <a:r>
              <a:rPr lang="en-US" altLang="ko-KR" dirty="0"/>
              <a:t>(Speech Recognition)</a:t>
            </a:r>
            <a:r>
              <a:rPr lang="ko-KR" altLang="en-US" dirty="0"/>
              <a:t>이란 사람이 말하는 음성 언어를 컴퓨터가 해석해 </a:t>
            </a:r>
          </a:p>
          <a:p>
            <a:r>
              <a:rPr lang="ko-KR" altLang="en-US" dirty="0"/>
              <a:t>그 내용을 문자데이터로 전환하는 처리를 말하며 </a:t>
            </a:r>
            <a:r>
              <a:rPr lang="en-US" altLang="ko-KR" dirty="0"/>
              <a:t>STT(Speech-to-Text)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12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5991" y="1332057"/>
            <a:ext cx="8256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</a:t>
            </a:r>
            <a:r>
              <a:rPr lang="en-US" altLang="ko-KR" sz="3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endParaRPr lang="en-US" altLang="ko-KR" sz="32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1564" y="2716219"/>
            <a:ext cx="587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한국어 음성으로 구현된 </a:t>
            </a:r>
            <a:r>
              <a:rPr lang="en-US" altLang="ko-KR" dirty="0"/>
              <a:t>STT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 소스 </a:t>
            </a:r>
            <a:r>
              <a:rPr lang="en-US" altLang="ko-KR" dirty="0"/>
              <a:t>STT</a:t>
            </a:r>
            <a:r>
              <a:rPr lang="ko-KR" altLang="en-US" dirty="0"/>
              <a:t>모델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1504" y="2085693"/>
            <a:ext cx="58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고려사항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75853" y="4607797"/>
            <a:ext cx="587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KoSpeech</a:t>
            </a:r>
            <a:r>
              <a:rPr lang="ko-KR" altLang="en-US" dirty="0"/>
              <a:t>가 제공하는 </a:t>
            </a:r>
            <a:r>
              <a:rPr lang="en-US" altLang="ko-KR" dirty="0"/>
              <a:t>DeepSpeech2 </a:t>
            </a:r>
            <a:r>
              <a:rPr lang="ko-KR" altLang="en-US" dirty="0"/>
              <a:t>기반의 모델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5793" y="3977271"/>
            <a:ext cx="58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{</a:t>
            </a:r>
            <a:r>
              <a:rPr lang="ko-KR" altLang="en-US" sz="2400" dirty="0"/>
              <a:t>선정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9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22464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2DABD-D28E-4B3D-B2A8-6734163C6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3DB10F-A83E-45EB-814C-799B8286AF7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46" y="774784"/>
            <a:ext cx="8868308" cy="15807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07134" y="3173041"/>
            <a:ext cx="6177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2020</a:t>
            </a:r>
            <a:r>
              <a:rPr lang="ko-KR" altLang="en-US" sz="2000" dirty="0"/>
              <a:t>년 김수환이라는 개발자가 공개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한국어 음성인식 모델을 제공하는 오픈소스 </a:t>
            </a:r>
            <a:r>
              <a:rPr lang="en-US" altLang="ko-KR" sz="2000" dirty="0" err="1"/>
              <a:t>ToolKit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Pytorch</a:t>
            </a:r>
            <a:r>
              <a:rPr lang="en-US" altLang="ko-KR" sz="2000" dirty="0"/>
              <a:t> </a:t>
            </a:r>
            <a:r>
              <a:rPr lang="ko-KR" altLang="en-US" sz="2000" dirty="0"/>
              <a:t>기반의 딥 러닝 모델로</a:t>
            </a:r>
            <a:r>
              <a:rPr lang="en-US" altLang="ko-KR" sz="2000" dirty="0"/>
              <a:t>, </a:t>
            </a:r>
            <a:r>
              <a:rPr lang="ko-KR" altLang="en-US" sz="2000" dirty="0"/>
              <a:t>한국어만 지원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End-to-End </a:t>
            </a:r>
            <a:r>
              <a:rPr lang="ko-KR" altLang="en-US" sz="20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6142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3791</TotalTime>
  <Words>1219</Words>
  <Application>Microsoft Office PowerPoint</Application>
  <PresentationFormat>와이드스크린</PresentationFormat>
  <Paragraphs>267</Paragraphs>
  <Slides>25</Slides>
  <Notes>1</Notes>
  <HiddenSlides>0</HiddenSlides>
  <MMClips>3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Arial</vt:lpstr>
      <vt:lpstr>맑은 고딕</vt:lpstr>
      <vt:lpstr>Calibri</vt:lpstr>
      <vt:lpstr>휴먼둥근헤드라인</vt:lpstr>
      <vt:lpstr>Calibri Light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김형섭</dc:creator>
  <cp:lastModifiedBy>임 중규</cp:lastModifiedBy>
  <cp:revision>338</cp:revision>
  <dcterms:created xsi:type="dcterms:W3CDTF">2014-04-29T00:37:20Z</dcterms:created>
  <dcterms:modified xsi:type="dcterms:W3CDTF">2022-05-02T01:17:49Z</dcterms:modified>
</cp:coreProperties>
</file>